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4343" r:id="rId6"/>
    <p:sldId id="4030" r:id="rId7"/>
    <p:sldId id="291" r:id="rId8"/>
    <p:sldId id="4379" r:id="rId9"/>
    <p:sldId id="4359" r:id="rId10"/>
    <p:sldId id="4364" r:id="rId11"/>
    <p:sldId id="4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753546-6CCA-44A1-92DB-B98F776B61F9}" name="Ángela Tatiana Lagos Cárdenas" initials="ÁC" userId="S::alagos@shd.gov.co::4e3db431-3bca-4eb1-8b5b-25fdd2ec26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5F7F6"/>
    <a:srgbClr val="DADBDF"/>
    <a:srgbClr val="AA1D2F"/>
    <a:srgbClr val="D9D9D9"/>
    <a:srgbClr val="004984"/>
    <a:srgbClr val="2F5597"/>
    <a:srgbClr val="0080FF"/>
    <a:srgbClr val="CACBD0"/>
    <a:srgbClr val="E9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30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y Eribeth Clavijo Hernandez" userId="c058c982-4141-4cea-a8a9-2d54de2d458b" providerId="ADAL" clId="{69123B09-814B-4363-B2A8-7C556B6DBB3A}"/>
    <pc:docChg chg="delSld modSld">
      <pc:chgData name="Yanny Eribeth Clavijo Hernandez" userId="c058c982-4141-4cea-a8a9-2d54de2d458b" providerId="ADAL" clId="{69123B09-814B-4363-B2A8-7C556B6DBB3A}" dt="2023-10-17T16:08:26.894" v="6" actId="729"/>
      <pc:docMkLst>
        <pc:docMk/>
      </pc:docMkLst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55257650" sldId="257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0" sldId="26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0" sldId="261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0" sldId="26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0" sldId="263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215070596" sldId="27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201001740" sldId="273"/>
        </pc:sldMkLst>
      </pc:sldChg>
      <pc:sldChg chg="del">
        <pc:chgData name="Yanny Eribeth Clavijo Hernandez" userId="c058c982-4141-4cea-a8a9-2d54de2d458b" providerId="ADAL" clId="{69123B09-814B-4363-B2A8-7C556B6DBB3A}" dt="2023-10-17T15:58:39.061" v="0" actId="2696"/>
        <pc:sldMkLst>
          <pc:docMk/>
          <pc:sldMk cId="2748028361" sldId="275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142241878" sldId="276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998387898" sldId="281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062351682" sldId="293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00700059" sldId="309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228620855" sldId="315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820319103" sldId="318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838553112" sldId="319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02206828" sldId="32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788333957" sldId="32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986509815" sldId="324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192535754" sldId="325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660882092" sldId="326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951855550" sldId="327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655750116" sldId="337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832170132" sldId="4320"/>
        </pc:sldMkLst>
      </pc:sldChg>
      <pc:sldChg chg="del">
        <pc:chgData name="Yanny Eribeth Clavijo Hernandez" userId="c058c982-4141-4cea-a8a9-2d54de2d458b" providerId="ADAL" clId="{69123B09-814B-4363-B2A8-7C556B6DBB3A}" dt="2023-10-17T15:58:44.215" v="1" actId="2696"/>
        <pc:sldMkLst>
          <pc:docMk/>
          <pc:sldMk cId="263541229" sldId="434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46538326" sldId="4344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846218980" sldId="4346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762666456" sldId="4348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920573177" sldId="4349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862124752" sldId="435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814256696" sldId="4351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353902158" sldId="435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716438437" sldId="4353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77709660" sldId="4354"/>
        </pc:sldMkLst>
      </pc:sldChg>
      <pc:sldChg chg="modSp mod">
        <pc:chgData name="Yanny Eribeth Clavijo Hernandez" userId="c058c982-4141-4cea-a8a9-2d54de2d458b" providerId="ADAL" clId="{69123B09-814B-4363-B2A8-7C556B6DBB3A}" dt="2023-10-17T16:08:14.515" v="5" actId="1076"/>
        <pc:sldMkLst>
          <pc:docMk/>
          <pc:sldMk cId="3338059348" sldId="4359"/>
        </pc:sldMkLst>
        <pc:graphicFrameChg chg="mod modGraphic">
          <ac:chgData name="Yanny Eribeth Clavijo Hernandez" userId="c058c982-4141-4cea-a8a9-2d54de2d458b" providerId="ADAL" clId="{69123B09-814B-4363-B2A8-7C556B6DBB3A}" dt="2023-10-17T16:08:14.515" v="5" actId="1076"/>
          <ac:graphicFrameMkLst>
            <pc:docMk/>
            <pc:sldMk cId="3338059348" sldId="4359"/>
            <ac:graphicFrameMk id="7" creationId="{EAD4F4C2-5443-7218-033F-2E891F9E58DD}"/>
          </ac:graphicFrameMkLst>
        </pc:graphicFrameChg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803437063" sldId="436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726685048" sldId="4361"/>
        </pc:sldMkLst>
      </pc:sldChg>
      <pc:sldChg chg="mod modShow">
        <pc:chgData name="Yanny Eribeth Clavijo Hernandez" userId="c058c982-4141-4cea-a8a9-2d54de2d458b" providerId="ADAL" clId="{69123B09-814B-4363-B2A8-7C556B6DBB3A}" dt="2023-10-17T16:08:26.894" v="6" actId="729"/>
        <pc:sldMkLst>
          <pc:docMk/>
          <pc:sldMk cId="2355624939" sldId="4364"/>
        </pc:sldMkLst>
      </pc:sldChg>
      <pc:sldChg chg="mod modShow">
        <pc:chgData name="Yanny Eribeth Clavijo Hernandez" userId="c058c982-4141-4cea-a8a9-2d54de2d458b" providerId="ADAL" clId="{69123B09-814B-4363-B2A8-7C556B6DBB3A}" dt="2023-10-17T15:59:38.468" v="2" actId="729"/>
        <pc:sldMkLst>
          <pc:docMk/>
          <pc:sldMk cId="3827820948" sldId="4365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797808292" sldId="4366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304182456" sldId="4367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889642269" sldId="4368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154024836" sldId="4369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421386718" sldId="4371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991460962" sldId="437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192059960" sldId="4373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234894778" sldId="4374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673853589" sldId="4375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57106593" sldId="4376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003646986" sldId="4377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637652547" sldId="4378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953848900" sldId="438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008980543" sldId="4381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4264439263" sldId="438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097831429" sldId="4383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012343746" sldId="4384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354789255" sldId="4386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3314604200" sldId="4387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675198822" sldId="4388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90604357" sldId="4389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06184085" sldId="4390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56612728" sldId="4391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2396822462" sldId="4392"/>
        </pc:sldMkLst>
      </pc:sldChg>
      <pc:sldChg chg="del">
        <pc:chgData name="Yanny Eribeth Clavijo Hernandez" userId="c058c982-4141-4cea-a8a9-2d54de2d458b" providerId="ADAL" clId="{69123B09-814B-4363-B2A8-7C556B6DBB3A}" dt="2023-10-17T15:59:57.855" v="3" actId="2696"/>
        <pc:sldMkLst>
          <pc:docMk/>
          <pc:sldMk cId="184400033" sldId="43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31804606177428E-2"/>
          <c:y val="3.6603019683621001E-2"/>
          <c:w val="0.93490559959310116"/>
          <c:h val="0.92679396063275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c:spPr>
          <c:invertIfNegative val="0"/>
          <c:cat>
            <c:numRef>
              <c:f>Hoja1!$A$2:$A$23</c:f>
              <c:numCache>
                <c:formatCode>General</c:formatCode>
                <c:ptCount val="22"/>
              </c:numCache>
            </c:numRef>
          </c:cat>
          <c:val>
            <c:numRef>
              <c:f>Hoja1!$B$2:$B$23</c:f>
              <c:numCache>
                <c:formatCode>0%</c:formatCode>
                <c:ptCount val="22"/>
                <c:pt idx="0">
                  <c:v>0.13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0.08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D-4A62-AF9C-DC76E4BD0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52755759"/>
        <c:axId val="1052769071"/>
      </c:barChart>
      <c:catAx>
        <c:axId val="1052755759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52769071"/>
        <c:crosses val="autoZero"/>
        <c:auto val="1"/>
        <c:lblAlgn val="ctr"/>
        <c:lblOffset val="100"/>
        <c:noMultiLvlLbl val="0"/>
      </c:catAx>
      <c:valAx>
        <c:axId val="1052769071"/>
        <c:scaling>
          <c:orientation val="minMax"/>
          <c:max val="0.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1052755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40238466322163E-2"/>
          <c:y val="0.27242047427215377"/>
          <c:w val="0.56377720233002326"/>
          <c:h val="0.6437330351487355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6C9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F-4E67-BEC4-A50164CDFA92}"/>
              </c:ext>
            </c:extLst>
          </c:dPt>
          <c:dPt>
            <c:idx val="1"/>
            <c:bubble3D val="0"/>
            <c:spPr>
              <a:solidFill>
                <a:srgbClr val="EE93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F-4E67-BEC4-A50164CDFA92}"/>
              </c:ext>
            </c:extLst>
          </c:dPt>
          <c:dPt>
            <c:idx val="2"/>
            <c:bubble3D val="0"/>
            <c:spPr>
              <a:solidFill>
                <a:srgbClr val="F28E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4F-4E67-BEC4-A50164CDFA92}"/>
              </c:ext>
            </c:extLst>
          </c:dPt>
          <c:dPt>
            <c:idx val="3"/>
            <c:bubble3D val="0"/>
            <c:spPr>
              <a:solidFill>
                <a:srgbClr val="E942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4F-4E67-BEC4-A50164CDFA92}"/>
              </c:ext>
            </c:extLst>
          </c:dPt>
          <c:dPt>
            <c:idx val="4"/>
            <c:bubble3D val="0"/>
            <c:spPr>
              <a:solidFill>
                <a:srgbClr val="FACF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4F-4E67-BEC4-A50164CDFA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4F-4E67-BEC4-A50164CDF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Primaria</c:v>
                </c:pt>
                <c:pt idx="1">
                  <c:v>Secundaria </c:v>
                </c:pt>
                <c:pt idx="2">
                  <c:v>Técnico / Tecnólogo </c:v>
                </c:pt>
                <c:pt idx="3">
                  <c:v>Universitario</c:v>
                </c:pt>
                <c:pt idx="4">
                  <c:v>Posgrado</c:v>
                </c:pt>
                <c:pt idx="5">
                  <c:v>Ninguno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0.17</c:v>
                </c:pt>
                <c:pt idx="1">
                  <c:v>0.23</c:v>
                </c:pt>
                <c:pt idx="2">
                  <c:v>0.17</c:v>
                </c:pt>
                <c:pt idx="3">
                  <c:v>0.2</c:v>
                </c:pt>
                <c:pt idx="4">
                  <c:v>0.22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4F-4E67-BEC4-A50164CDFA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16847127950039"/>
          <c:y val="0.39907158520260283"/>
          <c:w val="0.35483147807129062"/>
          <c:h val="0.53085035040871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31804606177428E-2"/>
          <c:y val="0.16473502208254406"/>
          <c:w val="0.91322935735521249"/>
          <c:h val="0.34768782773850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18 a 24</c:v>
                </c:pt>
                <c:pt idx="1">
                  <c:v>29 a 44</c:v>
                </c:pt>
                <c:pt idx="2">
                  <c:v>45 a 59</c:v>
                </c:pt>
                <c:pt idx="3">
                  <c:v>60 años y más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0.01</c:v>
                </c:pt>
                <c:pt idx="1">
                  <c:v>0.2</c:v>
                </c:pt>
                <c:pt idx="2">
                  <c:v>0.32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8-4E20-88E5-C62BFA1CC0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052755759"/>
        <c:axId val="1052769071"/>
      </c:barChart>
      <c:catAx>
        <c:axId val="1052755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52769071"/>
        <c:crosses val="autoZero"/>
        <c:auto val="1"/>
        <c:lblAlgn val="ctr"/>
        <c:lblOffset val="100"/>
        <c:noMultiLvlLbl val="0"/>
      </c:catAx>
      <c:valAx>
        <c:axId val="1052769071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52755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Hoja1!$C$47</c:f>
              <c:strCache>
                <c:ptCount val="1"/>
                <c:pt idx="0">
                  <c:v>Ene-ago (2023)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Hoja1!$B$48:$B$67</c:f>
              <c:strCache>
                <c:ptCount val="20"/>
                <c:pt idx="0">
                  <c:v>01 Usaquén</c:v>
                </c:pt>
                <c:pt idx="1">
                  <c:v>02 Chapinero</c:v>
                </c:pt>
                <c:pt idx="2">
                  <c:v>03 Santa Fe</c:v>
                </c:pt>
                <c:pt idx="3">
                  <c:v>04 San Cristóbal</c:v>
                </c:pt>
                <c:pt idx="4">
                  <c:v>05 Usme</c:v>
                </c:pt>
                <c:pt idx="5">
                  <c:v>06 Tunjuelito</c:v>
                </c:pt>
                <c:pt idx="6">
                  <c:v>07 Bosa</c:v>
                </c:pt>
                <c:pt idx="7">
                  <c:v>08 Kennedy</c:v>
                </c:pt>
                <c:pt idx="8">
                  <c:v>09 Fontibón</c:v>
                </c:pt>
                <c:pt idx="9">
                  <c:v>10 Engativá</c:v>
                </c:pt>
                <c:pt idx="10">
                  <c:v>11 Suba</c:v>
                </c:pt>
                <c:pt idx="11">
                  <c:v>12 Barrios Unidos</c:v>
                </c:pt>
                <c:pt idx="12">
                  <c:v>13 Teusaquillo</c:v>
                </c:pt>
                <c:pt idx="13">
                  <c:v>14 Los Mártires</c:v>
                </c:pt>
                <c:pt idx="14">
                  <c:v>15 Antonio Nariño</c:v>
                </c:pt>
                <c:pt idx="15">
                  <c:v>16 Puente Aranda</c:v>
                </c:pt>
                <c:pt idx="16">
                  <c:v>17 Candelaria</c:v>
                </c:pt>
                <c:pt idx="17">
                  <c:v>18 Rafael Uribe</c:v>
                </c:pt>
                <c:pt idx="18">
                  <c:v>19 Ciudad Bolívar</c:v>
                </c:pt>
                <c:pt idx="19">
                  <c:v>No informa</c:v>
                </c:pt>
              </c:strCache>
            </c:strRef>
          </c:cat>
          <c:val>
            <c:numRef>
              <c:f>Hoja1!$C$48:$C$67</c:f>
              <c:numCache>
                <c:formatCode>#,##0</c:formatCode>
                <c:ptCount val="20"/>
                <c:pt idx="0">
                  <c:v>39357</c:v>
                </c:pt>
                <c:pt idx="1">
                  <c:v>37513</c:v>
                </c:pt>
                <c:pt idx="2">
                  <c:v>14558</c:v>
                </c:pt>
                <c:pt idx="3">
                  <c:v>8087</c:v>
                </c:pt>
                <c:pt idx="4">
                  <c:v>6857</c:v>
                </c:pt>
                <c:pt idx="5">
                  <c:v>6828</c:v>
                </c:pt>
                <c:pt idx="6">
                  <c:v>17016</c:v>
                </c:pt>
                <c:pt idx="7">
                  <c:v>38107</c:v>
                </c:pt>
                <c:pt idx="8">
                  <c:v>19927</c:v>
                </c:pt>
                <c:pt idx="9">
                  <c:v>35026</c:v>
                </c:pt>
                <c:pt idx="10">
                  <c:v>48386</c:v>
                </c:pt>
                <c:pt idx="11">
                  <c:v>18522</c:v>
                </c:pt>
                <c:pt idx="12">
                  <c:v>14312</c:v>
                </c:pt>
                <c:pt idx="13">
                  <c:v>16513</c:v>
                </c:pt>
                <c:pt idx="14">
                  <c:v>7624</c:v>
                </c:pt>
                <c:pt idx="15">
                  <c:v>18907</c:v>
                </c:pt>
                <c:pt idx="16">
                  <c:v>3998</c:v>
                </c:pt>
                <c:pt idx="17">
                  <c:v>11227</c:v>
                </c:pt>
                <c:pt idx="18">
                  <c:v>12460</c:v>
                </c:pt>
                <c:pt idx="19">
                  <c:v>12167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2-4CD6-9862-A3A8C6EBA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31222447"/>
        <c:axId val="1227320383"/>
      </c:barChart>
      <c:catAx>
        <c:axId val="163122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7320383"/>
        <c:crosses val="autoZero"/>
        <c:auto val="1"/>
        <c:lblAlgn val="ctr"/>
        <c:lblOffset val="100"/>
        <c:noMultiLvlLbl val="0"/>
      </c:catAx>
      <c:valAx>
        <c:axId val="122732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3122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B30B3-A86C-4C3D-BEF8-0ECEAD87677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36F87-0228-4D42-9BB3-42248F97EB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8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e1ea7f5062_0_14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e1ea7f5062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57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F728-561E-4E6C-BAC4-3FDD9440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C9D66-8D44-478E-AB05-472630C1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89FE-CE46-4C54-8844-F51D0B5F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543F-E338-43EE-9659-B1F3B354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BBE43-6D1B-474B-81FB-6B79BFDA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0877-41A8-4BCF-B226-ED18D98E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10C09-25C4-43B0-9AEF-2325D02E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085D5-8486-4E04-8103-DE32EA3C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3696-3E59-4F8B-BE18-3133217D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E0F54-8938-41C7-82B4-C56217BB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50CB4-94DB-4700-8E2F-40E90C5DB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C6BFF-3E98-4DC0-8DFF-E579A3BCD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FFCD8-92FC-4672-A81A-A5819EDE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08992-224E-499E-96D3-7769ADB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C5622-66A9-4D70-8724-0D567739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3C1E02E-FF05-8267-30D2-CC4B8DD0E5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DFBEAF7-DCA8-9BB3-3A2B-769ACB6860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32F3-6B06-449A-98C9-DB5F415DA77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AB16E5-3379-438B-A66B-520523690B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267" y="6161096"/>
            <a:ext cx="51210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28675" y="225425"/>
            <a:ext cx="6993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838199" y="1110929"/>
            <a:ext cx="84172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EA213B"/>
              </a:buClr>
              <a:buSzPts val="1800"/>
              <a:buNone/>
              <a:defRPr sz="2400" b="1">
                <a:solidFill>
                  <a:srgbClr val="EA21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9"/>
          <p:cNvSpPr>
            <a:spLocks noGrp="1"/>
          </p:cNvSpPr>
          <p:nvPr>
            <p:ph type="pic" idx="2"/>
          </p:nvPr>
        </p:nvSpPr>
        <p:spPr>
          <a:xfrm>
            <a:off x="111125" y="160337"/>
            <a:ext cx="727200" cy="67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1271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2944-CD9C-4FB5-A0C7-621A87A1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A7A3C-8298-4925-A0A3-9F70AC2E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2B87-6FB9-4F87-9810-35B69464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8847-C315-4C55-BAC6-03A1AA4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FE00-2D12-4406-A95C-1BF14567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1366-174D-45EC-BD88-F980D865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19A8-AEB8-482D-8F13-BD953F27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14B90-F6E9-4D26-BF69-ADB349AE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A9DAD-013C-4027-AC7F-A2AAAA2B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2A19-F4FC-464C-A55F-C1F1EC14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1DF1-25B7-4BD8-9F8B-54F33DD5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3E3BE-DCBE-4CC8-AE86-9E96D746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4162-8E49-40DF-8692-8FB349E9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F110-54AD-4733-B2C4-45795637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AD72D-AD80-4370-83B6-7D021E1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F4D9-B1D4-4FA8-BE90-C9A41B6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55B0-8F63-4EEF-B0E7-7C75A117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80715-75E6-47D3-BEF2-8A624C5B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F89AE-869E-4E2D-9588-8AF3590B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3D75F-B6D6-4039-B62C-329B91C6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0461-BA24-499A-B94A-19E31A6D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1B67-6486-48A8-B9C6-7BE28C93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35E5-85A8-43D5-85D9-1403528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23761-ACD7-49EC-8C79-547A8B85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70B13-9F25-4D7F-A6D3-97F952DD5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5D64-1B69-4E69-B93F-B2327266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9291D-DFEF-4309-A378-1A60B9DF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80C2C-58F2-4673-9183-A499A392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1F43F-0C1C-49FF-B2D8-DD90338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368A-4E93-4D7F-9029-6B4A8596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54615-DDA5-41AB-8C27-2188BD72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D342C-DAB3-4157-B778-EFC95EE2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F55A-9201-488E-AD35-FB37F93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90A8-0833-4CDA-8B8E-5BC58AE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EF8B-56C3-425E-929E-142377AC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A183A-6DF1-4F50-998C-0BB9A002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C611-E00D-470E-AE5C-AB08001E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3ADE-E51E-4BFB-B305-6ABC50BB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5EE7F-3DBB-469C-8B64-5324DB38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89D70-E202-4768-9202-B93B4CC2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20AB1-86F0-4A4D-AB07-3A153E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C2A4-9622-47DC-9B00-882CFED8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7FE0-67C3-4BD1-A829-F9EDDCA9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67AA2-DB24-4F1F-AC5D-904E0CCE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5683E-49FA-4718-BA99-F90E7215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B357-5E8C-4950-A575-B1C527F2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7806-9CDA-4464-8F4B-BAE85BA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DB20-43E3-4E51-A101-622596DD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A13BB-A760-4669-9B11-D15A7BDB8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4BBC-2FD9-4B8A-88B0-35CB3581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4F2F8-80FD-42A4-B42B-C3D3DCE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9931A-BE13-412E-A8D6-63FA3A2C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7B004-9AA7-427F-B5A5-18E85413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A138-C7C0-4413-ADD4-F97B1AEF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27381-0812-4282-8564-A4BB14CD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149AF-F275-4D23-B3CA-B1F58957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FD026-52B4-4CAC-B30F-7A45316A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BAD2-6024-4D9A-B7BC-8FA7298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30284-B27F-4104-B5B1-05A5071F1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10ED5-CAA1-40F1-AB4B-E2FD5704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BB4D-9461-468D-9E3E-B158058E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E6E61-3A80-477F-AFA0-95EDACED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A61A-93A7-448A-8C7F-A54957D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E04C-93AA-44F4-AF88-E7C59141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85696-EF09-457D-B27F-4BA7D5CA0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3E2C-D14C-46E7-920F-C3E02159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34870-4A5B-43D4-B6AB-5A257B29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E700-2987-4ED9-9EF1-04B76A87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7596-C3C7-4524-ACF1-034E508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F1D6A-2A67-4799-A897-3177ACDD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44B26-9DFA-4D61-A9D1-D9030D1C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85D21-4D55-4291-8178-9B0161B7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D23C9-638C-470B-9D3C-6985548C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CD962-C6FF-4FEC-9335-416F0396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836A-8489-40ED-858A-1C4864F9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981D-5966-4BCC-AD96-85942B08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FE9B7-0E00-4B11-B4BD-6C01986AF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FAEAC-D9EC-4A38-9CC4-2C67B3625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80B6F-1F46-43A5-AD0C-9786191F4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E713A-3487-40EF-B6D9-A6C673F0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602A6-FA9E-4C77-89C0-D613FCD8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56B24-354A-4F55-98EB-74CB508C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6EC9-A899-4ADE-A45F-07A31E77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F620C-71D9-4D5C-AAA9-3D44D9BF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F869A-C134-49E0-BF1D-4264E207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E29AE-3397-4B51-8956-89BFA52A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C9A8A-40F9-4F33-BE0C-E4CC5708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BCC3F-BD75-4CDC-8F9C-8EE25C98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E04CB-5B07-4E34-A5D8-841C2F7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EEBE-BC0C-46CD-88D9-8937507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6C5EC-791E-45E9-805F-26E2FF4F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B9474-8EA0-441C-9D2F-4404C849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F9AB3-58FE-4819-80BB-D798DAF4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501EF-7276-40D1-86A1-F919AF71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DDF06-3991-45A6-8FED-EBA23A6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B8D6-DD0D-4924-A8FC-FFFECDE3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BB2B4-F87D-4C9F-A97B-A84E18A09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00DF-D930-4442-BD7D-8431043D6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8F5E9-1E46-44FE-9257-DBF19310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F8497-9185-4549-830A-7E6C4631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C2275-CAEE-4DAB-82D2-F81C661A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944D0-5363-4104-8FB5-85F53019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82714-D783-4228-8BC9-D93CB1BE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084C-43A6-49A4-9E8C-BD92F8E09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F89B-F18A-423D-A9F4-860B11E3A78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3483E-6F74-40B0-85FE-C6A645F2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6222-1EF1-4098-B6F1-FE87B6F76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0E23-E44C-4D0E-817A-DB9E5FABBB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9CE782-4944-490A-912E-EB22A1E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61255-6D00-444E-BA2F-F1F8294C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2255-5B30-4F80-A486-2667EAA52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2500-2DCA-4720-8360-6E74C26DD0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56C37-A666-4386-93EC-C50FD9DF7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D3D8C-70E5-4120-972F-7D4FAE99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2E3D-61E0-450A-AD62-EE98E48601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colombia/bogota/buildings-and-skyscrapers-in-bogota-colombia.jpg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taenbogota.blogspot.com/2012/03/dia-773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s://commons.wikimedia.org/wiki/File:Bogot%C3%A1_carrera_10_Hotel_Tequendam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736F3F-418F-4A65-B52F-875ED825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36385" r="-105" b="12854"/>
          <a:stretch/>
        </p:blipFill>
        <p:spPr>
          <a:xfrm>
            <a:off x="427267" y="1438835"/>
            <a:ext cx="11764733" cy="39803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EF1B47-623D-43FE-9106-B32A4365F3B3}"/>
              </a:ext>
            </a:extLst>
          </p:cNvPr>
          <p:cNvSpPr/>
          <p:nvPr/>
        </p:nvSpPr>
        <p:spPr>
          <a:xfrm>
            <a:off x="0" y="0"/>
            <a:ext cx="46616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BA58D-DC3C-404D-B4B4-4E45262F15BE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8173356" y="2146566"/>
            <a:ext cx="3770086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CO" sz="4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Caracterización de grupos de valor </a:t>
            </a: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0127A67C-0454-48CB-87AB-56F44C17B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6787" y="5739512"/>
            <a:ext cx="2943225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909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abla 89">
            <a:extLst>
              <a:ext uri="{FF2B5EF4-FFF2-40B4-BE49-F238E27FC236}">
                <a16:creationId xmlns:a16="http://schemas.microsoft.com/office/drawing/2014/main" id="{6DAD03A6-9B9F-488A-B50D-8C3386286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539423"/>
              </p:ext>
            </p:extLst>
          </p:nvPr>
        </p:nvGraphicFramePr>
        <p:xfrm>
          <a:off x="8776661" y="1799491"/>
          <a:ext cx="3214817" cy="4252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804">
                  <a:extLst>
                    <a:ext uri="{9D8B030D-6E8A-4147-A177-3AD203B41FA5}">
                      <a16:colId xmlns:a16="http://schemas.microsoft.com/office/drawing/2014/main" val="3793662255"/>
                    </a:ext>
                  </a:extLst>
                </a:gridCol>
                <a:gridCol w="1678013">
                  <a:extLst>
                    <a:ext uri="{9D8B030D-6E8A-4147-A177-3AD203B41FA5}">
                      <a16:colId xmlns:a16="http://schemas.microsoft.com/office/drawing/2014/main" val="3974602175"/>
                    </a:ext>
                  </a:extLst>
                </a:gridCol>
              </a:tblGrid>
              <a:tr h="31896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7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Kennedy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2720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de Cundinamarca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7083"/>
                  </a:ext>
                </a:extLst>
              </a:tr>
              <a:tr h="20459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Usaquén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14674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Engativá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5225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Bosa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07029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Bolívar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07265"/>
                  </a:ext>
                </a:extLst>
              </a:tr>
              <a:tr h="1910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Fontibón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20385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Usme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60933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Teusaquillo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61392"/>
                  </a:ext>
                </a:extLst>
              </a:tr>
              <a:tr h="19798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 Aranda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80748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Chapinero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25328"/>
                  </a:ext>
                </a:extLst>
              </a:tr>
              <a:tr h="1910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Rafael Uribe Uribe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20542"/>
                  </a:ext>
                </a:extLst>
              </a:tr>
              <a:tr h="19789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Cristóbal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01233"/>
                  </a:ext>
                </a:extLst>
              </a:tr>
              <a:tr h="19106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Barrios Unidos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1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Soacha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9981"/>
                  </a:ext>
                </a:extLst>
              </a:tr>
              <a:tr h="17116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Tunjuelito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35153"/>
                  </a:ext>
                </a:extLst>
              </a:tr>
              <a:tr h="19789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Nariño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09453"/>
                  </a:ext>
                </a:extLst>
              </a:tr>
              <a:tr h="19789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Fe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3250"/>
                  </a:ext>
                </a:extLst>
              </a:tr>
              <a:tr h="18424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Mártires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81748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25437"/>
                  </a:ext>
                </a:extLst>
              </a:tr>
              <a:tr h="18691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Diferentes ciudades</a:t>
                      </a: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01799"/>
                  </a:ext>
                </a:extLst>
              </a:tr>
            </a:tbl>
          </a:graphicData>
        </a:graphic>
      </p:graphicFrame>
      <p:pic>
        <p:nvPicPr>
          <p:cNvPr id="7" name="Gráfico 6">
            <a:extLst>
              <a:ext uri="{FF2B5EF4-FFF2-40B4-BE49-F238E27FC236}">
                <a16:creationId xmlns:a16="http://schemas.microsoft.com/office/drawing/2014/main" id="{BF16E556-D770-015E-60B9-917A69CF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871982"/>
            <a:ext cx="7704139" cy="44451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6EE005BE-EA0C-C752-962D-5B94B52F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438202"/>
            <a:ext cx="24431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" name="Gráfico 64">
            <a:extLst>
              <a:ext uri="{FF2B5EF4-FFF2-40B4-BE49-F238E27FC236}">
                <a16:creationId xmlns:a16="http://schemas.microsoft.com/office/drawing/2014/main" id="{F4D44A1D-03A4-4948-B6FD-DA45FF4D6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82143"/>
              </p:ext>
            </p:extLst>
          </p:nvPr>
        </p:nvGraphicFramePr>
        <p:xfrm>
          <a:off x="10091914" y="1759111"/>
          <a:ext cx="2343581" cy="444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" name="CuadroTexto 74">
            <a:extLst>
              <a:ext uri="{FF2B5EF4-FFF2-40B4-BE49-F238E27FC236}">
                <a16:creationId xmlns:a16="http://schemas.microsoft.com/office/drawing/2014/main" id="{F3956339-8127-49A4-A681-C26DFCC33B9E}"/>
              </a:ext>
            </a:extLst>
          </p:cNvPr>
          <p:cNvSpPr txBox="1"/>
          <p:nvPr/>
        </p:nvSpPr>
        <p:spPr>
          <a:xfrm>
            <a:off x="8517910" y="1487271"/>
            <a:ext cx="31047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600" b="1">
                <a:latin typeface="Century Gothic" panose="020B0502020202020204" pitchFamily="34" charset="0"/>
              </a:rPr>
              <a:t>LOCALIDAD DONDE VIVE</a:t>
            </a:r>
            <a:endParaRPr lang="es-CO" sz="16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0E67AFEE-2EA9-41FE-AC97-FDF3DCC2386E}"/>
              </a:ext>
            </a:extLst>
          </p:cNvPr>
          <p:cNvSpPr txBox="1"/>
          <p:nvPr/>
        </p:nvSpPr>
        <p:spPr>
          <a:xfrm>
            <a:off x="4440283" y="1440124"/>
            <a:ext cx="3104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600" b="1">
                <a:latin typeface="Century Gothic" panose="020B0502020202020204" pitchFamily="34" charset="0"/>
              </a:rPr>
              <a:t>SEXO</a:t>
            </a:r>
          </a:p>
        </p:txBody>
      </p:sp>
      <p:graphicFrame>
        <p:nvGraphicFramePr>
          <p:cNvPr id="86" name="Gráfico 85">
            <a:extLst>
              <a:ext uri="{FF2B5EF4-FFF2-40B4-BE49-F238E27FC236}">
                <a16:creationId xmlns:a16="http://schemas.microsoft.com/office/drawing/2014/main" id="{F5D859B1-0842-42EA-B757-5C0C67A45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483175"/>
              </p:ext>
            </p:extLst>
          </p:nvPr>
        </p:nvGraphicFramePr>
        <p:xfrm>
          <a:off x="4286361" y="3982213"/>
          <a:ext cx="3633988" cy="271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7" name="CuadroTexto 86">
            <a:extLst>
              <a:ext uri="{FF2B5EF4-FFF2-40B4-BE49-F238E27FC236}">
                <a16:creationId xmlns:a16="http://schemas.microsoft.com/office/drawing/2014/main" id="{2A731209-CCF9-45A0-87BB-CF5948479EBE}"/>
              </a:ext>
            </a:extLst>
          </p:cNvPr>
          <p:cNvSpPr txBox="1"/>
          <p:nvPr/>
        </p:nvSpPr>
        <p:spPr>
          <a:xfrm>
            <a:off x="5872073" y="4453403"/>
            <a:ext cx="1770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600" b="1">
                <a:latin typeface="Century Gothic" panose="020B0502020202020204" pitchFamily="34" charset="0"/>
              </a:rPr>
              <a:t>NIVEL EDUCATIVO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6325857A-EEB2-4746-81B0-BD224EF4A939}"/>
              </a:ext>
            </a:extLst>
          </p:cNvPr>
          <p:cNvSpPr/>
          <p:nvPr/>
        </p:nvSpPr>
        <p:spPr>
          <a:xfrm>
            <a:off x="6723224" y="996881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s-CO" sz="2000" b="1">
                <a:solidFill>
                  <a:srgbClr val="002060"/>
                </a:solidFill>
                <a:latin typeface="Century Gothic" panose="020B0502020202020204" pitchFamily="34" charset="0"/>
              </a:rPr>
              <a:t>PERSONA NATURAL</a:t>
            </a:r>
            <a:endParaRPr lang="es-CO" sz="20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39E545D9-07F3-4B49-B405-F799D9AF4654}"/>
              </a:ext>
            </a:extLst>
          </p:cNvPr>
          <p:cNvCxnSpPr>
            <a:cxnSpLocks/>
          </p:cNvCxnSpPr>
          <p:nvPr/>
        </p:nvCxnSpPr>
        <p:spPr>
          <a:xfrm>
            <a:off x="3963731" y="1850655"/>
            <a:ext cx="0" cy="4788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6416A91D-CF02-4298-958A-803383E8A2E4}"/>
              </a:ext>
            </a:extLst>
          </p:cNvPr>
          <p:cNvSpPr txBox="1"/>
          <p:nvPr/>
        </p:nvSpPr>
        <p:spPr>
          <a:xfrm>
            <a:off x="7107378" y="1348271"/>
            <a:ext cx="1321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100" b="1">
                <a:latin typeface="Century Gothic" panose="020B0502020202020204" pitchFamily="34" charset="0"/>
              </a:rPr>
              <a:t>Base: 2710079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09CCA76F-0F12-4F4C-998A-5CE9435796C5}"/>
              </a:ext>
            </a:extLst>
          </p:cNvPr>
          <p:cNvSpPr/>
          <p:nvPr/>
        </p:nvSpPr>
        <p:spPr>
          <a:xfrm>
            <a:off x="8665156" y="1876181"/>
            <a:ext cx="2737363" cy="10288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F3E6F66A-5929-42DE-942B-54AC7613C2EA}"/>
              </a:ext>
            </a:extLst>
          </p:cNvPr>
          <p:cNvSpPr txBox="1"/>
          <p:nvPr/>
        </p:nvSpPr>
        <p:spPr>
          <a:xfrm>
            <a:off x="5583101" y="2702783"/>
            <a:ext cx="872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600" b="1">
                <a:latin typeface="Century Gothic" panose="020B0502020202020204" pitchFamily="34" charset="0"/>
              </a:rPr>
              <a:t>EDAD</a:t>
            </a:r>
          </a:p>
        </p:txBody>
      </p:sp>
      <p:sp>
        <p:nvSpPr>
          <p:cNvPr id="100" name="Google Shape;613;p23">
            <a:extLst>
              <a:ext uri="{FF2B5EF4-FFF2-40B4-BE49-F238E27FC236}">
                <a16:creationId xmlns:a16="http://schemas.microsoft.com/office/drawing/2014/main" id="{16EFB794-6D1B-4E6C-9819-F0D2C16AD445}"/>
              </a:ext>
            </a:extLst>
          </p:cNvPr>
          <p:cNvSpPr/>
          <p:nvPr/>
        </p:nvSpPr>
        <p:spPr>
          <a:xfrm>
            <a:off x="5724297" y="1813241"/>
            <a:ext cx="147777" cy="147701"/>
          </a:xfrm>
          <a:custGeom>
            <a:avLst/>
            <a:gdLst/>
            <a:ahLst/>
            <a:cxnLst/>
            <a:rect l="l" t="t" r="r" b="b"/>
            <a:pathLst>
              <a:path w="1925" h="1924" extrusionOk="0">
                <a:moveTo>
                  <a:pt x="962" y="0"/>
                </a:moveTo>
                <a:cubicBezTo>
                  <a:pt x="431" y="0"/>
                  <a:pt x="0" y="431"/>
                  <a:pt x="0" y="962"/>
                </a:cubicBezTo>
                <a:cubicBezTo>
                  <a:pt x="0" y="1493"/>
                  <a:pt x="431" y="1924"/>
                  <a:pt x="962" y="1924"/>
                </a:cubicBezTo>
                <a:cubicBezTo>
                  <a:pt x="1493" y="1924"/>
                  <a:pt x="1924" y="1493"/>
                  <a:pt x="1924" y="962"/>
                </a:cubicBezTo>
                <a:cubicBezTo>
                  <a:pt x="1924" y="431"/>
                  <a:pt x="1493" y="0"/>
                  <a:pt x="9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 eaLnBrk="0" fontAlgn="base" hangingPunct="0">
              <a:defRPr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01" name="Google Shape;614;p23">
            <a:extLst>
              <a:ext uri="{FF2B5EF4-FFF2-40B4-BE49-F238E27FC236}">
                <a16:creationId xmlns:a16="http://schemas.microsoft.com/office/drawing/2014/main" id="{6EC1A98F-4921-4005-9231-FE87720398E6}"/>
              </a:ext>
            </a:extLst>
          </p:cNvPr>
          <p:cNvSpPr/>
          <p:nvPr/>
        </p:nvSpPr>
        <p:spPr>
          <a:xfrm>
            <a:off x="5657127" y="1975758"/>
            <a:ext cx="283579" cy="524783"/>
          </a:xfrm>
          <a:custGeom>
            <a:avLst/>
            <a:gdLst/>
            <a:ahLst/>
            <a:cxnLst/>
            <a:rect l="l" t="t" r="r" b="b"/>
            <a:pathLst>
              <a:path w="3694" h="6836" extrusionOk="0">
                <a:moveTo>
                  <a:pt x="691" y="0"/>
                </a:moveTo>
                <a:cubicBezTo>
                  <a:pt x="310" y="0"/>
                  <a:pt x="1" y="312"/>
                  <a:pt x="1" y="697"/>
                </a:cubicBezTo>
                <a:lnTo>
                  <a:pt x="1" y="4028"/>
                </a:lnTo>
                <a:cubicBezTo>
                  <a:pt x="1" y="4209"/>
                  <a:pt x="147" y="4356"/>
                  <a:pt x="327" y="4356"/>
                </a:cubicBezTo>
                <a:lnTo>
                  <a:pt x="333" y="4356"/>
                </a:lnTo>
                <a:cubicBezTo>
                  <a:pt x="513" y="4356"/>
                  <a:pt x="660" y="4209"/>
                  <a:pt x="660" y="4028"/>
                </a:cubicBezTo>
                <a:lnTo>
                  <a:pt x="660" y="1008"/>
                </a:lnTo>
                <a:cubicBezTo>
                  <a:pt x="660" y="959"/>
                  <a:pt x="697" y="921"/>
                  <a:pt x="747" y="921"/>
                </a:cubicBezTo>
                <a:cubicBezTo>
                  <a:pt x="793" y="921"/>
                  <a:pt x="828" y="957"/>
                  <a:pt x="832" y="1003"/>
                </a:cubicBezTo>
                <a:lnTo>
                  <a:pt x="832" y="6371"/>
                </a:lnTo>
                <a:cubicBezTo>
                  <a:pt x="832" y="6628"/>
                  <a:pt x="1040" y="6835"/>
                  <a:pt x="1296" y="6835"/>
                </a:cubicBezTo>
                <a:cubicBezTo>
                  <a:pt x="1552" y="6835"/>
                  <a:pt x="1761" y="6627"/>
                  <a:pt x="1761" y="6371"/>
                </a:cubicBezTo>
                <a:lnTo>
                  <a:pt x="1761" y="3634"/>
                </a:lnTo>
                <a:cubicBezTo>
                  <a:pt x="1761" y="3585"/>
                  <a:pt x="1800" y="3547"/>
                  <a:pt x="1847" y="3547"/>
                </a:cubicBezTo>
                <a:cubicBezTo>
                  <a:pt x="1897" y="3547"/>
                  <a:pt x="1934" y="3587"/>
                  <a:pt x="1934" y="3634"/>
                </a:cubicBezTo>
                <a:lnTo>
                  <a:pt x="1934" y="6371"/>
                </a:lnTo>
                <a:cubicBezTo>
                  <a:pt x="1934" y="6628"/>
                  <a:pt x="2143" y="6835"/>
                  <a:pt x="2399" y="6835"/>
                </a:cubicBezTo>
                <a:cubicBezTo>
                  <a:pt x="2656" y="6835"/>
                  <a:pt x="2864" y="6627"/>
                  <a:pt x="2864" y="6371"/>
                </a:cubicBezTo>
                <a:lnTo>
                  <a:pt x="2864" y="3060"/>
                </a:lnTo>
                <a:lnTo>
                  <a:pt x="2867" y="3060"/>
                </a:lnTo>
                <a:lnTo>
                  <a:pt x="2867" y="1008"/>
                </a:lnTo>
                <a:cubicBezTo>
                  <a:pt x="2867" y="959"/>
                  <a:pt x="2905" y="921"/>
                  <a:pt x="2954" y="921"/>
                </a:cubicBezTo>
                <a:cubicBezTo>
                  <a:pt x="3003" y="921"/>
                  <a:pt x="3041" y="960"/>
                  <a:pt x="3041" y="1008"/>
                </a:cubicBezTo>
                <a:lnTo>
                  <a:pt x="3041" y="4028"/>
                </a:lnTo>
                <a:cubicBezTo>
                  <a:pt x="3041" y="4209"/>
                  <a:pt x="3187" y="4356"/>
                  <a:pt x="3367" y="4356"/>
                </a:cubicBezTo>
                <a:cubicBezTo>
                  <a:pt x="3547" y="4356"/>
                  <a:pt x="3693" y="4209"/>
                  <a:pt x="3693" y="4028"/>
                </a:cubicBezTo>
                <a:lnTo>
                  <a:pt x="3693" y="697"/>
                </a:lnTo>
                <a:cubicBezTo>
                  <a:pt x="3692" y="312"/>
                  <a:pt x="3383" y="0"/>
                  <a:pt x="30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 eaLnBrk="0" fontAlgn="base" hangingPunct="0">
              <a:defRPr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02" name="Google Shape;650;p23">
            <a:extLst>
              <a:ext uri="{FF2B5EF4-FFF2-40B4-BE49-F238E27FC236}">
                <a16:creationId xmlns:a16="http://schemas.microsoft.com/office/drawing/2014/main" id="{371B8E13-2358-4A1D-BE6B-0ADA5C27C0E9}"/>
              </a:ext>
            </a:extLst>
          </p:cNvPr>
          <p:cNvSpPr/>
          <p:nvPr/>
        </p:nvSpPr>
        <p:spPr>
          <a:xfrm>
            <a:off x="6307613" y="1842414"/>
            <a:ext cx="147777" cy="147777"/>
          </a:xfrm>
          <a:custGeom>
            <a:avLst/>
            <a:gdLst/>
            <a:ahLst/>
            <a:cxnLst/>
            <a:rect l="l" t="t" r="r" b="b"/>
            <a:pathLst>
              <a:path w="1925" h="1925" extrusionOk="0">
                <a:moveTo>
                  <a:pt x="963" y="1"/>
                </a:moveTo>
                <a:cubicBezTo>
                  <a:pt x="432" y="1"/>
                  <a:pt x="1" y="430"/>
                  <a:pt x="1" y="963"/>
                </a:cubicBezTo>
                <a:cubicBezTo>
                  <a:pt x="1" y="1494"/>
                  <a:pt x="432" y="1924"/>
                  <a:pt x="963" y="1924"/>
                </a:cubicBezTo>
                <a:cubicBezTo>
                  <a:pt x="1494" y="1924"/>
                  <a:pt x="1925" y="1494"/>
                  <a:pt x="1925" y="963"/>
                </a:cubicBezTo>
                <a:cubicBezTo>
                  <a:pt x="1925" y="430"/>
                  <a:pt x="1494" y="1"/>
                  <a:pt x="96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 eaLnBrk="0" fontAlgn="base" hangingPunct="0">
              <a:defRPr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03" name="Google Shape;651;p23">
            <a:extLst>
              <a:ext uri="{FF2B5EF4-FFF2-40B4-BE49-F238E27FC236}">
                <a16:creationId xmlns:a16="http://schemas.microsoft.com/office/drawing/2014/main" id="{D51DEE5B-3C88-4BFA-A69E-1BC7FED4BA53}"/>
              </a:ext>
            </a:extLst>
          </p:cNvPr>
          <p:cNvSpPr/>
          <p:nvPr/>
        </p:nvSpPr>
        <p:spPr>
          <a:xfrm>
            <a:off x="6224013" y="2005620"/>
            <a:ext cx="314440" cy="523861"/>
          </a:xfrm>
          <a:custGeom>
            <a:avLst/>
            <a:gdLst/>
            <a:ahLst/>
            <a:cxnLst/>
            <a:rect l="l" t="t" r="r" b="b"/>
            <a:pathLst>
              <a:path w="4096" h="6824" extrusionOk="0">
                <a:moveTo>
                  <a:pt x="1136" y="1"/>
                </a:moveTo>
                <a:cubicBezTo>
                  <a:pt x="784" y="1"/>
                  <a:pt x="487" y="262"/>
                  <a:pt x="444" y="612"/>
                </a:cubicBezTo>
                <a:lnTo>
                  <a:pt x="22" y="3976"/>
                </a:lnTo>
                <a:cubicBezTo>
                  <a:pt x="0" y="4145"/>
                  <a:pt x="122" y="4285"/>
                  <a:pt x="297" y="4285"/>
                </a:cubicBezTo>
                <a:cubicBezTo>
                  <a:pt x="298" y="4285"/>
                  <a:pt x="298" y="4285"/>
                  <a:pt x="299" y="4285"/>
                </a:cubicBezTo>
                <a:cubicBezTo>
                  <a:pt x="471" y="4285"/>
                  <a:pt x="629" y="4145"/>
                  <a:pt x="651" y="3974"/>
                </a:cubicBezTo>
                <a:lnTo>
                  <a:pt x="1029" y="966"/>
                </a:lnTo>
                <a:cubicBezTo>
                  <a:pt x="1034" y="929"/>
                  <a:pt x="1065" y="900"/>
                  <a:pt x="1102" y="900"/>
                </a:cubicBezTo>
                <a:lnTo>
                  <a:pt x="1134" y="900"/>
                </a:lnTo>
                <a:cubicBezTo>
                  <a:pt x="1179" y="900"/>
                  <a:pt x="1214" y="940"/>
                  <a:pt x="1209" y="985"/>
                </a:cubicBezTo>
                <a:lnTo>
                  <a:pt x="768" y="4433"/>
                </a:lnTo>
                <a:cubicBezTo>
                  <a:pt x="760" y="4478"/>
                  <a:pt x="798" y="4520"/>
                  <a:pt x="844" y="4520"/>
                </a:cubicBezTo>
                <a:lnTo>
                  <a:pt x="1040" y="4520"/>
                </a:lnTo>
                <a:lnTo>
                  <a:pt x="1040" y="6359"/>
                </a:lnTo>
                <a:cubicBezTo>
                  <a:pt x="1040" y="6616"/>
                  <a:pt x="1248" y="6824"/>
                  <a:pt x="1505" y="6824"/>
                </a:cubicBezTo>
                <a:cubicBezTo>
                  <a:pt x="1509" y="6824"/>
                  <a:pt x="1513" y="6824"/>
                  <a:pt x="1518" y="6824"/>
                </a:cubicBezTo>
                <a:cubicBezTo>
                  <a:pt x="1772" y="6815"/>
                  <a:pt x="1968" y="6594"/>
                  <a:pt x="1968" y="6340"/>
                </a:cubicBezTo>
                <a:lnTo>
                  <a:pt x="1968" y="4606"/>
                </a:lnTo>
                <a:cubicBezTo>
                  <a:pt x="1968" y="4559"/>
                  <a:pt x="2007" y="4520"/>
                  <a:pt x="2055" y="4520"/>
                </a:cubicBezTo>
                <a:cubicBezTo>
                  <a:pt x="2103" y="4520"/>
                  <a:pt x="2142" y="4558"/>
                  <a:pt x="2142" y="4606"/>
                </a:cubicBezTo>
                <a:lnTo>
                  <a:pt x="2142" y="6359"/>
                </a:lnTo>
                <a:cubicBezTo>
                  <a:pt x="2142" y="6616"/>
                  <a:pt x="2350" y="6824"/>
                  <a:pt x="2608" y="6824"/>
                </a:cubicBezTo>
                <a:cubicBezTo>
                  <a:pt x="2612" y="6824"/>
                  <a:pt x="2616" y="6824"/>
                  <a:pt x="2621" y="6824"/>
                </a:cubicBezTo>
                <a:cubicBezTo>
                  <a:pt x="2875" y="6815"/>
                  <a:pt x="3071" y="6594"/>
                  <a:pt x="3071" y="6340"/>
                </a:cubicBezTo>
                <a:lnTo>
                  <a:pt x="3071" y="4520"/>
                </a:lnTo>
                <a:lnTo>
                  <a:pt x="3298" y="4520"/>
                </a:lnTo>
                <a:cubicBezTo>
                  <a:pt x="3344" y="4520"/>
                  <a:pt x="3382" y="4479"/>
                  <a:pt x="3375" y="4433"/>
                </a:cubicBezTo>
                <a:lnTo>
                  <a:pt x="2933" y="985"/>
                </a:lnTo>
                <a:cubicBezTo>
                  <a:pt x="2927" y="940"/>
                  <a:pt x="2962" y="900"/>
                  <a:pt x="3006" y="900"/>
                </a:cubicBezTo>
                <a:cubicBezTo>
                  <a:pt x="3044" y="900"/>
                  <a:pt x="3076" y="929"/>
                  <a:pt x="3081" y="966"/>
                </a:cubicBezTo>
                <a:lnTo>
                  <a:pt x="3464" y="4016"/>
                </a:lnTo>
                <a:cubicBezTo>
                  <a:pt x="3484" y="4172"/>
                  <a:pt x="3617" y="4288"/>
                  <a:pt x="3771" y="4288"/>
                </a:cubicBezTo>
                <a:cubicBezTo>
                  <a:pt x="3804" y="4288"/>
                  <a:pt x="3838" y="4282"/>
                  <a:pt x="3873" y="4271"/>
                </a:cubicBezTo>
                <a:cubicBezTo>
                  <a:pt x="4013" y="4225"/>
                  <a:pt x="4095" y="4078"/>
                  <a:pt x="4078" y="3932"/>
                </a:cubicBezTo>
                <a:lnTo>
                  <a:pt x="3660" y="612"/>
                </a:lnTo>
                <a:cubicBezTo>
                  <a:pt x="3617" y="264"/>
                  <a:pt x="3320" y="1"/>
                  <a:pt x="296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 eaLnBrk="0" fontAlgn="base" hangingPunct="0">
              <a:defRPr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104" name="Google Shape;727;p23">
            <a:extLst>
              <a:ext uri="{FF2B5EF4-FFF2-40B4-BE49-F238E27FC236}">
                <a16:creationId xmlns:a16="http://schemas.microsoft.com/office/drawing/2014/main" id="{6FBB1639-0C01-4CD9-BAE9-A0ECD9AB25B7}"/>
              </a:ext>
            </a:extLst>
          </p:cNvPr>
          <p:cNvSpPr txBox="1">
            <a:spLocks/>
          </p:cNvSpPr>
          <p:nvPr/>
        </p:nvSpPr>
        <p:spPr>
          <a:xfrm>
            <a:off x="4816669" y="2019688"/>
            <a:ext cx="14883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base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" sz="3000" b="1">
                <a:solidFill>
                  <a:srgbClr val="F6AF35"/>
                </a:solidFill>
                <a:latin typeface="Century Gothic" panose="020B0502020202020204" pitchFamily="34" charset="0"/>
              </a:rPr>
              <a:t>85%</a:t>
            </a:r>
          </a:p>
        </p:txBody>
      </p:sp>
      <p:sp>
        <p:nvSpPr>
          <p:cNvPr id="105" name="Google Shape;727;p23">
            <a:extLst>
              <a:ext uri="{FF2B5EF4-FFF2-40B4-BE49-F238E27FC236}">
                <a16:creationId xmlns:a16="http://schemas.microsoft.com/office/drawing/2014/main" id="{861F55FE-09D0-4871-8FCB-2A75121E5F56}"/>
              </a:ext>
            </a:extLst>
          </p:cNvPr>
          <p:cNvSpPr txBox="1">
            <a:spLocks/>
          </p:cNvSpPr>
          <p:nvPr/>
        </p:nvSpPr>
        <p:spPr>
          <a:xfrm>
            <a:off x="6543187" y="1978950"/>
            <a:ext cx="14883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base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en" sz="3000" b="1">
                <a:solidFill>
                  <a:srgbClr val="A91B2E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15%</a:t>
            </a:r>
          </a:p>
        </p:txBody>
      </p:sp>
      <p:graphicFrame>
        <p:nvGraphicFramePr>
          <p:cNvPr id="106" name="Gráfico 105">
            <a:extLst>
              <a:ext uri="{FF2B5EF4-FFF2-40B4-BE49-F238E27FC236}">
                <a16:creationId xmlns:a16="http://schemas.microsoft.com/office/drawing/2014/main" id="{C8C67A50-6F6F-4A3A-9DBD-366A51C27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019253"/>
              </p:ext>
            </p:extLst>
          </p:nvPr>
        </p:nvGraphicFramePr>
        <p:xfrm>
          <a:off x="4464004" y="2932271"/>
          <a:ext cx="3002269" cy="144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F5A4B74F-E5C0-4D16-9FB3-318C2F07AE37}"/>
              </a:ext>
            </a:extLst>
          </p:cNvPr>
          <p:cNvSpPr txBox="1"/>
          <p:nvPr/>
        </p:nvSpPr>
        <p:spPr>
          <a:xfrm>
            <a:off x="824319" y="2423615"/>
            <a:ext cx="2495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600" b="1">
                <a:latin typeface="Century Gothic" panose="020B0502020202020204" pitchFamily="34" charset="0"/>
              </a:rPr>
              <a:t>TIPO PERSONA</a:t>
            </a:r>
          </a:p>
        </p:txBody>
      </p:sp>
      <p:sp>
        <p:nvSpPr>
          <p:cNvPr id="37" name="Trapecio 36">
            <a:extLst>
              <a:ext uri="{FF2B5EF4-FFF2-40B4-BE49-F238E27FC236}">
                <a16:creationId xmlns:a16="http://schemas.microsoft.com/office/drawing/2014/main" id="{0FDFFE88-9E7E-48B2-8D79-B61D5DCDCD4F}"/>
              </a:ext>
            </a:extLst>
          </p:cNvPr>
          <p:cNvSpPr/>
          <p:nvPr/>
        </p:nvSpPr>
        <p:spPr>
          <a:xfrm>
            <a:off x="697573" y="3066073"/>
            <a:ext cx="1181059" cy="1377125"/>
          </a:xfrm>
          <a:prstGeom prst="trapezoi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es-CO">
                <a:solidFill>
                  <a:prstClr val="white"/>
                </a:solidFill>
                <a:latin typeface="Century Gothic" panose="020B0502020202020204" pitchFamily="34" charset="0"/>
              </a:rPr>
              <a:t>96%</a:t>
            </a:r>
          </a:p>
        </p:txBody>
      </p:sp>
      <p:sp>
        <p:nvSpPr>
          <p:cNvPr id="45" name="Trapecio 44">
            <a:extLst>
              <a:ext uri="{FF2B5EF4-FFF2-40B4-BE49-F238E27FC236}">
                <a16:creationId xmlns:a16="http://schemas.microsoft.com/office/drawing/2014/main" id="{319E610B-52B2-4353-905E-9CBF7A362B54}"/>
              </a:ext>
            </a:extLst>
          </p:cNvPr>
          <p:cNvSpPr/>
          <p:nvPr/>
        </p:nvSpPr>
        <p:spPr>
          <a:xfrm>
            <a:off x="2038565" y="4055710"/>
            <a:ext cx="1181059" cy="374771"/>
          </a:xfrm>
          <a:prstGeom prst="trapezoi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s-CO">
                <a:solidFill>
                  <a:prstClr val="white"/>
                </a:solidFill>
                <a:latin typeface="Century Gothic" panose="020B0502020202020204" pitchFamily="34" charset="0"/>
              </a:rPr>
              <a:t>4%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133DAE2-21D0-4DCF-A208-8355B540A941}"/>
              </a:ext>
            </a:extLst>
          </p:cNvPr>
          <p:cNvSpPr txBox="1"/>
          <p:nvPr/>
        </p:nvSpPr>
        <p:spPr>
          <a:xfrm>
            <a:off x="820013" y="3968816"/>
            <a:ext cx="956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200" b="1">
                <a:solidFill>
                  <a:prstClr val="white"/>
                </a:solidFill>
                <a:latin typeface="Century Gothic" panose="020B0502020202020204" pitchFamily="34" charset="0"/>
              </a:rPr>
              <a:t>Persona Natural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B53CCB6-7F60-4471-9AF1-15EF2B967D15}"/>
              </a:ext>
            </a:extLst>
          </p:cNvPr>
          <p:cNvSpPr txBox="1"/>
          <p:nvPr/>
        </p:nvSpPr>
        <p:spPr>
          <a:xfrm>
            <a:off x="2150765" y="3568139"/>
            <a:ext cx="956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200" b="1">
                <a:latin typeface="Century Gothic" panose="020B0502020202020204" pitchFamily="34" charset="0"/>
              </a:rPr>
              <a:t>Persona jurídica</a:t>
            </a:r>
          </a:p>
          <a:p>
            <a:pPr algn="ctr" defTabSz="914377">
              <a:defRPr/>
            </a:pPr>
            <a:endParaRPr lang="es-ES" sz="1200" b="1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D164233-55EE-4568-87DF-2B1A7CEB9E2F}"/>
              </a:ext>
            </a:extLst>
          </p:cNvPr>
          <p:cNvSpPr txBox="1"/>
          <p:nvPr/>
        </p:nvSpPr>
        <p:spPr>
          <a:xfrm>
            <a:off x="1351112" y="4747100"/>
            <a:ext cx="1321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1100" b="1">
                <a:latin typeface="Century Gothic" panose="020B0502020202020204" pitchFamily="34" charset="0"/>
              </a:rPr>
              <a:t>Base: 2811106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A059AA3-EC1F-41F5-B215-9F94111AA983}"/>
              </a:ext>
            </a:extLst>
          </p:cNvPr>
          <p:cNvSpPr/>
          <p:nvPr/>
        </p:nvSpPr>
        <p:spPr>
          <a:xfrm>
            <a:off x="583139" y="2958374"/>
            <a:ext cx="1409927" cy="162494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Google Shape;320;p35">
            <a:extLst>
              <a:ext uri="{FF2B5EF4-FFF2-40B4-BE49-F238E27FC236}">
                <a16:creationId xmlns:a16="http://schemas.microsoft.com/office/drawing/2014/main" id="{82712C3E-16FA-0D93-32F3-38F6DFD5A5B7}"/>
              </a:ext>
            </a:extLst>
          </p:cNvPr>
          <p:cNvSpPr txBox="1">
            <a:spLocks/>
          </p:cNvSpPr>
          <p:nvPr/>
        </p:nvSpPr>
        <p:spPr>
          <a:xfrm>
            <a:off x="649601" y="225895"/>
            <a:ext cx="6993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s-419" sz="2400">
                <a:latin typeface="Century Gothic" panose="020B0502020202020204" pitchFamily="34" charset="0"/>
              </a:rPr>
              <a:t>Demográficos contribuyentes</a:t>
            </a:r>
          </a:p>
        </p:txBody>
      </p:sp>
    </p:spTree>
    <p:extLst>
      <p:ext uri="{BB962C8B-B14F-4D97-AF65-F5344CB8AC3E}">
        <p14:creationId xmlns:p14="http://schemas.microsoft.com/office/powerpoint/2010/main" val="153338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xfrm>
            <a:off x="828675" y="225425"/>
            <a:ext cx="6993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s-419" sz="2400">
                <a:latin typeface="Century Gothic" panose="020B0502020202020204" pitchFamily="34" charset="0"/>
              </a:rPr>
              <a:t>Demográficos peticionarios </a:t>
            </a:r>
            <a:endParaRPr sz="2400"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E4113-B727-B93C-E69A-E62A82C89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/>
          <a:stretch/>
        </p:blipFill>
        <p:spPr bwMode="auto">
          <a:xfrm>
            <a:off x="0" y="1006549"/>
            <a:ext cx="12192000" cy="58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583107"/>
            <a:ext cx="10013044" cy="181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9385041" y="6583107"/>
            <a:ext cx="924923" cy="181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áfico 1">
            <a:extLst>
              <a:ext uri="{FF2B5EF4-FFF2-40B4-BE49-F238E27FC236}">
                <a16:creationId xmlns:a16="http://schemas.microsoft.com/office/drawing/2014/main" id="{B47DDF24-035C-493C-9788-4C52D345F13B}"/>
              </a:ext>
            </a:extLst>
          </p:cNvPr>
          <p:cNvGrpSpPr/>
          <p:nvPr/>
        </p:nvGrpSpPr>
        <p:grpSpPr>
          <a:xfrm>
            <a:off x="271715" y="6392952"/>
            <a:ext cx="750246" cy="380309"/>
            <a:chOff x="2366842" y="367553"/>
            <a:chExt cx="1241576" cy="629370"/>
          </a:xfrm>
          <a:solidFill>
            <a:schemeClr val="accent1">
              <a:lumMod val="75000"/>
            </a:schemeClr>
          </a:solidFill>
        </p:grpSpPr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5FA1ECEF-257B-49EA-8A9A-BE5198580C47}"/>
                </a:ext>
              </a:extLst>
            </p:cNvPr>
            <p:cNvSpPr/>
            <p:nvPr/>
          </p:nvSpPr>
          <p:spPr>
            <a:xfrm>
              <a:off x="2362551" y="706326"/>
              <a:ext cx="148760" cy="205976"/>
            </a:xfrm>
            <a:custGeom>
              <a:avLst/>
              <a:gdLst>
                <a:gd name="connsiteX0" fmla="*/ 142581 w 148760"/>
                <a:gd name="connsiteY0" fmla="*/ 66599 h 205975"/>
                <a:gd name="connsiteX1" fmla="*/ 79758 w 148760"/>
                <a:gd name="connsiteY1" fmla="*/ 4291 h 205975"/>
                <a:gd name="connsiteX2" fmla="*/ 4291 w 148760"/>
                <a:gd name="connsiteY2" fmla="*/ 4291 h 205975"/>
                <a:gd name="connsiteX3" fmla="*/ 4291 w 148760"/>
                <a:gd name="connsiteY3" fmla="*/ 203115 h 205975"/>
                <a:gd name="connsiteX4" fmla="*/ 86395 w 148760"/>
                <a:gd name="connsiteY4" fmla="*/ 203115 h 205975"/>
                <a:gd name="connsiteX5" fmla="*/ 149218 w 148760"/>
                <a:gd name="connsiteY5" fmla="*/ 140864 h 205975"/>
                <a:gd name="connsiteX6" fmla="*/ 133083 w 148760"/>
                <a:gd name="connsiteY6" fmla="*/ 99269 h 205975"/>
                <a:gd name="connsiteX7" fmla="*/ 142581 w 148760"/>
                <a:gd name="connsiteY7" fmla="*/ 66542 h 205975"/>
                <a:gd name="connsiteX8" fmla="*/ 54812 w 148760"/>
                <a:gd name="connsiteY8" fmla="*/ 47546 h 205975"/>
                <a:gd name="connsiteX9" fmla="*/ 79758 w 148760"/>
                <a:gd name="connsiteY9" fmla="*/ 47546 h 205975"/>
                <a:gd name="connsiteX10" fmla="*/ 99212 w 148760"/>
                <a:gd name="connsiteY10" fmla="*/ 66542 h 205975"/>
                <a:gd name="connsiteX11" fmla="*/ 79758 w 148760"/>
                <a:gd name="connsiteY11" fmla="*/ 85537 h 205975"/>
                <a:gd name="connsiteX12" fmla="*/ 54812 w 148760"/>
                <a:gd name="connsiteY12" fmla="*/ 85537 h 205975"/>
                <a:gd name="connsiteX13" fmla="*/ 54812 w 148760"/>
                <a:gd name="connsiteY13" fmla="*/ 47546 h 205975"/>
                <a:gd name="connsiteX14" fmla="*/ 86395 w 148760"/>
                <a:gd name="connsiteY14" fmla="*/ 159803 h 205975"/>
                <a:gd name="connsiteX15" fmla="*/ 54812 w 148760"/>
                <a:gd name="connsiteY15" fmla="*/ 159803 h 205975"/>
                <a:gd name="connsiteX16" fmla="*/ 54812 w 148760"/>
                <a:gd name="connsiteY16" fmla="*/ 121697 h 205975"/>
                <a:gd name="connsiteX17" fmla="*/ 86395 w 148760"/>
                <a:gd name="connsiteY17" fmla="*/ 121697 h 205975"/>
                <a:gd name="connsiteX18" fmla="*/ 105849 w 148760"/>
                <a:gd name="connsiteY18" fmla="*/ 140807 h 205975"/>
                <a:gd name="connsiteX19" fmla="*/ 86395 w 148760"/>
                <a:gd name="connsiteY19" fmla="*/ 159803 h 20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60" h="205975">
                  <a:moveTo>
                    <a:pt x="142581" y="66599"/>
                  </a:moveTo>
                  <a:cubicBezTo>
                    <a:pt x="142581" y="32270"/>
                    <a:pt x="114431" y="4291"/>
                    <a:pt x="79758" y="4291"/>
                  </a:cubicBezTo>
                  <a:lnTo>
                    <a:pt x="4291" y="4291"/>
                  </a:lnTo>
                  <a:lnTo>
                    <a:pt x="4291" y="203115"/>
                  </a:lnTo>
                  <a:lnTo>
                    <a:pt x="86395" y="203115"/>
                  </a:lnTo>
                  <a:cubicBezTo>
                    <a:pt x="121011" y="203115"/>
                    <a:pt x="149218" y="175137"/>
                    <a:pt x="149218" y="140864"/>
                  </a:cubicBezTo>
                  <a:cubicBezTo>
                    <a:pt x="149218" y="125588"/>
                    <a:pt x="143382" y="110712"/>
                    <a:pt x="133083" y="99269"/>
                  </a:cubicBezTo>
                  <a:cubicBezTo>
                    <a:pt x="139262" y="89542"/>
                    <a:pt x="142581" y="78214"/>
                    <a:pt x="142581" y="66542"/>
                  </a:cubicBezTo>
                  <a:moveTo>
                    <a:pt x="54812" y="47546"/>
                  </a:moveTo>
                  <a:lnTo>
                    <a:pt x="79758" y="47546"/>
                  </a:lnTo>
                  <a:cubicBezTo>
                    <a:pt x="90515" y="47546"/>
                    <a:pt x="99212" y="56071"/>
                    <a:pt x="99212" y="66542"/>
                  </a:cubicBezTo>
                  <a:cubicBezTo>
                    <a:pt x="99212" y="77012"/>
                    <a:pt x="90515" y="85537"/>
                    <a:pt x="79758" y="85537"/>
                  </a:cubicBezTo>
                  <a:lnTo>
                    <a:pt x="54812" y="85537"/>
                  </a:lnTo>
                  <a:lnTo>
                    <a:pt x="54812" y="47546"/>
                  </a:lnTo>
                  <a:close/>
                  <a:moveTo>
                    <a:pt x="86395" y="159803"/>
                  </a:moveTo>
                  <a:lnTo>
                    <a:pt x="54812" y="159803"/>
                  </a:lnTo>
                  <a:lnTo>
                    <a:pt x="54812" y="121697"/>
                  </a:lnTo>
                  <a:lnTo>
                    <a:pt x="86395" y="121697"/>
                  </a:lnTo>
                  <a:cubicBezTo>
                    <a:pt x="97152" y="121697"/>
                    <a:pt x="105849" y="130337"/>
                    <a:pt x="105849" y="140807"/>
                  </a:cubicBezTo>
                  <a:cubicBezTo>
                    <a:pt x="105849" y="151278"/>
                    <a:pt x="97095" y="159803"/>
                    <a:pt x="86395" y="15980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71A9ADC2-B808-4A27-A001-66D76A6D51A4}"/>
                </a:ext>
              </a:extLst>
            </p:cNvPr>
            <p:cNvSpPr/>
            <p:nvPr/>
          </p:nvSpPr>
          <p:spPr>
            <a:xfrm>
              <a:off x="2515373" y="702721"/>
              <a:ext cx="205976" cy="211697"/>
            </a:xfrm>
            <a:custGeom>
              <a:avLst/>
              <a:gdLst>
                <a:gd name="connsiteX0" fmla="*/ 104704 w 205975"/>
                <a:gd name="connsiteY0" fmla="*/ 4291 h 211697"/>
                <a:gd name="connsiteX1" fmla="*/ 4291 w 205975"/>
                <a:gd name="connsiteY1" fmla="*/ 108194 h 211697"/>
                <a:gd name="connsiteX2" fmla="*/ 104704 w 205975"/>
                <a:gd name="connsiteY2" fmla="*/ 212212 h 211697"/>
                <a:gd name="connsiteX3" fmla="*/ 205060 w 205975"/>
                <a:gd name="connsiteY3" fmla="*/ 108194 h 211697"/>
                <a:gd name="connsiteX4" fmla="*/ 104704 w 205975"/>
                <a:gd name="connsiteY4" fmla="*/ 4291 h 211697"/>
                <a:gd name="connsiteX5" fmla="*/ 104704 w 205975"/>
                <a:gd name="connsiteY5" fmla="*/ 158201 h 211697"/>
                <a:gd name="connsiteX6" fmla="*/ 58360 w 205975"/>
                <a:gd name="connsiteY6" fmla="*/ 108194 h 211697"/>
                <a:gd name="connsiteX7" fmla="*/ 104704 w 205975"/>
                <a:gd name="connsiteY7" fmla="*/ 58303 h 211697"/>
                <a:gd name="connsiteX8" fmla="*/ 151106 w 205975"/>
                <a:gd name="connsiteY8" fmla="*/ 108194 h 211697"/>
                <a:gd name="connsiteX9" fmla="*/ 104704 w 205975"/>
                <a:gd name="connsiteY9" fmla="*/ 158201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975" h="211697">
                  <a:moveTo>
                    <a:pt x="104704" y="4291"/>
                  </a:moveTo>
                  <a:cubicBezTo>
                    <a:pt x="49320" y="4291"/>
                    <a:pt x="4291" y="50979"/>
                    <a:pt x="4291" y="108194"/>
                  </a:cubicBezTo>
                  <a:cubicBezTo>
                    <a:pt x="4291" y="165410"/>
                    <a:pt x="49320" y="212212"/>
                    <a:pt x="104704" y="212212"/>
                  </a:cubicBezTo>
                  <a:cubicBezTo>
                    <a:pt x="160089" y="212212"/>
                    <a:pt x="205060" y="165639"/>
                    <a:pt x="205060" y="108194"/>
                  </a:cubicBezTo>
                  <a:cubicBezTo>
                    <a:pt x="205060" y="50750"/>
                    <a:pt x="160089" y="4291"/>
                    <a:pt x="104704" y="4291"/>
                  </a:cubicBezTo>
                  <a:moveTo>
                    <a:pt x="104704" y="158201"/>
                  </a:moveTo>
                  <a:cubicBezTo>
                    <a:pt x="79129" y="158201"/>
                    <a:pt x="58360" y="135829"/>
                    <a:pt x="58360" y="108194"/>
                  </a:cubicBezTo>
                  <a:cubicBezTo>
                    <a:pt x="58360" y="80559"/>
                    <a:pt x="79129" y="58303"/>
                    <a:pt x="104704" y="58303"/>
                  </a:cubicBezTo>
                  <a:cubicBezTo>
                    <a:pt x="130280" y="58303"/>
                    <a:pt x="151106" y="80674"/>
                    <a:pt x="151106" y="108194"/>
                  </a:cubicBezTo>
                  <a:cubicBezTo>
                    <a:pt x="151106" y="135715"/>
                    <a:pt x="130337" y="158201"/>
                    <a:pt x="104704" y="1582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9C86DB2C-3788-4F80-9218-2D4BEEF8C2F8}"/>
                </a:ext>
              </a:extLst>
            </p:cNvPr>
            <p:cNvSpPr/>
            <p:nvPr/>
          </p:nvSpPr>
          <p:spPr>
            <a:xfrm>
              <a:off x="2726441" y="702607"/>
              <a:ext cx="194533" cy="211697"/>
            </a:xfrm>
            <a:custGeom>
              <a:avLst/>
              <a:gdLst>
                <a:gd name="connsiteX0" fmla="*/ 117578 w 194532"/>
                <a:gd name="connsiteY0" fmla="*/ 138919 h 211697"/>
                <a:gd name="connsiteX1" fmla="*/ 141151 w 194532"/>
                <a:gd name="connsiteY1" fmla="*/ 138919 h 211697"/>
                <a:gd name="connsiteX2" fmla="*/ 141151 w 194532"/>
                <a:gd name="connsiteY2" fmla="*/ 149847 h 211697"/>
                <a:gd name="connsiteX3" fmla="*/ 111513 w 194532"/>
                <a:gd name="connsiteY3" fmla="*/ 158315 h 211697"/>
                <a:gd name="connsiteX4" fmla="*/ 58360 w 194532"/>
                <a:gd name="connsiteY4" fmla="*/ 108309 h 211697"/>
                <a:gd name="connsiteX5" fmla="*/ 111513 w 194532"/>
                <a:gd name="connsiteY5" fmla="*/ 58417 h 211697"/>
                <a:gd name="connsiteX6" fmla="*/ 148531 w 194532"/>
                <a:gd name="connsiteY6" fmla="*/ 72606 h 211697"/>
                <a:gd name="connsiteX7" fmla="*/ 153795 w 194532"/>
                <a:gd name="connsiteY7" fmla="*/ 77355 h 211697"/>
                <a:gd name="connsiteX8" fmla="*/ 190299 w 194532"/>
                <a:gd name="connsiteY8" fmla="*/ 37476 h 211697"/>
                <a:gd name="connsiteX9" fmla="*/ 185092 w 194532"/>
                <a:gd name="connsiteY9" fmla="*/ 32670 h 211697"/>
                <a:gd name="connsiteX10" fmla="*/ 111513 w 194532"/>
                <a:gd name="connsiteY10" fmla="*/ 4291 h 211697"/>
                <a:gd name="connsiteX11" fmla="*/ 4291 w 194532"/>
                <a:gd name="connsiteY11" fmla="*/ 108194 h 211697"/>
                <a:gd name="connsiteX12" fmla="*/ 111513 w 194532"/>
                <a:gd name="connsiteY12" fmla="*/ 212212 h 211697"/>
                <a:gd name="connsiteX13" fmla="*/ 141151 w 194532"/>
                <a:gd name="connsiteY13" fmla="*/ 208207 h 211697"/>
                <a:gd name="connsiteX14" fmla="*/ 141151 w 194532"/>
                <a:gd name="connsiteY14" fmla="*/ 208608 h 211697"/>
                <a:gd name="connsiteX15" fmla="*/ 195219 w 194532"/>
                <a:gd name="connsiteY15" fmla="*/ 208608 h 211697"/>
                <a:gd name="connsiteX16" fmla="*/ 195219 w 194532"/>
                <a:gd name="connsiteY16" fmla="*/ 84908 h 211697"/>
                <a:gd name="connsiteX17" fmla="*/ 117578 w 194532"/>
                <a:gd name="connsiteY17" fmla="*/ 84908 h 211697"/>
                <a:gd name="connsiteX18" fmla="*/ 117578 w 194532"/>
                <a:gd name="connsiteY18" fmla="*/ 138862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532" h="211697">
                  <a:moveTo>
                    <a:pt x="117578" y="138919"/>
                  </a:moveTo>
                  <a:lnTo>
                    <a:pt x="141151" y="138919"/>
                  </a:lnTo>
                  <a:lnTo>
                    <a:pt x="141151" y="149847"/>
                  </a:lnTo>
                  <a:cubicBezTo>
                    <a:pt x="132397" y="155340"/>
                    <a:pt x="121983" y="158315"/>
                    <a:pt x="111513" y="158315"/>
                  </a:cubicBezTo>
                  <a:cubicBezTo>
                    <a:pt x="82219" y="158315"/>
                    <a:pt x="58360" y="135944"/>
                    <a:pt x="58360" y="108309"/>
                  </a:cubicBezTo>
                  <a:cubicBezTo>
                    <a:pt x="58360" y="80674"/>
                    <a:pt x="82219" y="58417"/>
                    <a:pt x="111513" y="58417"/>
                  </a:cubicBezTo>
                  <a:cubicBezTo>
                    <a:pt x="125416" y="58417"/>
                    <a:pt x="138576" y="63395"/>
                    <a:pt x="148531" y="72606"/>
                  </a:cubicBezTo>
                  <a:lnTo>
                    <a:pt x="153795" y="77355"/>
                  </a:lnTo>
                  <a:lnTo>
                    <a:pt x="190299" y="37476"/>
                  </a:lnTo>
                  <a:lnTo>
                    <a:pt x="185092" y="32670"/>
                  </a:lnTo>
                  <a:cubicBezTo>
                    <a:pt x="165124" y="14418"/>
                    <a:pt x="138976" y="4291"/>
                    <a:pt x="111513" y="4291"/>
                  </a:cubicBezTo>
                  <a:cubicBezTo>
                    <a:pt x="52467" y="4291"/>
                    <a:pt x="4291" y="50979"/>
                    <a:pt x="4291" y="108194"/>
                  </a:cubicBezTo>
                  <a:cubicBezTo>
                    <a:pt x="4291" y="165410"/>
                    <a:pt x="52409" y="212212"/>
                    <a:pt x="111513" y="212212"/>
                  </a:cubicBezTo>
                  <a:cubicBezTo>
                    <a:pt x="121583" y="212212"/>
                    <a:pt x="131481" y="210896"/>
                    <a:pt x="141151" y="208207"/>
                  </a:cubicBezTo>
                  <a:lnTo>
                    <a:pt x="141151" y="208608"/>
                  </a:lnTo>
                  <a:lnTo>
                    <a:pt x="195219" y="208608"/>
                  </a:lnTo>
                  <a:lnTo>
                    <a:pt x="195219" y="84908"/>
                  </a:lnTo>
                  <a:lnTo>
                    <a:pt x="117578" y="84908"/>
                  </a:lnTo>
                  <a:lnTo>
                    <a:pt x="117578" y="138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7EB7E8A5-0CCD-44DA-B078-9B3A8875D01F}"/>
                </a:ext>
              </a:extLst>
            </p:cNvPr>
            <p:cNvSpPr/>
            <p:nvPr/>
          </p:nvSpPr>
          <p:spPr>
            <a:xfrm>
              <a:off x="3133873" y="703637"/>
              <a:ext cx="188811" cy="211697"/>
            </a:xfrm>
            <a:custGeom>
              <a:avLst/>
              <a:gdLst>
                <a:gd name="connsiteX0" fmla="*/ 64997 w 188811"/>
                <a:gd name="connsiteY0" fmla="*/ 65454 h 211697"/>
                <a:gd name="connsiteX1" fmla="*/ 64997 w 188811"/>
                <a:gd name="connsiteY1" fmla="*/ 207692 h 211697"/>
                <a:gd name="connsiteX2" fmla="*/ 129078 w 188811"/>
                <a:gd name="connsiteY2" fmla="*/ 207692 h 211697"/>
                <a:gd name="connsiteX3" fmla="*/ 129078 w 188811"/>
                <a:gd name="connsiteY3" fmla="*/ 65454 h 211697"/>
                <a:gd name="connsiteX4" fmla="*/ 189555 w 188811"/>
                <a:gd name="connsiteY4" fmla="*/ 65454 h 211697"/>
                <a:gd name="connsiteX5" fmla="*/ 189555 w 188811"/>
                <a:gd name="connsiteY5" fmla="*/ 4291 h 211697"/>
                <a:gd name="connsiteX6" fmla="*/ 4291 w 188811"/>
                <a:gd name="connsiteY6" fmla="*/ 4291 h 211697"/>
                <a:gd name="connsiteX7" fmla="*/ 4291 w 188811"/>
                <a:gd name="connsiteY7" fmla="*/ 65454 h 211697"/>
                <a:gd name="connsiteX8" fmla="*/ 64997 w 188811"/>
                <a:gd name="connsiteY8" fmla="*/ 65454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811" h="211697">
                  <a:moveTo>
                    <a:pt x="64997" y="65454"/>
                  </a:moveTo>
                  <a:lnTo>
                    <a:pt x="64997" y="207692"/>
                  </a:lnTo>
                  <a:lnTo>
                    <a:pt x="129078" y="207692"/>
                  </a:lnTo>
                  <a:lnTo>
                    <a:pt x="129078" y="65454"/>
                  </a:lnTo>
                  <a:lnTo>
                    <a:pt x="189555" y="65454"/>
                  </a:lnTo>
                  <a:lnTo>
                    <a:pt x="189555" y="4291"/>
                  </a:lnTo>
                  <a:lnTo>
                    <a:pt x="4291" y="4291"/>
                  </a:lnTo>
                  <a:lnTo>
                    <a:pt x="4291" y="65454"/>
                  </a:lnTo>
                  <a:lnTo>
                    <a:pt x="64997" y="654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26D99508-B7F4-43DB-AFA5-13CF832749E3}"/>
                </a:ext>
              </a:extLst>
            </p:cNvPr>
            <p:cNvSpPr/>
            <p:nvPr/>
          </p:nvSpPr>
          <p:spPr>
            <a:xfrm>
              <a:off x="3280058" y="666160"/>
              <a:ext cx="326128" cy="331850"/>
            </a:xfrm>
            <a:custGeom>
              <a:avLst/>
              <a:gdLst>
                <a:gd name="connsiteX0" fmla="*/ 327101 w 326128"/>
                <a:gd name="connsiteY0" fmla="*/ 330305 h 331849"/>
                <a:gd name="connsiteX1" fmla="*/ 204488 w 326128"/>
                <a:gd name="connsiteY1" fmla="*/ 4291 h 331849"/>
                <a:gd name="connsiteX2" fmla="*/ 94406 w 326128"/>
                <a:gd name="connsiteY2" fmla="*/ 4291 h 331849"/>
                <a:gd name="connsiteX3" fmla="*/ 4291 w 326128"/>
                <a:gd name="connsiteY3" fmla="*/ 244711 h 331849"/>
                <a:gd name="connsiteX4" fmla="*/ 71004 w 326128"/>
                <a:gd name="connsiteY4" fmla="*/ 244711 h 331849"/>
                <a:gd name="connsiteX5" fmla="*/ 149332 w 326128"/>
                <a:gd name="connsiteY5" fmla="*/ 46917 h 331849"/>
                <a:gd name="connsiteX6" fmla="*/ 260388 w 326128"/>
                <a:gd name="connsiteY6" fmla="*/ 330305 h 331849"/>
                <a:gd name="connsiteX7" fmla="*/ 327101 w 326128"/>
                <a:gd name="connsiteY7" fmla="*/ 330305 h 33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128" h="331849">
                  <a:moveTo>
                    <a:pt x="327101" y="330305"/>
                  </a:moveTo>
                  <a:lnTo>
                    <a:pt x="204488" y="4291"/>
                  </a:lnTo>
                  <a:lnTo>
                    <a:pt x="94406" y="4291"/>
                  </a:lnTo>
                  <a:lnTo>
                    <a:pt x="4291" y="244711"/>
                  </a:lnTo>
                  <a:lnTo>
                    <a:pt x="71004" y="244711"/>
                  </a:lnTo>
                  <a:lnTo>
                    <a:pt x="149332" y="46917"/>
                  </a:lnTo>
                  <a:lnTo>
                    <a:pt x="260388" y="330305"/>
                  </a:lnTo>
                  <a:lnTo>
                    <a:pt x="327101" y="330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73739CA-5A7F-4FEE-8287-C5569A15737E}"/>
                </a:ext>
              </a:extLst>
            </p:cNvPr>
            <p:cNvSpPr/>
            <p:nvPr/>
          </p:nvSpPr>
          <p:spPr>
            <a:xfrm>
              <a:off x="2929327" y="702721"/>
              <a:ext cx="205976" cy="211697"/>
            </a:xfrm>
            <a:custGeom>
              <a:avLst/>
              <a:gdLst>
                <a:gd name="connsiteX0" fmla="*/ 193217 w 205975"/>
                <a:gd name="connsiteY0" fmla="*/ 59218 h 211697"/>
                <a:gd name="connsiteX1" fmla="*/ 193102 w 205975"/>
                <a:gd name="connsiteY1" fmla="*/ 58989 h 211697"/>
                <a:gd name="connsiteX2" fmla="*/ 104704 w 205975"/>
                <a:gd name="connsiteY2" fmla="*/ 4291 h 211697"/>
                <a:gd name="connsiteX3" fmla="*/ 4291 w 205975"/>
                <a:gd name="connsiteY3" fmla="*/ 108194 h 211697"/>
                <a:gd name="connsiteX4" fmla="*/ 104704 w 205975"/>
                <a:gd name="connsiteY4" fmla="*/ 212212 h 211697"/>
                <a:gd name="connsiteX5" fmla="*/ 205118 w 205975"/>
                <a:gd name="connsiteY5" fmla="*/ 108194 h 211697"/>
                <a:gd name="connsiteX6" fmla="*/ 193217 w 205975"/>
                <a:gd name="connsiteY6" fmla="*/ 59218 h 211697"/>
                <a:gd name="connsiteX7" fmla="*/ 104704 w 205975"/>
                <a:gd name="connsiteY7" fmla="*/ 158201 h 211697"/>
                <a:gd name="connsiteX8" fmla="*/ 58360 w 205975"/>
                <a:gd name="connsiteY8" fmla="*/ 108194 h 211697"/>
                <a:gd name="connsiteX9" fmla="*/ 104704 w 205975"/>
                <a:gd name="connsiteY9" fmla="*/ 58303 h 211697"/>
                <a:gd name="connsiteX10" fmla="*/ 151049 w 205975"/>
                <a:gd name="connsiteY10" fmla="*/ 108194 h 211697"/>
                <a:gd name="connsiteX11" fmla="*/ 104704 w 205975"/>
                <a:gd name="connsiteY11" fmla="*/ 158201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975" h="211697">
                  <a:moveTo>
                    <a:pt x="193217" y="59218"/>
                  </a:moveTo>
                  <a:lnTo>
                    <a:pt x="193102" y="58989"/>
                  </a:lnTo>
                  <a:cubicBezTo>
                    <a:pt x="176109" y="26491"/>
                    <a:pt x="142867" y="4291"/>
                    <a:pt x="104704" y="4291"/>
                  </a:cubicBezTo>
                  <a:cubicBezTo>
                    <a:pt x="49320" y="4291"/>
                    <a:pt x="4291" y="50979"/>
                    <a:pt x="4291" y="108194"/>
                  </a:cubicBezTo>
                  <a:cubicBezTo>
                    <a:pt x="4291" y="165410"/>
                    <a:pt x="49320" y="212212"/>
                    <a:pt x="104704" y="212212"/>
                  </a:cubicBezTo>
                  <a:cubicBezTo>
                    <a:pt x="160089" y="212212"/>
                    <a:pt x="205118" y="165639"/>
                    <a:pt x="205118" y="108194"/>
                  </a:cubicBezTo>
                  <a:cubicBezTo>
                    <a:pt x="205118" y="90572"/>
                    <a:pt x="200826" y="73865"/>
                    <a:pt x="193217" y="59218"/>
                  </a:cubicBezTo>
                  <a:moveTo>
                    <a:pt x="104704" y="158201"/>
                  </a:moveTo>
                  <a:cubicBezTo>
                    <a:pt x="79129" y="158201"/>
                    <a:pt x="58360" y="135829"/>
                    <a:pt x="58360" y="108194"/>
                  </a:cubicBezTo>
                  <a:cubicBezTo>
                    <a:pt x="58360" y="80559"/>
                    <a:pt x="79129" y="58303"/>
                    <a:pt x="104704" y="58303"/>
                  </a:cubicBezTo>
                  <a:cubicBezTo>
                    <a:pt x="130280" y="58303"/>
                    <a:pt x="151049" y="80674"/>
                    <a:pt x="151049" y="108194"/>
                  </a:cubicBezTo>
                  <a:cubicBezTo>
                    <a:pt x="151049" y="135715"/>
                    <a:pt x="130222" y="158201"/>
                    <a:pt x="104704" y="1582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525E7B6B-C400-4B2F-9FD0-356CE3B3E7D3}"/>
                </a:ext>
              </a:extLst>
            </p:cNvPr>
            <p:cNvSpPr/>
            <p:nvPr/>
          </p:nvSpPr>
          <p:spPr>
            <a:xfrm>
              <a:off x="3275596" y="370185"/>
              <a:ext cx="297521" cy="303242"/>
            </a:xfrm>
            <a:custGeom>
              <a:avLst/>
              <a:gdLst>
                <a:gd name="connsiteX0" fmla="*/ 236987 w 297520"/>
                <a:gd name="connsiteY0" fmla="*/ 194590 h 303241"/>
                <a:gd name="connsiteX1" fmla="*/ 297120 w 297520"/>
                <a:gd name="connsiteY1" fmla="*/ 169987 h 303241"/>
                <a:gd name="connsiteX2" fmla="*/ 217133 w 297520"/>
                <a:gd name="connsiteY2" fmla="*/ 141379 h 303241"/>
                <a:gd name="connsiteX3" fmla="*/ 165868 w 297520"/>
                <a:gd name="connsiteY3" fmla="*/ 4291 h 303241"/>
                <a:gd name="connsiteX4" fmla="*/ 112714 w 297520"/>
                <a:gd name="connsiteY4" fmla="*/ 105219 h 303241"/>
                <a:gd name="connsiteX5" fmla="*/ 4291 w 297520"/>
                <a:gd name="connsiteY5" fmla="*/ 82962 h 303241"/>
                <a:gd name="connsiteX6" fmla="*/ 80788 w 297520"/>
                <a:gd name="connsiteY6" fmla="*/ 165810 h 303241"/>
                <a:gd name="connsiteX7" fmla="*/ 43484 w 297520"/>
                <a:gd name="connsiteY7" fmla="*/ 266166 h 303241"/>
                <a:gd name="connsiteX8" fmla="*/ 178169 w 297520"/>
                <a:gd name="connsiteY8" fmla="*/ 217762 h 303241"/>
                <a:gd name="connsiteX9" fmla="*/ 276465 w 297520"/>
                <a:gd name="connsiteY9" fmla="*/ 300267 h 303241"/>
                <a:gd name="connsiteX10" fmla="*/ 236987 w 297520"/>
                <a:gd name="connsiteY10" fmla="*/ 194590 h 3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520" h="303241">
                  <a:moveTo>
                    <a:pt x="236987" y="194590"/>
                  </a:moveTo>
                  <a:lnTo>
                    <a:pt x="297120" y="169987"/>
                  </a:lnTo>
                  <a:lnTo>
                    <a:pt x="217133" y="141379"/>
                  </a:lnTo>
                  <a:lnTo>
                    <a:pt x="165868" y="4291"/>
                  </a:lnTo>
                  <a:lnTo>
                    <a:pt x="112714" y="105219"/>
                  </a:lnTo>
                  <a:lnTo>
                    <a:pt x="4291" y="82962"/>
                  </a:lnTo>
                  <a:lnTo>
                    <a:pt x="80788" y="165810"/>
                  </a:lnTo>
                  <a:lnTo>
                    <a:pt x="43484" y="266166"/>
                  </a:lnTo>
                  <a:lnTo>
                    <a:pt x="178169" y="217762"/>
                  </a:lnTo>
                  <a:lnTo>
                    <a:pt x="276465" y="300267"/>
                  </a:lnTo>
                  <a:lnTo>
                    <a:pt x="236987" y="1945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50C40B3-0EFD-4F3D-8D6D-9C93F925E421}"/>
                </a:ext>
              </a:extLst>
            </p:cNvPr>
            <p:cNvSpPr/>
            <p:nvPr/>
          </p:nvSpPr>
          <p:spPr>
            <a:xfrm>
              <a:off x="3214489" y="514425"/>
              <a:ext cx="97266" cy="85823"/>
            </a:xfrm>
            <a:custGeom>
              <a:avLst/>
              <a:gdLst>
                <a:gd name="connsiteX0" fmla="*/ 73980 w 97266"/>
                <a:gd name="connsiteY0" fmla="*/ 55785 h 85823"/>
                <a:gd name="connsiteX1" fmla="*/ 98640 w 97266"/>
                <a:gd name="connsiteY1" fmla="*/ 39936 h 85823"/>
                <a:gd name="connsiteX2" fmla="*/ 69116 w 97266"/>
                <a:gd name="connsiteY2" fmla="*/ 33700 h 85823"/>
                <a:gd name="connsiteX3" fmla="*/ 60648 w 97266"/>
                <a:gd name="connsiteY3" fmla="*/ 4291 h 85823"/>
                <a:gd name="connsiteX4" fmla="*/ 48919 w 97266"/>
                <a:gd name="connsiteY4" fmla="*/ 29409 h 85823"/>
                <a:gd name="connsiteX5" fmla="*/ 4291 w 97266"/>
                <a:gd name="connsiteY5" fmla="*/ 19854 h 85823"/>
                <a:gd name="connsiteX6" fmla="*/ 39193 w 97266"/>
                <a:gd name="connsiteY6" fmla="*/ 55899 h 85823"/>
                <a:gd name="connsiteX7" fmla="*/ 28493 w 97266"/>
                <a:gd name="connsiteY7" fmla="*/ 84965 h 85823"/>
                <a:gd name="connsiteX8" fmla="*/ 59847 w 97266"/>
                <a:gd name="connsiteY8" fmla="*/ 64825 h 85823"/>
                <a:gd name="connsiteX9" fmla="*/ 84164 w 97266"/>
                <a:gd name="connsiteY9" fmla="*/ 84450 h 85823"/>
                <a:gd name="connsiteX10" fmla="*/ 73980 w 97266"/>
                <a:gd name="connsiteY10" fmla="*/ 55785 h 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66" h="85823">
                  <a:moveTo>
                    <a:pt x="73980" y="55785"/>
                  </a:moveTo>
                  <a:lnTo>
                    <a:pt x="98640" y="39936"/>
                  </a:lnTo>
                  <a:lnTo>
                    <a:pt x="69116" y="33700"/>
                  </a:lnTo>
                  <a:lnTo>
                    <a:pt x="60648" y="4291"/>
                  </a:lnTo>
                  <a:lnTo>
                    <a:pt x="48919" y="29409"/>
                  </a:lnTo>
                  <a:lnTo>
                    <a:pt x="4291" y="19854"/>
                  </a:lnTo>
                  <a:lnTo>
                    <a:pt x="39193" y="55899"/>
                  </a:lnTo>
                  <a:lnTo>
                    <a:pt x="28493" y="84965"/>
                  </a:lnTo>
                  <a:lnTo>
                    <a:pt x="59847" y="64825"/>
                  </a:lnTo>
                  <a:lnTo>
                    <a:pt x="84164" y="84450"/>
                  </a:lnTo>
                  <a:lnTo>
                    <a:pt x="73980" y="557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AA20032A-7216-4787-9A7D-0FE229B7C0E7}"/>
                </a:ext>
              </a:extLst>
            </p:cNvPr>
            <p:cNvSpPr/>
            <p:nvPr/>
          </p:nvSpPr>
          <p:spPr>
            <a:xfrm>
              <a:off x="3477452" y="363262"/>
              <a:ext cx="102988" cy="91545"/>
            </a:xfrm>
            <a:custGeom>
              <a:avLst/>
              <a:gdLst>
                <a:gd name="connsiteX0" fmla="*/ 77069 w 102987"/>
                <a:gd name="connsiteY0" fmla="*/ 58016 h 91544"/>
                <a:gd name="connsiteX1" fmla="*/ 102759 w 102987"/>
                <a:gd name="connsiteY1" fmla="*/ 41481 h 91544"/>
                <a:gd name="connsiteX2" fmla="*/ 72034 w 102987"/>
                <a:gd name="connsiteY2" fmla="*/ 34959 h 91544"/>
                <a:gd name="connsiteX3" fmla="*/ 63166 w 102987"/>
                <a:gd name="connsiteY3" fmla="*/ 4291 h 91544"/>
                <a:gd name="connsiteX4" fmla="*/ 48233 w 102987"/>
                <a:gd name="connsiteY4" fmla="*/ 29866 h 91544"/>
                <a:gd name="connsiteX5" fmla="*/ 4291 w 102987"/>
                <a:gd name="connsiteY5" fmla="*/ 20540 h 91544"/>
                <a:gd name="connsiteX6" fmla="*/ 40737 w 102987"/>
                <a:gd name="connsiteY6" fmla="*/ 58131 h 91544"/>
                <a:gd name="connsiteX7" fmla="*/ 29580 w 102987"/>
                <a:gd name="connsiteY7" fmla="*/ 88512 h 91544"/>
                <a:gd name="connsiteX8" fmla="*/ 62308 w 102987"/>
                <a:gd name="connsiteY8" fmla="*/ 67457 h 91544"/>
                <a:gd name="connsiteX9" fmla="*/ 87654 w 102987"/>
                <a:gd name="connsiteY9" fmla="*/ 87940 h 91544"/>
                <a:gd name="connsiteX10" fmla="*/ 77069 w 102987"/>
                <a:gd name="connsiteY10" fmla="*/ 58016 h 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987" h="91544">
                  <a:moveTo>
                    <a:pt x="77069" y="58016"/>
                  </a:moveTo>
                  <a:lnTo>
                    <a:pt x="102759" y="41481"/>
                  </a:lnTo>
                  <a:lnTo>
                    <a:pt x="72034" y="34959"/>
                  </a:lnTo>
                  <a:lnTo>
                    <a:pt x="63166" y="4291"/>
                  </a:lnTo>
                  <a:lnTo>
                    <a:pt x="48233" y="29866"/>
                  </a:lnTo>
                  <a:lnTo>
                    <a:pt x="4291" y="20540"/>
                  </a:lnTo>
                  <a:lnTo>
                    <a:pt x="40737" y="58131"/>
                  </a:lnTo>
                  <a:lnTo>
                    <a:pt x="29580" y="88512"/>
                  </a:lnTo>
                  <a:lnTo>
                    <a:pt x="62308" y="67457"/>
                  </a:lnTo>
                  <a:lnTo>
                    <a:pt x="87654" y="87940"/>
                  </a:lnTo>
                  <a:lnTo>
                    <a:pt x="77069" y="58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91" name="Right Triangle 2">
            <a:extLst>
              <a:ext uri="{FF2B5EF4-FFF2-40B4-BE49-F238E27FC236}">
                <a16:creationId xmlns:a16="http://schemas.microsoft.com/office/drawing/2014/main" id="{6486F44A-1063-4FA5-AFC7-C9E9730F7675}"/>
              </a:ext>
            </a:extLst>
          </p:cNvPr>
          <p:cNvSpPr/>
          <p:nvPr/>
        </p:nvSpPr>
        <p:spPr>
          <a:xfrm rot="5400000">
            <a:off x="0" y="0"/>
            <a:ext cx="827314" cy="827314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27A03A5-BE16-77B8-AA98-9FA2288A7A5B}"/>
              </a:ext>
            </a:extLst>
          </p:cNvPr>
          <p:cNvSpPr txBox="1"/>
          <p:nvPr/>
        </p:nvSpPr>
        <p:spPr>
          <a:xfrm>
            <a:off x="2574763" y="542993"/>
            <a:ext cx="708258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i="0">
                <a:ln w="0"/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s-MX" sz="3200">
                <a:latin typeface="Century Gothic" panose="020B0502020202020204" pitchFamily="34" charset="0"/>
                <a:ea typeface="+mj-ea"/>
                <a:cs typeface="+mj-cs"/>
              </a:rPr>
              <a:t>Caracterización de los Grandes Contribuyentes del Distrito Capital</a:t>
            </a:r>
            <a:endParaRPr lang="es-CO" sz="320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13CAF0-C716-4F96-B551-FCBB17655354}"/>
              </a:ext>
            </a:extLst>
          </p:cNvPr>
          <p:cNvSpPr txBox="1"/>
          <p:nvPr/>
        </p:nvSpPr>
        <p:spPr>
          <a:xfrm>
            <a:off x="149902" y="2121003"/>
            <a:ext cx="59826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b="0" i="0">
                <a:solidFill>
                  <a:srgbClr val="040C28"/>
                </a:solidFill>
                <a:effectLst/>
                <a:latin typeface="Google Sans"/>
              </a:rPr>
              <a:t>Contribuyentes que, por su volumen de operaciones, ingresos, patrimonio, importancia en el recaudo y actividad económica deban tener esta calificación</a:t>
            </a:r>
            <a:r>
              <a:rPr lang="es-CO" sz="2400" b="0" i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s-CO" sz="240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1F30A6B-C8EE-49A5-B9E3-76976DCFBC7A}"/>
              </a:ext>
            </a:extLst>
          </p:cNvPr>
          <p:cNvSpPr txBox="1"/>
          <p:nvPr/>
        </p:nvSpPr>
        <p:spPr>
          <a:xfrm>
            <a:off x="113389" y="4000147"/>
            <a:ext cx="59826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b="0" i="0">
                <a:solidFill>
                  <a:srgbClr val="040C28"/>
                </a:solidFill>
                <a:effectLst/>
                <a:latin typeface="Google Sans"/>
              </a:rPr>
              <a:t>Mediante Resolución </a:t>
            </a:r>
            <a:r>
              <a:rPr lang="es-CO" sz="2400" b="0" i="0" err="1">
                <a:solidFill>
                  <a:srgbClr val="040C28"/>
                </a:solidFill>
                <a:effectLst/>
                <a:latin typeface="Google Sans"/>
              </a:rPr>
              <a:t>N°</a:t>
            </a:r>
            <a:r>
              <a:rPr lang="es-CO" sz="2400" b="0" i="0">
                <a:solidFill>
                  <a:srgbClr val="040C28"/>
                </a:solidFill>
                <a:effectLst/>
                <a:latin typeface="Google Sans"/>
              </a:rPr>
              <a:t> DDI-023769 (29 de noviembre de 2021) Dirección Distrital de Impuestos de Bogotá –DIB, calificó como grandes contribuyentes </a:t>
            </a:r>
            <a:r>
              <a:rPr lang="es-CO" sz="2400" b="0" i="0">
                <a:solidFill>
                  <a:srgbClr val="FF0000"/>
                </a:solidFill>
                <a:effectLst/>
                <a:latin typeface="Google Sans"/>
              </a:rPr>
              <a:t>3629 contribuyentes.</a:t>
            </a:r>
            <a:endParaRPr lang="es-CO" sz="2400">
              <a:solidFill>
                <a:srgbClr val="FF0000"/>
              </a:solidFill>
            </a:endParaRPr>
          </a:p>
        </p:txBody>
      </p:sp>
      <p:pic>
        <p:nvPicPr>
          <p:cNvPr id="9" name="Imagen 8" descr="Vista aérea de una ciudad&#10;&#10;Descripción generada automáticamente">
            <a:extLst>
              <a:ext uri="{FF2B5EF4-FFF2-40B4-BE49-F238E27FC236}">
                <a16:creationId xmlns:a16="http://schemas.microsoft.com/office/drawing/2014/main" id="{6F823A99-8FFE-4CF6-BB39-5541F135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1364" y="2052002"/>
            <a:ext cx="5817247" cy="3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1166948" y="6583107"/>
            <a:ext cx="10013044" cy="181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9385041" y="6583107"/>
            <a:ext cx="924923" cy="181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áfico 1">
            <a:extLst>
              <a:ext uri="{FF2B5EF4-FFF2-40B4-BE49-F238E27FC236}">
                <a16:creationId xmlns:a16="http://schemas.microsoft.com/office/drawing/2014/main" id="{B47DDF24-035C-493C-9788-4C52D345F13B}"/>
              </a:ext>
            </a:extLst>
          </p:cNvPr>
          <p:cNvGrpSpPr/>
          <p:nvPr/>
        </p:nvGrpSpPr>
        <p:grpSpPr>
          <a:xfrm>
            <a:off x="271715" y="6392952"/>
            <a:ext cx="750246" cy="380309"/>
            <a:chOff x="2366842" y="367553"/>
            <a:chExt cx="1241576" cy="629370"/>
          </a:xfrm>
          <a:solidFill>
            <a:schemeClr val="accent1">
              <a:lumMod val="75000"/>
            </a:schemeClr>
          </a:solidFill>
        </p:grpSpPr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5FA1ECEF-257B-49EA-8A9A-BE5198580C47}"/>
                </a:ext>
              </a:extLst>
            </p:cNvPr>
            <p:cNvSpPr/>
            <p:nvPr/>
          </p:nvSpPr>
          <p:spPr>
            <a:xfrm>
              <a:off x="2362551" y="706326"/>
              <a:ext cx="148760" cy="205976"/>
            </a:xfrm>
            <a:custGeom>
              <a:avLst/>
              <a:gdLst>
                <a:gd name="connsiteX0" fmla="*/ 142581 w 148760"/>
                <a:gd name="connsiteY0" fmla="*/ 66599 h 205975"/>
                <a:gd name="connsiteX1" fmla="*/ 79758 w 148760"/>
                <a:gd name="connsiteY1" fmla="*/ 4291 h 205975"/>
                <a:gd name="connsiteX2" fmla="*/ 4291 w 148760"/>
                <a:gd name="connsiteY2" fmla="*/ 4291 h 205975"/>
                <a:gd name="connsiteX3" fmla="*/ 4291 w 148760"/>
                <a:gd name="connsiteY3" fmla="*/ 203115 h 205975"/>
                <a:gd name="connsiteX4" fmla="*/ 86395 w 148760"/>
                <a:gd name="connsiteY4" fmla="*/ 203115 h 205975"/>
                <a:gd name="connsiteX5" fmla="*/ 149218 w 148760"/>
                <a:gd name="connsiteY5" fmla="*/ 140864 h 205975"/>
                <a:gd name="connsiteX6" fmla="*/ 133083 w 148760"/>
                <a:gd name="connsiteY6" fmla="*/ 99269 h 205975"/>
                <a:gd name="connsiteX7" fmla="*/ 142581 w 148760"/>
                <a:gd name="connsiteY7" fmla="*/ 66542 h 205975"/>
                <a:gd name="connsiteX8" fmla="*/ 54812 w 148760"/>
                <a:gd name="connsiteY8" fmla="*/ 47546 h 205975"/>
                <a:gd name="connsiteX9" fmla="*/ 79758 w 148760"/>
                <a:gd name="connsiteY9" fmla="*/ 47546 h 205975"/>
                <a:gd name="connsiteX10" fmla="*/ 99212 w 148760"/>
                <a:gd name="connsiteY10" fmla="*/ 66542 h 205975"/>
                <a:gd name="connsiteX11" fmla="*/ 79758 w 148760"/>
                <a:gd name="connsiteY11" fmla="*/ 85537 h 205975"/>
                <a:gd name="connsiteX12" fmla="*/ 54812 w 148760"/>
                <a:gd name="connsiteY12" fmla="*/ 85537 h 205975"/>
                <a:gd name="connsiteX13" fmla="*/ 54812 w 148760"/>
                <a:gd name="connsiteY13" fmla="*/ 47546 h 205975"/>
                <a:gd name="connsiteX14" fmla="*/ 86395 w 148760"/>
                <a:gd name="connsiteY14" fmla="*/ 159803 h 205975"/>
                <a:gd name="connsiteX15" fmla="*/ 54812 w 148760"/>
                <a:gd name="connsiteY15" fmla="*/ 159803 h 205975"/>
                <a:gd name="connsiteX16" fmla="*/ 54812 w 148760"/>
                <a:gd name="connsiteY16" fmla="*/ 121697 h 205975"/>
                <a:gd name="connsiteX17" fmla="*/ 86395 w 148760"/>
                <a:gd name="connsiteY17" fmla="*/ 121697 h 205975"/>
                <a:gd name="connsiteX18" fmla="*/ 105849 w 148760"/>
                <a:gd name="connsiteY18" fmla="*/ 140807 h 205975"/>
                <a:gd name="connsiteX19" fmla="*/ 86395 w 148760"/>
                <a:gd name="connsiteY19" fmla="*/ 159803 h 20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60" h="205975">
                  <a:moveTo>
                    <a:pt x="142581" y="66599"/>
                  </a:moveTo>
                  <a:cubicBezTo>
                    <a:pt x="142581" y="32270"/>
                    <a:pt x="114431" y="4291"/>
                    <a:pt x="79758" y="4291"/>
                  </a:cubicBezTo>
                  <a:lnTo>
                    <a:pt x="4291" y="4291"/>
                  </a:lnTo>
                  <a:lnTo>
                    <a:pt x="4291" y="203115"/>
                  </a:lnTo>
                  <a:lnTo>
                    <a:pt x="86395" y="203115"/>
                  </a:lnTo>
                  <a:cubicBezTo>
                    <a:pt x="121011" y="203115"/>
                    <a:pt x="149218" y="175137"/>
                    <a:pt x="149218" y="140864"/>
                  </a:cubicBezTo>
                  <a:cubicBezTo>
                    <a:pt x="149218" y="125588"/>
                    <a:pt x="143382" y="110712"/>
                    <a:pt x="133083" y="99269"/>
                  </a:cubicBezTo>
                  <a:cubicBezTo>
                    <a:pt x="139262" y="89542"/>
                    <a:pt x="142581" y="78214"/>
                    <a:pt x="142581" y="66542"/>
                  </a:cubicBezTo>
                  <a:moveTo>
                    <a:pt x="54812" y="47546"/>
                  </a:moveTo>
                  <a:lnTo>
                    <a:pt x="79758" y="47546"/>
                  </a:lnTo>
                  <a:cubicBezTo>
                    <a:pt x="90515" y="47546"/>
                    <a:pt x="99212" y="56071"/>
                    <a:pt x="99212" y="66542"/>
                  </a:cubicBezTo>
                  <a:cubicBezTo>
                    <a:pt x="99212" y="77012"/>
                    <a:pt x="90515" y="85537"/>
                    <a:pt x="79758" y="85537"/>
                  </a:cubicBezTo>
                  <a:lnTo>
                    <a:pt x="54812" y="85537"/>
                  </a:lnTo>
                  <a:lnTo>
                    <a:pt x="54812" y="47546"/>
                  </a:lnTo>
                  <a:close/>
                  <a:moveTo>
                    <a:pt x="86395" y="159803"/>
                  </a:moveTo>
                  <a:lnTo>
                    <a:pt x="54812" y="159803"/>
                  </a:lnTo>
                  <a:lnTo>
                    <a:pt x="54812" y="121697"/>
                  </a:lnTo>
                  <a:lnTo>
                    <a:pt x="86395" y="121697"/>
                  </a:lnTo>
                  <a:cubicBezTo>
                    <a:pt x="97152" y="121697"/>
                    <a:pt x="105849" y="130337"/>
                    <a:pt x="105849" y="140807"/>
                  </a:cubicBezTo>
                  <a:cubicBezTo>
                    <a:pt x="105849" y="151278"/>
                    <a:pt x="97095" y="159803"/>
                    <a:pt x="86395" y="15980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71A9ADC2-B808-4A27-A001-66D76A6D51A4}"/>
                </a:ext>
              </a:extLst>
            </p:cNvPr>
            <p:cNvSpPr/>
            <p:nvPr/>
          </p:nvSpPr>
          <p:spPr>
            <a:xfrm>
              <a:off x="2515373" y="702721"/>
              <a:ext cx="205976" cy="211697"/>
            </a:xfrm>
            <a:custGeom>
              <a:avLst/>
              <a:gdLst>
                <a:gd name="connsiteX0" fmla="*/ 104704 w 205975"/>
                <a:gd name="connsiteY0" fmla="*/ 4291 h 211697"/>
                <a:gd name="connsiteX1" fmla="*/ 4291 w 205975"/>
                <a:gd name="connsiteY1" fmla="*/ 108194 h 211697"/>
                <a:gd name="connsiteX2" fmla="*/ 104704 w 205975"/>
                <a:gd name="connsiteY2" fmla="*/ 212212 h 211697"/>
                <a:gd name="connsiteX3" fmla="*/ 205060 w 205975"/>
                <a:gd name="connsiteY3" fmla="*/ 108194 h 211697"/>
                <a:gd name="connsiteX4" fmla="*/ 104704 w 205975"/>
                <a:gd name="connsiteY4" fmla="*/ 4291 h 211697"/>
                <a:gd name="connsiteX5" fmla="*/ 104704 w 205975"/>
                <a:gd name="connsiteY5" fmla="*/ 158201 h 211697"/>
                <a:gd name="connsiteX6" fmla="*/ 58360 w 205975"/>
                <a:gd name="connsiteY6" fmla="*/ 108194 h 211697"/>
                <a:gd name="connsiteX7" fmla="*/ 104704 w 205975"/>
                <a:gd name="connsiteY7" fmla="*/ 58303 h 211697"/>
                <a:gd name="connsiteX8" fmla="*/ 151106 w 205975"/>
                <a:gd name="connsiteY8" fmla="*/ 108194 h 211697"/>
                <a:gd name="connsiteX9" fmla="*/ 104704 w 205975"/>
                <a:gd name="connsiteY9" fmla="*/ 158201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975" h="211697">
                  <a:moveTo>
                    <a:pt x="104704" y="4291"/>
                  </a:moveTo>
                  <a:cubicBezTo>
                    <a:pt x="49320" y="4291"/>
                    <a:pt x="4291" y="50979"/>
                    <a:pt x="4291" y="108194"/>
                  </a:cubicBezTo>
                  <a:cubicBezTo>
                    <a:pt x="4291" y="165410"/>
                    <a:pt x="49320" y="212212"/>
                    <a:pt x="104704" y="212212"/>
                  </a:cubicBezTo>
                  <a:cubicBezTo>
                    <a:pt x="160089" y="212212"/>
                    <a:pt x="205060" y="165639"/>
                    <a:pt x="205060" y="108194"/>
                  </a:cubicBezTo>
                  <a:cubicBezTo>
                    <a:pt x="205060" y="50750"/>
                    <a:pt x="160089" y="4291"/>
                    <a:pt x="104704" y="4291"/>
                  </a:cubicBezTo>
                  <a:moveTo>
                    <a:pt x="104704" y="158201"/>
                  </a:moveTo>
                  <a:cubicBezTo>
                    <a:pt x="79129" y="158201"/>
                    <a:pt x="58360" y="135829"/>
                    <a:pt x="58360" y="108194"/>
                  </a:cubicBezTo>
                  <a:cubicBezTo>
                    <a:pt x="58360" y="80559"/>
                    <a:pt x="79129" y="58303"/>
                    <a:pt x="104704" y="58303"/>
                  </a:cubicBezTo>
                  <a:cubicBezTo>
                    <a:pt x="130280" y="58303"/>
                    <a:pt x="151106" y="80674"/>
                    <a:pt x="151106" y="108194"/>
                  </a:cubicBezTo>
                  <a:cubicBezTo>
                    <a:pt x="151106" y="135715"/>
                    <a:pt x="130337" y="158201"/>
                    <a:pt x="104704" y="1582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9C86DB2C-3788-4F80-9218-2D4BEEF8C2F8}"/>
                </a:ext>
              </a:extLst>
            </p:cNvPr>
            <p:cNvSpPr/>
            <p:nvPr/>
          </p:nvSpPr>
          <p:spPr>
            <a:xfrm>
              <a:off x="2726441" y="702607"/>
              <a:ext cx="194533" cy="211697"/>
            </a:xfrm>
            <a:custGeom>
              <a:avLst/>
              <a:gdLst>
                <a:gd name="connsiteX0" fmla="*/ 117578 w 194532"/>
                <a:gd name="connsiteY0" fmla="*/ 138919 h 211697"/>
                <a:gd name="connsiteX1" fmla="*/ 141151 w 194532"/>
                <a:gd name="connsiteY1" fmla="*/ 138919 h 211697"/>
                <a:gd name="connsiteX2" fmla="*/ 141151 w 194532"/>
                <a:gd name="connsiteY2" fmla="*/ 149847 h 211697"/>
                <a:gd name="connsiteX3" fmla="*/ 111513 w 194532"/>
                <a:gd name="connsiteY3" fmla="*/ 158315 h 211697"/>
                <a:gd name="connsiteX4" fmla="*/ 58360 w 194532"/>
                <a:gd name="connsiteY4" fmla="*/ 108309 h 211697"/>
                <a:gd name="connsiteX5" fmla="*/ 111513 w 194532"/>
                <a:gd name="connsiteY5" fmla="*/ 58417 h 211697"/>
                <a:gd name="connsiteX6" fmla="*/ 148531 w 194532"/>
                <a:gd name="connsiteY6" fmla="*/ 72606 h 211697"/>
                <a:gd name="connsiteX7" fmla="*/ 153795 w 194532"/>
                <a:gd name="connsiteY7" fmla="*/ 77355 h 211697"/>
                <a:gd name="connsiteX8" fmla="*/ 190299 w 194532"/>
                <a:gd name="connsiteY8" fmla="*/ 37476 h 211697"/>
                <a:gd name="connsiteX9" fmla="*/ 185092 w 194532"/>
                <a:gd name="connsiteY9" fmla="*/ 32670 h 211697"/>
                <a:gd name="connsiteX10" fmla="*/ 111513 w 194532"/>
                <a:gd name="connsiteY10" fmla="*/ 4291 h 211697"/>
                <a:gd name="connsiteX11" fmla="*/ 4291 w 194532"/>
                <a:gd name="connsiteY11" fmla="*/ 108194 h 211697"/>
                <a:gd name="connsiteX12" fmla="*/ 111513 w 194532"/>
                <a:gd name="connsiteY12" fmla="*/ 212212 h 211697"/>
                <a:gd name="connsiteX13" fmla="*/ 141151 w 194532"/>
                <a:gd name="connsiteY13" fmla="*/ 208207 h 211697"/>
                <a:gd name="connsiteX14" fmla="*/ 141151 w 194532"/>
                <a:gd name="connsiteY14" fmla="*/ 208608 h 211697"/>
                <a:gd name="connsiteX15" fmla="*/ 195219 w 194532"/>
                <a:gd name="connsiteY15" fmla="*/ 208608 h 211697"/>
                <a:gd name="connsiteX16" fmla="*/ 195219 w 194532"/>
                <a:gd name="connsiteY16" fmla="*/ 84908 h 211697"/>
                <a:gd name="connsiteX17" fmla="*/ 117578 w 194532"/>
                <a:gd name="connsiteY17" fmla="*/ 84908 h 211697"/>
                <a:gd name="connsiteX18" fmla="*/ 117578 w 194532"/>
                <a:gd name="connsiteY18" fmla="*/ 138862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4532" h="211697">
                  <a:moveTo>
                    <a:pt x="117578" y="138919"/>
                  </a:moveTo>
                  <a:lnTo>
                    <a:pt x="141151" y="138919"/>
                  </a:lnTo>
                  <a:lnTo>
                    <a:pt x="141151" y="149847"/>
                  </a:lnTo>
                  <a:cubicBezTo>
                    <a:pt x="132397" y="155340"/>
                    <a:pt x="121983" y="158315"/>
                    <a:pt x="111513" y="158315"/>
                  </a:cubicBezTo>
                  <a:cubicBezTo>
                    <a:pt x="82219" y="158315"/>
                    <a:pt x="58360" y="135944"/>
                    <a:pt x="58360" y="108309"/>
                  </a:cubicBezTo>
                  <a:cubicBezTo>
                    <a:pt x="58360" y="80674"/>
                    <a:pt x="82219" y="58417"/>
                    <a:pt x="111513" y="58417"/>
                  </a:cubicBezTo>
                  <a:cubicBezTo>
                    <a:pt x="125416" y="58417"/>
                    <a:pt x="138576" y="63395"/>
                    <a:pt x="148531" y="72606"/>
                  </a:cubicBezTo>
                  <a:lnTo>
                    <a:pt x="153795" y="77355"/>
                  </a:lnTo>
                  <a:lnTo>
                    <a:pt x="190299" y="37476"/>
                  </a:lnTo>
                  <a:lnTo>
                    <a:pt x="185092" y="32670"/>
                  </a:lnTo>
                  <a:cubicBezTo>
                    <a:pt x="165124" y="14418"/>
                    <a:pt x="138976" y="4291"/>
                    <a:pt x="111513" y="4291"/>
                  </a:cubicBezTo>
                  <a:cubicBezTo>
                    <a:pt x="52467" y="4291"/>
                    <a:pt x="4291" y="50979"/>
                    <a:pt x="4291" y="108194"/>
                  </a:cubicBezTo>
                  <a:cubicBezTo>
                    <a:pt x="4291" y="165410"/>
                    <a:pt x="52409" y="212212"/>
                    <a:pt x="111513" y="212212"/>
                  </a:cubicBezTo>
                  <a:cubicBezTo>
                    <a:pt x="121583" y="212212"/>
                    <a:pt x="131481" y="210896"/>
                    <a:pt x="141151" y="208207"/>
                  </a:cubicBezTo>
                  <a:lnTo>
                    <a:pt x="141151" y="208608"/>
                  </a:lnTo>
                  <a:lnTo>
                    <a:pt x="195219" y="208608"/>
                  </a:lnTo>
                  <a:lnTo>
                    <a:pt x="195219" y="84908"/>
                  </a:lnTo>
                  <a:lnTo>
                    <a:pt x="117578" y="84908"/>
                  </a:lnTo>
                  <a:lnTo>
                    <a:pt x="117578" y="138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7EB7E8A5-0CCD-44DA-B078-9B3A8875D01F}"/>
                </a:ext>
              </a:extLst>
            </p:cNvPr>
            <p:cNvSpPr/>
            <p:nvPr/>
          </p:nvSpPr>
          <p:spPr>
            <a:xfrm>
              <a:off x="3133873" y="703637"/>
              <a:ext cx="188811" cy="211697"/>
            </a:xfrm>
            <a:custGeom>
              <a:avLst/>
              <a:gdLst>
                <a:gd name="connsiteX0" fmla="*/ 64997 w 188811"/>
                <a:gd name="connsiteY0" fmla="*/ 65454 h 211697"/>
                <a:gd name="connsiteX1" fmla="*/ 64997 w 188811"/>
                <a:gd name="connsiteY1" fmla="*/ 207692 h 211697"/>
                <a:gd name="connsiteX2" fmla="*/ 129078 w 188811"/>
                <a:gd name="connsiteY2" fmla="*/ 207692 h 211697"/>
                <a:gd name="connsiteX3" fmla="*/ 129078 w 188811"/>
                <a:gd name="connsiteY3" fmla="*/ 65454 h 211697"/>
                <a:gd name="connsiteX4" fmla="*/ 189555 w 188811"/>
                <a:gd name="connsiteY4" fmla="*/ 65454 h 211697"/>
                <a:gd name="connsiteX5" fmla="*/ 189555 w 188811"/>
                <a:gd name="connsiteY5" fmla="*/ 4291 h 211697"/>
                <a:gd name="connsiteX6" fmla="*/ 4291 w 188811"/>
                <a:gd name="connsiteY6" fmla="*/ 4291 h 211697"/>
                <a:gd name="connsiteX7" fmla="*/ 4291 w 188811"/>
                <a:gd name="connsiteY7" fmla="*/ 65454 h 211697"/>
                <a:gd name="connsiteX8" fmla="*/ 64997 w 188811"/>
                <a:gd name="connsiteY8" fmla="*/ 65454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811" h="211697">
                  <a:moveTo>
                    <a:pt x="64997" y="65454"/>
                  </a:moveTo>
                  <a:lnTo>
                    <a:pt x="64997" y="207692"/>
                  </a:lnTo>
                  <a:lnTo>
                    <a:pt x="129078" y="207692"/>
                  </a:lnTo>
                  <a:lnTo>
                    <a:pt x="129078" y="65454"/>
                  </a:lnTo>
                  <a:lnTo>
                    <a:pt x="189555" y="65454"/>
                  </a:lnTo>
                  <a:lnTo>
                    <a:pt x="189555" y="4291"/>
                  </a:lnTo>
                  <a:lnTo>
                    <a:pt x="4291" y="4291"/>
                  </a:lnTo>
                  <a:lnTo>
                    <a:pt x="4291" y="65454"/>
                  </a:lnTo>
                  <a:lnTo>
                    <a:pt x="64997" y="654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26D99508-B7F4-43DB-AFA5-13CF832749E3}"/>
                </a:ext>
              </a:extLst>
            </p:cNvPr>
            <p:cNvSpPr/>
            <p:nvPr/>
          </p:nvSpPr>
          <p:spPr>
            <a:xfrm>
              <a:off x="3280058" y="666160"/>
              <a:ext cx="326128" cy="331850"/>
            </a:xfrm>
            <a:custGeom>
              <a:avLst/>
              <a:gdLst>
                <a:gd name="connsiteX0" fmla="*/ 327101 w 326128"/>
                <a:gd name="connsiteY0" fmla="*/ 330305 h 331849"/>
                <a:gd name="connsiteX1" fmla="*/ 204488 w 326128"/>
                <a:gd name="connsiteY1" fmla="*/ 4291 h 331849"/>
                <a:gd name="connsiteX2" fmla="*/ 94406 w 326128"/>
                <a:gd name="connsiteY2" fmla="*/ 4291 h 331849"/>
                <a:gd name="connsiteX3" fmla="*/ 4291 w 326128"/>
                <a:gd name="connsiteY3" fmla="*/ 244711 h 331849"/>
                <a:gd name="connsiteX4" fmla="*/ 71004 w 326128"/>
                <a:gd name="connsiteY4" fmla="*/ 244711 h 331849"/>
                <a:gd name="connsiteX5" fmla="*/ 149332 w 326128"/>
                <a:gd name="connsiteY5" fmla="*/ 46917 h 331849"/>
                <a:gd name="connsiteX6" fmla="*/ 260388 w 326128"/>
                <a:gd name="connsiteY6" fmla="*/ 330305 h 331849"/>
                <a:gd name="connsiteX7" fmla="*/ 327101 w 326128"/>
                <a:gd name="connsiteY7" fmla="*/ 330305 h 33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128" h="331849">
                  <a:moveTo>
                    <a:pt x="327101" y="330305"/>
                  </a:moveTo>
                  <a:lnTo>
                    <a:pt x="204488" y="4291"/>
                  </a:lnTo>
                  <a:lnTo>
                    <a:pt x="94406" y="4291"/>
                  </a:lnTo>
                  <a:lnTo>
                    <a:pt x="4291" y="244711"/>
                  </a:lnTo>
                  <a:lnTo>
                    <a:pt x="71004" y="244711"/>
                  </a:lnTo>
                  <a:lnTo>
                    <a:pt x="149332" y="46917"/>
                  </a:lnTo>
                  <a:lnTo>
                    <a:pt x="260388" y="330305"/>
                  </a:lnTo>
                  <a:lnTo>
                    <a:pt x="327101" y="330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73739CA-5A7F-4FEE-8287-C5569A15737E}"/>
                </a:ext>
              </a:extLst>
            </p:cNvPr>
            <p:cNvSpPr/>
            <p:nvPr/>
          </p:nvSpPr>
          <p:spPr>
            <a:xfrm>
              <a:off x="2929327" y="702721"/>
              <a:ext cx="205976" cy="211697"/>
            </a:xfrm>
            <a:custGeom>
              <a:avLst/>
              <a:gdLst>
                <a:gd name="connsiteX0" fmla="*/ 193217 w 205975"/>
                <a:gd name="connsiteY0" fmla="*/ 59218 h 211697"/>
                <a:gd name="connsiteX1" fmla="*/ 193102 w 205975"/>
                <a:gd name="connsiteY1" fmla="*/ 58989 h 211697"/>
                <a:gd name="connsiteX2" fmla="*/ 104704 w 205975"/>
                <a:gd name="connsiteY2" fmla="*/ 4291 h 211697"/>
                <a:gd name="connsiteX3" fmla="*/ 4291 w 205975"/>
                <a:gd name="connsiteY3" fmla="*/ 108194 h 211697"/>
                <a:gd name="connsiteX4" fmla="*/ 104704 w 205975"/>
                <a:gd name="connsiteY4" fmla="*/ 212212 h 211697"/>
                <a:gd name="connsiteX5" fmla="*/ 205118 w 205975"/>
                <a:gd name="connsiteY5" fmla="*/ 108194 h 211697"/>
                <a:gd name="connsiteX6" fmla="*/ 193217 w 205975"/>
                <a:gd name="connsiteY6" fmla="*/ 59218 h 211697"/>
                <a:gd name="connsiteX7" fmla="*/ 104704 w 205975"/>
                <a:gd name="connsiteY7" fmla="*/ 158201 h 211697"/>
                <a:gd name="connsiteX8" fmla="*/ 58360 w 205975"/>
                <a:gd name="connsiteY8" fmla="*/ 108194 h 211697"/>
                <a:gd name="connsiteX9" fmla="*/ 104704 w 205975"/>
                <a:gd name="connsiteY9" fmla="*/ 58303 h 211697"/>
                <a:gd name="connsiteX10" fmla="*/ 151049 w 205975"/>
                <a:gd name="connsiteY10" fmla="*/ 108194 h 211697"/>
                <a:gd name="connsiteX11" fmla="*/ 104704 w 205975"/>
                <a:gd name="connsiteY11" fmla="*/ 158201 h 2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975" h="211697">
                  <a:moveTo>
                    <a:pt x="193217" y="59218"/>
                  </a:moveTo>
                  <a:lnTo>
                    <a:pt x="193102" y="58989"/>
                  </a:lnTo>
                  <a:cubicBezTo>
                    <a:pt x="176109" y="26491"/>
                    <a:pt x="142867" y="4291"/>
                    <a:pt x="104704" y="4291"/>
                  </a:cubicBezTo>
                  <a:cubicBezTo>
                    <a:pt x="49320" y="4291"/>
                    <a:pt x="4291" y="50979"/>
                    <a:pt x="4291" y="108194"/>
                  </a:cubicBezTo>
                  <a:cubicBezTo>
                    <a:pt x="4291" y="165410"/>
                    <a:pt x="49320" y="212212"/>
                    <a:pt x="104704" y="212212"/>
                  </a:cubicBezTo>
                  <a:cubicBezTo>
                    <a:pt x="160089" y="212212"/>
                    <a:pt x="205118" y="165639"/>
                    <a:pt x="205118" y="108194"/>
                  </a:cubicBezTo>
                  <a:cubicBezTo>
                    <a:pt x="205118" y="90572"/>
                    <a:pt x="200826" y="73865"/>
                    <a:pt x="193217" y="59218"/>
                  </a:cubicBezTo>
                  <a:moveTo>
                    <a:pt x="104704" y="158201"/>
                  </a:moveTo>
                  <a:cubicBezTo>
                    <a:pt x="79129" y="158201"/>
                    <a:pt x="58360" y="135829"/>
                    <a:pt x="58360" y="108194"/>
                  </a:cubicBezTo>
                  <a:cubicBezTo>
                    <a:pt x="58360" y="80559"/>
                    <a:pt x="79129" y="58303"/>
                    <a:pt x="104704" y="58303"/>
                  </a:cubicBezTo>
                  <a:cubicBezTo>
                    <a:pt x="130280" y="58303"/>
                    <a:pt x="151049" y="80674"/>
                    <a:pt x="151049" y="108194"/>
                  </a:cubicBezTo>
                  <a:cubicBezTo>
                    <a:pt x="151049" y="135715"/>
                    <a:pt x="130222" y="158201"/>
                    <a:pt x="104704" y="1582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525E7B6B-C400-4B2F-9FD0-356CE3B3E7D3}"/>
                </a:ext>
              </a:extLst>
            </p:cNvPr>
            <p:cNvSpPr/>
            <p:nvPr/>
          </p:nvSpPr>
          <p:spPr>
            <a:xfrm>
              <a:off x="3275596" y="370185"/>
              <a:ext cx="297521" cy="303242"/>
            </a:xfrm>
            <a:custGeom>
              <a:avLst/>
              <a:gdLst>
                <a:gd name="connsiteX0" fmla="*/ 236987 w 297520"/>
                <a:gd name="connsiteY0" fmla="*/ 194590 h 303241"/>
                <a:gd name="connsiteX1" fmla="*/ 297120 w 297520"/>
                <a:gd name="connsiteY1" fmla="*/ 169987 h 303241"/>
                <a:gd name="connsiteX2" fmla="*/ 217133 w 297520"/>
                <a:gd name="connsiteY2" fmla="*/ 141379 h 303241"/>
                <a:gd name="connsiteX3" fmla="*/ 165868 w 297520"/>
                <a:gd name="connsiteY3" fmla="*/ 4291 h 303241"/>
                <a:gd name="connsiteX4" fmla="*/ 112714 w 297520"/>
                <a:gd name="connsiteY4" fmla="*/ 105219 h 303241"/>
                <a:gd name="connsiteX5" fmla="*/ 4291 w 297520"/>
                <a:gd name="connsiteY5" fmla="*/ 82962 h 303241"/>
                <a:gd name="connsiteX6" fmla="*/ 80788 w 297520"/>
                <a:gd name="connsiteY6" fmla="*/ 165810 h 303241"/>
                <a:gd name="connsiteX7" fmla="*/ 43484 w 297520"/>
                <a:gd name="connsiteY7" fmla="*/ 266166 h 303241"/>
                <a:gd name="connsiteX8" fmla="*/ 178169 w 297520"/>
                <a:gd name="connsiteY8" fmla="*/ 217762 h 303241"/>
                <a:gd name="connsiteX9" fmla="*/ 276465 w 297520"/>
                <a:gd name="connsiteY9" fmla="*/ 300267 h 303241"/>
                <a:gd name="connsiteX10" fmla="*/ 236987 w 297520"/>
                <a:gd name="connsiteY10" fmla="*/ 194590 h 3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520" h="303241">
                  <a:moveTo>
                    <a:pt x="236987" y="194590"/>
                  </a:moveTo>
                  <a:lnTo>
                    <a:pt x="297120" y="169987"/>
                  </a:lnTo>
                  <a:lnTo>
                    <a:pt x="217133" y="141379"/>
                  </a:lnTo>
                  <a:lnTo>
                    <a:pt x="165868" y="4291"/>
                  </a:lnTo>
                  <a:lnTo>
                    <a:pt x="112714" y="105219"/>
                  </a:lnTo>
                  <a:lnTo>
                    <a:pt x="4291" y="82962"/>
                  </a:lnTo>
                  <a:lnTo>
                    <a:pt x="80788" y="165810"/>
                  </a:lnTo>
                  <a:lnTo>
                    <a:pt x="43484" y="266166"/>
                  </a:lnTo>
                  <a:lnTo>
                    <a:pt x="178169" y="217762"/>
                  </a:lnTo>
                  <a:lnTo>
                    <a:pt x="276465" y="300267"/>
                  </a:lnTo>
                  <a:lnTo>
                    <a:pt x="236987" y="1945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50C40B3-0EFD-4F3D-8D6D-9C93F925E421}"/>
                </a:ext>
              </a:extLst>
            </p:cNvPr>
            <p:cNvSpPr/>
            <p:nvPr/>
          </p:nvSpPr>
          <p:spPr>
            <a:xfrm>
              <a:off x="3214489" y="514425"/>
              <a:ext cx="97266" cy="85823"/>
            </a:xfrm>
            <a:custGeom>
              <a:avLst/>
              <a:gdLst>
                <a:gd name="connsiteX0" fmla="*/ 73980 w 97266"/>
                <a:gd name="connsiteY0" fmla="*/ 55785 h 85823"/>
                <a:gd name="connsiteX1" fmla="*/ 98640 w 97266"/>
                <a:gd name="connsiteY1" fmla="*/ 39936 h 85823"/>
                <a:gd name="connsiteX2" fmla="*/ 69116 w 97266"/>
                <a:gd name="connsiteY2" fmla="*/ 33700 h 85823"/>
                <a:gd name="connsiteX3" fmla="*/ 60648 w 97266"/>
                <a:gd name="connsiteY3" fmla="*/ 4291 h 85823"/>
                <a:gd name="connsiteX4" fmla="*/ 48919 w 97266"/>
                <a:gd name="connsiteY4" fmla="*/ 29409 h 85823"/>
                <a:gd name="connsiteX5" fmla="*/ 4291 w 97266"/>
                <a:gd name="connsiteY5" fmla="*/ 19854 h 85823"/>
                <a:gd name="connsiteX6" fmla="*/ 39193 w 97266"/>
                <a:gd name="connsiteY6" fmla="*/ 55899 h 85823"/>
                <a:gd name="connsiteX7" fmla="*/ 28493 w 97266"/>
                <a:gd name="connsiteY7" fmla="*/ 84965 h 85823"/>
                <a:gd name="connsiteX8" fmla="*/ 59847 w 97266"/>
                <a:gd name="connsiteY8" fmla="*/ 64825 h 85823"/>
                <a:gd name="connsiteX9" fmla="*/ 84164 w 97266"/>
                <a:gd name="connsiteY9" fmla="*/ 84450 h 85823"/>
                <a:gd name="connsiteX10" fmla="*/ 73980 w 97266"/>
                <a:gd name="connsiteY10" fmla="*/ 55785 h 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66" h="85823">
                  <a:moveTo>
                    <a:pt x="73980" y="55785"/>
                  </a:moveTo>
                  <a:lnTo>
                    <a:pt x="98640" y="39936"/>
                  </a:lnTo>
                  <a:lnTo>
                    <a:pt x="69116" y="33700"/>
                  </a:lnTo>
                  <a:lnTo>
                    <a:pt x="60648" y="4291"/>
                  </a:lnTo>
                  <a:lnTo>
                    <a:pt x="48919" y="29409"/>
                  </a:lnTo>
                  <a:lnTo>
                    <a:pt x="4291" y="19854"/>
                  </a:lnTo>
                  <a:lnTo>
                    <a:pt x="39193" y="55899"/>
                  </a:lnTo>
                  <a:lnTo>
                    <a:pt x="28493" y="84965"/>
                  </a:lnTo>
                  <a:lnTo>
                    <a:pt x="59847" y="64825"/>
                  </a:lnTo>
                  <a:lnTo>
                    <a:pt x="84164" y="84450"/>
                  </a:lnTo>
                  <a:lnTo>
                    <a:pt x="73980" y="557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AA20032A-7216-4787-9A7D-0FE229B7C0E7}"/>
                </a:ext>
              </a:extLst>
            </p:cNvPr>
            <p:cNvSpPr/>
            <p:nvPr/>
          </p:nvSpPr>
          <p:spPr>
            <a:xfrm>
              <a:off x="3477452" y="363262"/>
              <a:ext cx="102988" cy="91545"/>
            </a:xfrm>
            <a:custGeom>
              <a:avLst/>
              <a:gdLst>
                <a:gd name="connsiteX0" fmla="*/ 77069 w 102987"/>
                <a:gd name="connsiteY0" fmla="*/ 58016 h 91544"/>
                <a:gd name="connsiteX1" fmla="*/ 102759 w 102987"/>
                <a:gd name="connsiteY1" fmla="*/ 41481 h 91544"/>
                <a:gd name="connsiteX2" fmla="*/ 72034 w 102987"/>
                <a:gd name="connsiteY2" fmla="*/ 34959 h 91544"/>
                <a:gd name="connsiteX3" fmla="*/ 63166 w 102987"/>
                <a:gd name="connsiteY3" fmla="*/ 4291 h 91544"/>
                <a:gd name="connsiteX4" fmla="*/ 48233 w 102987"/>
                <a:gd name="connsiteY4" fmla="*/ 29866 h 91544"/>
                <a:gd name="connsiteX5" fmla="*/ 4291 w 102987"/>
                <a:gd name="connsiteY5" fmla="*/ 20540 h 91544"/>
                <a:gd name="connsiteX6" fmla="*/ 40737 w 102987"/>
                <a:gd name="connsiteY6" fmla="*/ 58131 h 91544"/>
                <a:gd name="connsiteX7" fmla="*/ 29580 w 102987"/>
                <a:gd name="connsiteY7" fmla="*/ 88512 h 91544"/>
                <a:gd name="connsiteX8" fmla="*/ 62308 w 102987"/>
                <a:gd name="connsiteY8" fmla="*/ 67457 h 91544"/>
                <a:gd name="connsiteX9" fmla="*/ 87654 w 102987"/>
                <a:gd name="connsiteY9" fmla="*/ 87940 h 91544"/>
                <a:gd name="connsiteX10" fmla="*/ 77069 w 102987"/>
                <a:gd name="connsiteY10" fmla="*/ 58016 h 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987" h="91544">
                  <a:moveTo>
                    <a:pt x="77069" y="58016"/>
                  </a:moveTo>
                  <a:lnTo>
                    <a:pt x="102759" y="41481"/>
                  </a:lnTo>
                  <a:lnTo>
                    <a:pt x="72034" y="34959"/>
                  </a:lnTo>
                  <a:lnTo>
                    <a:pt x="63166" y="4291"/>
                  </a:lnTo>
                  <a:lnTo>
                    <a:pt x="48233" y="29866"/>
                  </a:lnTo>
                  <a:lnTo>
                    <a:pt x="4291" y="20540"/>
                  </a:lnTo>
                  <a:lnTo>
                    <a:pt x="40737" y="58131"/>
                  </a:lnTo>
                  <a:lnTo>
                    <a:pt x="29580" y="88512"/>
                  </a:lnTo>
                  <a:lnTo>
                    <a:pt x="62308" y="67457"/>
                  </a:lnTo>
                  <a:lnTo>
                    <a:pt x="87654" y="87940"/>
                  </a:lnTo>
                  <a:lnTo>
                    <a:pt x="77069" y="58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91" name="Right Triangle 2">
            <a:extLst>
              <a:ext uri="{FF2B5EF4-FFF2-40B4-BE49-F238E27FC236}">
                <a16:creationId xmlns:a16="http://schemas.microsoft.com/office/drawing/2014/main" id="{6486F44A-1063-4FA5-AFC7-C9E9730F7675}"/>
              </a:ext>
            </a:extLst>
          </p:cNvPr>
          <p:cNvSpPr/>
          <p:nvPr/>
        </p:nvSpPr>
        <p:spPr>
          <a:xfrm rot="5400000">
            <a:off x="0" y="0"/>
            <a:ext cx="827314" cy="827314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27A03A5-BE16-77B8-AA98-9FA2288A7A5B}"/>
              </a:ext>
            </a:extLst>
          </p:cNvPr>
          <p:cNvSpPr txBox="1"/>
          <p:nvPr/>
        </p:nvSpPr>
        <p:spPr>
          <a:xfrm>
            <a:off x="2574763" y="542993"/>
            <a:ext cx="708258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i="0">
                <a:ln w="0"/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es-MX" sz="3200">
                <a:latin typeface="Century Gothic" panose="020B0502020202020204" pitchFamily="34" charset="0"/>
                <a:ea typeface="+mj-ea"/>
                <a:cs typeface="+mj-cs"/>
              </a:rPr>
              <a:t>Caracterización de los Grandes Contribuyentes del Distrito Capital</a:t>
            </a:r>
            <a:endParaRPr lang="es-CO" sz="320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B89ECA-E659-4B48-86E0-78B23D20E21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10737" y="5298139"/>
            <a:ext cx="6679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0" i="0" u="none" strike="noStrike" cap="none" normalizeH="0" baseline="0">
                <a:ln>
                  <a:noFill/>
                </a:ln>
                <a:solidFill>
                  <a:srgbClr val="242424"/>
                </a:solidFill>
                <a:effectLst/>
                <a:cs typeface="Arial" panose="020B0604020202020204" pitchFamily="34" charset="0"/>
              </a:rPr>
              <a:t>Fuente: Soportes Tributarios 2022. Cifras de recaudo en millones de pesos a precios corrientes.</a:t>
            </a:r>
            <a:endParaRPr kumimoji="0" lang="es-CO" altLang="es-CO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AD4F4C2-5443-7218-033F-2E891F9E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52080"/>
              </p:ext>
            </p:extLst>
          </p:nvPr>
        </p:nvGraphicFramePr>
        <p:xfrm>
          <a:off x="735208" y="1935353"/>
          <a:ext cx="10516962" cy="32556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32282">
                  <a:extLst>
                    <a:ext uri="{9D8B030D-6E8A-4147-A177-3AD203B41FA5}">
                      <a16:colId xmlns:a16="http://schemas.microsoft.com/office/drawing/2014/main" val="1383615839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3229293524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3105143538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1116760422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2655022859"/>
                    </a:ext>
                  </a:extLst>
                </a:gridCol>
                <a:gridCol w="1336297">
                  <a:extLst>
                    <a:ext uri="{9D8B030D-6E8A-4147-A177-3AD203B41FA5}">
                      <a16:colId xmlns:a16="http://schemas.microsoft.com/office/drawing/2014/main" val="1583706467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2427782357"/>
                    </a:ext>
                  </a:extLst>
                </a:gridCol>
                <a:gridCol w="1132282">
                  <a:extLst>
                    <a:ext uri="{9D8B030D-6E8A-4147-A177-3AD203B41FA5}">
                      <a16:colId xmlns:a16="http://schemas.microsoft.com/office/drawing/2014/main" val="1273773797"/>
                    </a:ext>
                  </a:extLst>
                </a:gridCol>
                <a:gridCol w="1254691">
                  <a:extLst>
                    <a:ext uri="{9D8B030D-6E8A-4147-A177-3AD203B41FA5}">
                      <a16:colId xmlns:a16="http://schemas.microsoft.com/office/drawing/2014/main" val="352549383"/>
                    </a:ext>
                  </a:extLst>
                </a:gridCol>
              </a:tblGrid>
              <a:tr h="967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ID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Tipo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Reteica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Publicidad Exterior Visual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Delineación Urbana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ICA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Vehículos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Predial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Total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43765"/>
                  </a:ext>
                </a:extLst>
              </a:tr>
              <a:tr h="6487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Persona Jurídica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948.844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1.437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40.924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3.761.956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79.553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703.689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5.536.403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5880423"/>
                  </a:ext>
                </a:extLst>
              </a:tr>
              <a:tr h="6487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Persona Natural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1.246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 -  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219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9.882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363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19.901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     31.611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2663860"/>
                  </a:ext>
                </a:extLst>
              </a:tr>
              <a:tr h="33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2.1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F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87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 -  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47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1.262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42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2.162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       3.600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1747268"/>
                  </a:ext>
                </a:extLst>
              </a:tr>
              <a:tr h="33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2.2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M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1.159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 -  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171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  8.620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    321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>
                          <a:effectLst/>
                        </a:rPr>
                        <a:t> $      17.739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     28.010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0076743"/>
                  </a:ext>
                </a:extLst>
              </a:tr>
              <a:tr h="3302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effectLst/>
                        </a:rPr>
                        <a:t>Total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 dirty="0">
                          <a:effectLst/>
                        </a:rPr>
                        <a:t> $  950.090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   1.437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 41.143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3.771.838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  79.916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>
                          <a:effectLst/>
                        </a:rPr>
                        <a:t> $  723.590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u="none" strike="noStrike" dirty="0">
                          <a:effectLst/>
                        </a:rPr>
                        <a:t> $ 5.568.014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885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0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:a16="http://schemas.microsoft.com/office/drawing/2014/main" id="{0127A67C-0454-48CB-87AB-56F44C17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6787" y="5739512"/>
            <a:ext cx="2943225" cy="6143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1AA56C-B9B5-C074-9E90-2290D153A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51" y="6358040"/>
            <a:ext cx="2743200" cy="46795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AE2AD0-64B6-031E-6F3C-DB592A5AA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43982"/>
              </p:ext>
            </p:extLst>
          </p:nvPr>
        </p:nvGraphicFramePr>
        <p:xfrm>
          <a:off x="434563" y="1280659"/>
          <a:ext cx="4540380" cy="16459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775238">
                  <a:extLst>
                    <a:ext uri="{9D8B030D-6E8A-4147-A177-3AD203B41FA5}">
                      <a16:colId xmlns:a16="http://schemas.microsoft.com/office/drawing/2014/main" val="3761735094"/>
                    </a:ext>
                  </a:extLst>
                </a:gridCol>
                <a:gridCol w="1382571">
                  <a:extLst>
                    <a:ext uri="{9D8B030D-6E8A-4147-A177-3AD203B41FA5}">
                      <a16:colId xmlns:a16="http://schemas.microsoft.com/office/drawing/2014/main" val="2840107792"/>
                    </a:ext>
                  </a:extLst>
                </a:gridCol>
                <a:gridCol w="1382571">
                  <a:extLst>
                    <a:ext uri="{9D8B030D-6E8A-4147-A177-3AD203B41FA5}">
                      <a16:colId xmlns:a16="http://schemas.microsoft.com/office/drawing/2014/main" val="54956696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chemeClr val="bg1"/>
                          </a:solidFill>
                          <a:effectLst/>
                        </a:rPr>
                        <a:t>Municipio</a:t>
                      </a:r>
                      <a:endParaRPr lang="es-E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chemeClr val="bg1"/>
                          </a:solidFill>
                          <a:effectLst/>
                        </a:rPr>
                        <a:t>Ene-</a:t>
                      </a:r>
                      <a:r>
                        <a:rPr lang="es-ES" kern="0" err="1">
                          <a:solidFill>
                            <a:schemeClr val="bg1"/>
                          </a:solidFill>
                          <a:effectLst/>
                        </a:rPr>
                        <a:t>ago</a:t>
                      </a:r>
                      <a:r>
                        <a:rPr lang="es-ES" kern="0">
                          <a:solidFill>
                            <a:schemeClr val="bg1"/>
                          </a:solidFill>
                          <a:effectLst/>
                        </a:rPr>
                        <a:t> (2022)</a:t>
                      </a:r>
                      <a:endParaRPr lang="es-E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chemeClr val="bg1"/>
                          </a:solidFill>
                          <a:effectLst/>
                        </a:rPr>
                        <a:t>Ene-</a:t>
                      </a:r>
                      <a:r>
                        <a:rPr lang="es-ES" kern="0" err="1">
                          <a:solidFill>
                            <a:schemeClr val="bg1"/>
                          </a:solidFill>
                          <a:effectLst/>
                        </a:rPr>
                        <a:t>ago</a:t>
                      </a:r>
                      <a:r>
                        <a:rPr lang="es-ES" kern="0">
                          <a:solidFill>
                            <a:schemeClr val="bg1"/>
                          </a:solidFill>
                          <a:effectLst/>
                        </a:rPr>
                        <a:t> (2023)</a:t>
                      </a:r>
                      <a:endParaRPr lang="es-E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362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Bogotá D.C.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384.472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387.392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43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59 municipios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64.137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66.900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63236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Total jurisdicción CCB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448.609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kern="0">
                          <a:solidFill>
                            <a:srgbClr val="212529"/>
                          </a:solidFill>
                          <a:effectLst/>
                        </a:rPr>
                        <a:t>454.292</a:t>
                      </a:r>
                      <a:endParaRPr lang="es-E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6995156"/>
                  </a:ext>
                </a:extLst>
              </a:tr>
            </a:tbl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16CF1FCF-29B6-C143-0781-2540CE3C2101}"/>
              </a:ext>
            </a:extLst>
          </p:cNvPr>
          <p:cNvSpPr txBox="1"/>
          <p:nvPr/>
        </p:nvSpPr>
        <p:spPr>
          <a:xfrm>
            <a:off x="1828728" y="493932"/>
            <a:ext cx="7853255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CO" sz="3600" b="1"/>
              <a:t>Personas jurídicas</a:t>
            </a:r>
            <a:endParaRPr lang="es-ES" sz="3600" b="1">
              <a:cs typeface="Segoe UI Ligh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B9906F9-D3E0-83EC-1219-CB1BA4D7D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22485"/>
              </p:ext>
            </p:extLst>
          </p:nvPr>
        </p:nvGraphicFramePr>
        <p:xfrm>
          <a:off x="434565" y="4242474"/>
          <a:ext cx="4540378" cy="186385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12541">
                  <a:extLst>
                    <a:ext uri="{9D8B030D-6E8A-4147-A177-3AD203B41FA5}">
                      <a16:colId xmlns:a16="http://schemas.microsoft.com/office/drawing/2014/main" val="1388944694"/>
                    </a:ext>
                  </a:extLst>
                </a:gridCol>
                <a:gridCol w="1220121">
                  <a:extLst>
                    <a:ext uri="{9D8B030D-6E8A-4147-A177-3AD203B41FA5}">
                      <a16:colId xmlns:a16="http://schemas.microsoft.com/office/drawing/2014/main" val="951544024"/>
                    </a:ext>
                  </a:extLst>
                </a:gridCol>
                <a:gridCol w="1407716">
                  <a:extLst>
                    <a:ext uri="{9D8B030D-6E8A-4147-A177-3AD203B41FA5}">
                      <a16:colId xmlns:a16="http://schemas.microsoft.com/office/drawing/2014/main" val="4044963631"/>
                    </a:ext>
                  </a:extLst>
                </a:gridCol>
              </a:tblGrid>
              <a:tr h="6113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 económico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Ene-</a:t>
                      </a:r>
                      <a:r>
                        <a:rPr lang="es-CO" sz="1800" b="1" kern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Ene-</a:t>
                      </a:r>
                      <a:r>
                        <a:rPr lang="es-CO" sz="1800" b="1" kern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(2023)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079497"/>
                  </a:ext>
                </a:extLst>
              </a:tr>
              <a:tr h="3131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61.260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62.383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050472"/>
                  </a:ext>
                </a:extLst>
              </a:tr>
              <a:tr h="3131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242.767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248.163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85795"/>
                  </a:ext>
                </a:extLst>
              </a:tr>
              <a:tr h="3131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144.582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143.746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2962407"/>
                  </a:ext>
                </a:extLst>
              </a:tr>
              <a:tr h="3131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Jurisdicción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448.609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454.292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771074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2EB7BB4-6373-7F97-161F-9379EDC530AA}"/>
              </a:ext>
            </a:extLst>
          </p:cNvPr>
          <p:cNvSpPr txBox="1"/>
          <p:nvPr/>
        </p:nvSpPr>
        <p:spPr>
          <a:xfrm>
            <a:off x="31517" y="6446614"/>
            <a:ext cx="1902214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CCB</a:t>
            </a:r>
            <a:endParaRPr lang="es-CO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Una multitud de gente en la calle&#10;&#10;Descripción generada automáticamente">
            <a:extLst>
              <a:ext uri="{FF2B5EF4-FFF2-40B4-BE49-F238E27FC236}">
                <a16:creationId xmlns:a16="http://schemas.microsoft.com/office/drawing/2014/main" id="{34C49138-F1B1-FC4A-455C-903868ABE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9870" y="1274734"/>
            <a:ext cx="6442129" cy="48315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EC22430-AD3F-9EE4-8633-1D8F8DDAFC5C}"/>
              </a:ext>
            </a:extLst>
          </p:cNvPr>
          <p:cNvSpPr txBox="1"/>
          <p:nvPr/>
        </p:nvSpPr>
        <p:spPr>
          <a:xfrm>
            <a:off x="5749870" y="6102303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s://bogotaenbogota.blogspot.com/2012/03/dia-773.html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-nc-nd/3.0/"/>
              </a:rPr>
              <a:t>CC BY-NC-ND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23556249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:a16="http://schemas.microsoft.com/office/drawing/2014/main" id="{0127A67C-0454-48CB-87AB-56F44C17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6787" y="5739512"/>
            <a:ext cx="2943225" cy="6143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1AA56C-B9B5-C074-9E90-2290D153A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51" y="6358040"/>
            <a:ext cx="2743200" cy="467958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16CF1FCF-29B6-C143-0781-2540CE3C2101}"/>
              </a:ext>
            </a:extLst>
          </p:cNvPr>
          <p:cNvSpPr txBox="1"/>
          <p:nvPr/>
        </p:nvSpPr>
        <p:spPr>
          <a:xfrm>
            <a:off x="1828728" y="493932"/>
            <a:ext cx="7853255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s-CO" sz="3600" b="1"/>
              <a:t>Personas jurídicas</a:t>
            </a:r>
            <a:endParaRPr lang="es-ES" sz="3600" b="1">
              <a:cs typeface="Segoe UI Ligh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506168-A1D9-CDB8-67BF-B175AD2F6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10930"/>
              </p:ext>
            </p:extLst>
          </p:nvPr>
        </p:nvGraphicFramePr>
        <p:xfrm>
          <a:off x="851074" y="4263426"/>
          <a:ext cx="4322162" cy="218573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78086">
                  <a:extLst>
                    <a:ext uri="{9D8B030D-6E8A-4147-A177-3AD203B41FA5}">
                      <a16:colId xmlns:a16="http://schemas.microsoft.com/office/drawing/2014/main" val="1656935689"/>
                    </a:ext>
                  </a:extLst>
                </a:gridCol>
                <a:gridCol w="1944076">
                  <a:extLst>
                    <a:ext uri="{9D8B030D-6E8A-4147-A177-3AD203B41FA5}">
                      <a16:colId xmlns:a16="http://schemas.microsoft.com/office/drawing/2014/main" val="2028583099"/>
                    </a:ext>
                  </a:extLst>
                </a:gridCol>
              </a:tblGrid>
              <a:tr h="5398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Ene-</a:t>
                      </a:r>
                      <a:r>
                        <a:rPr lang="es-CO" sz="1800" b="1" kern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es-CO" sz="1800" b="1" ker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(2023)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544619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Microempresa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419.064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352504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Pequeña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520748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7.296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111343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398954"/>
                  </a:ext>
                </a:extLst>
              </a:tr>
              <a:tr h="5398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jurisdicción CCB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0">
                          <a:solidFill>
                            <a:srgbClr val="2125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454.292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802726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2EB7BB4-6373-7F97-161F-9379EDC530AA}"/>
              </a:ext>
            </a:extLst>
          </p:cNvPr>
          <p:cNvSpPr txBox="1"/>
          <p:nvPr/>
        </p:nvSpPr>
        <p:spPr>
          <a:xfrm>
            <a:off x="31517" y="6446614"/>
            <a:ext cx="1902214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10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CCB</a:t>
            </a:r>
            <a:endParaRPr lang="es-CO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7492260-599C-E913-29AB-D967E0C70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330300"/>
              </p:ext>
            </p:extLst>
          </p:nvPr>
        </p:nvGraphicFramePr>
        <p:xfrm>
          <a:off x="268955" y="1284078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n 8" descr="Un edificio alto&#10;&#10;Descripción generada automáticamente">
            <a:extLst>
              <a:ext uri="{FF2B5EF4-FFF2-40B4-BE49-F238E27FC236}">
                <a16:creationId xmlns:a16="http://schemas.microsoft.com/office/drawing/2014/main" id="{679BBC81-E1E5-DACF-4F09-CC67365AF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19556" y="1220370"/>
            <a:ext cx="6172444" cy="46278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4E66DA-4119-D5F9-AC5D-DECD3F9230E3}"/>
              </a:ext>
            </a:extLst>
          </p:cNvPr>
          <p:cNvSpPr txBox="1"/>
          <p:nvPr/>
        </p:nvSpPr>
        <p:spPr>
          <a:xfrm>
            <a:off x="6019556" y="5925892"/>
            <a:ext cx="6172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7" tooltip="https://commons.wikimedia.org/wiki/File:Bogot%C3%A1_carrera_10_Hotel_Tequendama.JPG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8" tooltip="https://creativecommons.org/licenses/by-sa/3.0/"/>
              </a:rPr>
              <a:t>CC BY-SA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38278209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ustom 12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C1532"/>
      </a:accent1>
      <a:accent2>
        <a:srgbClr val="0052C2"/>
      </a:accent2>
      <a:accent3>
        <a:srgbClr val="0073CF"/>
      </a:accent3>
      <a:accent4>
        <a:srgbClr val="F2F2F2"/>
      </a:accent4>
      <a:accent5>
        <a:srgbClr val="DC1532"/>
      </a:accent5>
      <a:accent6>
        <a:srgbClr val="0052C2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393dd4-b14b-4c7c-b039-ed15de34e4a0">
      <Terms xmlns="http://schemas.microsoft.com/office/infopath/2007/PartnerControls"/>
    </lcf76f155ced4ddcb4097134ff3c332f>
    <TaxCatchAll xmlns="3821c6fd-856b-4ed6-a963-031913f18ffa" xsi:nil="true"/>
    <SharedWithUsers xmlns="3821c6fd-856b-4ed6-a963-031913f18ffa">
      <UserInfo>
        <DisplayName>Patricia Ochoa Restrepo</DisplayName>
        <AccountId>3398</AccountId>
        <AccountType/>
      </UserInfo>
      <UserInfo>
        <DisplayName>Edward David Puentes Colmenares</DisplayName>
        <AccountId>3335</AccountId>
        <AccountType/>
      </UserInfo>
      <UserInfo>
        <DisplayName>Ángela Tatiana Lagos Cárdenas</DisplayName>
        <AccountId>320</AccountId>
        <AccountType/>
      </UserInfo>
      <UserInfo>
        <DisplayName>Nydia Esperanza Alfaro Cubillos</DisplayName>
        <AccountId>1950</AccountId>
        <AccountType/>
      </UserInfo>
      <UserInfo>
        <DisplayName>Carolina Moreno Lopez</DisplayName>
        <AccountId>189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4B3FB82744F94F95CC9B9DC3BDCFD5" ma:contentTypeVersion="17" ma:contentTypeDescription="Crear nuevo documento." ma:contentTypeScope="" ma:versionID="713299eee382fb837497f9fc6c652e1f">
  <xsd:schema xmlns:xsd="http://www.w3.org/2001/XMLSchema" xmlns:xs="http://www.w3.org/2001/XMLSchema" xmlns:p="http://schemas.microsoft.com/office/2006/metadata/properties" xmlns:ns2="38393dd4-b14b-4c7c-b039-ed15de34e4a0" xmlns:ns3="3821c6fd-856b-4ed6-a963-031913f18ffa" targetNamespace="http://schemas.microsoft.com/office/2006/metadata/properties" ma:root="true" ma:fieldsID="46b035544bfa8c2c0fd4f12167b36ac1" ns2:_="" ns3:_="">
    <xsd:import namespace="38393dd4-b14b-4c7c-b039-ed15de34e4a0"/>
    <xsd:import namespace="3821c6fd-856b-4ed6-a963-031913f18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93dd4-b14b-4c7c-b039-ed15de34e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9abf263-b4e3-4425-8647-6b83a887c9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1c6fd-856b-4ed6-a963-031913f18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790581-4ec5-4c26-9cbc-e8fba500d414}" ma:internalName="TaxCatchAll" ma:showField="CatchAllData" ma:web="3821c6fd-856b-4ed6-a963-031913f18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623FD-1770-46FC-A10A-E6DD67F83DF8}">
  <ds:schemaRefs>
    <ds:schemaRef ds:uri="3821c6fd-856b-4ed6-a963-031913f18ffa"/>
    <ds:schemaRef ds:uri="38393dd4-b14b-4c7c-b039-ed15de34e4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918F64-B022-4C07-A599-6DA00DE66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6AAAF-223E-436E-8374-3441625B298B}">
  <ds:schemaRefs>
    <ds:schemaRef ds:uri="3821c6fd-856b-4ed6-a963-031913f18ffa"/>
    <ds:schemaRef ds:uri="38393dd4-b14b-4c7c-b039-ed15de34e4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427</Words>
  <Application>Microsoft Office PowerPoint</Application>
  <PresentationFormat>Panorámica</PresentationFormat>
  <Paragraphs>164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Bookman Old Style</vt:lpstr>
      <vt:lpstr>Calibri</vt:lpstr>
      <vt:lpstr>Century Gothic</vt:lpstr>
      <vt:lpstr>Google Sans</vt:lpstr>
      <vt:lpstr>HelveticaNeueLT Std Lt Cn</vt:lpstr>
      <vt:lpstr>Segoe UI</vt:lpstr>
      <vt:lpstr>Segoe UI Black</vt:lpstr>
      <vt:lpstr>Segoe UI Light</vt:lpstr>
      <vt:lpstr>Office Theme</vt:lpstr>
      <vt:lpstr>2_Office Theme</vt:lpstr>
      <vt:lpstr>Presentación de PowerPoint</vt:lpstr>
      <vt:lpstr>Presentación de PowerPoint</vt:lpstr>
      <vt:lpstr>Demográficos peticionarios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Yanny Eribeth Clavijo Hernandez</cp:lastModifiedBy>
  <cp:revision>2</cp:revision>
  <dcterms:created xsi:type="dcterms:W3CDTF">2018-04-20T06:02:31Z</dcterms:created>
  <dcterms:modified xsi:type="dcterms:W3CDTF">2023-10-17T16:09:08Z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0x010100224B3FB82744F94F95CC9B9DC3BDCFD5</vt:lpwstr>
  </property>
  <property fmtid="{D5CDD505-2E9C-101B-9397-08002B2CF9AE}" pid="3" name="MediaServiceImageTags">
    <vt:lpwstr/>
  </property>
</Properties>
</file>