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1.xml" ContentType="application/vnd.openxmlformats-officedocument.presentationml.tags+xml"/>
  <Override PartName="/ppt/notesSlides/notesSlide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theme/themeOverride5.xml" ContentType="application/vnd.openxmlformats-officedocument.themeOverride+xml"/>
  <Override PartName="/ppt/tags/tag2.xml" ContentType="application/vnd.openxmlformats-officedocument.presentationml.tags+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ags/tag3.xml" ContentType="application/vnd.openxmlformats-officedocument.presentationml.tags+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1.xml" ContentType="application/inkml+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6.xml" ContentType="application/vnd.openxmlformats-officedocument.themeOverr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4"/>
    <p:sldMasterId id="2147483686" r:id="rId5"/>
    <p:sldMasterId id="2147483693" r:id="rId6"/>
    <p:sldMasterId id="2147483752" r:id="rId7"/>
    <p:sldMasterId id="2147483793" r:id="rId8"/>
  </p:sldMasterIdLst>
  <p:notesMasterIdLst>
    <p:notesMasterId r:id="rId89"/>
  </p:notesMasterIdLst>
  <p:handoutMasterIdLst>
    <p:handoutMasterId r:id="rId90"/>
  </p:handoutMasterIdLst>
  <p:sldIdLst>
    <p:sldId id="258" r:id="rId9"/>
    <p:sldId id="264" r:id="rId10"/>
    <p:sldId id="4501" r:id="rId11"/>
    <p:sldId id="4479" r:id="rId12"/>
    <p:sldId id="4480" r:id="rId13"/>
    <p:sldId id="4491" r:id="rId14"/>
    <p:sldId id="4492" r:id="rId15"/>
    <p:sldId id="4493" r:id="rId16"/>
    <p:sldId id="4494" r:id="rId17"/>
    <p:sldId id="4495" r:id="rId18"/>
    <p:sldId id="4496" r:id="rId19"/>
    <p:sldId id="4525" r:id="rId20"/>
    <p:sldId id="4497" r:id="rId21"/>
    <p:sldId id="4526" r:id="rId22"/>
    <p:sldId id="4498" r:id="rId23"/>
    <p:sldId id="4450" r:id="rId24"/>
    <p:sldId id="4451" r:id="rId25"/>
    <p:sldId id="4534" r:id="rId26"/>
    <p:sldId id="4096" r:id="rId27"/>
    <p:sldId id="336" r:id="rId28"/>
    <p:sldId id="4533" r:id="rId29"/>
    <p:sldId id="4499" r:id="rId30"/>
    <p:sldId id="4090" r:id="rId31"/>
    <p:sldId id="4091" r:id="rId32"/>
    <p:sldId id="4092" r:id="rId33"/>
    <p:sldId id="4458" r:id="rId34"/>
    <p:sldId id="4459" r:id="rId35"/>
    <p:sldId id="4445" r:id="rId36"/>
    <p:sldId id="4446" r:id="rId37"/>
    <p:sldId id="4502" r:id="rId38"/>
    <p:sldId id="4478" r:id="rId39"/>
    <p:sldId id="4388" r:id="rId40"/>
    <p:sldId id="4475" r:id="rId41"/>
    <p:sldId id="4391" r:id="rId42"/>
    <p:sldId id="4393" r:id="rId43"/>
    <p:sldId id="4464" r:id="rId44"/>
    <p:sldId id="4467" r:id="rId45"/>
    <p:sldId id="4482" r:id="rId46"/>
    <p:sldId id="4157" r:id="rId47"/>
    <p:sldId id="4485" r:id="rId48"/>
    <p:sldId id="4486" r:id="rId49"/>
    <p:sldId id="4487" r:id="rId50"/>
    <p:sldId id="4535" r:id="rId51"/>
    <p:sldId id="4435" r:id="rId52"/>
    <p:sldId id="4536" r:id="rId53"/>
    <p:sldId id="4488" r:id="rId54"/>
    <p:sldId id="4469" r:id="rId55"/>
    <p:sldId id="4472" r:id="rId56"/>
    <p:sldId id="4524" r:id="rId57"/>
    <p:sldId id="4531" r:id="rId58"/>
    <p:sldId id="4530" r:id="rId59"/>
    <p:sldId id="390" r:id="rId60"/>
    <p:sldId id="389" r:id="rId61"/>
    <p:sldId id="368" r:id="rId62"/>
    <p:sldId id="4504" r:id="rId63"/>
    <p:sldId id="303" r:id="rId64"/>
    <p:sldId id="263" r:id="rId65"/>
    <p:sldId id="4527" r:id="rId66"/>
    <p:sldId id="286" r:id="rId67"/>
    <p:sldId id="305" r:id="rId68"/>
    <p:sldId id="304" r:id="rId69"/>
    <p:sldId id="4505" r:id="rId70"/>
    <p:sldId id="4518" r:id="rId71"/>
    <p:sldId id="4519" r:id="rId72"/>
    <p:sldId id="4506" r:id="rId73"/>
    <p:sldId id="4329" r:id="rId74"/>
    <p:sldId id="4507" r:id="rId75"/>
    <p:sldId id="4532" r:id="rId76"/>
    <p:sldId id="4508" r:id="rId77"/>
    <p:sldId id="4510" r:id="rId78"/>
    <p:sldId id="4511" r:id="rId79"/>
    <p:sldId id="4512" r:id="rId80"/>
    <p:sldId id="4514" r:id="rId81"/>
    <p:sldId id="4509" r:id="rId82"/>
    <p:sldId id="4515" r:id="rId83"/>
    <p:sldId id="4516" r:id="rId84"/>
    <p:sldId id="4517" r:id="rId85"/>
    <p:sldId id="4520" r:id="rId86"/>
    <p:sldId id="4125" r:id="rId87"/>
    <p:sldId id="4523" r:id="rId88"/>
  </p:sldIdLst>
  <p:sldSz cx="12192000" cy="6858000"/>
  <p:notesSz cx="6858000" cy="9144000"/>
  <p:defaultTex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lando Garnica Arias" initials="RA" lastIdx="1" clrIdx="0">
    <p:extLst>
      <p:ext uri="{19B8F6BF-5375-455C-9EA6-DF929625EA0E}">
        <p15:presenceInfo xmlns:p15="http://schemas.microsoft.com/office/powerpoint/2012/main" userId="S::rgarnica@shd.gov.co::5c9a55b8-e28b-4378-9a77-5ee3b9628f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0745F9-1D66-4938-9027-9B1F254B5322}" v="3" dt="2022-11-15T23:40:40.160"/>
    <p1510:client id="{F638E046-B867-4523-A09A-DBE4E05872D8}" v="178" dt="2022-11-15T22:02:50.35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guide orient="horz" pos="2205"/>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notesMaster" Target="notesMasters/notesMaster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commentAuthors" Target="commentAuthor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charts/_rels/chart1.xml.rels><?xml version="1.0" encoding="UTF-8" standalone="yes"?>
<Relationships xmlns="http://schemas.openxmlformats.org/package/2006/relationships"><Relationship Id="rId3" Type="http://schemas.openxmlformats.org/officeDocument/2006/relationships/oleObject" Target="Libro3"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camil\Downloads\20221103%20Gr&#225;fica%20Estrell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camil\Downloads\20221103%20Gr&#225;fica%20Estrell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camil\Downloads\20221103%20Gr&#225;fica%20Estrell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lagos\AppData\Local\Microsoft\Windows\INetCache\Content.Outlook\U57IHFO9\PMR_Recaudo_Territorializado_Septiembre_2022%20(003).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graval-my.sharepoint.com/personal/cf0149sgu_corficolombiana_net/Documents/Documentos/Gr&#225;ficas%20roadshow%20emisi&#243;n%20Distrito.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2" Type="http://schemas.openxmlformats.org/officeDocument/2006/relationships/oleObject" Target="file:///C:\Users\dcdiazu\Downloads\20220930_DatosAbiertos_Web%20(1).xlsx" TargetMode="External"/><Relationship Id="rId1" Type="http://schemas.openxmlformats.org/officeDocument/2006/relationships/themeOverride" Target="../theme/themeOverride5.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cf0149sgu\AppData\Local\Microsoft\Windows\INetCache\Content.Outlook\OIMRE1AK\Libro1.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https://graval-my.sharepoint.com/personal/cf0149sgu_corficolombiana_net/Documents/Documentos/Gr&#225;ficas%20roadshow%20emisi&#243;n%20Distrito.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3" Type="http://schemas.openxmlformats.org/officeDocument/2006/relationships/oleObject" Target="https://graval-my.sharepoint.com/personal/cf0149sgu_corficolombiana_net/Documents/Documentos/Gr&#225;ficas%20roadshow%20emisi&#243;n%20Distrito.xlsx" TargetMode="External"/><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9.xlsx"/></Relationships>
</file>

<file path=ppt/charts/_rels/chart23.xml.rels><?xml version="1.0" encoding="UTF-8" standalone="yes"?>
<Relationships xmlns="http://schemas.openxmlformats.org/package/2006/relationships"><Relationship Id="rId3" Type="http://schemas.openxmlformats.org/officeDocument/2006/relationships/oleObject" Target="https://shdgov.sharepoint.com/sites/OAP/Documentos%20compartidos/DOCUMENTACI&#211;N%20SGC/Estructura%20Documental%20SHD_07052021.xlsx" TargetMode="External"/><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3fad48424617e5cb/Documentos/Cuadro%20de%20Mando%20FURAG.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hdgov.sharepoint.com/sites/OAP/Documentos%20compartidos/MIPG/Comit&#233;%20Sectorial/FURAG%20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4"/>
              </a:solidFill>
              <a:ln w="19050">
                <a:solidFill>
                  <a:schemeClr val="lt1"/>
                </a:solidFill>
              </a:ln>
              <a:effectLst/>
            </c:spPr>
            <c:extLst>
              <c:ext xmlns:c16="http://schemas.microsoft.com/office/drawing/2014/chart" uri="{C3380CC4-5D6E-409C-BE32-E72D297353CC}">
                <c16:uniqueId val="{00000001-7879-4D86-BE39-BC8EBA849DC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879-4D86-BE39-BC8EBA849DC3}"/>
              </c:ext>
            </c:extLst>
          </c:dPt>
          <c:dLbls>
            <c:dLbl>
              <c:idx val="0"/>
              <c:layout>
                <c:manualLayout>
                  <c:x val="-0.11075014310098645"/>
                  <c:y val="0.104828523732093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15:layout>
                    <c:manualLayout>
                      <c:w val="0.34070307389889543"/>
                      <c:h val="0.21405034538433515"/>
                    </c:manualLayout>
                  </c15:layout>
                </c:ext>
                <c:ext xmlns:c16="http://schemas.microsoft.com/office/drawing/2014/chart" uri="{C3380CC4-5D6E-409C-BE32-E72D297353CC}">
                  <c16:uniqueId val="{00000001-7879-4D86-BE39-BC8EBA849DC3}"/>
                </c:ext>
              </c:extLst>
            </c:dLbl>
            <c:dLbl>
              <c:idx val="1"/>
              <c:layout>
                <c:manualLayout>
                  <c:x val="6.8232497160406899E-2"/>
                  <c:y val="-4.0727031540233917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s-CO"/>
                </a:p>
              </c:txPr>
              <c:showLegendKey val="0"/>
              <c:showVal val="1"/>
              <c:showCatName val="1"/>
              <c:showSerName val="0"/>
              <c:showPercent val="1"/>
              <c:showBubbleSize val="0"/>
              <c:separator>
</c:separator>
              <c:extLst>
                <c:ext xmlns:c15="http://schemas.microsoft.com/office/drawing/2012/chart" uri="{CE6537A1-D6FC-4f65-9D91-7224C49458BB}">
                  <c15:layout>
                    <c:manualLayout>
                      <c:w val="0.20429343040978512"/>
                      <c:h val="0.17348696323573082"/>
                    </c:manualLayout>
                  </c15:layout>
                </c:ext>
                <c:ext xmlns:c16="http://schemas.microsoft.com/office/drawing/2014/chart" uri="{C3380CC4-5D6E-409C-BE32-E72D297353CC}">
                  <c16:uniqueId val="{00000003-7879-4D86-BE39-BC8EBA849DC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Hoja1!$J$5:$J$6</c:f>
              <c:strCache>
                <c:ptCount val="2"/>
                <c:pt idx="0">
                  <c:v>Funcionamiento</c:v>
                </c:pt>
                <c:pt idx="1">
                  <c:v>Inversión</c:v>
                </c:pt>
              </c:strCache>
            </c:strRef>
          </c:cat>
          <c:val>
            <c:numRef>
              <c:f>Hoja1!$K$5:$K$6</c:f>
              <c:numCache>
                <c:formatCode>"$"\ #,##0,,</c:formatCode>
                <c:ptCount val="2"/>
                <c:pt idx="0">
                  <c:v>302028509000</c:v>
                </c:pt>
                <c:pt idx="1">
                  <c:v>64687721000</c:v>
                </c:pt>
              </c:numCache>
            </c:numRef>
          </c:val>
          <c:extLst>
            <c:ext xmlns:c16="http://schemas.microsoft.com/office/drawing/2014/chart" uri="{C3380CC4-5D6E-409C-BE32-E72D297353CC}">
              <c16:uniqueId val="{00000004-7879-4D86-BE39-BC8EBA849DC3}"/>
            </c:ext>
          </c:extLst>
        </c:ser>
        <c:dLbls>
          <c:showLegendKey val="0"/>
          <c:showVal val="0"/>
          <c:showCatName val="0"/>
          <c:showSerName val="0"/>
          <c:showPercent val="0"/>
          <c:showBubbleSize val="0"/>
          <c:showLeaderLines val="0"/>
        </c:dLbls>
        <c:firstSliceAng val="65"/>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172839506172839"/>
          <c:y val="4.0053769841269841E-2"/>
          <c:w val="0.65908296465754646"/>
          <c:h val="0.90981295710854015"/>
        </c:manualLayout>
      </c:layout>
      <c:barChart>
        <c:barDir val="bar"/>
        <c:grouping val="clustered"/>
        <c:varyColors val="0"/>
        <c:ser>
          <c:idx val="0"/>
          <c:order val="0"/>
          <c:tx>
            <c:strRef>
              <c:f>'SHD-2020 a 2022'!$C$2</c:f>
              <c:strCache>
                <c:ptCount val="1"/>
                <c:pt idx="0">
                  <c:v>Cantidad Tx</c:v>
                </c:pt>
              </c:strCache>
            </c:strRef>
          </c:tx>
          <c:spPr>
            <a:solidFill>
              <a:srgbClr val="C00000"/>
            </a:solidFill>
            <a:ln>
              <a:noFill/>
            </a:ln>
            <a:effectLst/>
          </c:spPr>
          <c:invertIfNegative val="0"/>
          <c:dLbls>
            <c:dLbl>
              <c:idx val="0"/>
              <c:layout>
                <c:manualLayout>
                  <c:x val="1.959876543209876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85-48A2-A7D3-261C48FB6EAA}"/>
                </c:ext>
              </c:extLst>
            </c:dLbl>
            <c:dLbl>
              <c:idx val="1"/>
              <c:layout>
                <c:manualLayout>
                  <c:x val="7.8395061728395062E-3"/>
                  <c:y val="2.309827814026484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85-48A2-A7D3-261C48FB6EA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00FF"/>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2022'!$B$10:$B$19</c:f>
              <c:strCache>
                <c:ptCount val="10"/>
                <c:pt idx="0">
                  <c:v>Ciclos 1 y 2</c:v>
                </c:pt>
                <c:pt idx="1">
                  <c:v>Ciclo 3</c:v>
                </c:pt>
                <c:pt idx="2">
                  <c:v>Ciclo 4</c:v>
                </c:pt>
                <c:pt idx="3">
                  <c:v>Ciclo 5</c:v>
                </c:pt>
                <c:pt idx="4">
                  <c:v>Ciclo 6</c:v>
                </c:pt>
                <c:pt idx="5">
                  <c:v>Ciclo 7</c:v>
                </c:pt>
                <c:pt idx="6">
                  <c:v>Ciclo 8</c:v>
                </c:pt>
                <c:pt idx="7">
                  <c:v>Ciclo 9</c:v>
                </c:pt>
                <c:pt idx="8">
                  <c:v>Ciclo 10</c:v>
                </c:pt>
                <c:pt idx="9">
                  <c:v>Ciclo 11</c:v>
                </c:pt>
              </c:strCache>
            </c:strRef>
          </c:cat>
          <c:val>
            <c:numRef>
              <c:f>'SHD-2020 a 2022'!$C$10:$C$19</c:f>
              <c:numCache>
                <c:formatCode>#,##0</c:formatCode>
                <c:ptCount val="10"/>
                <c:pt idx="0">
                  <c:v>127189</c:v>
                </c:pt>
                <c:pt idx="1">
                  <c:v>138975</c:v>
                </c:pt>
                <c:pt idx="2">
                  <c:v>359343</c:v>
                </c:pt>
                <c:pt idx="3">
                  <c:v>402442</c:v>
                </c:pt>
                <c:pt idx="4">
                  <c:v>450228</c:v>
                </c:pt>
                <c:pt idx="5">
                  <c:v>469004</c:v>
                </c:pt>
                <c:pt idx="6">
                  <c:v>482441</c:v>
                </c:pt>
                <c:pt idx="7">
                  <c:v>477612</c:v>
                </c:pt>
                <c:pt idx="8">
                  <c:v>483928</c:v>
                </c:pt>
                <c:pt idx="9">
                  <c:v>511904</c:v>
                </c:pt>
              </c:numCache>
            </c:numRef>
          </c:val>
          <c:extLst>
            <c:ext xmlns:c16="http://schemas.microsoft.com/office/drawing/2014/chart" uri="{C3380CC4-5D6E-409C-BE32-E72D297353CC}">
              <c16:uniqueId val="{00000002-9885-48A2-A7D3-261C48FB6EAA}"/>
            </c:ext>
          </c:extLst>
        </c:ser>
        <c:ser>
          <c:idx val="1"/>
          <c:order val="1"/>
          <c:tx>
            <c:strRef>
              <c:f>'SHD-2020 a 2022'!$D$2</c:f>
              <c:strCache>
                <c:ptCount val="1"/>
                <c:pt idx="0">
                  <c:v>Monto (miles de millones)</c:v>
                </c:pt>
              </c:strCache>
            </c:strRef>
          </c:tx>
          <c:spPr>
            <a:solidFill>
              <a:srgbClr val="C00000"/>
            </a:solidFill>
            <a:ln>
              <a:noFill/>
            </a:ln>
            <a:effectLst/>
          </c:spPr>
          <c:invertIfNegative val="0"/>
          <c:dLbls>
            <c:dLbl>
              <c:idx val="0"/>
              <c:layout>
                <c:manualLayout>
                  <c:x val="-4.9210185185185183E-2"/>
                  <c:y val="1.154913907013242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85-48A2-A7D3-261C48FB6EAA}"/>
                </c:ext>
              </c:extLst>
            </c:dLbl>
            <c:dLbl>
              <c:idx val="1"/>
              <c:layout>
                <c:manualLayout>
                  <c:x val="-3.0078395061728394E-2"/>
                  <c:y val="3.968253968484951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85-48A2-A7D3-261C48FB6EAA}"/>
                </c:ext>
              </c:extLst>
            </c:dLbl>
            <c:numFmt formatCode="&quot;$&quot;\ #,##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2022'!$B$10:$B$19</c:f>
              <c:strCache>
                <c:ptCount val="10"/>
                <c:pt idx="0">
                  <c:v>Ciclos 1 y 2</c:v>
                </c:pt>
                <c:pt idx="1">
                  <c:v>Ciclo 3</c:v>
                </c:pt>
                <c:pt idx="2">
                  <c:v>Ciclo 4</c:v>
                </c:pt>
                <c:pt idx="3">
                  <c:v>Ciclo 5</c:v>
                </c:pt>
                <c:pt idx="4">
                  <c:v>Ciclo 6</c:v>
                </c:pt>
                <c:pt idx="5">
                  <c:v>Ciclo 7</c:v>
                </c:pt>
                <c:pt idx="6">
                  <c:v>Ciclo 8</c:v>
                </c:pt>
                <c:pt idx="7">
                  <c:v>Ciclo 9</c:v>
                </c:pt>
                <c:pt idx="8">
                  <c:v>Ciclo 10</c:v>
                </c:pt>
                <c:pt idx="9">
                  <c:v>Ciclo 11</c:v>
                </c:pt>
              </c:strCache>
            </c:strRef>
          </c:cat>
          <c:val>
            <c:numRef>
              <c:f>'SHD-2020 a 2022'!$D$10:$D$19</c:f>
              <c:numCache>
                <c:formatCode>"$"#,##0;[Red]\-"$"#,##0</c:formatCode>
                <c:ptCount val="10"/>
                <c:pt idx="0">
                  <c:v>30525.360000000001</c:v>
                </c:pt>
                <c:pt idx="1">
                  <c:v>16677</c:v>
                </c:pt>
                <c:pt idx="2">
                  <c:v>50466.682500000003</c:v>
                </c:pt>
                <c:pt idx="3">
                  <c:v>53745.904499999997</c:v>
                </c:pt>
                <c:pt idx="4">
                  <c:v>55787.303</c:v>
                </c:pt>
                <c:pt idx="5">
                  <c:v>59774.739000000001</c:v>
                </c:pt>
                <c:pt idx="6">
                  <c:v>61282.042999999998</c:v>
                </c:pt>
                <c:pt idx="7">
                  <c:v>58637.860251999999</c:v>
                </c:pt>
                <c:pt idx="8">
                  <c:v>59306.286</c:v>
                </c:pt>
                <c:pt idx="9">
                  <c:v>64276.400500000003</c:v>
                </c:pt>
              </c:numCache>
            </c:numRef>
          </c:val>
          <c:extLst>
            <c:ext xmlns:c16="http://schemas.microsoft.com/office/drawing/2014/chart" uri="{C3380CC4-5D6E-409C-BE32-E72D297353CC}">
              <c16:uniqueId val="{00000005-9885-48A2-A7D3-261C48FB6EAA}"/>
            </c:ext>
          </c:extLst>
        </c:ser>
        <c:dLbls>
          <c:showLegendKey val="0"/>
          <c:showVal val="0"/>
          <c:showCatName val="0"/>
          <c:showSerName val="0"/>
          <c:showPercent val="0"/>
          <c:showBubbleSize val="0"/>
        </c:dLbls>
        <c:gapWidth val="50"/>
        <c:overlap val="100"/>
        <c:axId val="1944399631"/>
        <c:axId val="1944400047"/>
      </c:barChart>
      <c:catAx>
        <c:axId val="19443996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44400047"/>
        <c:crosses val="autoZero"/>
        <c:auto val="1"/>
        <c:lblAlgn val="ctr"/>
        <c:lblOffset val="100"/>
        <c:noMultiLvlLbl val="0"/>
      </c:catAx>
      <c:valAx>
        <c:axId val="1944400047"/>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44399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80850500906181"/>
          <c:y val="4.509352144572993E-2"/>
          <c:w val="0.65908296465754646"/>
          <c:h val="0.90981295710854015"/>
        </c:manualLayout>
      </c:layout>
      <c:barChart>
        <c:barDir val="bar"/>
        <c:grouping val="clustered"/>
        <c:varyColors val="0"/>
        <c:ser>
          <c:idx val="0"/>
          <c:order val="0"/>
          <c:tx>
            <c:strRef>
              <c:f>'SHD-2020 a 2022'!$C$2</c:f>
              <c:strCache>
                <c:ptCount val="1"/>
                <c:pt idx="0">
                  <c:v>Cantidad Tx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00FF"/>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2022'!$B$3:$B$8</c:f>
              <c:strCache>
                <c:ptCount val="6"/>
                <c:pt idx="0">
                  <c:v>Ciclo 1</c:v>
                </c:pt>
                <c:pt idx="1">
                  <c:v>Ciclo 2</c:v>
                </c:pt>
                <c:pt idx="2">
                  <c:v>Ciclo 3</c:v>
                </c:pt>
                <c:pt idx="3">
                  <c:v>Ciclo 4</c:v>
                </c:pt>
                <c:pt idx="4">
                  <c:v>Ciclo 5</c:v>
                </c:pt>
                <c:pt idx="5">
                  <c:v>Bono emergencia</c:v>
                </c:pt>
              </c:strCache>
            </c:strRef>
          </c:cat>
          <c:val>
            <c:numRef>
              <c:f>'SHD-2020 a 2022'!$C$3:$C$8</c:f>
              <c:numCache>
                <c:formatCode>#,##0</c:formatCode>
                <c:ptCount val="6"/>
                <c:pt idx="0">
                  <c:v>340357</c:v>
                </c:pt>
                <c:pt idx="1">
                  <c:v>308817</c:v>
                </c:pt>
                <c:pt idx="2">
                  <c:v>399105</c:v>
                </c:pt>
                <c:pt idx="3">
                  <c:v>515799</c:v>
                </c:pt>
                <c:pt idx="4">
                  <c:v>521324</c:v>
                </c:pt>
                <c:pt idx="5">
                  <c:v>565069</c:v>
                </c:pt>
              </c:numCache>
            </c:numRef>
          </c:val>
          <c:extLst>
            <c:ext xmlns:c16="http://schemas.microsoft.com/office/drawing/2014/chart" uri="{C3380CC4-5D6E-409C-BE32-E72D297353CC}">
              <c16:uniqueId val="{00000000-0010-4092-B1FE-E0B575D60723}"/>
            </c:ext>
          </c:extLst>
        </c:ser>
        <c:ser>
          <c:idx val="1"/>
          <c:order val="1"/>
          <c:tx>
            <c:strRef>
              <c:f>'SHD-2020 a 2022'!$D$2</c:f>
              <c:strCache>
                <c:ptCount val="1"/>
                <c:pt idx="0">
                  <c:v>Monto (miles de millones)</c:v>
                </c:pt>
              </c:strCache>
            </c:strRef>
          </c:tx>
          <c:spPr>
            <a:solidFill>
              <a:srgbClr val="C00000"/>
            </a:solidFill>
            <a:ln>
              <a:noFill/>
            </a:ln>
            <a:effectLst/>
          </c:spPr>
          <c:invertIfNegative val="0"/>
          <c:dLbls>
            <c:numFmt formatCode="&quot;$&quot;\ #,##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2022'!$B$3:$B$8</c:f>
              <c:strCache>
                <c:ptCount val="6"/>
                <c:pt idx="0">
                  <c:v>Ciclo 1</c:v>
                </c:pt>
                <c:pt idx="1">
                  <c:v>Ciclo 2</c:v>
                </c:pt>
                <c:pt idx="2">
                  <c:v>Ciclo 3</c:v>
                </c:pt>
                <c:pt idx="3">
                  <c:v>Ciclo 4</c:v>
                </c:pt>
                <c:pt idx="4">
                  <c:v>Ciclo 5</c:v>
                </c:pt>
                <c:pt idx="5">
                  <c:v>Bono emergencia</c:v>
                </c:pt>
              </c:strCache>
            </c:strRef>
          </c:cat>
          <c:val>
            <c:numRef>
              <c:f>'SHD-2020 a 2022'!$D$3:$D$8</c:f>
              <c:numCache>
                <c:formatCode>"$"#,##0;[Red]\-"$"#,##0</c:formatCode>
                <c:ptCount val="6"/>
                <c:pt idx="0">
                  <c:v>71414.652000000002</c:v>
                </c:pt>
                <c:pt idx="1">
                  <c:v>43858.218000000001</c:v>
                </c:pt>
                <c:pt idx="2">
                  <c:v>54921.514999999999</c:v>
                </c:pt>
                <c:pt idx="3">
                  <c:v>72582.422999999995</c:v>
                </c:pt>
                <c:pt idx="4">
                  <c:v>74569.53</c:v>
                </c:pt>
                <c:pt idx="5">
                  <c:v>54361.120000000003</c:v>
                </c:pt>
              </c:numCache>
            </c:numRef>
          </c:val>
          <c:extLst>
            <c:ext xmlns:c16="http://schemas.microsoft.com/office/drawing/2014/chart" uri="{C3380CC4-5D6E-409C-BE32-E72D297353CC}">
              <c16:uniqueId val="{00000001-0010-4092-B1FE-E0B575D60723}"/>
            </c:ext>
          </c:extLst>
        </c:ser>
        <c:dLbls>
          <c:showLegendKey val="0"/>
          <c:showVal val="0"/>
          <c:showCatName val="0"/>
          <c:showSerName val="0"/>
          <c:showPercent val="0"/>
          <c:showBubbleSize val="0"/>
        </c:dLbls>
        <c:gapWidth val="50"/>
        <c:overlap val="100"/>
        <c:axId val="1944399631"/>
        <c:axId val="1944400047"/>
      </c:barChart>
      <c:catAx>
        <c:axId val="19443996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44400047"/>
        <c:crosses val="autoZero"/>
        <c:auto val="1"/>
        <c:lblAlgn val="ctr"/>
        <c:lblOffset val="100"/>
        <c:noMultiLvlLbl val="0"/>
      </c:catAx>
      <c:valAx>
        <c:axId val="1944400047"/>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44399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780850500906181"/>
          <c:y val="4.509352144572993E-2"/>
          <c:w val="0.65908296465754646"/>
          <c:h val="0.90981295710854015"/>
        </c:manualLayout>
      </c:layout>
      <c:barChart>
        <c:barDir val="bar"/>
        <c:grouping val="clustered"/>
        <c:varyColors val="0"/>
        <c:ser>
          <c:idx val="0"/>
          <c:order val="0"/>
          <c:tx>
            <c:strRef>
              <c:f>'SHD-2020 a 2022'!$C$2</c:f>
              <c:strCache>
                <c:ptCount val="1"/>
                <c:pt idx="0">
                  <c:v>Cantidad Tx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00FF"/>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2022'!$B$21:$B$30</c:f>
              <c:strCache>
                <c:ptCount val="10"/>
                <c:pt idx="0">
                  <c:v>Ciclo 1</c:v>
                </c:pt>
                <c:pt idx="1">
                  <c:v>Ciclo 2</c:v>
                </c:pt>
                <c:pt idx="2">
                  <c:v>Ciclo 3</c:v>
                </c:pt>
                <c:pt idx="3">
                  <c:v>Ciclo 4</c:v>
                </c:pt>
                <c:pt idx="4">
                  <c:v>Ciclo 5</c:v>
                </c:pt>
                <c:pt idx="5">
                  <c:v>Ciclo 6</c:v>
                </c:pt>
                <c:pt idx="6">
                  <c:v>Ciclo 7</c:v>
                </c:pt>
                <c:pt idx="7">
                  <c:v>Ciclo 8</c:v>
                </c:pt>
                <c:pt idx="8">
                  <c:v>Ciclo 9</c:v>
                </c:pt>
                <c:pt idx="9">
                  <c:v>Ciclo 10*</c:v>
                </c:pt>
              </c:strCache>
            </c:strRef>
          </c:cat>
          <c:val>
            <c:numRef>
              <c:f>'SHD-2020 a 2022'!$C$21:$C$30</c:f>
              <c:numCache>
                <c:formatCode>#,##0</c:formatCode>
                <c:ptCount val="10"/>
                <c:pt idx="0">
                  <c:v>502424</c:v>
                </c:pt>
                <c:pt idx="1">
                  <c:v>507562</c:v>
                </c:pt>
                <c:pt idx="2">
                  <c:v>508901</c:v>
                </c:pt>
                <c:pt idx="3">
                  <c:v>518322</c:v>
                </c:pt>
                <c:pt idx="4">
                  <c:v>533811</c:v>
                </c:pt>
                <c:pt idx="5">
                  <c:v>410778</c:v>
                </c:pt>
                <c:pt idx="6">
                  <c:v>414186</c:v>
                </c:pt>
                <c:pt idx="7">
                  <c:v>324486</c:v>
                </c:pt>
                <c:pt idx="8">
                  <c:v>352307</c:v>
                </c:pt>
                <c:pt idx="9">
                  <c:v>304588</c:v>
                </c:pt>
              </c:numCache>
            </c:numRef>
          </c:val>
          <c:extLst>
            <c:ext xmlns:c16="http://schemas.microsoft.com/office/drawing/2014/chart" uri="{C3380CC4-5D6E-409C-BE32-E72D297353CC}">
              <c16:uniqueId val="{00000000-B1C6-4530-9FED-04EB2F22BBAE}"/>
            </c:ext>
          </c:extLst>
        </c:ser>
        <c:ser>
          <c:idx val="1"/>
          <c:order val="1"/>
          <c:tx>
            <c:strRef>
              <c:f>'SHD-2020 a 2022'!$D$2</c:f>
              <c:strCache>
                <c:ptCount val="1"/>
                <c:pt idx="0">
                  <c:v>Monto (miles de millones)</c:v>
                </c:pt>
              </c:strCache>
            </c:strRef>
          </c:tx>
          <c:spPr>
            <a:solidFill>
              <a:srgbClr val="C00000"/>
            </a:solidFill>
            <a:ln>
              <a:noFill/>
            </a:ln>
            <a:effectLst/>
          </c:spPr>
          <c:invertIfNegative val="0"/>
          <c:dLbls>
            <c:numFmt formatCode="&quot;$&quot;\ #,##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2022'!$B$21:$B$30</c:f>
              <c:strCache>
                <c:ptCount val="10"/>
                <c:pt idx="0">
                  <c:v>Ciclo 1</c:v>
                </c:pt>
                <c:pt idx="1">
                  <c:v>Ciclo 2</c:v>
                </c:pt>
                <c:pt idx="2">
                  <c:v>Ciclo 3</c:v>
                </c:pt>
                <c:pt idx="3">
                  <c:v>Ciclo 4</c:v>
                </c:pt>
                <c:pt idx="4">
                  <c:v>Ciclo 5</c:v>
                </c:pt>
                <c:pt idx="5">
                  <c:v>Ciclo 6</c:v>
                </c:pt>
                <c:pt idx="6">
                  <c:v>Ciclo 7</c:v>
                </c:pt>
                <c:pt idx="7">
                  <c:v>Ciclo 8</c:v>
                </c:pt>
                <c:pt idx="8">
                  <c:v>Ciclo 9</c:v>
                </c:pt>
                <c:pt idx="9">
                  <c:v>Ciclo 10*</c:v>
                </c:pt>
              </c:strCache>
            </c:strRef>
          </c:cat>
          <c:val>
            <c:numRef>
              <c:f>'SHD-2020 a 2022'!$D$21:$D$30</c:f>
              <c:numCache>
                <c:formatCode>"$"#,##0_);[Red]\("$"#,##0\)</c:formatCode>
                <c:ptCount val="10"/>
                <c:pt idx="0" formatCode="&quot;$&quot;#,##0;[Red]\-&quot;$&quot;#,##0">
                  <c:v>63374.465499999998</c:v>
                </c:pt>
                <c:pt idx="1">
                  <c:v>63337.048752000002</c:v>
                </c:pt>
                <c:pt idx="2" formatCode="&quot;$&quot;#,##0;[Red]\-&quot;$&quot;#,##0">
                  <c:v>63300.309001000001</c:v>
                </c:pt>
                <c:pt idx="3" formatCode="&quot;$&quot;#,##0;[Red]\-&quot;$&quot;#,##0">
                  <c:v>64631.677919000002</c:v>
                </c:pt>
                <c:pt idx="4" formatCode="&quot;$&quot;#,##0;[Red]\-&quot;$&quot;#,##0">
                  <c:v>67552.959099999993</c:v>
                </c:pt>
                <c:pt idx="5" formatCode="&quot;$&quot;#,##0;[Red]\-&quot;$&quot;#,##0">
                  <c:v>58365.423560000003</c:v>
                </c:pt>
                <c:pt idx="6" formatCode="&quot;$&quot;#,##0;[Red]\-&quot;$&quot;#,##0">
                  <c:v>58265.830891999998</c:v>
                </c:pt>
                <c:pt idx="7" formatCode="&quot;$&quot;#,##0;[Red]\-&quot;$&quot;#,##0">
                  <c:v>48295.787390999998</c:v>
                </c:pt>
                <c:pt idx="8" formatCode="&quot;$&quot;#,##0;[Red]\-&quot;$&quot;#,##0">
                  <c:v>51782.706947999999</c:v>
                </c:pt>
                <c:pt idx="9" formatCode="&quot;$&quot;#,##0;[Red]\-&quot;$&quot;#,##0">
                  <c:v>45999.405835999998</c:v>
                </c:pt>
              </c:numCache>
            </c:numRef>
          </c:val>
          <c:extLst>
            <c:ext xmlns:c16="http://schemas.microsoft.com/office/drawing/2014/chart" uri="{C3380CC4-5D6E-409C-BE32-E72D297353CC}">
              <c16:uniqueId val="{00000001-B1C6-4530-9FED-04EB2F22BBAE}"/>
            </c:ext>
          </c:extLst>
        </c:ser>
        <c:dLbls>
          <c:showLegendKey val="0"/>
          <c:showVal val="0"/>
          <c:showCatName val="0"/>
          <c:showSerName val="0"/>
          <c:showPercent val="0"/>
          <c:showBubbleSize val="0"/>
        </c:dLbls>
        <c:gapWidth val="26"/>
        <c:overlap val="100"/>
        <c:axId val="1944399631"/>
        <c:axId val="1944400047"/>
      </c:barChart>
      <c:catAx>
        <c:axId val="19443996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44400047"/>
        <c:crosses val="autoZero"/>
        <c:auto val="1"/>
        <c:lblAlgn val="ctr"/>
        <c:lblOffset val="100"/>
        <c:noMultiLvlLbl val="0"/>
      </c:catAx>
      <c:valAx>
        <c:axId val="1944400047"/>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44399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2">
                    <a:lumMod val="50000"/>
                  </a:schemeClr>
                </a:solidFill>
                <a:latin typeface="+mn-lt"/>
                <a:ea typeface="+mn-ea"/>
                <a:cs typeface="+mn-cs"/>
              </a:defRPr>
            </a:pPr>
            <a:r>
              <a:rPr lang="es-CO" sz="1050">
                <a:solidFill>
                  <a:schemeClr val="tx2">
                    <a:lumMod val="50000"/>
                  </a:schemeClr>
                </a:solidFill>
              </a:rPr>
              <a:t>UNIDADES</a:t>
            </a:r>
            <a:r>
              <a:rPr lang="es-CO" sz="1050" baseline="0">
                <a:solidFill>
                  <a:schemeClr val="tx2">
                    <a:lumMod val="50000"/>
                  </a:schemeClr>
                </a:solidFill>
              </a:rPr>
              <a:t> PRODUCTIVAS FORMALIZADAS 2022</a:t>
            </a:r>
            <a:endParaRPr lang="es-CO" sz="1050">
              <a:solidFill>
                <a:schemeClr val="tx2">
                  <a:lumMod val="50000"/>
                </a:schemeClr>
              </a:solidFill>
            </a:endParaRPr>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2">
                  <a:lumMod val="50000"/>
                </a:schemeClr>
              </a:solidFill>
              <a:latin typeface="+mn-lt"/>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70-4BA6-BC21-64DA70D61DB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70-4BA6-BC21-64DA70D61DB0}"/>
              </c:ext>
            </c:extLst>
          </c:dPt>
          <c:dLbls>
            <c:dLbl>
              <c:idx val="0"/>
              <c:layout>
                <c:manualLayout>
                  <c:x val="6.5057742782152234E-2"/>
                  <c:y val="-2.4578958880139983E-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fld id="{7F6AEA0D-C958-470C-B2B6-AEBD8BE9A96B}" type="CATEGORYNAME">
                      <a:rPr lang="en-US" b="1">
                        <a:solidFill>
                          <a:srgbClr val="C00000"/>
                        </a:solidFill>
                      </a:rPr>
                      <a:pPr>
                        <a:defRPr b="1">
                          <a:solidFill>
                            <a:srgbClr val="C00000"/>
                          </a:solidFill>
                        </a:defRPr>
                      </a:pPr>
                      <a:t>[NOMBRE DE CATEGORÍA]</a:t>
                    </a:fld>
                    <a:r>
                      <a:rPr lang="en-US" b="1" baseline="0">
                        <a:solidFill>
                          <a:srgbClr val="C00000"/>
                        </a:solidFill>
                      </a:rPr>
                      <a:t> </a:t>
                    </a:r>
                    <a:fld id="{58B0C53C-214A-4FE8-BC9F-56ED29EB46AB}" type="VALUE">
                      <a:rPr lang="en-US" b="1" baseline="0">
                        <a:solidFill>
                          <a:srgbClr val="C00000"/>
                        </a:solidFill>
                      </a:rPr>
                      <a:pPr>
                        <a:defRPr b="1">
                          <a:solidFill>
                            <a:srgbClr val="C00000"/>
                          </a:solidFill>
                        </a:defRPr>
                      </a:pPr>
                      <a:t>[VALOR]</a:t>
                    </a:fld>
                    <a:endParaRPr lang="en-US" b="1" baseline="0">
                      <a:solidFill>
                        <a:srgbClr val="C00000"/>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endParaRPr lang="es-CO"/>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270-4BA6-BC21-64DA70D61DB0}"/>
                </c:ext>
              </c:extLst>
            </c:dLbl>
            <c:dLbl>
              <c:idx val="1"/>
              <c:layout>
                <c:manualLayout>
                  <c:x val="-2.2698818897637821E-2"/>
                  <c:y val="-0.16514144065325168"/>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fld id="{EAAED8C3-10BB-4F13-8F77-281E700F4193}" type="CATEGORYNAME">
                      <a:rPr lang="en-US" b="1">
                        <a:solidFill>
                          <a:srgbClr val="C00000"/>
                        </a:solidFill>
                      </a:rPr>
                      <a:pPr>
                        <a:defRPr b="1">
                          <a:solidFill>
                            <a:srgbClr val="C00000"/>
                          </a:solidFill>
                        </a:defRPr>
                      </a:pPr>
                      <a:t>[NOMBRE DE CATEGORÍA]</a:t>
                    </a:fld>
                    <a:r>
                      <a:rPr lang="en-US" b="1" baseline="0">
                        <a:solidFill>
                          <a:srgbClr val="C00000"/>
                        </a:solidFill>
                      </a:rPr>
                      <a:t> </a:t>
                    </a:r>
                    <a:fld id="{3DA3C2C0-DB65-439E-963C-D9C998D6BD9A}" type="VALUE">
                      <a:rPr lang="en-US" b="1" baseline="0">
                        <a:solidFill>
                          <a:srgbClr val="C00000"/>
                        </a:solidFill>
                      </a:rPr>
                      <a:pPr>
                        <a:defRPr b="1">
                          <a:solidFill>
                            <a:srgbClr val="C00000"/>
                          </a:solidFill>
                        </a:defRPr>
                      </a:pPr>
                      <a:t>[VALOR]</a:t>
                    </a:fld>
                    <a:endParaRPr lang="en-US" b="1" baseline="0">
                      <a:solidFill>
                        <a:srgbClr val="C00000"/>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endParaRPr lang="es-CO"/>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270-4BA6-BC21-64DA70D61D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Hoja1!$B$7:$B$8</c:f>
              <c:strCache>
                <c:ptCount val="2"/>
                <c:pt idx="0">
                  <c:v>Regimen simple </c:v>
                </c:pt>
                <c:pt idx="1">
                  <c:v>Inscripción RIT</c:v>
                </c:pt>
              </c:strCache>
            </c:strRef>
          </c:cat>
          <c:val>
            <c:numRef>
              <c:f>Hoja1!$C$7:$C$8</c:f>
              <c:numCache>
                <c:formatCode>#,##0</c:formatCode>
                <c:ptCount val="2"/>
                <c:pt idx="0">
                  <c:v>8724</c:v>
                </c:pt>
                <c:pt idx="1">
                  <c:v>7777</c:v>
                </c:pt>
              </c:numCache>
            </c:numRef>
          </c:val>
          <c:extLst>
            <c:ext xmlns:c16="http://schemas.microsoft.com/office/drawing/2014/chart" uri="{C3380CC4-5D6E-409C-BE32-E72D297353CC}">
              <c16:uniqueId val="{00000004-4270-4BA6-BC21-64DA70D61DB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s-CO" sz="1100" b="1" baseline="0"/>
              <a:t>UNIDADES FORMALIZADAS POR LOCALIDAD 2022</a:t>
            </a:r>
          </a:p>
        </c:rich>
      </c:tx>
      <c:layout>
        <c:manualLayout>
          <c:xMode val="edge"/>
          <c:yMode val="edge"/>
          <c:x val="0.26966982388071059"/>
          <c:y val="3.3953629747904071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5.3621159673881355E-2"/>
          <c:y val="4.8635335548648295E-2"/>
          <c:w val="0.92064424677072232"/>
          <c:h val="0.69289583513146502"/>
        </c:manualLayout>
      </c:layout>
      <c:barChart>
        <c:barDir val="col"/>
        <c:grouping val="stacked"/>
        <c:varyColors val="0"/>
        <c:ser>
          <c:idx val="0"/>
          <c:order val="0"/>
          <c:spPr>
            <a:solidFill>
              <a:schemeClr val="accent1"/>
            </a:solidFill>
            <a:ln>
              <a:noFill/>
            </a:ln>
            <a:effectLst/>
          </c:spPr>
          <c:invertIfNegative val="0"/>
          <c:dLbls>
            <c:dLbl>
              <c:idx val="0"/>
              <c:layout>
                <c:manualLayout>
                  <c:x val="0"/>
                  <c:y val="-3.91772650937353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0A-4F78-A30E-C3F9A42F4BAF}"/>
                </c:ext>
              </c:extLst>
            </c:dLbl>
            <c:dLbl>
              <c:idx val="1"/>
              <c:layout>
                <c:manualLayout>
                  <c:x val="-1.610257918937271E-3"/>
                  <c:y val="-7.75808290735590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0A-4F78-A30E-C3F9A42F4BAF}"/>
                </c:ext>
              </c:extLst>
            </c:dLbl>
            <c:dLbl>
              <c:idx val="2"/>
              <c:layout>
                <c:manualLayout>
                  <c:x val="-6.2269909823037418E-3"/>
                  <c:y val="-0.303636277982511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0A-4F78-A30E-C3F9A42F4BAF}"/>
                </c:ext>
              </c:extLst>
            </c:dLbl>
            <c:dLbl>
              <c:idx val="3"/>
              <c:layout>
                <c:manualLayout>
                  <c:x val="-1.6103059581320451E-3"/>
                  <c:y val="-3.39536297479040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0A-4F78-A30E-C3F9A42F4BAF}"/>
                </c:ext>
              </c:extLst>
            </c:dLbl>
            <c:dLbl>
              <c:idx val="4"/>
              <c:layout>
                <c:manualLayout>
                  <c:x val="-1.6103059581320451E-3"/>
                  <c:y val="-3.6565447420819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0A-4F78-A30E-C3F9A42F4BAF}"/>
                </c:ext>
              </c:extLst>
            </c:dLbl>
            <c:dLbl>
              <c:idx val="5"/>
              <c:layout>
                <c:manualLayout>
                  <c:x val="0"/>
                  <c:y val="-0.210878312004629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0A-4F78-A30E-C3F9A42F4BAF}"/>
                </c:ext>
              </c:extLst>
            </c:dLbl>
            <c:dLbl>
              <c:idx val="6"/>
              <c:layout>
                <c:manualLayout>
                  <c:x val="-5.3429868564187751E-17"/>
                  <c:y val="-4.83675752915574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80A-4F78-A30E-C3F9A42F4BAF}"/>
                </c:ext>
              </c:extLst>
            </c:dLbl>
            <c:dLbl>
              <c:idx val="7"/>
              <c:layout>
                <c:manualLayout>
                  <c:x val="-1.610257918937271E-3"/>
                  <c:y val="-0.280528889914636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0A-4F78-A30E-C3F9A42F4BAF}"/>
                </c:ext>
              </c:extLst>
            </c:dLbl>
            <c:dLbl>
              <c:idx val="8"/>
              <c:layout>
                <c:manualLayout>
                  <c:x val="-5.9043869718353595E-17"/>
                  <c:y val="-3.3953629747904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80A-4F78-A30E-C3F9A42F4BAF}"/>
                </c:ext>
              </c:extLst>
            </c:dLbl>
            <c:dLbl>
              <c:idx val="9"/>
              <c:layout>
                <c:manualLayout>
                  <c:x val="-1.6103059581320451E-3"/>
                  <c:y val="-2.61181767291570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80A-4F78-A30E-C3F9A42F4BAF}"/>
                </c:ext>
              </c:extLst>
            </c:dLbl>
            <c:dLbl>
              <c:idx val="10"/>
              <c:layout>
                <c:manualLayout>
                  <c:x val="-1.1808773943670719E-16"/>
                  <c:y val="-5.48481711312296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80A-4F78-A30E-C3F9A42F4BAF}"/>
                </c:ext>
              </c:extLst>
            </c:dLbl>
            <c:dLbl>
              <c:idx val="11"/>
              <c:layout>
                <c:manualLayout>
                  <c:x val="0"/>
                  <c:y val="-4.83675752915574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80A-4F78-A30E-C3F9A42F4BAF}"/>
                </c:ext>
              </c:extLst>
            </c:dLbl>
            <c:dLbl>
              <c:idx val="12"/>
              <c:layout>
                <c:manualLayout>
                  <c:x val="3.2206119162640902E-3"/>
                  <c:y val="-3.91772650937355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80A-4F78-A30E-C3F9A42F4BAF}"/>
                </c:ext>
              </c:extLst>
            </c:dLbl>
            <c:dLbl>
              <c:idx val="13"/>
              <c:layout>
                <c:manualLayout>
                  <c:x val="0"/>
                  <c:y val="-3.1341812074988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80A-4F78-A30E-C3F9A42F4BAF}"/>
                </c:ext>
              </c:extLst>
            </c:dLbl>
            <c:dLbl>
              <c:idx val="14"/>
              <c:layout>
                <c:manualLayout>
                  <c:x val="-1.068597371283755E-16"/>
                  <c:y val="-0.292492057434781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80A-4F78-A30E-C3F9A42F4BAF}"/>
                </c:ext>
              </c:extLst>
            </c:dLbl>
            <c:dLbl>
              <c:idx val="15"/>
              <c:layout>
                <c:manualLayout>
                  <c:x val="0"/>
                  <c:y val="-3.39536297479039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80A-4F78-A30E-C3F9A42F4BAF}"/>
                </c:ext>
              </c:extLst>
            </c:dLbl>
            <c:dLbl>
              <c:idx val="16"/>
              <c:layout>
                <c:manualLayout>
                  <c:x val="1.6103059581320451E-3"/>
                  <c:y val="-3.3953629747904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80A-4F78-A30E-C3F9A42F4BA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Hoja1!$B$36:$B$52</c:f>
              <c:strCache>
                <c:ptCount val="17"/>
                <c:pt idx="0">
                  <c:v>Antonio
Nariño</c:v>
                </c:pt>
                <c:pt idx="1">
                  <c:v>Barrios Unidos </c:v>
                </c:pt>
                <c:pt idx="2">
                  <c:v>Bosa </c:v>
                </c:pt>
                <c:pt idx="3">
                  <c:v>Chapinero</c:v>
                </c:pt>
                <c:pt idx="4">
                  <c:v>Ciudad Bolívar</c:v>
                </c:pt>
                <c:pt idx="5">
                  <c:v>Engativá</c:v>
                </c:pt>
                <c:pt idx="6">
                  <c:v>Fontibón </c:v>
                </c:pt>
                <c:pt idx="7">
                  <c:v>Kennedy</c:v>
                </c:pt>
                <c:pt idx="8">
                  <c:v>La Candelaria </c:v>
                </c:pt>
                <c:pt idx="9">
                  <c:v>Los Mátires </c:v>
                </c:pt>
                <c:pt idx="10">
                  <c:v>Puente Aranda </c:v>
                </c:pt>
                <c:pt idx="11">
                  <c:v>Rafael Uribe Uribe</c:v>
                </c:pt>
                <c:pt idx="12">
                  <c:v>San Cristóbal </c:v>
                </c:pt>
                <c:pt idx="13">
                  <c:v>Santa Fe </c:v>
                </c:pt>
                <c:pt idx="14">
                  <c:v>Suba</c:v>
                </c:pt>
                <c:pt idx="15">
                  <c:v>Teusaquillo</c:v>
                </c:pt>
                <c:pt idx="16">
                  <c:v>Usaquén</c:v>
                </c:pt>
              </c:strCache>
            </c:strRef>
          </c:cat>
          <c:val>
            <c:numRef>
              <c:f>Hoja1!$C$36:$C$52</c:f>
              <c:numCache>
                <c:formatCode>General</c:formatCode>
                <c:ptCount val="17"/>
                <c:pt idx="0">
                  <c:v>48</c:v>
                </c:pt>
                <c:pt idx="1">
                  <c:v>382</c:v>
                </c:pt>
                <c:pt idx="2">
                  <c:v>1970</c:v>
                </c:pt>
                <c:pt idx="3">
                  <c:v>56</c:v>
                </c:pt>
                <c:pt idx="4">
                  <c:v>45</c:v>
                </c:pt>
                <c:pt idx="5">
                  <c:v>1186</c:v>
                </c:pt>
                <c:pt idx="6">
                  <c:v>34</c:v>
                </c:pt>
                <c:pt idx="7">
                  <c:v>1634</c:v>
                </c:pt>
                <c:pt idx="8">
                  <c:v>18</c:v>
                </c:pt>
                <c:pt idx="9">
                  <c:v>48</c:v>
                </c:pt>
                <c:pt idx="10">
                  <c:v>312</c:v>
                </c:pt>
                <c:pt idx="11">
                  <c:v>84</c:v>
                </c:pt>
                <c:pt idx="12">
                  <c:v>41</c:v>
                </c:pt>
                <c:pt idx="13">
                  <c:v>40</c:v>
                </c:pt>
                <c:pt idx="14">
                  <c:v>1749</c:v>
                </c:pt>
                <c:pt idx="15">
                  <c:v>63</c:v>
                </c:pt>
                <c:pt idx="16">
                  <c:v>67</c:v>
                </c:pt>
              </c:numCache>
            </c:numRef>
          </c:val>
          <c:extLst>
            <c:ext xmlns:c16="http://schemas.microsoft.com/office/drawing/2014/chart" uri="{C3380CC4-5D6E-409C-BE32-E72D297353CC}">
              <c16:uniqueId val="{00000011-D80A-4F78-A30E-C3F9A42F4BAF}"/>
            </c:ext>
          </c:extLst>
        </c:ser>
        <c:dLbls>
          <c:showLegendKey val="0"/>
          <c:showVal val="1"/>
          <c:showCatName val="0"/>
          <c:showSerName val="0"/>
          <c:showPercent val="0"/>
          <c:showBubbleSize val="0"/>
        </c:dLbls>
        <c:gapWidth val="95"/>
        <c:overlap val="100"/>
        <c:axId val="1782473488"/>
        <c:axId val="1782471408"/>
      </c:barChart>
      <c:catAx>
        <c:axId val="178247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s-CO"/>
          </a:p>
        </c:txPr>
        <c:crossAx val="1782471408"/>
        <c:crosses val="autoZero"/>
        <c:auto val="1"/>
        <c:lblAlgn val="ctr"/>
        <c:lblOffset val="100"/>
        <c:noMultiLvlLbl val="0"/>
      </c:catAx>
      <c:valAx>
        <c:axId val="1782471408"/>
        <c:scaling>
          <c:orientation val="minMax"/>
        </c:scaling>
        <c:delete val="1"/>
        <c:axPos val="l"/>
        <c:numFmt formatCode="General" sourceLinked="1"/>
        <c:majorTickMark val="none"/>
        <c:minorTickMark val="none"/>
        <c:tickLblPos val="nextTo"/>
        <c:crossAx val="1782473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w="3175">
              <a:solidFill>
                <a:schemeClr val="bg1"/>
              </a:solidFill>
            </a:ln>
          </c:spPr>
          <c:dPt>
            <c:idx val="0"/>
            <c:bubble3D val="0"/>
            <c:spPr>
              <a:solidFill>
                <a:srgbClr val="DA0D2C"/>
              </a:solidFill>
              <a:ln w="3175">
                <a:solidFill>
                  <a:schemeClr val="bg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760-4D42-8852-C354C23177A9}"/>
              </c:ext>
            </c:extLst>
          </c:dPt>
          <c:dPt>
            <c:idx val="1"/>
            <c:bubble3D val="0"/>
            <c:spPr>
              <a:solidFill>
                <a:srgbClr val="F5B048"/>
              </a:solidFill>
              <a:ln w="3175">
                <a:solidFill>
                  <a:schemeClr val="bg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760-4D42-8852-C354C23177A9}"/>
              </c:ext>
            </c:extLst>
          </c:dPt>
          <c:dPt>
            <c:idx val="2"/>
            <c:bubble3D val="0"/>
            <c:spPr>
              <a:solidFill>
                <a:srgbClr val="D9D9D9"/>
              </a:solidFill>
              <a:ln w="3175">
                <a:solidFill>
                  <a:schemeClr val="bg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1760-4D42-8852-C354C23177A9}"/>
              </c:ext>
            </c:extLst>
          </c:dPt>
          <c:dPt>
            <c:idx val="3"/>
            <c:bubble3D val="0"/>
            <c:spPr>
              <a:solidFill>
                <a:schemeClr val="accent4"/>
              </a:solidFill>
              <a:ln w="3175">
                <a:solidFill>
                  <a:schemeClr val="bg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1760-4D42-8852-C354C23177A9}"/>
              </c:ext>
            </c:extLst>
          </c:dPt>
          <c:dLbls>
            <c:dLbl>
              <c:idx val="0"/>
              <c:tx>
                <c:rich>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r>
                      <a:rPr lang="en-US"/>
                      <a:t>65%</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760-4D42-8852-C354C23177A9}"/>
                </c:ext>
              </c:extLst>
            </c:dLbl>
            <c:dLbl>
              <c:idx val="3"/>
              <c:delete val="1"/>
              <c:extLst>
                <c:ext xmlns:c15="http://schemas.microsoft.com/office/drawing/2012/chart" uri="{CE6537A1-D6FC-4f65-9D91-7224C49458BB}"/>
                <c:ext xmlns:c16="http://schemas.microsoft.com/office/drawing/2014/chart" uri="{C3380CC4-5D6E-409C-BE32-E72D297353CC}">
                  <c16:uniqueId val="{00000007-1760-4D42-8852-C354C23177A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3"/>
                <c:pt idx="0">
                  <c:v>COP</c:v>
                </c:pt>
                <c:pt idx="1">
                  <c:v>UVR</c:v>
                </c:pt>
                <c:pt idx="2">
                  <c:v>USD</c:v>
                </c:pt>
              </c:strCache>
            </c:strRef>
          </c:cat>
          <c:val>
            <c:numRef>
              <c:f>Hoja1!$B$2:$B$5</c:f>
              <c:numCache>
                <c:formatCode>0%</c:formatCode>
                <c:ptCount val="4"/>
                <c:pt idx="0">
                  <c:v>0.64</c:v>
                </c:pt>
                <c:pt idx="1">
                  <c:v>0.31</c:v>
                </c:pt>
                <c:pt idx="2">
                  <c:v>0.04</c:v>
                </c:pt>
                <c:pt idx="3" formatCode="0.00%">
                  <c:v>0</c:v>
                </c:pt>
              </c:numCache>
            </c:numRef>
          </c:val>
          <c:extLst>
            <c:ext xmlns:c16="http://schemas.microsoft.com/office/drawing/2014/chart" uri="{C3380CC4-5D6E-409C-BE32-E72D297353CC}">
              <c16:uniqueId val="{00000008-1760-4D42-8852-C354C23177A9}"/>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'[Gráficas roadshow emisión Distrito.xlsx]Endeudamiento'!$B$108</c:f>
              <c:strCache>
                <c:ptCount val="1"/>
                <c:pt idx="0">
                  <c:v>Bonos Internos</c:v>
                </c:pt>
              </c:strCache>
            </c:strRef>
          </c:tx>
          <c:spPr>
            <a:solidFill>
              <a:srgbClr val="DA0D2C"/>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CFCB-4694-AA20-6578335471B4}"/>
                </c:ext>
              </c:extLst>
            </c:dLbl>
            <c:dLbl>
              <c:idx val="1"/>
              <c:delete val="1"/>
              <c:extLst>
                <c:ext xmlns:c15="http://schemas.microsoft.com/office/drawing/2012/chart" uri="{CE6537A1-D6FC-4f65-9D91-7224C49458BB}"/>
                <c:ext xmlns:c16="http://schemas.microsoft.com/office/drawing/2014/chart" uri="{C3380CC4-5D6E-409C-BE32-E72D297353CC}">
                  <c16:uniqueId val="{00000003-CFCB-4694-AA20-6578335471B4}"/>
                </c:ext>
              </c:extLst>
            </c:dLbl>
            <c:dLbl>
              <c:idx val="2"/>
              <c:delete val="1"/>
              <c:extLst>
                <c:ext xmlns:c15="http://schemas.microsoft.com/office/drawing/2012/chart" uri="{CE6537A1-D6FC-4f65-9D91-7224C49458BB}"/>
                <c:ext xmlns:c16="http://schemas.microsoft.com/office/drawing/2014/chart" uri="{C3380CC4-5D6E-409C-BE32-E72D297353CC}">
                  <c16:uniqueId val="{00000002-CFCB-4694-AA20-6578335471B4}"/>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13-3F94-4C45-9FE4-F4F9B7A9773A}"/>
                </c:ext>
              </c:extLst>
            </c:dLbl>
            <c:dLbl>
              <c:idx val="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12-3F94-4C45-9FE4-F4F9B7A9773A}"/>
                </c:ext>
              </c:extLst>
            </c:dLbl>
            <c:dLbl>
              <c:idx val="5"/>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11-3F94-4C45-9FE4-F4F9B7A9773A}"/>
                </c:ext>
              </c:extLst>
            </c:dLbl>
            <c:dLbl>
              <c:idx val="6"/>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O"/>
                </a:p>
              </c:txPr>
              <c:dLblPos val="ctr"/>
              <c:showLegendKey val="0"/>
              <c:showVal val="1"/>
              <c:showCatName val="0"/>
              <c:showSerName val="0"/>
              <c:showPercent val="0"/>
              <c:showBubbleSize val="0"/>
              <c:extLst>
                <c:ext xmlns:c16="http://schemas.microsoft.com/office/drawing/2014/chart" uri="{C3380CC4-5D6E-409C-BE32-E72D297353CC}">
                  <c16:uniqueId val="{00000010-3F94-4C45-9FE4-F4F9B7A977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'[Gráficas roadshow emisión Distrito.xlsx]Endeudamiento'!$C$107:$I$107</c:f>
              <c:numCache>
                <c:formatCode>_-* #,##0_-;\-* #,##0_-;_-* "-"??_-;_-@_-</c:formatCode>
                <c:ptCount val="7"/>
                <c:pt idx="0">
                  <c:v>2016</c:v>
                </c:pt>
                <c:pt idx="1">
                  <c:v>2017</c:v>
                </c:pt>
                <c:pt idx="2">
                  <c:v>2018</c:v>
                </c:pt>
                <c:pt idx="3">
                  <c:v>2019</c:v>
                </c:pt>
                <c:pt idx="4">
                  <c:v>2020</c:v>
                </c:pt>
                <c:pt idx="5">
                  <c:v>2021</c:v>
                </c:pt>
                <c:pt idx="6" formatCode="mmm\-yy">
                  <c:v>44805</c:v>
                </c:pt>
              </c:numCache>
            </c:numRef>
          </c:cat>
          <c:val>
            <c:numRef>
              <c:f>'[Gráficas roadshow emisión Distrito.xlsx]Endeudamiento'!$C$108:$I$108</c:f>
              <c:numCache>
                <c:formatCode>_(* #,##0.0_);_(* \(#,##0.0\);_(* "-"??_);_(@_)</c:formatCode>
                <c:ptCount val="7"/>
                <c:pt idx="0">
                  <c:v>0</c:v>
                </c:pt>
                <c:pt idx="1">
                  <c:v>0</c:v>
                </c:pt>
                <c:pt idx="2">
                  <c:v>0</c:v>
                </c:pt>
                <c:pt idx="3">
                  <c:v>1.402940666738143</c:v>
                </c:pt>
                <c:pt idx="4">
                  <c:v>2.0162395567368865</c:v>
                </c:pt>
                <c:pt idx="5">
                  <c:v>3.3007105646868498</c:v>
                </c:pt>
                <c:pt idx="6" formatCode="0.0">
                  <c:v>3.4140565562999998</c:v>
                </c:pt>
              </c:numCache>
            </c:numRef>
          </c:val>
          <c:extLst>
            <c:ext xmlns:c16="http://schemas.microsoft.com/office/drawing/2014/chart" uri="{C3380CC4-5D6E-409C-BE32-E72D297353CC}">
              <c16:uniqueId val="{00000000-3F94-4C45-9FE4-F4F9B7A9773A}"/>
            </c:ext>
          </c:extLst>
        </c:ser>
        <c:ser>
          <c:idx val="1"/>
          <c:order val="1"/>
          <c:tx>
            <c:strRef>
              <c:f>'[Gráficas roadshow emisión Distrito.xlsx]Endeudamiento'!$B$109</c:f>
              <c:strCache>
                <c:ptCount val="1"/>
                <c:pt idx="0">
                  <c:v>Comercial </c:v>
                </c:pt>
              </c:strCache>
            </c:strRef>
          </c:tx>
          <c:spPr>
            <a:solidFill>
              <a:srgbClr val="F5B048"/>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3F94-4C45-9FE4-F4F9B7A9773A}"/>
                </c:ext>
              </c:extLst>
            </c:dLbl>
            <c:dLbl>
              <c:idx val="1"/>
              <c:delete val="1"/>
              <c:extLst>
                <c:ext xmlns:c15="http://schemas.microsoft.com/office/drawing/2012/chart" uri="{CE6537A1-D6FC-4f65-9D91-7224C49458BB}"/>
                <c:ext xmlns:c16="http://schemas.microsoft.com/office/drawing/2014/chart" uri="{C3380CC4-5D6E-409C-BE32-E72D297353CC}">
                  <c16:uniqueId val="{00000002-3F94-4C45-9FE4-F4F9B7A9773A}"/>
                </c:ext>
              </c:extLst>
            </c:dLbl>
            <c:dLbl>
              <c:idx val="2"/>
              <c:delete val="1"/>
              <c:extLst>
                <c:ext xmlns:c15="http://schemas.microsoft.com/office/drawing/2012/chart" uri="{CE6537A1-D6FC-4f65-9D91-7224C49458BB}"/>
                <c:ext xmlns:c16="http://schemas.microsoft.com/office/drawing/2014/chart" uri="{C3380CC4-5D6E-409C-BE32-E72D297353CC}">
                  <c16:uniqueId val="{00000003-3F94-4C45-9FE4-F4F9B7A9773A}"/>
                </c:ext>
              </c:extLst>
            </c:dLbl>
            <c:dLbl>
              <c:idx val="3"/>
              <c:delete val="1"/>
              <c:extLst>
                <c:ext xmlns:c15="http://schemas.microsoft.com/office/drawing/2012/chart" uri="{CE6537A1-D6FC-4f65-9D91-7224C49458BB}"/>
                <c:ext xmlns:c16="http://schemas.microsoft.com/office/drawing/2014/chart" uri="{C3380CC4-5D6E-409C-BE32-E72D297353CC}">
                  <c16:uniqueId val="{00000001-CFCB-4694-AA20-6578335471B4}"/>
                </c:ext>
              </c:extLst>
            </c:dLbl>
            <c:dLbl>
              <c:idx val="4"/>
              <c:delete val="1"/>
              <c:extLst>
                <c:ext xmlns:c15="http://schemas.microsoft.com/office/drawing/2012/chart" uri="{CE6537A1-D6FC-4f65-9D91-7224C49458BB}"/>
                <c:ext xmlns:c16="http://schemas.microsoft.com/office/drawing/2014/chart" uri="{C3380CC4-5D6E-409C-BE32-E72D297353CC}">
                  <c16:uniqueId val="{00000000-CFCB-4694-AA20-6578335471B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'[Gráficas roadshow emisión Distrito.xlsx]Endeudamiento'!$C$107:$I$107</c:f>
              <c:numCache>
                <c:formatCode>_-* #,##0_-;\-* #,##0_-;_-* "-"??_-;_-@_-</c:formatCode>
                <c:ptCount val="7"/>
                <c:pt idx="0">
                  <c:v>2016</c:v>
                </c:pt>
                <c:pt idx="1">
                  <c:v>2017</c:v>
                </c:pt>
                <c:pt idx="2">
                  <c:v>2018</c:v>
                </c:pt>
                <c:pt idx="3">
                  <c:v>2019</c:v>
                </c:pt>
                <c:pt idx="4">
                  <c:v>2020</c:v>
                </c:pt>
                <c:pt idx="5">
                  <c:v>2021</c:v>
                </c:pt>
                <c:pt idx="6" formatCode="mmm\-yy">
                  <c:v>44805</c:v>
                </c:pt>
              </c:numCache>
            </c:numRef>
          </c:cat>
          <c:val>
            <c:numRef>
              <c:f>'[Gráficas roadshow emisión Distrito.xlsx]Endeudamiento'!$C$109:$I$109</c:f>
              <c:numCache>
                <c:formatCode>_(* #,##0.0_);_(* \(#,##0.0\);_(* "-"??_);_(@_)</c:formatCode>
                <c:ptCount val="7"/>
                <c:pt idx="0">
                  <c:v>4.1127539519999999E-2</c:v>
                </c:pt>
                <c:pt idx="1">
                  <c:v>9.8661540320000005E-2</c:v>
                </c:pt>
                <c:pt idx="2">
                  <c:v>0.12754189072494854</c:v>
                </c:pt>
                <c:pt idx="3">
                  <c:v>0.15121730088373911</c:v>
                </c:pt>
                <c:pt idx="4">
                  <c:v>0.34765776385235991</c:v>
                </c:pt>
                <c:pt idx="5">
                  <c:v>1.3</c:v>
                </c:pt>
                <c:pt idx="6">
                  <c:v>2.309044580223</c:v>
                </c:pt>
              </c:numCache>
            </c:numRef>
          </c:val>
          <c:extLst>
            <c:ext xmlns:c16="http://schemas.microsoft.com/office/drawing/2014/chart" uri="{C3380CC4-5D6E-409C-BE32-E72D297353CC}">
              <c16:uniqueId val="{00000004-3F94-4C45-9FE4-F4F9B7A9773A}"/>
            </c:ext>
          </c:extLst>
        </c:ser>
        <c:ser>
          <c:idx val="2"/>
          <c:order val="2"/>
          <c:tx>
            <c:strRef>
              <c:f>'[Gráficas roadshow emisión Distrito.xlsx]Endeudamiento'!$B$110</c:f>
              <c:strCache>
                <c:ptCount val="1"/>
                <c:pt idx="0">
                  <c:v>Banca Multilateral</c:v>
                </c:pt>
              </c:strCache>
            </c:strRef>
          </c:tx>
          <c:spPr>
            <a:solidFill>
              <a:srgbClr val="7F7F7F"/>
            </a:solidFill>
            <a:ln>
              <a:noFill/>
            </a:ln>
            <a:effectLst/>
          </c:spPr>
          <c:invertIfNegative val="0"/>
          <c:dLbls>
            <c:delete val="1"/>
          </c:dLbls>
          <c:cat>
            <c:numRef>
              <c:f>'[Gráficas roadshow emisión Distrito.xlsx]Endeudamiento'!$C$107:$I$107</c:f>
              <c:numCache>
                <c:formatCode>_-* #,##0_-;\-* #,##0_-;_-* "-"??_-;_-@_-</c:formatCode>
                <c:ptCount val="7"/>
                <c:pt idx="0">
                  <c:v>2016</c:v>
                </c:pt>
                <c:pt idx="1">
                  <c:v>2017</c:v>
                </c:pt>
                <c:pt idx="2">
                  <c:v>2018</c:v>
                </c:pt>
                <c:pt idx="3">
                  <c:v>2019</c:v>
                </c:pt>
                <c:pt idx="4">
                  <c:v>2020</c:v>
                </c:pt>
                <c:pt idx="5">
                  <c:v>2021</c:v>
                </c:pt>
                <c:pt idx="6" formatCode="mmm\-yy">
                  <c:v>44805</c:v>
                </c:pt>
              </c:numCache>
            </c:numRef>
          </c:cat>
          <c:val>
            <c:numRef>
              <c:f>'[Gráficas roadshow emisión Distrito.xlsx]Endeudamiento'!$C$110:$I$110</c:f>
              <c:numCache>
                <c:formatCode>_(* #,##0.0_);_(* \(#,##0.0\);_(* "-"??_);_(@_)</c:formatCode>
                <c:ptCount val="7"/>
                <c:pt idx="0">
                  <c:v>0.60826126283999993</c:v>
                </c:pt>
                <c:pt idx="1">
                  <c:v>0.51226238176000005</c:v>
                </c:pt>
                <c:pt idx="2">
                  <c:v>0.45976997325039698</c:v>
                </c:pt>
                <c:pt idx="3">
                  <c:v>0.38534940799170886</c:v>
                </c:pt>
                <c:pt idx="4">
                  <c:v>0.39436425268132724</c:v>
                </c:pt>
                <c:pt idx="5">
                  <c:v>0.54299020566621836</c:v>
                </c:pt>
                <c:pt idx="6" formatCode="0.0">
                  <c:v>0.63426509544499998</c:v>
                </c:pt>
              </c:numCache>
            </c:numRef>
          </c:val>
          <c:extLst>
            <c:ext xmlns:c16="http://schemas.microsoft.com/office/drawing/2014/chart" uri="{C3380CC4-5D6E-409C-BE32-E72D297353CC}">
              <c16:uniqueId val="{00000005-3F94-4C45-9FE4-F4F9B7A9773A}"/>
            </c:ext>
          </c:extLst>
        </c:ser>
        <c:ser>
          <c:idx val="3"/>
          <c:order val="3"/>
          <c:tx>
            <c:strRef>
              <c:f>'[Gráficas roadshow emisión Distrito.xlsx]Endeudamiento'!$B$111</c:f>
              <c:strCache>
                <c:ptCount val="1"/>
                <c:pt idx="0">
                  <c:v>Bonos externos</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'[Gráficas roadshow emisión Distrito.xlsx]Endeudamiento'!$C$107:$I$107</c:f>
              <c:numCache>
                <c:formatCode>_-* #,##0_-;\-* #,##0_-;_-* "-"??_-;_-@_-</c:formatCode>
                <c:ptCount val="7"/>
                <c:pt idx="0">
                  <c:v>2016</c:v>
                </c:pt>
                <c:pt idx="1">
                  <c:v>2017</c:v>
                </c:pt>
                <c:pt idx="2">
                  <c:v>2018</c:v>
                </c:pt>
                <c:pt idx="3">
                  <c:v>2019</c:v>
                </c:pt>
                <c:pt idx="4">
                  <c:v>2020</c:v>
                </c:pt>
                <c:pt idx="5">
                  <c:v>2021</c:v>
                </c:pt>
                <c:pt idx="6" formatCode="mmm\-yy">
                  <c:v>44805</c:v>
                </c:pt>
              </c:numCache>
            </c:numRef>
          </c:cat>
          <c:val>
            <c:numRef>
              <c:f>'[Gráficas roadshow emisión Distrito.xlsx]Endeudamiento'!$C$111:$I$111</c:f>
              <c:numCache>
                <c:formatCode>_(* #,##0.0_);_(* \(#,##0.0\);_(* "-"??_);_(@_)</c:formatCode>
                <c:ptCount val="7"/>
                <c:pt idx="0">
                  <c:v>0.57854410775999998</c:v>
                </c:pt>
                <c:pt idx="1">
                  <c:v>0.57857699423896536</c:v>
                </c:pt>
                <c:pt idx="2">
                  <c:v>0.58075065259728453</c:v>
                </c:pt>
                <c:pt idx="3">
                  <c:v>0.57857695928515884</c:v>
                </c:pt>
                <c:pt idx="4">
                  <c:v>0.5797539561320374</c:v>
                </c:pt>
                <c:pt idx="5">
                  <c:v>0.57857699998608991</c:v>
                </c:pt>
                <c:pt idx="6" formatCode="0.0">
                  <c:v>0.57857700000000001</c:v>
                </c:pt>
              </c:numCache>
            </c:numRef>
          </c:val>
          <c:extLst>
            <c:ext xmlns:c16="http://schemas.microsoft.com/office/drawing/2014/chart" uri="{C3380CC4-5D6E-409C-BE32-E72D297353CC}">
              <c16:uniqueId val="{00000006-3F94-4C45-9FE4-F4F9B7A9773A}"/>
            </c:ext>
          </c:extLst>
        </c:ser>
        <c:ser>
          <c:idx val="4"/>
          <c:order val="4"/>
          <c:tx>
            <c:strRef>
              <c:f>'[Gráficas roadshow emisión Distrito.xlsx]Endeudamiento'!$B$112</c:f>
              <c:strCache>
                <c:ptCount val="1"/>
                <c:pt idx="0">
                  <c:v>Gobierno</c:v>
                </c:pt>
              </c:strCache>
            </c:strRef>
          </c:tx>
          <c:spPr>
            <a:solidFill>
              <a:srgbClr val="4472C4"/>
            </a:solidFill>
            <a:ln>
              <a:noFill/>
            </a:ln>
            <a:effectLst/>
          </c:spPr>
          <c:invertIfNegative val="0"/>
          <c:dLbls>
            <c:delete val="1"/>
          </c:dLbls>
          <c:cat>
            <c:numRef>
              <c:f>'[Gráficas roadshow emisión Distrito.xlsx]Endeudamiento'!$C$107:$I$107</c:f>
              <c:numCache>
                <c:formatCode>_-* #,##0_-;\-* #,##0_-;_-* "-"??_-;_-@_-</c:formatCode>
                <c:ptCount val="7"/>
                <c:pt idx="0">
                  <c:v>2016</c:v>
                </c:pt>
                <c:pt idx="1">
                  <c:v>2017</c:v>
                </c:pt>
                <c:pt idx="2">
                  <c:v>2018</c:v>
                </c:pt>
                <c:pt idx="3">
                  <c:v>2019</c:v>
                </c:pt>
                <c:pt idx="4">
                  <c:v>2020</c:v>
                </c:pt>
                <c:pt idx="5">
                  <c:v>2021</c:v>
                </c:pt>
                <c:pt idx="6" formatCode="mmm\-yy">
                  <c:v>44805</c:v>
                </c:pt>
              </c:numCache>
            </c:numRef>
          </c:cat>
          <c:val>
            <c:numRef>
              <c:f>'[Gráficas roadshow emisión Distrito.xlsx]Endeudamiento'!$C$112:$I$112</c:f>
              <c:numCache>
                <c:formatCode>_(* #,##0.0_);_(* \(#,##0.0\);_(* "-"??_);_(@_)</c:formatCode>
                <c:ptCount val="7"/>
                <c:pt idx="0">
                  <c:v>1.7429048759999996E-2</c:v>
                </c:pt>
                <c:pt idx="1">
                  <c:v>1.5902510849045984E-2</c:v>
                </c:pt>
                <c:pt idx="2">
                  <c:v>1.4996373389536058E-2</c:v>
                </c:pt>
                <c:pt idx="3">
                  <c:v>1.4427385120735419E-2</c:v>
                </c:pt>
                <c:pt idx="4">
                  <c:v>1.5257129555874478E-2</c:v>
                </c:pt>
                <c:pt idx="5">
                  <c:v>1.3251679730337007E-2</c:v>
                </c:pt>
                <c:pt idx="6" formatCode="General">
                  <c:v>0</c:v>
                </c:pt>
              </c:numCache>
            </c:numRef>
          </c:val>
          <c:extLst>
            <c:ext xmlns:c16="http://schemas.microsoft.com/office/drawing/2014/chart" uri="{C3380CC4-5D6E-409C-BE32-E72D297353CC}">
              <c16:uniqueId val="{00000007-3F94-4C45-9FE4-F4F9B7A9773A}"/>
            </c:ext>
          </c:extLst>
        </c:ser>
        <c:ser>
          <c:idx val="5"/>
          <c:order val="5"/>
          <c:tx>
            <c:strRef>
              <c:f>'[Gráficas roadshow emisión Distrito.xlsx]Endeudamiento'!$B$113</c:f>
              <c:strCache>
                <c:ptCount val="1"/>
                <c:pt idx="0">
                  <c:v>Fomento</c:v>
                </c:pt>
              </c:strCache>
            </c:strRef>
          </c:tx>
          <c:spPr>
            <a:solidFill>
              <a:schemeClr val="accent6"/>
            </a:solidFill>
            <a:ln>
              <a:noFill/>
            </a:ln>
            <a:effectLst/>
          </c:spPr>
          <c:invertIfNegative val="0"/>
          <c:dLbls>
            <c:dLbl>
              <c:idx val="0"/>
              <c:layout>
                <c:manualLayout>
                  <c:x val="-8.0886618713793286E-18"/>
                  <c:y val="-3.9017472454278827E-2"/>
                </c:manualLayout>
              </c:layout>
              <c:tx>
                <c:rich>
                  <a:bodyPr/>
                  <a:lstStyle/>
                  <a:p>
                    <a:fld id="{E9E68E93-CDFC-4977-90D2-1DDF3BEFB1DA}" type="CELLRANGE">
                      <a:rPr lang="en-US"/>
                      <a:pPr/>
                      <a:t>[CELLRANGE]</a:t>
                    </a:fld>
                    <a:endParaRPr lang="es-CO"/>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3F94-4C45-9FE4-F4F9B7A9773A}"/>
                </c:ext>
              </c:extLst>
            </c:dLbl>
            <c:dLbl>
              <c:idx val="1"/>
              <c:layout>
                <c:manualLayout>
                  <c:x val="-4.2015376118750294E-17"/>
                  <c:y val="-3.5115849742711341E-2"/>
                </c:manualLayout>
              </c:layout>
              <c:tx>
                <c:rich>
                  <a:bodyPr/>
                  <a:lstStyle/>
                  <a:p>
                    <a:fld id="{471352E5-FBC8-477B-8110-A392F89CE991}" type="CELLRANGE">
                      <a:rPr lang="en-US"/>
                      <a:pPr/>
                      <a:t>[CELLRANGE]</a:t>
                    </a:fld>
                    <a:endParaRPr lang="es-CO"/>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3F94-4C45-9FE4-F4F9B7A9773A}"/>
                </c:ext>
              </c:extLst>
            </c:dLbl>
            <c:dLbl>
              <c:idx val="2"/>
              <c:layout>
                <c:manualLayout>
                  <c:x val="-5.7295258842368826E-3"/>
                  <c:y val="-4.1606170002742977E-2"/>
                </c:manualLayout>
              </c:layout>
              <c:tx>
                <c:rich>
                  <a:bodyPr/>
                  <a:lstStyle/>
                  <a:p>
                    <a:fld id="{1F00B9D8-ED19-4FEB-8764-E4C1FFDD9A16}" type="CELLRANGE">
                      <a:rPr lang="en-US"/>
                      <a:pPr/>
                      <a:t>[CELLRANGE]</a:t>
                    </a:fld>
                    <a:endParaRPr lang="es-CO"/>
                  </a:p>
                </c:rich>
              </c:tx>
              <c:dLblPos val="ctr"/>
              <c:showLegendKey val="0"/>
              <c:showVal val="0"/>
              <c:showCatName val="0"/>
              <c:showSerName val="0"/>
              <c:showPercent val="0"/>
              <c:showBubbleSize val="0"/>
              <c:extLst>
                <c:ext xmlns:c15="http://schemas.microsoft.com/office/drawing/2012/chart" uri="{CE6537A1-D6FC-4f65-9D91-7224C49458BB}">
                  <c15:layout>
                    <c:manualLayout>
                      <c:w val="6.419259709994915E-2"/>
                      <c:h val="6.9591146573288271E-2"/>
                    </c:manualLayout>
                  </c15:layout>
                  <c15:dlblFieldTable/>
                  <c15:showDataLabelsRange val="1"/>
                </c:ext>
                <c:ext xmlns:c16="http://schemas.microsoft.com/office/drawing/2014/chart" uri="{C3380CC4-5D6E-409C-BE32-E72D297353CC}">
                  <c16:uniqueId val="{0000000A-3F94-4C45-9FE4-F4F9B7A9773A}"/>
                </c:ext>
              </c:extLst>
            </c:dLbl>
            <c:dLbl>
              <c:idx val="3"/>
              <c:layout>
                <c:manualLayout>
                  <c:x val="0"/>
                  <c:y val="-3.9017472454278897E-2"/>
                </c:manualLayout>
              </c:layout>
              <c:tx>
                <c:rich>
                  <a:bodyPr/>
                  <a:lstStyle/>
                  <a:p>
                    <a:fld id="{DBF82039-1241-4DEB-B86E-6EFE62A792A8}" type="CELLRANGE">
                      <a:rPr lang="en-US"/>
                      <a:pPr/>
                      <a:t>[CELLRANGE]</a:t>
                    </a:fld>
                    <a:endParaRPr lang="es-CO"/>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F94-4C45-9FE4-F4F9B7A9773A}"/>
                </c:ext>
              </c:extLst>
            </c:dLbl>
            <c:dLbl>
              <c:idx val="4"/>
              <c:layout>
                <c:manualLayout>
                  <c:x val="-4.5835485255230511E-3"/>
                  <c:y val="-4.2881732580656334E-2"/>
                </c:manualLayout>
              </c:layout>
              <c:tx>
                <c:rich>
                  <a:bodyPr/>
                  <a:lstStyle/>
                  <a:p>
                    <a:fld id="{8113C60D-5FA8-469B-AA5B-061DF50515B8}" type="CELLRANGE">
                      <a:rPr lang="en-US"/>
                      <a:pPr/>
                      <a:t>[CELLRANGE]</a:t>
                    </a:fld>
                    <a:endParaRPr lang="es-CO"/>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3F94-4C45-9FE4-F4F9B7A9773A}"/>
                </c:ext>
              </c:extLst>
            </c:dLbl>
            <c:dLbl>
              <c:idx val="5"/>
              <c:layout>
                <c:manualLayout>
                  <c:x val="-3.4377516214755665E-3"/>
                  <c:y val="-4.156880441620172E-2"/>
                </c:manualLayout>
              </c:layout>
              <c:tx>
                <c:rich>
                  <a:bodyPr/>
                  <a:lstStyle/>
                  <a:p>
                    <a:fld id="{6B17958C-FE11-44F9-A83C-6EBA7A3E17E7}" type="CELLRANGE">
                      <a:rPr lang="en-US" dirty="0"/>
                      <a:pPr/>
                      <a:t>[CELLRANGE]</a:t>
                    </a:fld>
                    <a:endParaRPr lang="es-CO"/>
                  </a:p>
                </c:rich>
              </c:tx>
              <c:dLblPos val="ctr"/>
              <c:showLegendKey val="0"/>
              <c:showVal val="0"/>
              <c:showCatName val="0"/>
              <c:showSerName val="0"/>
              <c:showPercent val="0"/>
              <c:showBubbleSize val="0"/>
              <c:extLst>
                <c:ext xmlns:c15="http://schemas.microsoft.com/office/drawing/2012/chart" uri="{CE6537A1-D6FC-4f65-9D91-7224C49458BB}">
                  <c15:layout>
                    <c:manualLayout>
                      <c:w val="6.419259709994915E-2"/>
                      <c:h val="6.9591146573288271E-2"/>
                    </c:manualLayout>
                  </c15:layout>
                  <c15:dlblFieldTable/>
                  <c15:showDataLabelsRange val="1"/>
                </c:ext>
                <c:ext xmlns:c16="http://schemas.microsoft.com/office/drawing/2014/chart" uri="{C3380CC4-5D6E-409C-BE32-E72D297353CC}">
                  <c16:uniqueId val="{0000000D-3F94-4C45-9FE4-F4F9B7A9773A}"/>
                </c:ext>
              </c:extLst>
            </c:dLbl>
            <c:dLbl>
              <c:idx val="6"/>
              <c:layout>
                <c:manualLayout>
                  <c:x val="7.1207411345312432E-4"/>
                  <c:y val="-4.2881732580656286E-2"/>
                </c:manualLayout>
              </c:layout>
              <c:tx>
                <c:rich>
                  <a:bodyPr/>
                  <a:lstStyle/>
                  <a:p>
                    <a:fld id="{2084996B-31D0-4BDF-AB86-AFD1CC1DD54D}" type="CELLRANGE">
                      <a:rPr lang="en-US"/>
                      <a:pPr/>
                      <a:t>[CELLRANGE]</a:t>
                    </a:fld>
                    <a:endParaRPr lang="es-CO"/>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3F94-4C45-9FE4-F4F9B7A9773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'[Gráficas roadshow emisión Distrito.xlsx]Endeudamiento'!$C$107:$I$107</c:f>
              <c:numCache>
                <c:formatCode>_-* #,##0_-;\-* #,##0_-;_-* "-"??_-;_-@_-</c:formatCode>
                <c:ptCount val="7"/>
                <c:pt idx="0">
                  <c:v>2016</c:v>
                </c:pt>
                <c:pt idx="1">
                  <c:v>2017</c:v>
                </c:pt>
                <c:pt idx="2">
                  <c:v>2018</c:v>
                </c:pt>
                <c:pt idx="3">
                  <c:v>2019</c:v>
                </c:pt>
                <c:pt idx="4">
                  <c:v>2020</c:v>
                </c:pt>
                <c:pt idx="5">
                  <c:v>2021</c:v>
                </c:pt>
                <c:pt idx="6" formatCode="mmm\-yy">
                  <c:v>44805</c:v>
                </c:pt>
              </c:numCache>
            </c:numRef>
          </c:cat>
          <c:val>
            <c:numRef>
              <c:f>'[Gráficas roadshow emisión Distrito.xlsx]Endeudamiento'!$C$113:$I$113</c:f>
              <c:numCache>
                <c:formatCode>_(* #,##0.0_);_(* \(#,##0.0\);_(* "-"??_);_(@_)</c:formatCode>
                <c:ptCount val="7"/>
                <c:pt idx="0">
                  <c:v>8.5264411199999987E-3</c:v>
                </c:pt>
                <c:pt idx="1">
                  <c:v>9.6536392857366222E-3</c:v>
                </c:pt>
                <c:pt idx="2">
                  <c:v>9.0216656448337765E-3</c:v>
                </c:pt>
                <c:pt idx="3">
                  <c:v>8.9452799805147653E-3</c:v>
                </c:pt>
                <c:pt idx="4">
                  <c:v>1.0715188094513762E-2</c:v>
                </c:pt>
                <c:pt idx="5">
                  <c:v>9.8403946071284974E-3</c:v>
                </c:pt>
                <c:pt idx="6" formatCode="General">
                  <c:v>0</c:v>
                </c:pt>
              </c:numCache>
            </c:numRef>
          </c:val>
          <c:extLst>
            <c:ext xmlns:c15="http://schemas.microsoft.com/office/drawing/2012/chart" uri="{02D57815-91ED-43cb-92C2-25804820EDAC}">
              <c15:datalabelsRange>
                <c15:f>'[Gráficas roadshow emisión Distrito.xlsx]Endeudamiento'!$C$114:$I$114</c15:f>
                <c15:dlblRangeCache>
                  <c:ptCount val="7"/>
                  <c:pt idx="0">
                    <c:v> 1,3 </c:v>
                  </c:pt>
                  <c:pt idx="1">
                    <c:v> 1,2 </c:v>
                  </c:pt>
                  <c:pt idx="2">
                    <c:v> 1,2 </c:v>
                  </c:pt>
                  <c:pt idx="3">
                    <c:v> 2,5 </c:v>
                  </c:pt>
                  <c:pt idx="4">
                    <c:v> 3,4 </c:v>
                  </c:pt>
                  <c:pt idx="5">
                    <c:v> 5,7 </c:v>
                  </c:pt>
                  <c:pt idx="6">
                    <c:v> 6,9 </c:v>
                  </c:pt>
                </c15:dlblRangeCache>
              </c15:datalabelsRange>
            </c:ext>
            <c:ext xmlns:c16="http://schemas.microsoft.com/office/drawing/2014/chart" uri="{C3380CC4-5D6E-409C-BE32-E72D297353CC}">
              <c16:uniqueId val="{0000000F-3F94-4C45-9FE4-F4F9B7A9773A}"/>
            </c:ext>
          </c:extLst>
        </c:ser>
        <c:dLbls>
          <c:dLblPos val="ctr"/>
          <c:showLegendKey val="0"/>
          <c:showVal val="1"/>
          <c:showCatName val="0"/>
          <c:showSerName val="0"/>
          <c:showPercent val="0"/>
          <c:showBubbleSize val="0"/>
        </c:dLbls>
        <c:gapWidth val="150"/>
        <c:overlap val="100"/>
        <c:axId val="1801432623"/>
        <c:axId val="1801424719"/>
      </c:barChart>
      <c:catAx>
        <c:axId val="1801432623"/>
        <c:scaling>
          <c:orientation val="minMax"/>
        </c:scaling>
        <c:delete val="0"/>
        <c:axPos val="b"/>
        <c:numFmt formatCode="_-* #,##0_-;\-* #,##0_-;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801424719"/>
        <c:crosses val="autoZero"/>
        <c:auto val="1"/>
        <c:lblAlgn val="ctr"/>
        <c:lblOffset val="100"/>
        <c:noMultiLvlLbl val="0"/>
      </c:catAx>
      <c:valAx>
        <c:axId val="1801424719"/>
        <c:scaling>
          <c:orientation val="minMax"/>
        </c:scaling>
        <c:delete val="1"/>
        <c:axPos val="l"/>
        <c:majorGridlines>
          <c:spPr>
            <a:ln w="9525" cap="flat" cmpd="sng" algn="ctr">
              <a:noFill/>
              <a:round/>
            </a:ln>
            <a:effectLst/>
          </c:spPr>
        </c:majorGridlines>
        <c:numFmt formatCode="_(* #,##0.0_);_(* \(#,##0.0\);_(* &quot;-&quot;??_);_(@_)" sourceLinked="1"/>
        <c:majorTickMark val="none"/>
        <c:minorTickMark val="none"/>
        <c:tickLblPos val="nextTo"/>
        <c:crossAx val="1801432623"/>
        <c:crosses val="autoZero"/>
        <c:crossBetween val="between"/>
      </c:valAx>
      <c:spPr>
        <a:noFill/>
        <a:ln>
          <a:noFill/>
        </a:ln>
        <a:effectLst/>
      </c:spPr>
    </c:plotArea>
    <c:legend>
      <c:legendPos val="b"/>
      <c:legendEntry>
        <c:idx val="5"/>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707701823535202E-2"/>
          <c:y val="4.2517372245125418E-2"/>
          <c:w val="0.88014787203481371"/>
          <c:h val="0.73034735190956035"/>
        </c:manualLayout>
      </c:layout>
      <c:barChart>
        <c:barDir val="col"/>
        <c:grouping val="stacked"/>
        <c:varyColors val="0"/>
        <c:ser>
          <c:idx val="1"/>
          <c:order val="0"/>
          <c:tx>
            <c:strRef>
              <c:f>'CARACT. PORT.Y Resumen'!$H$123</c:f>
              <c:strCache>
                <c:ptCount val="1"/>
                <c:pt idx="0">
                  <c:v>BONOS</c:v>
                </c:pt>
              </c:strCache>
            </c:strRef>
          </c:tx>
          <c:spPr>
            <a:solidFill>
              <a:srgbClr val="DA0D2C"/>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B5F8-4A61-A18E-DD1BCC6BFCD3}"/>
                </c:ext>
              </c:extLst>
            </c:dLbl>
            <c:dLbl>
              <c:idx val="1"/>
              <c:delete val="1"/>
              <c:extLst>
                <c:ext xmlns:c15="http://schemas.microsoft.com/office/drawing/2012/chart" uri="{CE6537A1-D6FC-4f65-9D91-7224C49458BB}"/>
                <c:ext xmlns:c16="http://schemas.microsoft.com/office/drawing/2014/chart" uri="{C3380CC4-5D6E-409C-BE32-E72D297353CC}">
                  <c16:uniqueId val="{00000001-B5F8-4A61-A18E-DD1BCC6BFCD3}"/>
                </c:ext>
              </c:extLst>
            </c:dLbl>
            <c:dLbl>
              <c:idx val="9"/>
              <c:delete val="1"/>
              <c:extLst>
                <c:ext xmlns:c15="http://schemas.microsoft.com/office/drawing/2012/chart" uri="{CE6537A1-D6FC-4f65-9D91-7224C49458BB}"/>
                <c:ext xmlns:c16="http://schemas.microsoft.com/office/drawing/2014/chart" uri="{C3380CC4-5D6E-409C-BE32-E72D297353CC}">
                  <c16:uniqueId val="{00000002-B5F8-4A61-A18E-DD1BCC6BFCD3}"/>
                </c:ext>
              </c:extLst>
            </c:dLbl>
            <c:dLbl>
              <c:idx val="10"/>
              <c:delete val="1"/>
              <c:extLst>
                <c:ext xmlns:c15="http://schemas.microsoft.com/office/drawing/2012/chart" uri="{CE6537A1-D6FC-4f65-9D91-7224C49458BB}"/>
                <c:ext xmlns:c16="http://schemas.microsoft.com/office/drawing/2014/chart" uri="{C3380CC4-5D6E-409C-BE32-E72D297353CC}">
                  <c16:uniqueId val="{00000003-B5F8-4A61-A18E-DD1BCC6BFCD3}"/>
                </c:ext>
              </c:extLst>
            </c:dLbl>
            <c:dLbl>
              <c:idx val="11"/>
              <c:delete val="1"/>
              <c:extLst>
                <c:ext xmlns:c15="http://schemas.microsoft.com/office/drawing/2012/chart" uri="{CE6537A1-D6FC-4f65-9D91-7224C49458BB}"/>
                <c:ext xmlns:c16="http://schemas.microsoft.com/office/drawing/2014/chart" uri="{C3380CC4-5D6E-409C-BE32-E72D297353CC}">
                  <c16:uniqueId val="{00000004-B5F8-4A61-A18E-DD1BCC6BFCD3}"/>
                </c:ext>
              </c:extLst>
            </c:dLbl>
            <c:dLbl>
              <c:idx val="12"/>
              <c:delete val="1"/>
              <c:extLst>
                <c:ext xmlns:c15="http://schemas.microsoft.com/office/drawing/2012/chart" uri="{CE6537A1-D6FC-4f65-9D91-7224C49458BB}"/>
                <c:ext xmlns:c16="http://schemas.microsoft.com/office/drawing/2014/chart" uri="{C3380CC4-5D6E-409C-BE32-E72D297353CC}">
                  <c16:uniqueId val="{00000005-B5F8-4A61-A18E-DD1BCC6BFCD3}"/>
                </c:ext>
              </c:extLst>
            </c:dLbl>
            <c:dLbl>
              <c:idx val="13"/>
              <c:delete val="1"/>
              <c:extLst>
                <c:ext xmlns:c15="http://schemas.microsoft.com/office/drawing/2012/chart" uri="{CE6537A1-D6FC-4f65-9D91-7224C49458BB}"/>
                <c:ext xmlns:c16="http://schemas.microsoft.com/office/drawing/2014/chart" uri="{C3380CC4-5D6E-409C-BE32-E72D297353CC}">
                  <c16:uniqueId val="{00000006-B5F8-4A61-A18E-DD1BCC6BFCD3}"/>
                </c:ext>
              </c:extLst>
            </c:dLbl>
            <c:dLbl>
              <c:idx val="15"/>
              <c:delete val="1"/>
              <c:extLst>
                <c:ext xmlns:c15="http://schemas.microsoft.com/office/drawing/2012/chart" uri="{CE6537A1-D6FC-4f65-9D91-7224C49458BB}"/>
                <c:ext xmlns:c16="http://schemas.microsoft.com/office/drawing/2014/chart" uri="{C3380CC4-5D6E-409C-BE32-E72D297353CC}">
                  <c16:uniqueId val="{00000007-B5F8-4A61-A18E-DD1BCC6BFCD3}"/>
                </c:ext>
              </c:extLst>
            </c:dLbl>
            <c:dLbl>
              <c:idx val="16"/>
              <c:delete val="1"/>
              <c:extLst>
                <c:ext xmlns:c15="http://schemas.microsoft.com/office/drawing/2012/chart" uri="{CE6537A1-D6FC-4f65-9D91-7224C49458BB}"/>
                <c:ext xmlns:c16="http://schemas.microsoft.com/office/drawing/2014/chart" uri="{C3380CC4-5D6E-409C-BE32-E72D297353CC}">
                  <c16:uniqueId val="{00000008-B5F8-4A61-A18E-DD1BCC6BFCD3}"/>
                </c:ext>
              </c:extLst>
            </c:dLbl>
            <c:dLbl>
              <c:idx val="20"/>
              <c:delete val="1"/>
              <c:extLst>
                <c:ext xmlns:c15="http://schemas.microsoft.com/office/drawing/2012/chart" uri="{CE6537A1-D6FC-4f65-9D91-7224C49458BB}"/>
                <c:ext xmlns:c16="http://schemas.microsoft.com/office/drawing/2014/chart" uri="{C3380CC4-5D6E-409C-BE32-E72D297353CC}">
                  <c16:uniqueId val="{00000009-B5F8-4A61-A18E-DD1BCC6BFCD3}"/>
                </c:ext>
              </c:extLst>
            </c:dLbl>
            <c:dLbl>
              <c:idx val="21"/>
              <c:delete val="1"/>
              <c:extLst>
                <c:ext xmlns:c15="http://schemas.microsoft.com/office/drawing/2012/chart" uri="{CE6537A1-D6FC-4f65-9D91-7224C49458BB}"/>
                <c:ext xmlns:c16="http://schemas.microsoft.com/office/drawing/2014/chart" uri="{C3380CC4-5D6E-409C-BE32-E72D297353CC}">
                  <c16:uniqueId val="{0000000A-B5F8-4A61-A18E-DD1BCC6BFCD3}"/>
                </c:ext>
              </c:extLst>
            </c:dLbl>
            <c:dLbl>
              <c:idx val="22"/>
              <c:delete val="1"/>
              <c:extLst>
                <c:ext xmlns:c15="http://schemas.microsoft.com/office/drawing/2012/chart" uri="{CE6537A1-D6FC-4f65-9D91-7224C49458BB}"/>
                <c:ext xmlns:c16="http://schemas.microsoft.com/office/drawing/2014/chart" uri="{C3380CC4-5D6E-409C-BE32-E72D297353CC}">
                  <c16:uniqueId val="{0000000B-B5F8-4A61-A18E-DD1BCC6BFCD3}"/>
                </c:ext>
              </c:extLst>
            </c:dLbl>
            <c:dLbl>
              <c:idx val="23"/>
              <c:delete val="1"/>
              <c:extLst>
                <c:ext xmlns:c15="http://schemas.microsoft.com/office/drawing/2012/chart" uri="{CE6537A1-D6FC-4f65-9D91-7224C49458BB}"/>
                <c:ext xmlns:c16="http://schemas.microsoft.com/office/drawing/2014/chart" uri="{C3380CC4-5D6E-409C-BE32-E72D297353CC}">
                  <c16:uniqueId val="{0000000C-B5F8-4A61-A18E-DD1BCC6BFCD3}"/>
                </c:ext>
              </c:extLst>
            </c:dLbl>
            <c:dLbl>
              <c:idx val="25"/>
              <c:delete val="1"/>
              <c:extLst>
                <c:ext xmlns:c15="http://schemas.microsoft.com/office/drawing/2012/chart" uri="{CE6537A1-D6FC-4f65-9D91-7224C49458BB}"/>
                <c:ext xmlns:c16="http://schemas.microsoft.com/office/drawing/2014/chart" uri="{C3380CC4-5D6E-409C-BE32-E72D297353CC}">
                  <c16:uniqueId val="{0000000D-B5F8-4A61-A18E-DD1BCC6BFCD3}"/>
                </c:ext>
              </c:extLst>
            </c:dLbl>
            <c:dLbl>
              <c:idx val="27"/>
              <c:delete val="1"/>
              <c:extLst>
                <c:ext xmlns:c15="http://schemas.microsoft.com/office/drawing/2012/chart" uri="{CE6537A1-D6FC-4f65-9D91-7224C49458BB}"/>
                <c:ext xmlns:c16="http://schemas.microsoft.com/office/drawing/2014/chart" uri="{C3380CC4-5D6E-409C-BE32-E72D297353CC}">
                  <c16:uniqueId val="{0000000E-B5F8-4A61-A18E-DD1BCC6BFCD3}"/>
                </c:ext>
              </c:extLst>
            </c:dLbl>
            <c:dLbl>
              <c:idx val="28"/>
              <c:delete val="1"/>
              <c:extLst>
                <c:ext xmlns:c15="http://schemas.microsoft.com/office/drawing/2012/chart" uri="{CE6537A1-D6FC-4f65-9D91-7224C49458BB}"/>
                <c:ext xmlns:c16="http://schemas.microsoft.com/office/drawing/2014/chart" uri="{C3380CC4-5D6E-409C-BE32-E72D297353CC}">
                  <c16:uniqueId val="{0000000F-B5F8-4A61-A18E-DD1BCC6BFCD3}"/>
                </c:ext>
              </c:extLst>
            </c:dLbl>
            <c:dLbl>
              <c:idx val="29"/>
              <c:delete val="1"/>
              <c:extLst>
                <c:ext xmlns:c15="http://schemas.microsoft.com/office/drawing/2012/chart" uri="{CE6537A1-D6FC-4f65-9D91-7224C49458BB}"/>
                <c:ext xmlns:c16="http://schemas.microsoft.com/office/drawing/2014/chart" uri="{C3380CC4-5D6E-409C-BE32-E72D297353CC}">
                  <c16:uniqueId val="{00000010-B5F8-4A61-A18E-DD1BCC6BFCD3}"/>
                </c:ext>
              </c:extLst>
            </c:dLbl>
            <c:spPr>
              <a:noFill/>
              <a:ln>
                <a:noFill/>
              </a:ln>
              <a:effectLst/>
            </c:spPr>
            <c:txPr>
              <a:bodyPr wrap="square" lIns="38100" tIns="19050" rIns="38100" bIns="19050" anchor="ctr">
                <a:spAutoFit/>
              </a:bodyPr>
              <a:lstStyle/>
              <a:p>
                <a:pPr>
                  <a:defRPr>
                    <a:solidFill>
                      <a:schemeClr val="bg1"/>
                    </a:solidFill>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'CARACT. PORT.Y Resumen'!$G$88:$G$118</c:f>
              <c:numCache>
                <c:formatCode>General</c:formatCode>
                <c:ptCount val="31"/>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pt idx="21">
                  <c:v>2043</c:v>
                </c:pt>
                <c:pt idx="22">
                  <c:v>2044</c:v>
                </c:pt>
                <c:pt idx="23">
                  <c:v>2045</c:v>
                </c:pt>
                <c:pt idx="24">
                  <c:v>2046</c:v>
                </c:pt>
                <c:pt idx="25">
                  <c:v>2047</c:v>
                </c:pt>
                <c:pt idx="26">
                  <c:v>2048</c:v>
                </c:pt>
                <c:pt idx="27">
                  <c:v>2049</c:v>
                </c:pt>
                <c:pt idx="28">
                  <c:v>2050</c:v>
                </c:pt>
                <c:pt idx="29">
                  <c:v>2051</c:v>
                </c:pt>
                <c:pt idx="30">
                  <c:v>2052</c:v>
                </c:pt>
              </c:numCache>
            </c:numRef>
          </c:cat>
          <c:val>
            <c:numRef>
              <c:f>'CARACT. PORT.Y Resumen'!$H$124:$H$153</c:f>
              <c:numCache>
                <c:formatCode>0.00</c:formatCode>
                <c:ptCount val="30"/>
                <c:pt idx="0">
                  <c:v>0</c:v>
                </c:pt>
                <c:pt idx="1">
                  <c:v>0</c:v>
                </c:pt>
                <c:pt idx="2">
                  <c:v>3.1608505825294642</c:v>
                </c:pt>
                <c:pt idx="3">
                  <c:v>2.5344753587582085</c:v>
                </c:pt>
                <c:pt idx="4">
                  <c:v>2.0319949416534997</c:v>
                </c:pt>
                <c:pt idx="5">
                  <c:v>2.0319949416534997</c:v>
                </c:pt>
                <c:pt idx="6">
                  <c:v>2.0319949416534997</c:v>
                </c:pt>
                <c:pt idx="7">
                  <c:v>3.1608505825294642</c:v>
                </c:pt>
                <c:pt idx="8">
                  <c:v>2.2394626377221249</c:v>
                </c:pt>
                <c:pt idx="9">
                  <c:v>0.62331973487481029</c:v>
                </c:pt>
                <c:pt idx="10">
                  <c:v>0</c:v>
                </c:pt>
                <c:pt idx="11">
                  <c:v>0</c:v>
                </c:pt>
                <c:pt idx="12">
                  <c:v>0</c:v>
                </c:pt>
                <c:pt idx="13">
                  <c:v>0</c:v>
                </c:pt>
                <c:pt idx="14">
                  <c:v>4.8553954029096591</c:v>
                </c:pt>
                <c:pt idx="15">
                  <c:v>0</c:v>
                </c:pt>
                <c:pt idx="16">
                  <c:v>0</c:v>
                </c:pt>
                <c:pt idx="17">
                  <c:v>9.3426789648480248</c:v>
                </c:pt>
                <c:pt idx="18">
                  <c:v>8.8358231315899669</c:v>
                </c:pt>
                <c:pt idx="19">
                  <c:v>1.2968293672975408</c:v>
                </c:pt>
                <c:pt idx="20">
                  <c:v>0</c:v>
                </c:pt>
                <c:pt idx="21">
                  <c:v>0</c:v>
                </c:pt>
                <c:pt idx="22">
                  <c:v>0</c:v>
                </c:pt>
                <c:pt idx="23">
                  <c:v>0</c:v>
                </c:pt>
                <c:pt idx="24">
                  <c:v>10.017707690955598</c:v>
                </c:pt>
                <c:pt idx="25">
                  <c:v>0</c:v>
                </c:pt>
                <c:pt idx="26">
                  <c:v>8.242429427224117</c:v>
                </c:pt>
                <c:pt idx="27">
                  <c:v>0</c:v>
                </c:pt>
                <c:pt idx="28">
                  <c:v>0</c:v>
                </c:pt>
                <c:pt idx="29">
                  <c:v>0</c:v>
                </c:pt>
              </c:numCache>
            </c:numRef>
          </c:val>
          <c:extLst>
            <c:ext xmlns:c16="http://schemas.microsoft.com/office/drawing/2014/chart" uri="{C3380CC4-5D6E-409C-BE32-E72D297353CC}">
              <c16:uniqueId val="{00000011-B5F8-4A61-A18E-DD1BCC6BFCD3}"/>
            </c:ext>
          </c:extLst>
        </c:ser>
        <c:ser>
          <c:idx val="2"/>
          <c:order val="1"/>
          <c:tx>
            <c:strRef>
              <c:f>'CARACT. PORT.Y Resumen'!$I$123</c:f>
              <c:strCache>
                <c:ptCount val="1"/>
                <c:pt idx="0">
                  <c:v>MULTILATERAL</c:v>
                </c:pt>
              </c:strCache>
            </c:strRef>
          </c:tx>
          <c:spPr>
            <a:solidFill>
              <a:srgbClr val="F5B048"/>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2-B5F8-4A61-A18E-DD1BCC6BFCD3}"/>
                </c:ext>
              </c:extLst>
            </c:dLbl>
            <c:dLbl>
              <c:idx val="10"/>
              <c:delete val="1"/>
              <c:extLst>
                <c:ext xmlns:c15="http://schemas.microsoft.com/office/drawing/2012/chart" uri="{CE6537A1-D6FC-4f65-9D91-7224C49458BB}"/>
                <c:ext xmlns:c16="http://schemas.microsoft.com/office/drawing/2014/chart" uri="{C3380CC4-5D6E-409C-BE32-E72D297353CC}">
                  <c16:uniqueId val="{00000013-B5F8-4A61-A18E-DD1BCC6BFCD3}"/>
                </c:ext>
              </c:extLst>
            </c:dLbl>
            <c:dLbl>
              <c:idx val="12"/>
              <c:delete val="1"/>
              <c:extLst>
                <c:ext xmlns:c15="http://schemas.microsoft.com/office/drawing/2012/chart" uri="{CE6537A1-D6FC-4f65-9D91-7224C49458BB}"/>
                <c:ext xmlns:c16="http://schemas.microsoft.com/office/drawing/2014/chart" uri="{C3380CC4-5D6E-409C-BE32-E72D297353CC}">
                  <c16:uniqueId val="{00000014-B5F8-4A61-A18E-DD1BCC6BFCD3}"/>
                </c:ext>
              </c:extLst>
            </c:dLbl>
            <c:dLbl>
              <c:idx val="13"/>
              <c:delete val="1"/>
              <c:extLst>
                <c:ext xmlns:c15="http://schemas.microsoft.com/office/drawing/2012/chart" uri="{CE6537A1-D6FC-4f65-9D91-7224C49458BB}"/>
                <c:ext xmlns:c16="http://schemas.microsoft.com/office/drawing/2014/chart" uri="{C3380CC4-5D6E-409C-BE32-E72D297353CC}">
                  <c16:uniqueId val="{00000015-B5F8-4A61-A18E-DD1BCC6BFCD3}"/>
                </c:ext>
              </c:extLst>
            </c:dLbl>
            <c:dLbl>
              <c:idx val="14"/>
              <c:delete val="1"/>
              <c:extLst>
                <c:ext xmlns:c15="http://schemas.microsoft.com/office/drawing/2012/chart" uri="{CE6537A1-D6FC-4f65-9D91-7224C49458BB}"/>
                <c:ext xmlns:c16="http://schemas.microsoft.com/office/drawing/2014/chart" uri="{C3380CC4-5D6E-409C-BE32-E72D297353CC}">
                  <c16:uniqueId val="{00000016-B5F8-4A61-A18E-DD1BCC6BFCD3}"/>
                </c:ext>
              </c:extLst>
            </c:dLbl>
            <c:dLbl>
              <c:idx val="15"/>
              <c:delete val="1"/>
              <c:extLst>
                <c:ext xmlns:c15="http://schemas.microsoft.com/office/drawing/2012/chart" uri="{CE6537A1-D6FC-4f65-9D91-7224C49458BB}"/>
                <c:ext xmlns:c16="http://schemas.microsoft.com/office/drawing/2014/chart" uri="{C3380CC4-5D6E-409C-BE32-E72D297353CC}">
                  <c16:uniqueId val="{00000017-B5F8-4A61-A18E-DD1BCC6BFCD3}"/>
                </c:ext>
              </c:extLst>
            </c:dLbl>
            <c:dLbl>
              <c:idx val="16"/>
              <c:delete val="1"/>
              <c:extLst>
                <c:ext xmlns:c15="http://schemas.microsoft.com/office/drawing/2012/chart" uri="{CE6537A1-D6FC-4f65-9D91-7224C49458BB}"/>
                <c:ext xmlns:c16="http://schemas.microsoft.com/office/drawing/2014/chart" uri="{C3380CC4-5D6E-409C-BE32-E72D297353CC}">
                  <c16:uniqueId val="{00000018-B5F8-4A61-A18E-DD1BCC6BFCD3}"/>
                </c:ext>
              </c:extLst>
            </c:dLbl>
            <c:dLbl>
              <c:idx val="17"/>
              <c:delete val="1"/>
              <c:extLst>
                <c:ext xmlns:c15="http://schemas.microsoft.com/office/drawing/2012/chart" uri="{CE6537A1-D6FC-4f65-9D91-7224C49458BB}"/>
                <c:ext xmlns:c16="http://schemas.microsoft.com/office/drawing/2014/chart" uri="{C3380CC4-5D6E-409C-BE32-E72D297353CC}">
                  <c16:uniqueId val="{00000019-B5F8-4A61-A18E-DD1BCC6BFCD3}"/>
                </c:ext>
              </c:extLst>
            </c:dLbl>
            <c:dLbl>
              <c:idx val="18"/>
              <c:delete val="1"/>
              <c:extLst>
                <c:ext xmlns:c15="http://schemas.microsoft.com/office/drawing/2012/chart" uri="{CE6537A1-D6FC-4f65-9D91-7224C49458BB}"/>
                <c:ext xmlns:c16="http://schemas.microsoft.com/office/drawing/2014/chart" uri="{C3380CC4-5D6E-409C-BE32-E72D297353CC}">
                  <c16:uniqueId val="{0000001A-B5F8-4A61-A18E-DD1BCC6BFCD3}"/>
                </c:ext>
              </c:extLst>
            </c:dLbl>
            <c:dLbl>
              <c:idx val="19"/>
              <c:delete val="1"/>
              <c:extLst>
                <c:ext xmlns:c15="http://schemas.microsoft.com/office/drawing/2012/chart" uri="{CE6537A1-D6FC-4f65-9D91-7224C49458BB}"/>
                <c:ext xmlns:c16="http://schemas.microsoft.com/office/drawing/2014/chart" uri="{C3380CC4-5D6E-409C-BE32-E72D297353CC}">
                  <c16:uniqueId val="{0000001B-B5F8-4A61-A18E-DD1BCC6BFCD3}"/>
                </c:ext>
              </c:extLst>
            </c:dLbl>
            <c:dLbl>
              <c:idx val="20"/>
              <c:delete val="1"/>
              <c:extLst>
                <c:ext xmlns:c15="http://schemas.microsoft.com/office/drawing/2012/chart" uri="{CE6537A1-D6FC-4f65-9D91-7224C49458BB}"/>
                <c:ext xmlns:c16="http://schemas.microsoft.com/office/drawing/2014/chart" uri="{C3380CC4-5D6E-409C-BE32-E72D297353CC}">
                  <c16:uniqueId val="{0000001C-B5F8-4A61-A18E-DD1BCC6BFCD3}"/>
                </c:ext>
              </c:extLst>
            </c:dLbl>
            <c:dLbl>
              <c:idx val="21"/>
              <c:delete val="1"/>
              <c:extLst>
                <c:ext xmlns:c15="http://schemas.microsoft.com/office/drawing/2012/chart" uri="{CE6537A1-D6FC-4f65-9D91-7224C49458BB}"/>
                <c:ext xmlns:c16="http://schemas.microsoft.com/office/drawing/2014/chart" uri="{C3380CC4-5D6E-409C-BE32-E72D297353CC}">
                  <c16:uniqueId val="{0000001D-B5F8-4A61-A18E-DD1BCC6BFCD3}"/>
                </c:ext>
              </c:extLst>
            </c:dLbl>
            <c:dLbl>
              <c:idx val="22"/>
              <c:delete val="1"/>
              <c:extLst>
                <c:ext xmlns:c15="http://schemas.microsoft.com/office/drawing/2012/chart" uri="{CE6537A1-D6FC-4f65-9D91-7224C49458BB}"/>
                <c:ext xmlns:c16="http://schemas.microsoft.com/office/drawing/2014/chart" uri="{C3380CC4-5D6E-409C-BE32-E72D297353CC}">
                  <c16:uniqueId val="{0000001E-B5F8-4A61-A18E-DD1BCC6BFCD3}"/>
                </c:ext>
              </c:extLst>
            </c:dLbl>
            <c:dLbl>
              <c:idx val="23"/>
              <c:delete val="1"/>
              <c:extLst>
                <c:ext xmlns:c15="http://schemas.microsoft.com/office/drawing/2012/chart" uri="{CE6537A1-D6FC-4f65-9D91-7224C49458BB}"/>
                <c:ext xmlns:c16="http://schemas.microsoft.com/office/drawing/2014/chart" uri="{C3380CC4-5D6E-409C-BE32-E72D297353CC}">
                  <c16:uniqueId val="{0000001F-B5F8-4A61-A18E-DD1BCC6BFCD3}"/>
                </c:ext>
              </c:extLst>
            </c:dLbl>
            <c:dLbl>
              <c:idx val="24"/>
              <c:delete val="1"/>
              <c:extLst>
                <c:ext xmlns:c15="http://schemas.microsoft.com/office/drawing/2012/chart" uri="{CE6537A1-D6FC-4f65-9D91-7224C49458BB}"/>
                <c:ext xmlns:c16="http://schemas.microsoft.com/office/drawing/2014/chart" uri="{C3380CC4-5D6E-409C-BE32-E72D297353CC}">
                  <c16:uniqueId val="{00000020-B5F8-4A61-A18E-DD1BCC6BFCD3}"/>
                </c:ext>
              </c:extLst>
            </c:dLbl>
            <c:dLbl>
              <c:idx val="25"/>
              <c:delete val="1"/>
              <c:extLst>
                <c:ext xmlns:c15="http://schemas.microsoft.com/office/drawing/2012/chart" uri="{CE6537A1-D6FC-4f65-9D91-7224C49458BB}"/>
                <c:ext xmlns:c16="http://schemas.microsoft.com/office/drawing/2014/chart" uri="{C3380CC4-5D6E-409C-BE32-E72D297353CC}">
                  <c16:uniqueId val="{00000021-B5F8-4A61-A18E-DD1BCC6BFCD3}"/>
                </c:ext>
              </c:extLst>
            </c:dLbl>
            <c:dLbl>
              <c:idx val="26"/>
              <c:delete val="1"/>
              <c:extLst>
                <c:ext xmlns:c15="http://schemas.microsoft.com/office/drawing/2012/chart" uri="{CE6537A1-D6FC-4f65-9D91-7224C49458BB}"/>
                <c:ext xmlns:c16="http://schemas.microsoft.com/office/drawing/2014/chart" uri="{C3380CC4-5D6E-409C-BE32-E72D297353CC}">
                  <c16:uniqueId val="{00000022-B5F8-4A61-A18E-DD1BCC6BFCD3}"/>
                </c:ext>
              </c:extLst>
            </c:dLbl>
            <c:dLbl>
              <c:idx val="27"/>
              <c:delete val="1"/>
              <c:extLst>
                <c:ext xmlns:c15="http://schemas.microsoft.com/office/drawing/2012/chart" uri="{CE6537A1-D6FC-4f65-9D91-7224C49458BB}"/>
                <c:ext xmlns:c16="http://schemas.microsoft.com/office/drawing/2014/chart" uri="{C3380CC4-5D6E-409C-BE32-E72D297353CC}">
                  <c16:uniqueId val="{00000023-B5F8-4A61-A18E-DD1BCC6BFCD3}"/>
                </c:ext>
              </c:extLst>
            </c:dLbl>
            <c:dLbl>
              <c:idx val="28"/>
              <c:delete val="1"/>
              <c:extLst>
                <c:ext xmlns:c15="http://schemas.microsoft.com/office/drawing/2012/chart" uri="{CE6537A1-D6FC-4f65-9D91-7224C49458BB}"/>
                <c:ext xmlns:c16="http://schemas.microsoft.com/office/drawing/2014/chart" uri="{C3380CC4-5D6E-409C-BE32-E72D297353CC}">
                  <c16:uniqueId val="{00000024-B5F8-4A61-A18E-DD1BCC6BFCD3}"/>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'CARACT. PORT.Y Resumen'!$G$88:$G$118</c:f>
              <c:numCache>
                <c:formatCode>General</c:formatCode>
                <c:ptCount val="31"/>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pt idx="21">
                  <c:v>2043</c:v>
                </c:pt>
                <c:pt idx="22">
                  <c:v>2044</c:v>
                </c:pt>
                <c:pt idx="23">
                  <c:v>2045</c:v>
                </c:pt>
                <c:pt idx="24">
                  <c:v>2046</c:v>
                </c:pt>
                <c:pt idx="25">
                  <c:v>2047</c:v>
                </c:pt>
                <c:pt idx="26">
                  <c:v>2048</c:v>
                </c:pt>
                <c:pt idx="27">
                  <c:v>2049</c:v>
                </c:pt>
                <c:pt idx="28">
                  <c:v>2050</c:v>
                </c:pt>
                <c:pt idx="29">
                  <c:v>2051</c:v>
                </c:pt>
                <c:pt idx="30">
                  <c:v>2052</c:v>
                </c:pt>
              </c:numCache>
            </c:numRef>
          </c:cat>
          <c:val>
            <c:numRef>
              <c:f>'CARACT. PORT.Y Resumen'!$I$124:$I$152</c:f>
              <c:numCache>
                <c:formatCode>0.00</c:formatCode>
                <c:ptCount val="29"/>
                <c:pt idx="0">
                  <c:v>0.40680925838680621</c:v>
                </c:pt>
                <c:pt idx="1">
                  <c:v>1.3612644127257858</c:v>
                </c:pt>
                <c:pt idx="2">
                  <c:v>1.0458051243305679</c:v>
                </c:pt>
                <c:pt idx="3">
                  <c:v>0.8765216622774451</c:v>
                </c:pt>
                <c:pt idx="4">
                  <c:v>0.49442470507182529</c:v>
                </c:pt>
                <c:pt idx="5">
                  <c:v>0.49442470507182529</c:v>
                </c:pt>
                <c:pt idx="6">
                  <c:v>0.49442470507182529</c:v>
                </c:pt>
                <c:pt idx="7">
                  <c:v>0.49442470507182529</c:v>
                </c:pt>
                <c:pt idx="8">
                  <c:v>0.49442470507182529</c:v>
                </c:pt>
                <c:pt idx="9">
                  <c:v>0.49442469298014974</c:v>
                </c:pt>
                <c:pt idx="10">
                  <c:v>0.35248714243645868</c:v>
                </c:pt>
                <c:pt idx="11">
                  <c:v>0.35248714243645868</c:v>
                </c:pt>
                <c:pt idx="12">
                  <c:v>0.35248714243645868</c:v>
                </c:pt>
                <c:pt idx="13">
                  <c:v>0.11889311528991447</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numCache>
            </c:numRef>
          </c:val>
          <c:extLst>
            <c:ext xmlns:c16="http://schemas.microsoft.com/office/drawing/2014/chart" uri="{C3380CC4-5D6E-409C-BE32-E72D297353CC}">
              <c16:uniqueId val="{00000025-B5F8-4A61-A18E-DD1BCC6BFCD3}"/>
            </c:ext>
          </c:extLst>
        </c:ser>
        <c:ser>
          <c:idx val="4"/>
          <c:order val="2"/>
          <c:tx>
            <c:strRef>
              <c:f>'CARACT. PORT.Y Resumen'!$K$123</c:f>
              <c:strCache>
                <c:ptCount val="1"/>
                <c:pt idx="0">
                  <c:v>FOMENTO Y GOBIERNO</c:v>
                </c:pt>
              </c:strCache>
            </c:strRef>
          </c:tx>
          <c:spPr>
            <a:solidFill>
              <a:srgbClr val="7F7F7F"/>
            </a:solidFill>
          </c:spPr>
          <c:invertIfNegative val="0"/>
          <c:cat>
            <c:numRef>
              <c:f>'CARACT. PORT.Y Resumen'!$G$88:$G$118</c:f>
              <c:numCache>
                <c:formatCode>General</c:formatCode>
                <c:ptCount val="31"/>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pt idx="21">
                  <c:v>2043</c:v>
                </c:pt>
                <c:pt idx="22">
                  <c:v>2044</c:v>
                </c:pt>
                <c:pt idx="23">
                  <c:v>2045</c:v>
                </c:pt>
                <c:pt idx="24">
                  <c:v>2046</c:v>
                </c:pt>
                <c:pt idx="25">
                  <c:v>2047</c:v>
                </c:pt>
                <c:pt idx="26">
                  <c:v>2048</c:v>
                </c:pt>
                <c:pt idx="27">
                  <c:v>2049</c:v>
                </c:pt>
                <c:pt idx="28">
                  <c:v>2050</c:v>
                </c:pt>
                <c:pt idx="29">
                  <c:v>2051</c:v>
                </c:pt>
                <c:pt idx="30">
                  <c:v>2052</c:v>
                </c:pt>
              </c:numCache>
            </c:numRef>
          </c:cat>
          <c:val>
            <c:numRef>
              <c:f>'CARACT. PORT.Y Resumen'!$K$124:$K$152</c:f>
              <c:numCache>
                <c:formatCode>0.00</c:formatCode>
                <c:ptCount val="29"/>
                <c:pt idx="0">
                  <c:v>4.3199176576339425E-3</c:v>
                </c:pt>
                <c:pt idx="1">
                  <c:v>3.8698255137221471E-2</c:v>
                </c:pt>
                <c:pt idx="2">
                  <c:v>2.8725767110837835E-2</c:v>
                </c:pt>
                <c:pt idx="3">
                  <c:v>2.8725767110837835E-2</c:v>
                </c:pt>
                <c:pt idx="4">
                  <c:v>2.8725767110837835E-2</c:v>
                </c:pt>
                <c:pt idx="5">
                  <c:v>2.8725767110837835E-2</c:v>
                </c:pt>
                <c:pt idx="6">
                  <c:v>2.8820062835871772E-2</c:v>
                </c:pt>
                <c:pt idx="7">
                  <c:v>1.7613155211694671E-2</c:v>
                </c:pt>
                <c:pt idx="8">
                  <c:v>6.4062591955263886E-3</c:v>
                </c:pt>
                <c:pt idx="9">
                  <c:v>6.4062591955263886E-3</c:v>
                </c:pt>
                <c:pt idx="10">
                  <c:v>6.4062591955263886E-3</c:v>
                </c:pt>
                <c:pt idx="11">
                  <c:v>6.4062591955263886E-3</c:v>
                </c:pt>
                <c:pt idx="12">
                  <c:v>6.4062591955263886E-3</c:v>
                </c:pt>
                <c:pt idx="13">
                  <c:v>6.4062591955263886E-3</c:v>
                </c:pt>
                <c:pt idx="14">
                  <c:v>6.4062591955263886E-3</c:v>
                </c:pt>
                <c:pt idx="15">
                  <c:v>6.4062591955263886E-3</c:v>
                </c:pt>
                <c:pt idx="16">
                  <c:v>0</c:v>
                </c:pt>
                <c:pt idx="17">
                  <c:v>0</c:v>
                </c:pt>
                <c:pt idx="18">
                  <c:v>0</c:v>
                </c:pt>
                <c:pt idx="19">
                  <c:v>0</c:v>
                </c:pt>
                <c:pt idx="20">
                  <c:v>0</c:v>
                </c:pt>
                <c:pt idx="21">
                  <c:v>0</c:v>
                </c:pt>
                <c:pt idx="22">
                  <c:v>0</c:v>
                </c:pt>
                <c:pt idx="23">
                  <c:v>0</c:v>
                </c:pt>
                <c:pt idx="24">
                  <c:v>0</c:v>
                </c:pt>
                <c:pt idx="25">
                  <c:v>0</c:v>
                </c:pt>
                <c:pt idx="26">
                  <c:v>0</c:v>
                </c:pt>
                <c:pt idx="27">
                  <c:v>0</c:v>
                </c:pt>
                <c:pt idx="28">
                  <c:v>0</c:v>
                </c:pt>
              </c:numCache>
            </c:numRef>
          </c:val>
          <c:extLst>
            <c:ext xmlns:c16="http://schemas.microsoft.com/office/drawing/2014/chart" uri="{C3380CC4-5D6E-409C-BE32-E72D297353CC}">
              <c16:uniqueId val="{00000026-B5F8-4A61-A18E-DD1BCC6BFCD3}"/>
            </c:ext>
          </c:extLst>
        </c:ser>
        <c:ser>
          <c:idx val="0"/>
          <c:order val="3"/>
          <c:tx>
            <c:strRef>
              <c:f>'CARACT. PORT.Y Resumen'!$J$123</c:f>
              <c:strCache>
                <c:ptCount val="1"/>
                <c:pt idx="0">
                  <c:v>COMERCIAL</c:v>
                </c:pt>
              </c:strCache>
            </c:strRef>
          </c:tx>
          <c:spPr>
            <a:solidFill>
              <a:srgbClr val="D9D9D9"/>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7-B5F8-4A61-A18E-DD1BCC6BFCD3}"/>
                </c:ext>
              </c:extLst>
            </c:dLbl>
            <c:dLbl>
              <c:idx val="12"/>
              <c:layout>
                <c:manualLayout>
                  <c:x val="0"/>
                  <c:y val="-2.095683057915108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B5F8-4A61-A18E-DD1BCC6BFCD3}"/>
                </c:ext>
              </c:extLst>
            </c:dLbl>
            <c:dLbl>
              <c:idx val="13"/>
              <c:layout>
                <c:manualLayout>
                  <c:x val="0"/>
                  <c:y val="-3.49280509652519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B5F8-4A61-A18E-DD1BCC6BFCD3}"/>
                </c:ext>
              </c:extLst>
            </c:dLbl>
            <c:dLbl>
              <c:idx val="17"/>
              <c:delete val="1"/>
              <c:extLst>
                <c:ext xmlns:c15="http://schemas.microsoft.com/office/drawing/2012/chart" uri="{CE6537A1-D6FC-4f65-9D91-7224C49458BB}"/>
                <c:ext xmlns:c16="http://schemas.microsoft.com/office/drawing/2014/chart" uri="{C3380CC4-5D6E-409C-BE32-E72D297353CC}">
                  <c16:uniqueId val="{0000002A-B5F8-4A61-A18E-DD1BCC6BFCD3}"/>
                </c:ext>
              </c:extLst>
            </c:dLbl>
            <c:dLbl>
              <c:idx val="18"/>
              <c:delete val="1"/>
              <c:extLst>
                <c:ext xmlns:c15="http://schemas.microsoft.com/office/drawing/2012/chart" uri="{CE6537A1-D6FC-4f65-9D91-7224C49458BB}"/>
                <c:ext xmlns:c16="http://schemas.microsoft.com/office/drawing/2014/chart" uri="{C3380CC4-5D6E-409C-BE32-E72D297353CC}">
                  <c16:uniqueId val="{0000002B-B5F8-4A61-A18E-DD1BCC6BFCD3}"/>
                </c:ext>
              </c:extLst>
            </c:dLbl>
            <c:dLbl>
              <c:idx val="19"/>
              <c:delete val="1"/>
              <c:extLst>
                <c:ext xmlns:c15="http://schemas.microsoft.com/office/drawing/2012/chart" uri="{CE6537A1-D6FC-4f65-9D91-7224C49458BB}"/>
                <c:ext xmlns:c16="http://schemas.microsoft.com/office/drawing/2014/chart" uri="{C3380CC4-5D6E-409C-BE32-E72D297353CC}">
                  <c16:uniqueId val="{0000002C-B5F8-4A61-A18E-DD1BCC6BFCD3}"/>
                </c:ext>
              </c:extLst>
            </c:dLbl>
            <c:dLbl>
              <c:idx val="20"/>
              <c:delete val="1"/>
              <c:extLst>
                <c:ext xmlns:c15="http://schemas.microsoft.com/office/drawing/2012/chart" uri="{CE6537A1-D6FC-4f65-9D91-7224C49458BB}"/>
                <c:ext xmlns:c16="http://schemas.microsoft.com/office/drawing/2014/chart" uri="{C3380CC4-5D6E-409C-BE32-E72D297353CC}">
                  <c16:uniqueId val="{0000002D-B5F8-4A61-A18E-DD1BCC6BFCD3}"/>
                </c:ext>
              </c:extLst>
            </c:dLbl>
            <c:dLbl>
              <c:idx val="21"/>
              <c:delete val="1"/>
              <c:extLst>
                <c:ext xmlns:c15="http://schemas.microsoft.com/office/drawing/2012/chart" uri="{CE6537A1-D6FC-4f65-9D91-7224C49458BB}"/>
                <c:ext xmlns:c16="http://schemas.microsoft.com/office/drawing/2014/chart" uri="{C3380CC4-5D6E-409C-BE32-E72D297353CC}">
                  <c16:uniqueId val="{0000002E-B5F8-4A61-A18E-DD1BCC6BFCD3}"/>
                </c:ext>
              </c:extLst>
            </c:dLbl>
            <c:dLbl>
              <c:idx val="22"/>
              <c:delete val="1"/>
              <c:extLst>
                <c:ext xmlns:c15="http://schemas.microsoft.com/office/drawing/2012/chart" uri="{CE6537A1-D6FC-4f65-9D91-7224C49458BB}"/>
                <c:ext xmlns:c16="http://schemas.microsoft.com/office/drawing/2014/chart" uri="{C3380CC4-5D6E-409C-BE32-E72D297353CC}">
                  <c16:uniqueId val="{0000002F-B5F8-4A61-A18E-DD1BCC6BFCD3}"/>
                </c:ext>
              </c:extLst>
            </c:dLbl>
            <c:dLbl>
              <c:idx val="23"/>
              <c:delete val="1"/>
              <c:extLst>
                <c:ext xmlns:c15="http://schemas.microsoft.com/office/drawing/2012/chart" uri="{CE6537A1-D6FC-4f65-9D91-7224C49458BB}"/>
                <c:ext xmlns:c16="http://schemas.microsoft.com/office/drawing/2014/chart" uri="{C3380CC4-5D6E-409C-BE32-E72D297353CC}">
                  <c16:uniqueId val="{00000030-B5F8-4A61-A18E-DD1BCC6BFCD3}"/>
                </c:ext>
              </c:extLst>
            </c:dLbl>
            <c:dLbl>
              <c:idx val="24"/>
              <c:delete val="1"/>
              <c:extLst>
                <c:ext xmlns:c15="http://schemas.microsoft.com/office/drawing/2012/chart" uri="{CE6537A1-D6FC-4f65-9D91-7224C49458BB}"/>
                <c:ext xmlns:c16="http://schemas.microsoft.com/office/drawing/2014/chart" uri="{C3380CC4-5D6E-409C-BE32-E72D297353CC}">
                  <c16:uniqueId val="{00000031-B5F8-4A61-A18E-DD1BCC6BFCD3}"/>
                </c:ext>
              </c:extLst>
            </c:dLbl>
            <c:dLbl>
              <c:idx val="25"/>
              <c:delete val="1"/>
              <c:extLst>
                <c:ext xmlns:c15="http://schemas.microsoft.com/office/drawing/2012/chart" uri="{CE6537A1-D6FC-4f65-9D91-7224C49458BB}"/>
                <c:ext xmlns:c16="http://schemas.microsoft.com/office/drawing/2014/chart" uri="{C3380CC4-5D6E-409C-BE32-E72D297353CC}">
                  <c16:uniqueId val="{00000032-B5F8-4A61-A18E-DD1BCC6BFCD3}"/>
                </c:ext>
              </c:extLst>
            </c:dLbl>
            <c:dLbl>
              <c:idx val="26"/>
              <c:delete val="1"/>
              <c:extLst>
                <c:ext xmlns:c15="http://schemas.microsoft.com/office/drawing/2012/chart" uri="{CE6537A1-D6FC-4f65-9D91-7224C49458BB}"/>
                <c:ext xmlns:c16="http://schemas.microsoft.com/office/drawing/2014/chart" uri="{C3380CC4-5D6E-409C-BE32-E72D297353CC}">
                  <c16:uniqueId val="{00000033-B5F8-4A61-A18E-DD1BCC6BFCD3}"/>
                </c:ext>
              </c:extLst>
            </c:dLbl>
            <c:dLbl>
              <c:idx val="27"/>
              <c:delete val="1"/>
              <c:extLst>
                <c:ext xmlns:c15="http://schemas.microsoft.com/office/drawing/2012/chart" uri="{CE6537A1-D6FC-4f65-9D91-7224C49458BB}"/>
                <c:ext xmlns:c16="http://schemas.microsoft.com/office/drawing/2014/chart" uri="{C3380CC4-5D6E-409C-BE32-E72D297353CC}">
                  <c16:uniqueId val="{00000034-B5F8-4A61-A18E-DD1BCC6BFCD3}"/>
                </c:ext>
              </c:extLst>
            </c:dLbl>
            <c:dLbl>
              <c:idx val="28"/>
              <c:delete val="1"/>
              <c:extLst>
                <c:ext xmlns:c15="http://schemas.microsoft.com/office/drawing/2012/chart" uri="{CE6537A1-D6FC-4f65-9D91-7224C49458BB}"/>
                <c:ext xmlns:c16="http://schemas.microsoft.com/office/drawing/2014/chart" uri="{C3380CC4-5D6E-409C-BE32-E72D297353CC}">
                  <c16:uniqueId val="{00000035-B5F8-4A61-A18E-DD1BCC6BFCD3}"/>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'CARACT. PORT.Y Resumen'!$G$88:$G$118</c:f>
              <c:numCache>
                <c:formatCode>General</c:formatCode>
                <c:ptCount val="31"/>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pt idx="21">
                  <c:v>2043</c:v>
                </c:pt>
                <c:pt idx="22">
                  <c:v>2044</c:v>
                </c:pt>
                <c:pt idx="23">
                  <c:v>2045</c:v>
                </c:pt>
                <c:pt idx="24">
                  <c:v>2046</c:v>
                </c:pt>
                <c:pt idx="25">
                  <c:v>2047</c:v>
                </c:pt>
                <c:pt idx="26">
                  <c:v>2048</c:v>
                </c:pt>
                <c:pt idx="27">
                  <c:v>2049</c:v>
                </c:pt>
                <c:pt idx="28">
                  <c:v>2050</c:v>
                </c:pt>
                <c:pt idx="29">
                  <c:v>2051</c:v>
                </c:pt>
                <c:pt idx="30">
                  <c:v>2052</c:v>
                </c:pt>
              </c:numCache>
            </c:numRef>
          </c:cat>
          <c:val>
            <c:numRef>
              <c:f>'CARACT. PORT.Y Resumen'!$J$124:$J$152</c:f>
              <c:numCache>
                <c:formatCode>0.00</c:formatCode>
                <c:ptCount val="29"/>
                <c:pt idx="0">
                  <c:v>0.13364684805950572</c:v>
                </c:pt>
                <c:pt idx="1">
                  <c:v>2.9347749939987926</c:v>
                </c:pt>
                <c:pt idx="2">
                  <c:v>2.958434596873758</c:v>
                </c:pt>
                <c:pt idx="3">
                  <c:v>3.2276922390892291</c:v>
                </c:pt>
                <c:pt idx="4">
                  <c:v>3.2150835329629013</c:v>
                </c:pt>
                <c:pt idx="5">
                  <c:v>3.2024748270262235</c:v>
                </c:pt>
                <c:pt idx="6">
                  <c:v>3.1879539547628797</c:v>
                </c:pt>
                <c:pt idx="7">
                  <c:v>1.9064812342868098</c:v>
                </c:pt>
                <c:pt idx="8">
                  <c:v>1.8827748549178389</c:v>
                </c:pt>
                <c:pt idx="9">
                  <c:v>1.8669706020051917</c:v>
                </c:pt>
                <c:pt idx="10">
                  <c:v>1.6623782840456027</c:v>
                </c:pt>
                <c:pt idx="11">
                  <c:v>2.6925764221547284</c:v>
                </c:pt>
                <c:pt idx="12">
                  <c:v>0.52680843042157732</c:v>
                </c:pt>
                <c:pt idx="13">
                  <c:v>0.52680843042157732</c:v>
                </c:pt>
                <c:pt idx="14">
                  <c:v>0.52680843042157732</c:v>
                </c:pt>
                <c:pt idx="15">
                  <c:v>0.52680843042157732</c:v>
                </c:pt>
                <c:pt idx="16">
                  <c:v>0.52680843042157732</c:v>
                </c:pt>
                <c:pt idx="17">
                  <c:v>0</c:v>
                </c:pt>
                <c:pt idx="18">
                  <c:v>0</c:v>
                </c:pt>
                <c:pt idx="19">
                  <c:v>0</c:v>
                </c:pt>
                <c:pt idx="20">
                  <c:v>0</c:v>
                </c:pt>
                <c:pt idx="21">
                  <c:v>0</c:v>
                </c:pt>
                <c:pt idx="22">
                  <c:v>0</c:v>
                </c:pt>
                <c:pt idx="23">
                  <c:v>0</c:v>
                </c:pt>
                <c:pt idx="24">
                  <c:v>0</c:v>
                </c:pt>
                <c:pt idx="25">
                  <c:v>0</c:v>
                </c:pt>
                <c:pt idx="26">
                  <c:v>0</c:v>
                </c:pt>
                <c:pt idx="27">
                  <c:v>0</c:v>
                </c:pt>
                <c:pt idx="28">
                  <c:v>0</c:v>
                </c:pt>
              </c:numCache>
            </c:numRef>
          </c:val>
          <c:extLst>
            <c:ext xmlns:c16="http://schemas.microsoft.com/office/drawing/2014/chart" uri="{C3380CC4-5D6E-409C-BE32-E72D297353CC}">
              <c16:uniqueId val="{00000036-B5F8-4A61-A18E-DD1BCC6BFCD3}"/>
            </c:ext>
          </c:extLst>
        </c:ser>
        <c:dLbls>
          <c:showLegendKey val="0"/>
          <c:showVal val="0"/>
          <c:showCatName val="0"/>
          <c:showSerName val="0"/>
          <c:showPercent val="0"/>
          <c:showBubbleSize val="0"/>
        </c:dLbls>
        <c:gapWidth val="15"/>
        <c:overlap val="100"/>
        <c:axId val="611492000"/>
        <c:axId val="611492560"/>
      </c:barChart>
      <c:catAx>
        <c:axId val="611492000"/>
        <c:scaling>
          <c:orientation val="minMax"/>
        </c:scaling>
        <c:delete val="0"/>
        <c:axPos val="b"/>
        <c:numFmt formatCode="General" sourceLinked="1"/>
        <c:majorTickMark val="out"/>
        <c:minorTickMark val="none"/>
        <c:tickLblPos val="nextTo"/>
        <c:spPr>
          <a:ln>
            <a:solidFill>
              <a:schemeClr val="bg1">
                <a:lumMod val="50000"/>
              </a:schemeClr>
            </a:solidFill>
          </a:ln>
        </c:spPr>
        <c:txPr>
          <a:bodyPr rot="-2700000"/>
          <a:lstStyle/>
          <a:p>
            <a:pPr>
              <a:defRPr sz="990" baseline="0">
                <a:solidFill>
                  <a:sysClr val="windowText" lastClr="000000"/>
                </a:solidFill>
              </a:defRPr>
            </a:pPr>
            <a:endParaRPr lang="es-CO"/>
          </a:p>
        </c:txPr>
        <c:crossAx val="611492560"/>
        <c:crosses val="autoZero"/>
        <c:auto val="1"/>
        <c:lblAlgn val="ctr"/>
        <c:lblOffset val="100"/>
        <c:noMultiLvlLbl val="0"/>
      </c:catAx>
      <c:valAx>
        <c:axId val="611492560"/>
        <c:scaling>
          <c:orientation val="minMax"/>
          <c:max val="11"/>
          <c:min val="0"/>
        </c:scaling>
        <c:delete val="1"/>
        <c:axPos val="l"/>
        <c:numFmt formatCode="[=26]0.0&quot;%&quot;;#.0_____%" sourceLinked="0"/>
        <c:majorTickMark val="out"/>
        <c:minorTickMark val="none"/>
        <c:tickLblPos val="nextTo"/>
        <c:crossAx val="611492000"/>
        <c:crosses val="autoZero"/>
        <c:crossBetween val="between"/>
        <c:majorUnit val="1.5"/>
        <c:minorUnit val="0.5"/>
      </c:valAx>
    </c:plotArea>
    <c:legend>
      <c:legendPos val="b"/>
      <c:layout>
        <c:manualLayout>
          <c:xMode val="edge"/>
          <c:yMode val="edge"/>
          <c:x val="0.11342825753241183"/>
          <c:y val="0.90420278575454227"/>
          <c:w val="0.81298341542987651"/>
          <c:h val="7.3074617786246562E-2"/>
        </c:manualLayout>
      </c:layout>
      <c:overlay val="0"/>
      <c:txPr>
        <a:bodyPr/>
        <a:lstStyle/>
        <a:p>
          <a:pPr>
            <a:defRPr sz="1100">
              <a:solidFill>
                <a:sysClr val="windowText" lastClr="000000"/>
              </a:solidFill>
              <a:latin typeface="Corbel" panose="020B0503020204020204" pitchFamily="34" charset="0"/>
            </a:defRPr>
          </a:pPr>
          <a:endParaRPr lang="es-CO"/>
        </a:p>
      </c:txPr>
    </c:legend>
    <c:plotVisOnly val="1"/>
    <c:dispBlanksAs val="gap"/>
    <c:showDLblsOverMax val="0"/>
  </c:chart>
  <c:spPr>
    <a:noFill/>
    <a:ln>
      <a:noFill/>
    </a:ln>
  </c:spPr>
  <c:txPr>
    <a:bodyPr/>
    <a:lstStyle/>
    <a:p>
      <a:pPr>
        <a:defRPr sz="900">
          <a:latin typeface="Arial" pitchFamily="34" charset="0"/>
          <a:cs typeface="Arial" pitchFamily="34" charset="0"/>
        </a:defRPr>
      </a:pPr>
      <a:endParaRPr lang="es-CO"/>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303149606299219E-2"/>
          <c:y val="0.1388888888888889"/>
          <c:w val="0.82424081364829394"/>
          <c:h val="0.67645511128651659"/>
        </c:manualLayout>
      </c:layout>
      <c:barChart>
        <c:barDir val="col"/>
        <c:grouping val="clustered"/>
        <c:varyColors val="0"/>
        <c:ser>
          <c:idx val="0"/>
          <c:order val="0"/>
          <c:tx>
            <c:strRef>
              <c:f>IDD!$A$2</c:f>
              <c:strCache>
                <c:ptCount val="1"/>
                <c:pt idx="0">
                  <c:v>Stock Deuda</c:v>
                </c:pt>
              </c:strCache>
            </c:strRef>
          </c:tx>
          <c:spPr>
            <a:solidFill>
              <a:srgbClr val="DA0D2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IDD!$B$1:$F$1</c:f>
              <c:strCache>
                <c:ptCount val="5"/>
                <c:pt idx="0">
                  <c:v>2019</c:v>
                </c:pt>
                <c:pt idx="1">
                  <c:v>2020</c:v>
                </c:pt>
                <c:pt idx="2">
                  <c:v>2021</c:v>
                </c:pt>
                <c:pt idx="3">
                  <c:v>2022py</c:v>
                </c:pt>
                <c:pt idx="4">
                  <c:v>2023py</c:v>
                </c:pt>
              </c:strCache>
            </c:strRef>
          </c:cat>
          <c:val>
            <c:numRef>
              <c:f>IDD!$B$2:$F$2</c:f>
              <c:numCache>
                <c:formatCode>_(* #,##0.0_);_(* \(#,##0.0\);_(* "-"??_);_(@_)</c:formatCode>
                <c:ptCount val="5"/>
                <c:pt idx="0" formatCode="0.0">
                  <c:v>2.54</c:v>
                </c:pt>
                <c:pt idx="1">
                  <c:v>3.363988</c:v>
                </c:pt>
                <c:pt idx="2">
                  <c:v>5.6843360000000001</c:v>
                </c:pt>
                <c:pt idx="3">
                  <c:v>9.0410000000000004</c:v>
                </c:pt>
                <c:pt idx="4">
                  <c:v>11.137921723877852</c:v>
                </c:pt>
              </c:numCache>
            </c:numRef>
          </c:val>
          <c:extLst>
            <c:ext xmlns:c16="http://schemas.microsoft.com/office/drawing/2014/chart" uri="{C3380CC4-5D6E-409C-BE32-E72D297353CC}">
              <c16:uniqueId val="{00000000-E0DF-4D44-BEBC-91A063936E17}"/>
            </c:ext>
          </c:extLst>
        </c:ser>
        <c:dLbls>
          <c:showLegendKey val="0"/>
          <c:showVal val="0"/>
          <c:showCatName val="0"/>
          <c:showSerName val="0"/>
          <c:showPercent val="0"/>
          <c:showBubbleSize val="0"/>
        </c:dLbls>
        <c:gapWidth val="219"/>
        <c:overlap val="-27"/>
        <c:axId val="1879555711"/>
        <c:axId val="1879562783"/>
      </c:barChart>
      <c:lineChart>
        <c:grouping val="standard"/>
        <c:varyColors val="0"/>
        <c:ser>
          <c:idx val="1"/>
          <c:order val="1"/>
          <c:tx>
            <c:strRef>
              <c:f>IDD!$A$4</c:f>
              <c:strCache>
                <c:ptCount val="1"/>
                <c:pt idx="0">
                  <c:v>Deuda / PIB (%)</c:v>
                </c:pt>
              </c:strCache>
            </c:strRef>
          </c:tx>
          <c:spPr>
            <a:ln w="28575" cap="rnd">
              <a:solidFill>
                <a:srgbClr val="F5B048"/>
              </a:solidFill>
              <a:round/>
            </a:ln>
            <a:effectLst/>
          </c:spPr>
          <c:marker>
            <c:symbol val="circle"/>
            <c:size val="5"/>
            <c:spPr>
              <a:solidFill>
                <a:schemeClr val="accent2"/>
              </a:solidFill>
              <a:ln w="9525">
                <a:solidFill>
                  <a:srgbClr val="F5B048"/>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IDD!$B$4:$F$4</c:f>
              <c:numCache>
                <c:formatCode>0.0%</c:formatCode>
                <c:ptCount val="5"/>
                <c:pt idx="0">
                  <c:v>9.2861932060244769E-3</c:v>
                </c:pt>
                <c:pt idx="1">
                  <c:v>1.2928106658041101E-2</c:v>
                </c:pt>
                <c:pt idx="2">
                  <c:v>1.9057810295957132E-2</c:v>
                </c:pt>
                <c:pt idx="3">
                  <c:v>2.5816708091582243E-2</c:v>
                </c:pt>
                <c:pt idx="4">
                  <c:v>2.9285725222149086E-2</c:v>
                </c:pt>
              </c:numCache>
            </c:numRef>
          </c:val>
          <c:smooth val="0"/>
          <c:extLst>
            <c:ext xmlns:c16="http://schemas.microsoft.com/office/drawing/2014/chart" uri="{C3380CC4-5D6E-409C-BE32-E72D297353CC}">
              <c16:uniqueId val="{00000002-E0DF-4D44-BEBC-91A063936E17}"/>
            </c:ext>
          </c:extLst>
        </c:ser>
        <c:dLbls>
          <c:showLegendKey val="0"/>
          <c:showVal val="0"/>
          <c:showCatName val="0"/>
          <c:showSerName val="0"/>
          <c:showPercent val="0"/>
          <c:showBubbleSize val="0"/>
        </c:dLbls>
        <c:marker val="1"/>
        <c:smooth val="0"/>
        <c:axId val="1563113999"/>
        <c:axId val="1563119823"/>
      </c:lineChart>
      <c:catAx>
        <c:axId val="187955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879562783"/>
        <c:crosses val="autoZero"/>
        <c:auto val="1"/>
        <c:lblAlgn val="ctr"/>
        <c:lblOffset val="100"/>
        <c:noMultiLvlLbl val="0"/>
      </c:catAx>
      <c:valAx>
        <c:axId val="1879562783"/>
        <c:scaling>
          <c:orientation val="minMax"/>
          <c:max val="14"/>
        </c:scaling>
        <c:delete val="0"/>
        <c:axPos val="l"/>
        <c:majorGridlines>
          <c:spPr>
            <a:ln w="9525" cap="flat" cmpd="sng" algn="ctr">
              <a:no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O"/>
          </a:p>
        </c:txPr>
        <c:crossAx val="1879555711"/>
        <c:crosses val="autoZero"/>
        <c:crossBetween val="between"/>
      </c:valAx>
      <c:valAx>
        <c:axId val="1563119823"/>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CO"/>
          </a:p>
        </c:txPr>
        <c:crossAx val="1563113999"/>
        <c:crosses val="max"/>
        <c:crossBetween val="between"/>
      </c:valAx>
      <c:catAx>
        <c:axId val="1563113999"/>
        <c:scaling>
          <c:orientation val="minMax"/>
        </c:scaling>
        <c:delete val="1"/>
        <c:axPos val="b"/>
        <c:majorTickMark val="out"/>
        <c:minorTickMark val="none"/>
        <c:tickLblPos val="nextTo"/>
        <c:crossAx val="156311982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'Ind Ley 617 de 2000'!$B$46</c:f>
              <c:strCache>
                <c:ptCount val="1"/>
                <c:pt idx="0">
                  <c:v>Indicador de sostenibilidad</c:v>
                </c:pt>
              </c:strCache>
            </c:strRef>
          </c:tx>
          <c:spPr>
            <a:ln w="28575" cap="rnd">
              <a:solidFill>
                <a:srgbClr val="DA0D2C"/>
              </a:solidFill>
              <a:round/>
              <a:extLst>
                <a:ext uri="{C807C97D-BFC1-408E-A445-0C87EB9F89A2}">
                  <ask:lineSketchStyleProps xmlns:ask="http://schemas.microsoft.com/office/drawing/2018/sketchyshapes">
                    <ask:type>
                      <ask:lineSketchNone/>
                    </ask:type>
                  </ask:lineSketchStyleProps>
                </a:ext>
              </a:extLst>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DA0D2C"/>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 Ley 617 de 2000'!$C$45:$X$45</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formatCode="mmm\-yy">
                  <c:v>44805</c:v>
                </c:pt>
              </c:numCache>
            </c:numRef>
          </c:cat>
          <c:val>
            <c:numRef>
              <c:f>'Ind Ley 617 de 2000'!$C$46:$X$46</c:f>
              <c:numCache>
                <c:formatCode>0%</c:formatCode>
                <c:ptCount val="22"/>
                <c:pt idx="0">
                  <c:v>0.74</c:v>
                </c:pt>
                <c:pt idx="1">
                  <c:v>0.76</c:v>
                </c:pt>
                <c:pt idx="2">
                  <c:v>0.63</c:v>
                </c:pt>
                <c:pt idx="3">
                  <c:v>0.45</c:v>
                </c:pt>
                <c:pt idx="4">
                  <c:v>0.53</c:v>
                </c:pt>
                <c:pt idx="5">
                  <c:v>0.39</c:v>
                </c:pt>
                <c:pt idx="6">
                  <c:v>0.44</c:v>
                </c:pt>
                <c:pt idx="7">
                  <c:v>0.35</c:v>
                </c:pt>
                <c:pt idx="8">
                  <c:v>0.28999999999999998</c:v>
                </c:pt>
                <c:pt idx="9">
                  <c:v>0.25</c:v>
                </c:pt>
                <c:pt idx="10">
                  <c:v>0.24</c:v>
                </c:pt>
                <c:pt idx="11">
                  <c:v>0.2</c:v>
                </c:pt>
                <c:pt idx="12">
                  <c:v>0.17</c:v>
                </c:pt>
                <c:pt idx="13">
                  <c:v>0.18</c:v>
                </c:pt>
                <c:pt idx="14">
                  <c:v>0.15</c:v>
                </c:pt>
                <c:pt idx="15">
                  <c:v>0.13</c:v>
                </c:pt>
                <c:pt idx="16">
                  <c:v>0.13</c:v>
                </c:pt>
                <c:pt idx="17">
                  <c:v>0.11</c:v>
                </c:pt>
                <c:pt idx="18">
                  <c:v>0.23</c:v>
                </c:pt>
                <c:pt idx="19">
                  <c:v>0.24</c:v>
                </c:pt>
                <c:pt idx="20">
                  <c:v>0.43</c:v>
                </c:pt>
                <c:pt idx="21">
                  <c:v>0.51</c:v>
                </c:pt>
              </c:numCache>
            </c:numRef>
          </c:val>
          <c:smooth val="1"/>
          <c:extLst>
            <c:ext xmlns:c16="http://schemas.microsoft.com/office/drawing/2014/chart" uri="{C3380CC4-5D6E-409C-BE32-E72D297353CC}">
              <c16:uniqueId val="{00000000-8DCB-400B-952D-999C97161668}"/>
            </c:ext>
          </c:extLst>
        </c:ser>
        <c:ser>
          <c:idx val="1"/>
          <c:order val="1"/>
          <c:tx>
            <c:strRef>
              <c:f>'Ind Ley 617 de 2000'!$B$47</c:f>
              <c:strCache>
                <c:ptCount val="1"/>
                <c:pt idx="0">
                  <c:v>Límite ley 358 de 1997</c:v>
                </c:pt>
              </c:strCache>
            </c:strRef>
          </c:tx>
          <c:spPr>
            <a:ln w="28575" cap="rnd">
              <a:solidFill>
                <a:srgbClr val="7F7F7F"/>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8DCB-400B-952D-999C97161668}"/>
                </c:ext>
              </c:extLst>
            </c:dLbl>
            <c:dLbl>
              <c:idx val="1"/>
              <c:delete val="1"/>
              <c:extLst>
                <c:ext xmlns:c15="http://schemas.microsoft.com/office/drawing/2012/chart" uri="{CE6537A1-D6FC-4f65-9D91-7224C49458BB}"/>
                <c:ext xmlns:c16="http://schemas.microsoft.com/office/drawing/2014/chart" uri="{C3380CC4-5D6E-409C-BE32-E72D297353CC}">
                  <c16:uniqueId val="{00000002-8DCB-400B-952D-999C97161668}"/>
                </c:ext>
              </c:extLst>
            </c:dLbl>
            <c:dLbl>
              <c:idx val="2"/>
              <c:delete val="1"/>
              <c:extLst>
                <c:ext xmlns:c15="http://schemas.microsoft.com/office/drawing/2012/chart" uri="{CE6537A1-D6FC-4f65-9D91-7224C49458BB}"/>
                <c:ext xmlns:c16="http://schemas.microsoft.com/office/drawing/2014/chart" uri="{C3380CC4-5D6E-409C-BE32-E72D297353CC}">
                  <c16:uniqueId val="{00000003-8DCB-400B-952D-999C97161668}"/>
                </c:ext>
              </c:extLst>
            </c:dLbl>
            <c:dLbl>
              <c:idx val="3"/>
              <c:delete val="1"/>
              <c:extLst>
                <c:ext xmlns:c15="http://schemas.microsoft.com/office/drawing/2012/chart" uri="{CE6537A1-D6FC-4f65-9D91-7224C49458BB}"/>
                <c:ext xmlns:c16="http://schemas.microsoft.com/office/drawing/2014/chart" uri="{C3380CC4-5D6E-409C-BE32-E72D297353CC}">
                  <c16:uniqueId val="{00000004-8DCB-400B-952D-999C97161668}"/>
                </c:ext>
              </c:extLst>
            </c:dLbl>
            <c:dLbl>
              <c:idx val="4"/>
              <c:delete val="1"/>
              <c:extLst>
                <c:ext xmlns:c15="http://schemas.microsoft.com/office/drawing/2012/chart" uri="{CE6537A1-D6FC-4f65-9D91-7224C49458BB}"/>
                <c:ext xmlns:c16="http://schemas.microsoft.com/office/drawing/2014/chart" uri="{C3380CC4-5D6E-409C-BE32-E72D297353CC}">
                  <c16:uniqueId val="{00000005-8DCB-400B-952D-999C97161668}"/>
                </c:ext>
              </c:extLst>
            </c:dLbl>
            <c:dLbl>
              <c:idx val="5"/>
              <c:delete val="1"/>
              <c:extLst>
                <c:ext xmlns:c15="http://schemas.microsoft.com/office/drawing/2012/chart" uri="{CE6537A1-D6FC-4f65-9D91-7224C49458BB}"/>
                <c:ext xmlns:c16="http://schemas.microsoft.com/office/drawing/2014/chart" uri="{C3380CC4-5D6E-409C-BE32-E72D297353CC}">
                  <c16:uniqueId val="{00000006-8DCB-400B-952D-999C97161668}"/>
                </c:ext>
              </c:extLst>
            </c:dLbl>
            <c:dLbl>
              <c:idx val="6"/>
              <c:delete val="1"/>
              <c:extLst>
                <c:ext xmlns:c15="http://schemas.microsoft.com/office/drawing/2012/chart" uri="{CE6537A1-D6FC-4f65-9D91-7224C49458BB}"/>
                <c:ext xmlns:c16="http://schemas.microsoft.com/office/drawing/2014/chart" uri="{C3380CC4-5D6E-409C-BE32-E72D297353CC}">
                  <c16:uniqueId val="{00000007-8DCB-400B-952D-999C97161668}"/>
                </c:ext>
              </c:extLst>
            </c:dLbl>
            <c:dLbl>
              <c:idx val="7"/>
              <c:delete val="1"/>
              <c:extLst>
                <c:ext xmlns:c15="http://schemas.microsoft.com/office/drawing/2012/chart" uri="{CE6537A1-D6FC-4f65-9D91-7224C49458BB}"/>
                <c:ext xmlns:c16="http://schemas.microsoft.com/office/drawing/2014/chart" uri="{C3380CC4-5D6E-409C-BE32-E72D297353CC}">
                  <c16:uniqueId val="{00000008-8DCB-400B-952D-999C97161668}"/>
                </c:ext>
              </c:extLst>
            </c:dLbl>
            <c:dLbl>
              <c:idx val="8"/>
              <c:delete val="1"/>
              <c:extLst>
                <c:ext xmlns:c15="http://schemas.microsoft.com/office/drawing/2012/chart" uri="{CE6537A1-D6FC-4f65-9D91-7224C49458BB}"/>
                <c:ext xmlns:c16="http://schemas.microsoft.com/office/drawing/2014/chart" uri="{C3380CC4-5D6E-409C-BE32-E72D297353CC}">
                  <c16:uniqueId val="{00000009-8DCB-400B-952D-999C97161668}"/>
                </c:ext>
              </c:extLst>
            </c:dLbl>
            <c:dLbl>
              <c:idx val="9"/>
              <c:delete val="1"/>
              <c:extLst>
                <c:ext xmlns:c15="http://schemas.microsoft.com/office/drawing/2012/chart" uri="{CE6537A1-D6FC-4f65-9D91-7224C49458BB}"/>
                <c:ext xmlns:c16="http://schemas.microsoft.com/office/drawing/2014/chart" uri="{C3380CC4-5D6E-409C-BE32-E72D297353CC}">
                  <c16:uniqueId val="{0000000A-8DCB-400B-952D-999C97161668}"/>
                </c:ext>
              </c:extLst>
            </c:dLbl>
            <c:dLbl>
              <c:idx val="10"/>
              <c:delete val="1"/>
              <c:extLst>
                <c:ext xmlns:c15="http://schemas.microsoft.com/office/drawing/2012/chart" uri="{CE6537A1-D6FC-4f65-9D91-7224C49458BB}"/>
                <c:ext xmlns:c16="http://schemas.microsoft.com/office/drawing/2014/chart" uri="{C3380CC4-5D6E-409C-BE32-E72D297353CC}">
                  <c16:uniqueId val="{0000000B-8DCB-400B-952D-999C97161668}"/>
                </c:ext>
              </c:extLst>
            </c:dLbl>
            <c:dLbl>
              <c:idx val="11"/>
              <c:delete val="1"/>
              <c:extLst>
                <c:ext xmlns:c15="http://schemas.microsoft.com/office/drawing/2012/chart" uri="{CE6537A1-D6FC-4f65-9D91-7224C49458BB}"/>
                <c:ext xmlns:c16="http://schemas.microsoft.com/office/drawing/2014/chart" uri="{C3380CC4-5D6E-409C-BE32-E72D297353CC}">
                  <c16:uniqueId val="{0000000C-8DCB-400B-952D-999C97161668}"/>
                </c:ext>
              </c:extLst>
            </c:dLbl>
            <c:dLbl>
              <c:idx val="12"/>
              <c:delete val="1"/>
              <c:extLst>
                <c:ext xmlns:c15="http://schemas.microsoft.com/office/drawing/2012/chart" uri="{CE6537A1-D6FC-4f65-9D91-7224C49458BB}"/>
                <c:ext xmlns:c16="http://schemas.microsoft.com/office/drawing/2014/chart" uri="{C3380CC4-5D6E-409C-BE32-E72D297353CC}">
                  <c16:uniqueId val="{0000000D-8DCB-400B-952D-999C97161668}"/>
                </c:ext>
              </c:extLst>
            </c:dLbl>
            <c:dLbl>
              <c:idx val="13"/>
              <c:delete val="1"/>
              <c:extLst>
                <c:ext xmlns:c15="http://schemas.microsoft.com/office/drawing/2012/chart" uri="{CE6537A1-D6FC-4f65-9D91-7224C49458BB}"/>
                <c:ext xmlns:c16="http://schemas.microsoft.com/office/drawing/2014/chart" uri="{C3380CC4-5D6E-409C-BE32-E72D297353CC}">
                  <c16:uniqueId val="{0000000E-8DCB-400B-952D-999C97161668}"/>
                </c:ext>
              </c:extLst>
            </c:dLbl>
            <c:dLbl>
              <c:idx val="14"/>
              <c:delete val="1"/>
              <c:extLst>
                <c:ext xmlns:c15="http://schemas.microsoft.com/office/drawing/2012/chart" uri="{CE6537A1-D6FC-4f65-9D91-7224C49458BB}"/>
                <c:ext xmlns:c16="http://schemas.microsoft.com/office/drawing/2014/chart" uri="{C3380CC4-5D6E-409C-BE32-E72D297353CC}">
                  <c16:uniqueId val="{0000000F-8DCB-400B-952D-999C97161668}"/>
                </c:ext>
              </c:extLst>
            </c:dLbl>
            <c:dLbl>
              <c:idx val="15"/>
              <c:delete val="1"/>
              <c:extLst>
                <c:ext xmlns:c15="http://schemas.microsoft.com/office/drawing/2012/chart" uri="{CE6537A1-D6FC-4f65-9D91-7224C49458BB}"/>
                <c:ext xmlns:c16="http://schemas.microsoft.com/office/drawing/2014/chart" uri="{C3380CC4-5D6E-409C-BE32-E72D297353CC}">
                  <c16:uniqueId val="{00000010-8DCB-400B-952D-999C97161668}"/>
                </c:ext>
              </c:extLst>
            </c:dLbl>
            <c:dLbl>
              <c:idx val="16"/>
              <c:delete val="1"/>
              <c:extLst>
                <c:ext xmlns:c15="http://schemas.microsoft.com/office/drawing/2012/chart" uri="{CE6537A1-D6FC-4f65-9D91-7224C49458BB}"/>
                <c:ext xmlns:c16="http://schemas.microsoft.com/office/drawing/2014/chart" uri="{C3380CC4-5D6E-409C-BE32-E72D297353CC}">
                  <c16:uniqueId val="{00000011-8DCB-400B-952D-999C97161668}"/>
                </c:ext>
              </c:extLst>
            </c:dLbl>
            <c:dLbl>
              <c:idx val="17"/>
              <c:delete val="1"/>
              <c:extLst>
                <c:ext xmlns:c15="http://schemas.microsoft.com/office/drawing/2012/chart" uri="{CE6537A1-D6FC-4f65-9D91-7224C49458BB}"/>
                <c:ext xmlns:c16="http://schemas.microsoft.com/office/drawing/2014/chart" uri="{C3380CC4-5D6E-409C-BE32-E72D297353CC}">
                  <c16:uniqueId val="{00000012-8DCB-400B-952D-999C97161668}"/>
                </c:ext>
              </c:extLst>
            </c:dLbl>
            <c:dLbl>
              <c:idx val="18"/>
              <c:delete val="1"/>
              <c:extLst>
                <c:ext xmlns:c15="http://schemas.microsoft.com/office/drawing/2012/chart" uri="{CE6537A1-D6FC-4f65-9D91-7224C49458BB}"/>
                <c:ext xmlns:c16="http://schemas.microsoft.com/office/drawing/2014/chart" uri="{C3380CC4-5D6E-409C-BE32-E72D297353CC}">
                  <c16:uniqueId val="{00000013-8DCB-400B-952D-999C97161668}"/>
                </c:ext>
              </c:extLst>
            </c:dLbl>
            <c:dLbl>
              <c:idx val="20"/>
              <c:delete val="1"/>
              <c:extLst>
                <c:ext xmlns:c15="http://schemas.microsoft.com/office/drawing/2012/chart" uri="{CE6537A1-D6FC-4f65-9D91-7224C49458BB}"/>
                <c:ext xmlns:c16="http://schemas.microsoft.com/office/drawing/2014/chart" uri="{C3380CC4-5D6E-409C-BE32-E72D297353CC}">
                  <c16:uniqueId val="{00000014-8DCB-400B-952D-999C9716166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7F7F7F"/>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 Ley 617 de 2000'!$C$45:$X$45</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formatCode="mmm\-yy">
                  <c:v>44805</c:v>
                </c:pt>
              </c:numCache>
            </c:numRef>
          </c:cat>
          <c:val>
            <c:numRef>
              <c:f>'Ind Ley 617 de 2000'!$C$47:$X$47</c:f>
              <c:numCache>
                <c:formatCode>0%</c:formatCode>
                <c:ptCount val="22"/>
                <c:pt idx="0">
                  <c:v>0.8</c:v>
                </c:pt>
                <c:pt idx="1">
                  <c:v>0.8</c:v>
                </c:pt>
                <c:pt idx="2">
                  <c:v>0.8</c:v>
                </c:pt>
                <c:pt idx="3">
                  <c:v>0.8</c:v>
                </c:pt>
                <c:pt idx="4">
                  <c:v>0.8</c:v>
                </c:pt>
                <c:pt idx="5">
                  <c:v>0.8</c:v>
                </c:pt>
                <c:pt idx="6">
                  <c:v>0.8</c:v>
                </c:pt>
                <c:pt idx="7">
                  <c:v>0.8</c:v>
                </c:pt>
                <c:pt idx="8">
                  <c:v>0.8</c:v>
                </c:pt>
                <c:pt idx="9">
                  <c:v>0.8</c:v>
                </c:pt>
                <c:pt idx="10">
                  <c:v>0.8</c:v>
                </c:pt>
                <c:pt idx="11">
                  <c:v>0.8</c:v>
                </c:pt>
                <c:pt idx="12">
                  <c:v>0.8</c:v>
                </c:pt>
                <c:pt idx="13">
                  <c:v>0.8</c:v>
                </c:pt>
                <c:pt idx="14">
                  <c:v>0.8</c:v>
                </c:pt>
                <c:pt idx="15">
                  <c:v>0.8</c:v>
                </c:pt>
                <c:pt idx="16">
                  <c:v>0.8</c:v>
                </c:pt>
                <c:pt idx="17">
                  <c:v>0.8</c:v>
                </c:pt>
                <c:pt idx="18">
                  <c:v>0.8</c:v>
                </c:pt>
                <c:pt idx="19">
                  <c:v>0.8</c:v>
                </c:pt>
                <c:pt idx="20">
                  <c:v>1</c:v>
                </c:pt>
                <c:pt idx="21">
                  <c:v>1</c:v>
                </c:pt>
              </c:numCache>
            </c:numRef>
          </c:val>
          <c:smooth val="0"/>
          <c:extLst>
            <c:ext xmlns:c16="http://schemas.microsoft.com/office/drawing/2014/chart" uri="{C3380CC4-5D6E-409C-BE32-E72D297353CC}">
              <c16:uniqueId val="{00000015-8DCB-400B-952D-999C97161668}"/>
            </c:ext>
          </c:extLst>
        </c:ser>
        <c:dLbls>
          <c:dLblPos val="t"/>
          <c:showLegendKey val="0"/>
          <c:showVal val="1"/>
          <c:showCatName val="0"/>
          <c:showSerName val="0"/>
          <c:showPercent val="0"/>
          <c:showBubbleSize val="0"/>
        </c:dLbls>
        <c:smooth val="0"/>
        <c:axId val="1905161823"/>
        <c:axId val="1776300895"/>
      </c:lineChart>
      <c:catAx>
        <c:axId val="190516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776300895"/>
        <c:crosses val="autoZero"/>
        <c:auto val="1"/>
        <c:lblAlgn val="ctr"/>
        <c:lblOffset val="100"/>
        <c:noMultiLvlLbl val="0"/>
      </c:catAx>
      <c:valAx>
        <c:axId val="1776300895"/>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1905161823"/>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27895825649085"/>
          <c:y val="7.5281944444444443E-2"/>
          <c:w val="0.70721041743509161"/>
          <c:h val="0.85007870370370375"/>
        </c:manualLayout>
      </c:layout>
      <c:barChart>
        <c:barDir val="bar"/>
        <c:grouping val="clustered"/>
        <c:varyColors val="0"/>
        <c:ser>
          <c:idx val="0"/>
          <c:order val="0"/>
          <c:tx>
            <c:strRef>
              <c:f>Hoja1!$J$5</c:f>
              <c:strCache>
                <c:ptCount val="1"/>
                <c:pt idx="0">
                  <c:v>Funcionamiento</c:v>
                </c:pt>
              </c:strCache>
            </c:strRef>
          </c:tx>
          <c:spPr>
            <a:solidFill>
              <a:schemeClr val="accent1"/>
            </a:solidFill>
            <a:ln>
              <a:noFill/>
            </a:ln>
            <a:effectLst/>
          </c:spPr>
          <c:invertIfNegative val="0"/>
          <c:dPt>
            <c:idx val="1"/>
            <c:invertIfNegative val="0"/>
            <c:bubble3D val="0"/>
            <c:spPr>
              <a:solidFill>
                <a:schemeClr val="accent4">
                  <a:lumMod val="75000"/>
                </a:schemeClr>
              </a:solidFill>
              <a:ln>
                <a:noFill/>
              </a:ln>
              <a:effectLst/>
            </c:spPr>
            <c:extLst>
              <c:ext xmlns:c16="http://schemas.microsoft.com/office/drawing/2014/chart" uri="{C3380CC4-5D6E-409C-BE32-E72D297353CC}">
                <c16:uniqueId val="{00000001-B373-4911-A4D1-4737A3BE28AA}"/>
              </c:ext>
            </c:extLst>
          </c:dPt>
          <c:dLbls>
            <c:dLbl>
              <c:idx val="0"/>
              <c:dLblPos val="inEnd"/>
              <c:showLegendKey val="0"/>
              <c:showVal val="1"/>
              <c:showCatName val="0"/>
              <c:showSerName val="0"/>
              <c:showPercent val="0"/>
              <c:showBubbleSize val="0"/>
              <c:extLst>
                <c:ext xmlns:c15="http://schemas.microsoft.com/office/drawing/2012/chart" uri="{CE6537A1-D6FC-4f65-9D91-7224C49458BB}">
                  <c15:layout>
                    <c:manualLayout>
                      <c:w val="0.23234215885947052"/>
                      <c:h val="0.31857497850841732"/>
                    </c:manualLayout>
                  </c15:layout>
                </c:ext>
                <c:ext xmlns:c16="http://schemas.microsoft.com/office/drawing/2014/chart" uri="{C3380CC4-5D6E-409C-BE32-E72D297353CC}">
                  <c16:uniqueId val="{00000002-B373-4911-A4D1-4737A3BE28AA}"/>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CO"/>
                </a:p>
              </c:txPr>
              <c:dLblPos val="inEnd"/>
              <c:showLegendKey val="0"/>
              <c:showVal val="1"/>
              <c:showCatName val="0"/>
              <c:showSerName val="0"/>
              <c:showPercent val="0"/>
              <c:showBubbleSize val="0"/>
              <c:extLst>
                <c:ext xmlns:c15="http://schemas.microsoft.com/office/drawing/2012/chart" uri="{CE6537A1-D6FC-4f65-9D91-7224C49458BB}">
                  <c15:layout>
                    <c:manualLayout>
                      <c:w val="0.22962661235573659"/>
                      <c:h val="0.31857497850841732"/>
                    </c:manualLayout>
                  </c15:layout>
                </c:ext>
                <c:ext xmlns:c16="http://schemas.microsoft.com/office/drawing/2014/chart" uri="{C3380CC4-5D6E-409C-BE32-E72D297353CC}">
                  <c16:uniqueId val="{00000001-B373-4911-A4D1-4737A3BE28A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Hoja1!$K$4:$L$4</c:f>
              <c:strCache>
                <c:ptCount val="2"/>
                <c:pt idx="0">
                  <c:v>Presupuesto Disponible</c:v>
                </c:pt>
                <c:pt idx="1">
                  <c:v>Ejecutado a Octubre</c:v>
                </c:pt>
              </c:strCache>
            </c:strRef>
          </c:cat>
          <c:val>
            <c:numRef>
              <c:f>Hoja1!$K$5:$L$5</c:f>
              <c:numCache>
                <c:formatCode>"$"\ #,##0,,</c:formatCode>
                <c:ptCount val="2"/>
                <c:pt idx="0">
                  <c:v>302028509000</c:v>
                </c:pt>
                <c:pt idx="1">
                  <c:v>229915394531</c:v>
                </c:pt>
              </c:numCache>
            </c:numRef>
          </c:val>
          <c:extLst>
            <c:ext xmlns:c16="http://schemas.microsoft.com/office/drawing/2014/chart" uri="{C3380CC4-5D6E-409C-BE32-E72D297353CC}">
              <c16:uniqueId val="{00000003-B373-4911-A4D1-4737A3BE28AA}"/>
            </c:ext>
          </c:extLst>
        </c:ser>
        <c:dLbls>
          <c:showLegendKey val="0"/>
          <c:showVal val="0"/>
          <c:showCatName val="0"/>
          <c:showSerName val="0"/>
          <c:showPercent val="0"/>
          <c:showBubbleSize val="0"/>
        </c:dLbls>
        <c:gapWidth val="60"/>
        <c:axId val="460038975"/>
        <c:axId val="460031487"/>
      </c:barChart>
      <c:catAx>
        <c:axId val="4600389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460031487"/>
        <c:crosses val="autoZero"/>
        <c:auto val="1"/>
        <c:lblAlgn val="ctr"/>
        <c:lblOffset val="100"/>
        <c:noMultiLvlLbl val="0"/>
      </c:catAx>
      <c:valAx>
        <c:axId val="460031487"/>
        <c:scaling>
          <c:orientation val="minMax"/>
        </c:scaling>
        <c:delete val="1"/>
        <c:axPos val="t"/>
        <c:numFmt formatCode="&quot;$&quot;\ #,##0,," sourceLinked="1"/>
        <c:majorTickMark val="none"/>
        <c:minorTickMark val="none"/>
        <c:tickLblPos val="nextTo"/>
        <c:crossAx val="460038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'Ind Ley 617 de 2000'!$B$73</c:f>
              <c:strCache>
                <c:ptCount val="1"/>
                <c:pt idx="0">
                  <c:v>Indicador de sostenibilidad</c:v>
                </c:pt>
              </c:strCache>
            </c:strRef>
          </c:tx>
          <c:spPr>
            <a:ln w="28575" cap="rnd">
              <a:solidFill>
                <a:srgbClr val="DA0D2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DA0D2C"/>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 Ley 617 de 2000'!$C$72:$X$72</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formatCode="mmm\-yy">
                  <c:v>44805</c:v>
                </c:pt>
              </c:numCache>
            </c:numRef>
          </c:cat>
          <c:val>
            <c:numRef>
              <c:f>'Ind Ley 617 de 2000'!$C$73:$X$73</c:f>
              <c:numCache>
                <c:formatCode>0%</c:formatCode>
                <c:ptCount val="22"/>
                <c:pt idx="0">
                  <c:v>0.17</c:v>
                </c:pt>
                <c:pt idx="1">
                  <c:v>0.24</c:v>
                </c:pt>
                <c:pt idx="2">
                  <c:v>0.12</c:v>
                </c:pt>
                <c:pt idx="3">
                  <c:v>0.1</c:v>
                </c:pt>
                <c:pt idx="4">
                  <c:v>0.1</c:v>
                </c:pt>
                <c:pt idx="5">
                  <c:v>0.08</c:v>
                </c:pt>
                <c:pt idx="6">
                  <c:v>0.06</c:v>
                </c:pt>
                <c:pt idx="7">
                  <c:v>0.06</c:v>
                </c:pt>
                <c:pt idx="8">
                  <c:v>0.04</c:v>
                </c:pt>
                <c:pt idx="9">
                  <c:v>0.03</c:v>
                </c:pt>
                <c:pt idx="10">
                  <c:v>0.03</c:v>
                </c:pt>
                <c:pt idx="11">
                  <c:v>0.02</c:v>
                </c:pt>
                <c:pt idx="12">
                  <c:v>0.02</c:v>
                </c:pt>
                <c:pt idx="13">
                  <c:v>0.02</c:v>
                </c:pt>
                <c:pt idx="14">
                  <c:v>0.02</c:v>
                </c:pt>
                <c:pt idx="15">
                  <c:v>0.01</c:v>
                </c:pt>
                <c:pt idx="16">
                  <c:v>0.01</c:v>
                </c:pt>
                <c:pt idx="17">
                  <c:v>0.01</c:v>
                </c:pt>
                <c:pt idx="18">
                  <c:v>0.01</c:v>
                </c:pt>
                <c:pt idx="19">
                  <c:v>0.01</c:v>
                </c:pt>
                <c:pt idx="20">
                  <c:v>0.02</c:v>
                </c:pt>
                <c:pt idx="21">
                  <c:v>4.3999999999999997E-2</c:v>
                </c:pt>
              </c:numCache>
            </c:numRef>
          </c:val>
          <c:smooth val="1"/>
          <c:extLst>
            <c:ext xmlns:c16="http://schemas.microsoft.com/office/drawing/2014/chart" uri="{C3380CC4-5D6E-409C-BE32-E72D297353CC}">
              <c16:uniqueId val="{00000000-896F-443E-A0A5-886F44F9BFE4}"/>
            </c:ext>
          </c:extLst>
        </c:ser>
        <c:ser>
          <c:idx val="1"/>
          <c:order val="1"/>
          <c:tx>
            <c:strRef>
              <c:f>'Ind Ley 617 de 2000'!$B$74</c:f>
              <c:strCache>
                <c:ptCount val="1"/>
                <c:pt idx="0">
                  <c:v>Límite ley 358 de 1997</c:v>
                </c:pt>
              </c:strCache>
            </c:strRef>
          </c:tx>
          <c:spPr>
            <a:ln w="28575" cap="rnd">
              <a:solidFill>
                <a:srgbClr val="7F7F7F"/>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5-896F-443E-A0A5-886F44F9BFE4}"/>
                </c:ext>
              </c:extLst>
            </c:dLbl>
            <c:dLbl>
              <c:idx val="1"/>
              <c:delete val="1"/>
              <c:extLst>
                <c:ext xmlns:c15="http://schemas.microsoft.com/office/drawing/2012/chart" uri="{CE6537A1-D6FC-4f65-9D91-7224C49458BB}"/>
                <c:ext xmlns:c16="http://schemas.microsoft.com/office/drawing/2014/chart" uri="{C3380CC4-5D6E-409C-BE32-E72D297353CC}">
                  <c16:uniqueId val="{00000014-896F-443E-A0A5-886F44F9BFE4}"/>
                </c:ext>
              </c:extLst>
            </c:dLbl>
            <c:dLbl>
              <c:idx val="2"/>
              <c:delete val="1"/>
              <c:extLst>
                <c:ext xmlns:c15="http://schemas.microsoft.com/office/drawing/2012/chart" uri="{CE6537A1-D6FC-4f65-9D91-7224C49458BB}"/>
                <c:ext xmlns:c16="http://schemas.microsoft.com/office/drawing/2014/chart" uri="{C3380CC4-5D6E-409C-BE32-E72D297353CC}">
                  <c16:uniqueId val="{00000013-896F-443E-A0A5-886F44F9BFE4}"/>
                </c:ext>
              </c:extLst>
            </c:dLbl>
            <c:dLbl>
              <c:idx val="3"/>
              <c:delete val="1"/>
              <c:extLst>
                <c:ext xmlns:c15="http://schemas.microsoft.com/office/drawing/2012/chart" uri="{CE6537A1-D6FC-4f65-9D91-7224C49458BB}"/>
                <c:ext xmlns:c16="http://schemas.microsoft.com/office/drawing/2014/chart" uri="{C3380CC4-5D6E-409C-BE32-E72D297353CC}">
                  <c16:uniqueId val="{00000012-896F-443E-A0A5-886F44F9BFE4}"/>
                </c:ext>
              </c:extLst>
            </c:dLbl>
            <c:dLbl>
              <c:idx val="4"/>
              <c:delete val="1"/>
              <c:extLst>
                <c:ext xmlns:c15="http://schemas.microsoft.com/office/drawing/2012/chart" uri="{CE6537A1-D6FC-4f65-9D91-7224C49458BB}"/>
                <c:ext xmlns:c16="http://schemas.microsoft.com/office/drawing/2014/chart" uri="{C3380CC4-5D6E-409C-BE32-E72D297353CC}">
                  <c16:uniqueId val="{00000011-896F-443E-A0A5-886F44F9BFE4}"/>
                </c:ext>
              </c:extLst>
            </c:dLbl>
            <c:dLbl>
              <c:idx val="5"/>
              <c:delete val="1"/>
              <c:extLst>
                <c:ext xmlns:c15="http://schemas.microsoft.com/office/drawing/2012/chart" uri="{CE6537A1-D6FC-4f65-9D91-7224C49458BB}"/>
                <c:ext xmlns:c16="http://schemas.microsoft.com/office/drawing/2014/chart" uri="{C3380CC4-5D6E-409C-BE32-E72D297353CC}">
                  <c16:uniqueId val="{00000010-896F-443E-A0A5-886F44F9BFE4}"/>
                </c:ext>
              </c:extLst>
            </c:dLbl>
            <c:dLbl>
              <c:idx val="6"/>
              <c:delete val="1"/>
              <c:extLst>
                <c:ext xmlns:c15="http://schemas.microsoft.com/office/drawing/2012/chart" uri="{CE6537A1-D6FC-4f65-9D91-7224C49458BB}"/>
                <c:ext xmlns:c16="http://schemas.microsoft.com/office/drawing/2014/chart" uri="{C3380CC4-5D6E-409C-BE32-E72D297353CC}">
                  <c16:uniqueId val="{0000000F-896F-443E-A0A5-886F44F9BFE4}"/>
                </c:ext>
              </c:extLst>
            </c:dLbl>
            <c:dLbl>
              <c:idx val="7"/>
              <c:delete val="1"/>
              <c:extLst>
                <c:ext xmlns:c15="http://schemas.microsoft.com/office/drawing/2012/chart" uri="{CE6537A1-D6FC-4f65-9D91-7224C49458BB}"/>
                <c:ext xmlns:c16="http://schemas.microsoft.com/office/drawing/2014/chart" uri="{C3380CC4-5D6E-409C-BE32-E72D297353CC}">
                  <c16:uniqueId val="{0000000E-896F-443E-A0A5-886F44F9BFE4}"/>
                </c:ext>
              </c:extLst>
            </c:dLbl>
            <c:dLbl>
              <c:idx val="8"/>
              <c:delete val="1"/>
              <c:extLst>
                <c:ext xmlns:c15="http://schemas.microsoft.com/office/drawing/2012/chart" uri="{CE6537A1-D6FC-4f65-9D91-7224C49458BB}"/>
                <c:ext xmlns:c16="http://schemas.microsoft.com/office/drawing/2014/chart" uri="{C3380CC4-5D6E-409C-BE32-E72D297353CC}">
                  <c16:uniqueId val="{0000000D-896F-443E-A0A5-886F44F9BFE4}"/>
                </c:ext>
              </c:extLst>
            </c:dLbl>
            <c:dLbl>
              <c:idx val="9"/>
              <c:delete val="1"/>
              <c:extLst>
                <c:ext xmlns:c15="http://schemas.microsoft.com/office/drawing/2012/chart" uri="{CE6537A1-D6FC-4f65-9D91-7224C49458BB}"/>
                <c:ext xmlns:c16="http://schemas.microsoft.com/office/drawing/2014/chart" uri="{C3380CC4-5D6E-409C-BE32-E72D297353CC}">
                  <c16:uniqueId val="{0000000C-896F-443E-A0A5-886F44F9BFE4}"/>
                </c:ext>
              </c:extLst>
            </c:dLbl>
            <c:dLbl>
              <c:idx val="10"/>
              <c:delete val="1"/>
              <c:extLst>
                <c:ext xmlns:c15="http://schemas.microsoft.com/office/drawing/2012/chart" uri="{CE6537A1-D6FC-4f65-9D91-7224C49458BB}"/>
                <c:ext xmlns:c16="http://schemas.microsoft.com/office/drawing/2014/chart" uri="{C3380CC4-5D6E-409C-BE32-E72D297353CC}">
                  <c16:uniqueId val="{0000000B-896F-443E-A0A5-886F44F9BFE4}"/>
                </c:ext>
              </c:extLst>
            </c:dLbl>
            <c:dLbl>
              <c:idx val="11"/>
              <c:delete val="1"/>
              <c:extLst>
                <c:ext xmlns:c15="http://schemas.microsoft.com/office/drawing/2012/chart" uri="{CE6537A1-D6FC-4f65-9D91-7224C49458BB}"/>
                <c:ext xmlns:c16="http://schemas.microsoft.com/office/drawing/2014/chart" uri="{C3380CC4-5D6E-409C-BE32-E72D297353CC}">
                  <c16:uniqueId val="{0000000A-896F-443E-A0A5-886F44F9BFE4}"/>
                </c:ext>
              </c:extLst>
            </c:dLbl>
            <c:dLbl>
              <c:idx val="12"/>
              <c:delete val="1"/>
              <c:extLst>
                <c:ext xmlns:c15="http://schemas.microsoft.com/office/drawing/2012/chart" uri="{CE6537A1-D6FC-4f65-9D91-7224C49458BB}"/>
                <c:ext xmlns:c16="http://schemas.microsoft.com/office/drawing/2014/chart" uri="{C3380CC4-5D6E-409C-BE32-E72D297353CC}">
                  <c16:uniqueId val="{00000009-896F-443E-A0A5-886F44F9BFE4}"/>
                </c:ext>
              </c:extLst>
            </c:dLbl>
            <c:dLbl>
              <c:idx val="13"/>
              <c:delete val="1"/>
              <c:extLst>
                <c:ext xmlns:c15="http://schemas.microsoft.com/office/drawing/2012/chart" uri="{CE6537A1-D6FC-4f65-9D91-7224C49458BB}"/>
                <c:ext xmlns:c16="http://schemas.microsoft.com/office/drawing/2014/chart" uri="{C3380CC4-5D6E-409C-BE32-E72D297353CC}">
                  <c16:uniqueId val="{00000008-896F-443E-A0A5-886F44F9BFE4}"/>
                </c:ext>
              </c:extLst>
            </c:dLbl>
            <c:dLbl>
              <c:idx val="14"/>
              <c:delete val="1"/>
              <c:extLst>
                <c:ext xmlns:c15="http://schemas.microsoft.com/office/drawing/2012/chart" uri="{CE6537A1-D6FC-4f65-9D91-7224C49458BB}"/>
                <c:ext xmlns:c16="http://schemas.microsoft.com/office/drawing/2014/chart" uri="{C3380CC4-5D6E-409C-BE32-E72D297353CC}">
                  <c16:uniqueId val="{00000007-896F-443E-A0A5-886F44F9BFE4}"/>
                </c:ext>
              </c:extLst>
            </c:dLbl>
            <c:dLbl>
              <c:idx val="15"/>
              <c:delete val="1"/>
              <c:extLst>
                <c:ext xmlns:c15="http://schemas.microsoft.com/office/drawing/2012/chart" uri="{CE6537A1-D6FC-4f65-9D91-7224C49458BB}"/>
                <c:ext xmlns:c16="http://schemas.microsoft.com/office/drawing/2014/chart" uri="{C3380CC4-5D6E-409C-BE32-E72D297353CC}">
                  <c16:uniqueId val="{00000006-896F-443E-A0A5-886F44F9BFE4}"/>
                </c:ext>
              </c:extLst>
            </c:dLbl>
            <c:dLbl>
              <c:idx val="16"/>
              <c:delete val="1"/>
              <c:extLst>
                <c:ext xmlns:c15="http://schemas.microsoft.com/office/drawing/2012/chart" uri="{CE6537A1-D6FC-4f65-9D91-7224C49458BB}"/>
                <c:ext xmlns:c16="http://schemas.microsoft.com/office/drawing/2014/chart" uri="{C3380CC4-5D6E-409C-BE32-E72D297353CC}">
                  <c16:uniqueId val="{00000005-896F-443E-A0A5-886F44F9BFE4}"/>
                </c:ext>
              </c:extLst>
            </c:dLbl>
            <c:dLbl>
              <c:idx val="17"/>
              <c:delete val="1"/>
              <c:extLst>
                <c:ext xmlns:c15="http://schemas.microsoft.com/office/drawing/2012/chart" uri="{CE6537A1-D6FC-4f65-9D91-7224C49458BB}"/>
                <c:ext xmlns:c16="http://schemas.microsoft.com/office/drawing/2014/chart" uri="{C3380CC4-5D6E-409C-BE32-E72D297353CC}">
                  <c16:uniqueId val="{00000004-896F-443E-A0A5-886F44F9BFE4}"/>
                </c:ext>
              </c:extLst>
            </c:dLbl>
            <c:dLbl>
              <c:idx val="18"/>
              <c:delete val="1"/>
              <c:extLst>
                <c:ext xmlns:c15="http://schemas.microsoft.com/office/drawing/2012/chart" uri="{CE6537A1-D6FC-4f65-9D91-7224C49458BB}"/>
                <c:ext xmlns:c16="http://schemas.microsoft.com/office/drawing/2014/chart" uri="{C3380CC4-5D6E-409C-BE32-E72D297353CC}">
                  <c16:uniqueId val="{00000003-896F-443E-A0A5-886F44F9BFE4}"/>
                </c:ext>
              </c:extLst>
            </c:dLbl>
            <c:dLbl>
              <c:idx val="20"/>
              <c:delete val="1"/>
              <c:extLst>
                <c:ext xmlns:c15="http://schemas.microsoft.com/office/drawing/2012/chart" uri="{CE6537A1-D6FC-4f65-9D91-7224C49458BB}"/>
                <c:ext xmlns:c16="http://schemas.microsoft.com/office/drawing/2014/chart" uri="{C3380CC4-5D6E-409C-BE32-E72D297353CC}">
                  <c16:uniqueId val="{00000002-896F-443E-A0A5-886F44F9BFE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7F7F7F"/>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 Ley 617 de 2000'!$C$72:$X$72</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formatCode="mmm\-yy">
                  <c:v>44805</c:v>
                </c:pt>
              </c:numCache>
            </c:numRef>
          </c:cat>
          <c:val>
            <c:numRef>
              <c:f>'Ind Ley 617 de 2000'!$C$74:$X$74</c:f>
              <c:numCache>
                <c:formatCode>0%</c:formatCode>
                <c:ptCount val="22"/>
                <c:pt idx="0">
                  <c:v>0.4</c:v>
                </c:pt>
                <c:pt idx="1">
                  <c:v>0.4</c:v>
                </c:pt>
                <c:pt idx="2">
                  <c:v>0.4</c:v>
                </c:pt>
                <c:pt idx="3">
                  <c:v>0.4</c:v>
                </c:pt>
                <c:pt idx="4">
                  <c:v>0.4</c:v>
                </c:pt>
                <c:pt idx="5">
                  <c:v>0.4</c:v>
                </c:pt>
                <c:pt idx="6">
                  <c:v>0.4</c:v>
                </c:pt>
                <c:pt idx="7">
                  <c:v>0.4</c:v>
                </c:pt>
                <c:pt idx="8">
                  <c:v>0.4</c:v>
                </c:pt>
                <c:pt idx="9">
                  <c:v>0.4</c:v>
                </c:pt>
                <c:pt idx="10">
                  <c:v>0.4</c:v>
                </c:pt>
                <c:pt idx="11">
                  <c:v>0.4</c:v>
                </c:pt>
                <c:pt idx="12">
                  <c:v>0.4</c:v>
                </c:pt>
                <c:pt idx="13">
                  <c:v>0.4</c:v>
                </c:pt>
                <c:pt idx="14">
                  <c:v>0.4</c:v>
                </c:pt>
                <c:pt idx="15">
                  <c:v>0.4</c:v>
                </c:pt>
                <c:pt idx="16">
                  <c:v>0.4</c:v>
                </c:pt>
                <c:pt idx="17">
                  <c:v>0.4</c:v>
                </c:pt>
                <c:pt idx="18">
                  <c:v>0.4</c:v>
                </c:pt>
                <c:pt idx="19">
                  <c:v>0.4</c:v>
                </c:pt>
                <c:pt idx="20">
                  <c:v>0.6</c:v>
                </c:pt>
                <c:pt idx="21">
                  <c:v>0.6</c:v>
                </c:pt>
              </c:numCache>
            </c:numRef>
          </c:val>
          <c:smooth val="0"/>
          <c:extLst>
            <c:ext xmlns:c16="http://schemas.microsoft.com/office/drawing/2014/chart" uri="{C3380CC4-5D6E-409C-BE32-E72D297353CC}">
              <c16:uniqueId val="{00000001-896F-443E-A0A5-886F44F9BFE4}"/>
            </c:ext>
          </c:extLst>
        </c:ser>
        <c:dLbls>
          <c:dLblPos val="t"/>
          <c:showLegendKey val="0"/>
          <c:showVal val="1"/>
          <c:showCatName val="0"/>
          <c:showSerName val="0"/>
          <c:showPercent val="0"/>
          <c:showBubbleSize val="0"/>
        </c:dLbls>
        <c:smooth val="0"/>
        <c:axId val="1894067759"/>
        <c:axId val="1894068591"/>
      </c:lineChart>
      <c:catAx>
        <c:axId val="1894067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crossAx val="1894068591"/>
        <c:crosses val="autoZero"/>
        <c:auto val="1"/>
        <c:lblAlgn val="ctr"/>
        <c:lblOffset val="100"/>
        <c:noMultiLvlLbl val="0"/>
      </c:catAx>
      <c:valAx>
        <c:axId val="1894068591"/>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18940677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27329868722095E-3"/>
          <c:y val="3.0059842687192593E-3"/>
          <c:w val="0.9956672670131278"/>
          <c:h val="0.87970107464214609"/>
        </c:manualLayout>
      </c:layout>
      <c:barChart>
        <c:barDir val="col"/>
        <c:grouping val="clustered"/>
        <c:varyColors val="0"/>
        <c:ser>
          <c:idx val="0"/>
          <c:order val="0"/>
          <c:tx>
            <c:strRef>
              <c:f>Hoja1!$K$8</c:f>
              <c:strCache>
                <c:ptCount val="1"/>
                <c:pt idx="0">
                  <c:v>Meta</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Hoja1!$J$9:$J$17</c:f>
              <c:strCache>
                <c:ptCount val="9"/>
                <c:pt idx="0">
                  <c:v>Enero </c:v>
                </c:pt>
                <c:pt idx="1">
                  <c:v>Febrero</c:v>
                </c:pt>
                <c:pt idx="2">
                  <c:v>Marzo</c:v>
                </c:pt>
                <c:pt idx="3">
                  <c:v>Abril</c:v>
                </c:pt>
                <c:pt idx="4">
                  <c:v>Mayo</c:v>
                </c:pt>
                <c:pt idx="5">
                  <c:v>Junio</c:v>
                </c:pt>
                <c:pt idx="6">
                  <c:v>Julio</c:v>
                </c:pt>
                <c:pt idx="7">
                  <c:v>Agosto</c:v>
                </c:pt>
                <c:pt idx="8">
                  <c:v>Septiembre</c:v>
                </c:pt>
              </c:strCache>
            </c:strRef>
          </c:cat>
          <c:val>
            <c:numRef>
              <c:f>Hoja1!$K$9:$K$17</c:f>
              <c:numCache>
                <c:formatCode>_(* #,##0_);_(* \(#,##0\);_(* "-"_);_(@_)</c:formatCode>
                <c:ptCount val="9"/>
                <c:pt idx="0">
                  <c:v>8748</c:v>
                </c:pt>
                <c:pt idx="1">
                  <c:v>8090</c:v>
                </c:pt>
                <c:pt idx="2">
                  <c:v>10752</c:v>
                </c:pt>
                <c:pt idx="3">
                  <c:v>10315</c:v>
                </c:pt>
                <c:pt idx="4">
                  <c:v>11080</c:v>
                </c:pt>
                <c:pt idx="5">
                  <c:v>12782</c:v>
                </c:pt>
                <c:pt idx="6">
                  <c:v>14941</c:v>
                </c:pt>
                <c:pt idx="7">
                  <c:v>13335</c:v>
                </c:pt>
                <c:pt idx="8">
                  <c:v>11863</c:v>
                </c:pt>
              </c:numCache>
            </c:numRef>
          </c:val>
          <c:extLst>
            <c:ext xmlns:c16="http://schemas.microsoft.com/office/drawing/2014/chart" uri="{C3380CC4-5D6E-409C-BE32-E72D297353CC}">
              <c16:uniqueId val="{00000000-C879-403B-A584-F795CFAB01F8}"/>
            </c:ext>
          </c:extLst>
        </c:ser>
        <c:ser>
          <c:idx val="1"/>
          <c:order val="1"/>
          <c:tx>
            <c:strRef>
              <c:f>Hoja1!$L$8</c:f>
              <c:strCache>
                <c:ptCount val="1"/>
                <c:pt idx="0">
                  <c:v>Ejecutado</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Hoja1!$J$9:$J$17</c:f>
              <c:strCache>
                <c:ptCount val="9"/>
                <c:pt idx="0">
                  <c:v>Enero </c:v>
                </c:pt>
                <c:pt idx="1">
                  <c:v>Febrero</c:v>
                </c:pt>
                <c:pt idx="2">
                  <c:v>Marzo</c:v>
                </c:pt>
                <c:pt idx="3">
                  <c:v>Abril</c:v>
                </c:pt>
                <c:pt idx="4">
                  <c:v>Mayo</c:v>
                </c:pt>
                <c:pt idx="5">
                  <c:v>Junio</c:v>
                </c:pt>
                <c:pt idx="6">
                  <c:v>Julio</c:v>
                </c:pt>
                <c:pt idx="7">
                  <c:v>Agosto</c:v>
                </c:pt>
                <c:pt idx="8">
                  <c:v>Septiembre</c:v>
                </c:pt>
              </c:strCache>
            </c:strRef>
          </c:cat>
          <c:val>
            <c:numRef>
              <c:f>Hoja1!$L$9:$L$17</c:f>
              <c:numCache>
                <c:formatCode>_(* #,##0_);_(* \(#,##0\);_(* "-"_);_(@_)</c:formatCode>
                <c:ptCount val="9"/>
                <c:pt idx="0">
                  <c:v>16307</c:v>
                </c:pt>
                <c:pt idx="1">
                  <c:v>20626</c:v>
                </c:pt>
                <c:pt idx="2">
                  <c:v>22603</c:v>
                </c:pt>
                <c:pt idx="3">
                  <c:v>38517</c:v>
                </c:pt>
                <c:pt idx="4">
                  <c:v>28263</c:v>
                </c:pt>
                <c:pt idx="5">
                  <c:v>42258</c:v>
                </c:pt>
                <c:pt idx="6">
                  <c:v>54532</c:v>
                </c:pt>
                <c:pt idx="7">
                  <c:v>59076</c:v>
                </c:pt>
                <c:pt idx="8">
                  <c:v>71064</c:v>
                </c:pt>
              </c:numCache>
            </c:numRef>
          </c:val>
          <c:extLst>
            <c:ext xmlns:c16="http://schemas.microsoft.com/office/drawing/2014/chart" uri="{C3380CC4-5D6E-409C-BE32-E72D297353CC}">
              <c16:uniqueId val="{00000001-C879-403B-A584-F795CFAB01F8}"/>
            </c:ext>
          </c:extLst>
        </c:ser>
        <c:dLbls>
          <c:showLegendKey val="0"/>
          <c:showVal val="0"/>
          <c:showCatName val="0"/>
          <c:showSerName val="0"/>
          <c:showPercent val="0"/>
          <c:showBubbleSize val="0"/>
        </c:dLbls>
        <c:gapWidth val="220"/>
        <c:overlap val="-27"/>
        <c:axId val="418500863"/>
        <c:axId val="418502111"/>
        <c:extLst>
          <c:ext xmlns:c15="http://schemas.microsoft.com/office/drawing/2012/chart" uri="{02D57815-91ED-43cb-92C2-25804820EDAC}">
            <c15:filteredBarSeries>
              <c15:ser>
                <c:idx val="2"/>
                <c:order val="2"/>
                <c:tx>
                  <c:strRef>
                    <c:extLst>
                      <c:ext uri="{02D57815-91ED-43cb-92C2-25804820EDAC}">
                        <c15:formulaRef>
                          <c15:sqref>Hoja1!$M$8</c15:sqref>
                        </c15:formulaRef>
                      </c:ext>
                    </c:extLst>
                    <c:strCache>
                      <c:ptCount val="1"/>
                      <c:pt idx="0">
                        <c:v>Cumplimiento</c:v>
                      </c:pt>
                    </c:strCache>
                  </c:strRef>
                </c:tx>
                <c:spPr>
                  <a:solidFill>
                    <a:schemeClr val="accent3"/>
                  </a:solidFill>
                  <a:ln>
                    <a:noFill/>
                  </a:ln>
                  <a:effectLst/>
                </c:spPr>
                <c:invertIfNegative val="0"/>
                <c:cat>
                  <c:strRef>
                    <c:extLst>
                      <c:ext uri="{02D57815-91ED-43cb-92C2-25804820EDAC}">
                        <c15:formulaRef>
                          <c15:sqref>Hoja1!$J$9:$J$17</c15:sqref>
                        </c15:formulaRef>
                      </c:ext>
                    </c:extLst>
                    <c:strCache>
                      <c:ptCount val="9"/>
                      <c:pt idx="0">
                        <c:v>Enero </c:v>
                      </c:pt>
                      <c:pt idx="1">
                        <c:v>Febrero</c:v>
                      </c:pt>
                      <c:pt idx="2">
                        <c:v>Marzo</c:v>
                      </c:pt>
                      <c:pt idx="3">
                        <c:v>Abril</c:v>
                      </c:pt>
                      <c:pt idx="4">
                        <c:v>Mayo</c:v>
                      </c:pt>
                      <c:pt idx="5">
                        <c:v>Junio</c:v>
                      </c:pt>
                      <c:pt idx="6">
                        <c:v>Julio</c:v>
                      </c:pt>
                      <c:pt idx="7">
                        <c:v>Agosto</c:v>
                      </c:pt>
                      <c:pt idx="8">
                        <c:v>Septiembre</c:v>
                      </c:pt>
                    </c:strCache>
                  </c:strRef>
                </c:cat>
                <c:val>
                  <c:numRef>
                    <c:extLst>
                      <c:ext uri="{02D57815-91ED-43cb-92C2-25804820EDAC}">
                        <c15:formulaRef>
                          <c15:sqref>Hoja1!$M$9:$M$17</c15:sqref>
                        </c15:formulaRef>
                      </c:ext>
                    </c:extLst>
                    <c:numCache>
                      <c:formatCode>0.0%</c:formatCode>
                      <c:ptCount val="9"/>
                      <c:pt idx="0">
                        <c:v>1.8640832190214907</c:v>
                      </c:pt>
                      <c:pt idx="1">
                        <c:v>2.5495673671199013</c:v>
                      </c:pt>
                      <c:pt idx="2">
                        <c:v>2.1022135416666665</c:v>
                      </c:pt>
                      <c:pt idx="3">
                        <c:v>3.734076587493941</c:v>
                      </c:pt>
                      <c:pt idx="4">
                        <c:v>2.5508122743682309</c:v>
                      </c:pt>
                      <c:pt idx="5">
                        <c:v>3.3060553903927397</c:v>
                      </c:pt>
                      <c:pt idx="6">
                        <c:v>3.6498226357004215</c:v>
                      </c:pt>
                      <c:pt idx="7">
                        <c:v>4.4301462317210349</c:v>
                      </c:pt>
                      <c:pt idx="8">
                        <c:v>5.9903902891342833</c:v>
                      </c:pt>
                    </c:numCache>
                  </c:numRef>
                </c:val>
                <c:extLst>
                  <c:ext xmlns:c16="http://schemas.microsoft.com/office/drawing/2014/chart" uri="{C3380CC4-5D6E-409C-BE32-E72D297353CC}">
                    <c16:uniqueId val="{00000002-C879-403B-A584-F795CFAB01F8}"/>
                  </c:ext>
                </c:extLst>
              </c15:ser>
            </c15:filteredBarSeries>
          </c:ext>
        </c:extLst>
      </c:barChart>
      <c:catAx>
        <c:axId val="418500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CO"/>
          </a:p>
        </c:txPr>
        <c:crossAx val="418502111"/>
        <c:crosses val="autoZero"/>
        <c:auto val="1"/>
        <c:lblAlgn val="ctr"/>
        <c:lblOffset val="100"/>
        <c:noMultiLvlLbl val="0"/>
      </c:catAx>
      <c:valAx>
        <c:axId val="418502111"/>
        <c:scaling>
          <c:orientation val="minMax"/>
        </c:scaling>
        <c:delete val="1"/>
        <c:axPos val="l"/>
        <c:numFmt formatCode="_(* #,##0_);_(* \(#,##0\);_(* &quot;-&quot;_);_(@_)" sourceLinked="1"/>
        <c:majorTickMark val="none"/>
        <c:minorTickMark val="none"/>
        <c:tickLblPos val="nextTo"/>
        <c:crossAx val="418500863"/>
        <c:crosses val="autoZero"/>
        <c:crossBetween val="between"/>
      </c:valAx>
      <c:spPr>
        <a:solidFill>
          <a:schemeClr val="bg1"/>
        </a:solid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53772097568768218"/>
          <c:y val="3.9497232313020228E-2"/>
          <c:w val="0.41901771094441925"/>
          <c:h val="0.48885958894432285"/>
        </c:manualLayout>
      </c:layout>
      <c:pie3DChart>
        <c:varyColors val="1"/>
        <c:ser>
          <c:idx val="0"/>
          <c:order val="0"/>
          <c:dPt>
            <c:idx val="0"/>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8960-41E2-A227-6AAEEC14DA5D}"/>
              </c:ext>
            </c:extLst>
          </c:dPt>
          <c:dPt>
            <c:idx val="1"/>
            <c:bubble3D val="0"/>
            <c:spPr>
              <a:solidFill>
                <a:srgbClr val="FF99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8960-41E2-A227-6AAEEC14DA5D}"/>
              </c:ext>
            </c:extLst>
          </c:dPt>
          <c:dPt>
            <c:idx val="2"/>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8960-41E2-A227-6AAEEC14DA5D}"/>
              </c:ext>
            </c:extLst>
          </c:dPt>
          <c:dPt>
            <c:idx val="3"/>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8960-41E2-A227-6AAEEC14DA5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960-41E2-A227-6AAEEC14DA5D}"/>
              </c:ext>
            </c:extLst>
          </c:dPt>
          <c:dLbls>
            <c:dLbl>
              <c:idx val="0"/>
              <c:delete val="1"/>
              <c:extLst>
                <c:ext xmlns:c15="http://schemas.microsoft.com/office/drawing/2012/chart" uri="{CE6537A1-D6FC-4f65-9D91-7224C49458BB}"/>
                <c:ext xmlns:c16="http://schemas.microsoft.com/office/drawing/2014/chart" uri="{C3380CC4-5D6E-409C-BE32-E72D297353CC}">
                  <c16:uniqueId val="{00000001-8960-41E2-A227-6AAEEC14DA5D}"/>
                </c:ext>
              </c:extLst>
            </c:dLbl>
            <c:dLbl>
              <c:idx val="1"/>
              <c:layout>
                <c:manualLayout>
                  <c:x val="-3.619678670516293E-2"/>
                  <c:y val="4.745138886708509E-3"/>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960-41E2-A227-6AAEEC14DA5D}"/>
                </c:ext>
              </c:extLst>
            </c:dLbl>
            <c:dLbl>
              <c:idx val="2"/>
              <c:layout>
                <c:manualLayout>
                  <c:x val="-5.6582696884198754E-3"/>
                  <c:y val="-8.5634637060945738E-3"/>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960-41E2-A227-6AAEEC14DA5D}"/>
                </c:ext>
              </c:extLst>
            </c:dLbl>
            <c:dLbl>
              <c:idx val="3"/>
              <c:layout>
                <c:manualLayout>
                  <c:x val="-7.2340245589883221E-3"/>
                  <c:y val="6.1617534859038773E-4"/>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960-41E2-A227-6AAEEC14DA5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('Seguimiento-BogData'!$C$7,'Seguimiento-BogData'!$E$7,'Seguimiento-BogData'!$G$7,'Seguimiento-BogData'!$I$7,'Seguimiento-BogData'!$K$7)</c:f>
              <c:strCache>
                <c:ptCount val="5"/>
                <c:pt idx="0">
                  <c:v>Sin Iniciar</c:v>
                </c:pt>
                <c:pt idx="1">
                  <c:v>En construcción</c:v>
                </c:pt>
                <c:pt idx="2">
                  <c:v>En revisión área</c:v>
                </c:pt>
                <c:pt idx="3">
                  <c:v>Para publicación</c:v>
                </c:pt>
                <c:pt idx="4">
                  <c:v>Publicado</c:v>
                </c:pt>
              </c:strCache>
            </c:strRef>
          </c:cat>
          <c:val>
            <c:numRef>
              <c:f>('Seguimiento-BogData'!$C$19,'Seguimiento-BogData'!$E$19,'Seguimiento-BogData'!$G$19,'Seguimiento-BogData'!$I$19,'Seguimiento-BogData'!$K$19)</c:f>
              <c:numCache>
                <c:formatCode>General</c:formatCode>
                <c:ptCount val="5"/>
                <c:pt idx="0">
                  <c:v>0</c:v>
                </c:pt>
                <c:pt idx="1">
                  <c:v>19</c:v>
                </c:pt>
                <c:pt idx="2">
                  <c:v>4</c:v>
                </c:pt>
                <c:pt idx="3">
                  <c:v>12</c:v>
                </c:pt>
                <c:pt idx="4">
                  <c:v>159</c:v>
                </c:pt>
              </c:numCache>
            </c:numRef>
          </c:val>
          <c:extLst>
            <c:ext xmlns:c16="http://schemas.microsoft.com/office/drawing/2014/chart" uri="{C3380CC4-5D6E-409C-BE32-E72D297353CC}">
              <c16:uniqueId val="{0000000A-8960-41E2-A227-6AAEEC14DA5D}"/>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51788983928827337"/>
          <c:y val="0.55605331447391959"/>
          <c:w val="0.44024629465617654"/>
          <c:h val="0.2977614388832547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[Estructura Documental SHD_07052021.xlsx]Seguimiento!TablaDinámica5</c:name>
    <c:fmtId val="119"/>
  </c:pivotSource>
  <c:chart>
    <c:autoTitleDeleted val="0"/>
    <c:pivotFmts>
      <c:pivotFmt>
        <c:idx val="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3399FF"/>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993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99CCFF"/>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FF993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92D050"/>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9CCFF"/>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spPr>
          <a:solidFill>
            <a:srgbClr val="FF993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4"/>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6"/>
        <c:spPr>
          <a:solidFill>
            <a:srgbClr val="99CCFF"/>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7"/>
        <c:spPr>
          <a:solidFill>
            <a:srgbClr val="FF993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8"/>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0"/>
        <c:spPr>
          <a:solidFill>
            <a:srgbClr val="99CCFF"/>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percentStacked"/>
        <c:varyColors val="0"/>
        <c:ser>
          <c:idx val="0"/>
          <c:order val="0"/>
          <c:tx>
            <c:strRef>
              <c:f>Seguimiento!$D$30:$D$31</c:f>
              <c:strCache>
                <c:ptCount val="1"/>
                <c:pt idx="0">
                  <c:v>En construcción</c:v>
                </c:pt>
              </c:strCache>
            </c:strRef>
          </c:tx>
          <c:spPr>
            <a:solidFill>
              <a:srgbClr val="FF9933"/>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CF0-45DA-9A06-3442357D22E2}"/>
                </c:ext>
              </c:extLst>
            </c:dLbl>
            <c:dLbl>
              <c:idx val="5"/>
              <c:delete val="1"/>
              <c:extLst>
                <c:ext xmlns:c15="http://schemas.microsoft.com/office/drawing/2012/chart" uri="{CE6537A1-D6FC-4f65-9D91-7224C49458BB}"/>
                <c:ext xmlns:c16="http://schemas.microsoft.com/office/drawing/2014/chart" uri="{C3380CC4-5D6E-409C-BE32-E72D297353CC}">
                  <c16:uniqueId val="{00000001-DCF0-45DA-9A06-3442357D22E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Seguimiento!$C$32:$C$38</c:f>
              <c:strCache>
                <c:ptCount val="6"/>
                <c:pt idx="0">
                  <c:v>DIRECCIÓN DISTRITAL DE COBRO</c:v>
                </c:pt>
                <c:pt idx="1">
                  <c:v>DIRECCIÓN DISTRITAL DE CONTABILIDAD</c:v>
                </c:pt>
                <c:pt idx="2">
                  <c:v>DIRECCIÓN DISTRITAL DE IMPUESTOS </c:v>
                </c:pt>
                <c:pt idx="3">
                  <c:v>DIRECCIÓN DISTRITAL DE PRESUPUESTO</c:v>
                </c:pt>
                <c:pt idx="4">
                  <c:v>DIRECCIÓN DISTRITAL DE TESORERÍA </c:v>
                </c:pt>
                <c:pt idx="5">
                  <c:v>DIRECCIÓN GESTION CORPORATIVA</c:v>
                </c:pt>
              </c:strCache>
            </c:strRef>
          </c:cat>
          <c:val>
            <c:numRef>
              <c:f>Seguimiento!$D$32:$D$38</c:f>
              <c:numCache>
                <c:formatCode>General</c:formatCode>
                <c:ptCount val="6"/>
                <c:pt idx="0">
                  <c:v>1</c:v>
                </c:pt>
                <c:pt idx="1">
                  <c:v>3</c:v>
                </c:pt>
                <c:pt idx="2">
                  <c:v>8</c:v>
                </c:pt>
                <c:pt idx="3">
                  <c:v>1</c:v>
                </c:pt>
                <c:pt idx="4">
                  <c:v>6</c:v>
                </c:pt>
                <c:pt idx="5">
                  <c:v>0</c:v>
                </c:pt>
              </c:numCache>
            </c:numRef>
          </c:val>
          <c:extLst>
            <c:ext xmlns:c16="http://schemas.microsoft.com/office/drawing/2014/chart" uri="{C3380CC4-5D6E-409C-BE32-E72D297353CC}">
              <c16:uniqueId val="{00000002-DCF0-45DA-9A06-3442357D22E2}"/>
            </c:ext>
          </c:extLst>
        </c:ser>
        <c:ser>
          <c:idx val="1"/>
          <c:order val="1"/>
          <c:tx>
            <c:strRef>
              <c:f>Seguimiento!$E$30:$E$31</c:f>
              <c:strCache>
                <c:ptCount val="1"/>
                <c:pt idx="0">
                  <c:v>En revisión área</c:v>
                </c:pt>
              </c:strCache>
            </c:strRef>
          </c:tx>
          <c:spPr>
            <a:solidFill>
              <a:srgbClr val="FFFF00"/>
            </a:solidFill>
            <a:ln>
              <a:noFill/>
            </a:ln>
            <a:effectLst/>
          </c:spPr>
          <c:invertIfNegative val="0"/>
          <c:dLbls>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CF0-45DA-9A06-3442357D22E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Seguimiento!$C$32:$C$38</c:f>
              <c:strCache>
                <c:ptCount val="6"/>
                <c:pt idx="0">
                  <c:v>DIRECCIÓN DISTRITAL DE COBRO</c:v>
                </c:pt>
                <c:pt idx="1">
                  <c:v>DIRECCIÓN DISTRITAL DE CONTABILIDAD</c:v>
                </c:pt>
                <c:pt idx="2">
                  <c:v>DIRECCIÓN DISTRITAL DE IMPUESTOS </c:v>
                </c:pt>
                <c:pt idx="3">
                  <c:v>DIRECCIÓN DISTRITAL DE PRESUPUESTO</c:v>
                </c:pt>
                <c:pt idx="4">
                  <c:v>DIRECCIÓN DISTRITAL DE TESORERÍA </c:v>
                </c:pt>
                <c:pt idx="5">
                  <c:v>DIRECCIÓN GESTION CORPORATIVA</c:v>
                </c:pt>
              </c:strCache>
            </c:strRef>
          </c:cat>
          <c:val>
            <c:numRef>
              <c:f>Seguimiento!$E$32:$E$38</c:f>
              <c:numCache>
                <c:formatCode>General</c:formatCode>
                <c:ptCount val="6"/>
                <c:pt idx="0">
                  <c:v>0</c:v>
                </c:pt>
                <c:pt idx="1">
                  <c:v>0</c:v>
                </c:pt>
                <c:pt idx="2">
                  <c:v>0</c:v>
                </c:pt>
                <c:pt idx="3">
                  <c:v>0</c:v>
                </c:pt>
                <c:pt idx="4">
                  <c:v>4</c:v>
                </c:pt>
                <c:pt idx="5">
                  <c:v>0</c:v>
                </c:pt>
              </c:numCache>
            </c:numRef>
          </c:val>
          <c:extLst>
            <c:ext xmlns:c16="http://schemas.microsoft.com/office/drawing/2014/chart" uri="{C3380CC4-5D6E-409C-BE32-E72D297353CC}">
              <c16:uniqueId val="{00000008-DCF0-45DA-9A06-3442357D22E2}"/>
            </c:ext>
          </c:extLst>
        </c:ser>
        <c:ser>
          <c:idx val="2"/>
          <c:order val="2"/>
          <c:tx>
            <c:strRef>
              <c:f>Seguimiento!$F$30:$F$31</c:f>
              <c:strCache>
                <c:ptCount val="1"/>
                <c:pt idx="0">
                  <c:v>Para publicación</c:v>
                </c:pt>
              </c:strCache>
            </c:strRef>
          </c:tx>
          <c:spPr>
            <a:solidFill>
              <a:srgbClr val="92D050"/>
            </a:solidFill>
            <a:ln>
              <a:noFill/>
            </a:ln>
            <a:effectLst/>
          </c:spPr>
          <c:invertIfNegative val="0"/>
          <c:dPt>
            <c:idx val="7"/>
            <c:invertIfNegative val="0"/>
            <c:bubble3D val="0"/>
            <c:extLst>
              <c:ext xmlns:c16="http://schemas.microsoft.com/office/drawing/2014/chart" uri="{C3380CC4-5D6E-409C-BE32-E72D297353CC}">
                <c16:uniqueId val="{00000009-DCF0-45DA-9A06-3442357D22E2}"/>
              </c:ext>
            </c:extLst>
          </c:dPt>
          <c:dLbls>
            <c:dLbl>
              <c:idx val="0"/>
              <c:delete val="1"/>
              <c:extLst>
                <c:ext xmlns:c15="http://schemas.microsoft.com/office/drawing/2012/chart" uri="{CE6537A1-D6FC-4f65-9D91-7224C49458BB}"/>
                <c:ext xmlns:c16="http://schemas.microsoft.com/office/drawing/2014/chart" uri="{C3380CC4-5D6E-409C-BE32-E72D297353CC}">
                  <c16:uniqueId val="{0000000A-DCF0-45DA-9A06-3442357D22E2}"/>
                </c:ext>
              </c:extLst>
            </c:dLbl>
            <c:dLbl>
              <c:idx val="1"/>
              <c:delete val="1"/>
              <c:extLst>
                <c:ext xmlns:c15="http://schemas.microsoft.com/office/drawing/2012/chart" uri="{CE6537A1-D6FC-4f65-9D91-7224C49458BB}"/>
                <c:ext xmlns:c16="http://schemas.microsoft.com/office/drawing/2014/chart" uri="{C3380CC4-5D6E-409C-BE32-E72D297353CC}">
                  <c16:uniqueId val="{0000000B-DCF0-45DA-9A06-3442357D22E2}"/>
                </c:ext>
              </c:extLst>
            </c:dLbl>
            <c:dLbl>
              <c:idx val="3"/>
              <c:delete val="1"/>
              <c:extLst>
                <c:ext xmlns:c15="http://schemas.microsoft.com/office/drawing/2012/chart" uri="{CE6537A1-D6FC-4f65-9D91-7224C49458BB}"/>
                <c:ext xmlns:c16="http://schemas.microsoft.com/office/drawing/2014/chart" uri="{C3380CC4-5D6E-409C-BE32-E72D297353CC}">
                  <c16:uniqueId val="{0000000C-DCF0-45DA-9A06-3442357D22E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Seguimiento!$C$32:$C$38</c:f>
              <c:strCache>
                <c:ptCount val="6"/>
                <c:pt idx="0">
                  <c:v>DIRECCIÓN DISTRITAL DE COBRO</c:v>
                </c:pt>
                <c:pt idx="1">
                  <c:v>DIRECCIÓN DISTRITAL DE CONTABILIDAD</c:v>
                </c:pt>
                <c:pt idx="2">
                  <c:v>DIRECCIÓN DISTRITAL DE IMPUESTOS </c:v>
                </c:pt>
                <c:pt idx="3">
                  <c:v>DIRECCIÓN DISTRITAL DE PRESUPUESTO</c:v>
                </c:pt>
                <c:pt idx="4">
                  <c:v>DIRECCIÓN DISTRITAL DE TESORERÍA </c:v>
                </c:pt>
                <c:pt idx="5">
                  <c:v>DIRECCIÓN GESTION CORPORATIVA</c:v>
                </c:pt>
              </c:strCache>
            </c:strRef>
          </c:cat>
          <c:val>
            <c:numRef>
              <c:f>Seguimiento!$F$32:$F$38</c:f>
              <c:numCache>
                <c:formatCode>General</c:formatCode>
                <c:ptCount val="6"/>
                <c:pt idx="0">
                  <c:v>0</c:v>
                </c:pt>
                <c:pt idx="1">
                  <c:v>0</c:v>
                </c:pt>
                <c:pt idx="2">
                  <c:v>5</c:v>
                </c:pt>
                <c:pt idx="3">
                  <c:v>0</c:v>
                </c:pt>
                <c:pt idx="4">
                  <c:v>2</c:v>
                </c:pt>
                <c:pt idx="5">
                  <c:v>5</c:v>
                </c:pt>
              </c:numCache>
            </c:numRef>
          </c:val>
          <c:extLst>
            <c:ext xmlns:c16="http://schemas.microsoft.com/office/drawing/2014/chart" uri="{C3380CC4-5D6E-409C-BE32-E72D297353CC}">
              <c16:uniqueId val="{0000000D-DCF0-45DA-9A06-3442357D22E2}"/>
            </c:ext>
          </c:extLst>
        </c:ser>
        <c:ser>
          <c:idx val="3"/>
          <c:order val="3"/>
          <c:tx>
            <c:strRef>
              <c:f>Seguimiento!$G$30:$G$31</c:f>
              <c:strCache>
                <c:ptCount val="1"/>
                <c:pt idx="0">
                  <c:v>Publicado</c:v>
                </c:pt>
              </c:strCache>
            </c:strRef>
          </c:tx>
          <c:spPr>
            <a:solidFill>
              <a:srgbClr val="6699FF"/>
            </a:solidFill>
            <a:ln>
              <a:noFill/>
            </a:ln>
            <a:effectLst/>
          </c:spPr>
          <c:invertIfNegative val="0"/>
          <c:dPt>
            <c:idx val="7"/>
            <c:invertIfNegative val="0"/>
            <c:bubble3D val="0"/>
            <c:extLst>
              <c:ext xmlns:c16="http://schemas.microsoft.com/office/drawing/2014/chart" uri="{C3380CC4-5D6E-409C-BE32-E72D297353CC}">
                <c16:uniqueId val="{0000000E-DCF0-45DA-9A06-3442357D22E2}"/>
              </c:ext>
            </c:extLst>
          </c:dPt>
          <c:dLbls>
            <c:dLbl>
              <c:idx val="3"/>
              <c:delete val="1"/>
              <c:extLst>
                <c:ext xmlns:c15="http://schemas.microsoft.com/office/drawing/2012/chart" uri="{CE6537A1-D6FC-4f65-9D91-7224C49458BB}"/>
                <c:ext xmlns:c16="http://schemas.microsoft.com/office/drawing/2014/chart" uri="{C3380CC4-5D6E-409C-BE32-E72D297353CC}">
                  <c16:uniqueId val="{0000000F-DCF0-45DA-9A06-3442357D22E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Seguimiento!$C$32:$C$38</c:f>
              <c:strCache>
                <c:ptCount val="6"/>
                <c:pt idx="0">
                  <c:v>DIRECCIÓN DISTRITAL DE COBRO</c:v>
                </c:pt>
                <c:pt idx="1">
                  <c:v>DIRECCIÓN DISTRITAL DE CONTABILIDAD</c:v>
                </c:pt>
                <c:pt idx="2">
                  <c:v>DIRECCIÓN DISTRITAL DE IMPUESTOS </c:v>
                </c:pt>
                <c:pt idx="3">
                  <c:v>DIRECCIÓN DISTRITAL DE PRESUPUESTO</c:v>
                </c:pt>
                <c:pt idx="4">
                  <c:v>DIRECCIÓN DISTRITAL DE TESORERÍA </c:v>
                </c:pt>
                <c:pt idx="5">
                  <c:v>DIRECCIÓN GESTION CORPORATIVA</c:v>
                </c:pt>
              </c:strCache>
            </c:strRef>
          </c:cat>
          <c:val>
            <c:numRef>
              <c:f>Seguimiento!$G$32:$G$38</c:f>
              <c:numCache>
                <c:formatCode>General</c:formatCode>
                <c:ptCount val="6"/>
                <c:pt idx="0">
                  <c:v>10</c:v>
                </c:pt>
                <c:pt idx="1">
                  <c:v>4</c:v>
                </c:pt>
                <c:pt idx="2">
                  <c:v>15</c:v>
                </c:pt>
                <c:pt idx="3">
                  <c:v>2</c:v>
                </c:pt>
                <c:pt idx="4">
                  <c:v>62</c:v>
                </c:pt>
                <c:pt idx="5">
                  <c:v>40</c:v>
                </c:pt>
              </c:numCache>
            </c:numRef>
          </c:val>
          <c:extLst>
            <c:ext xmlns:c16="http://schemas.microsoft.com/office/drawing/2014/chart" uri="{C3380CC4-5D6E-409C-BE32-E72D297353CC}">
              <c16:uniqueId val="{00000010-DCF0-45DA-9A06-3442357D22E2}"/>
            </c:ext>
          </c:extLst>
        </c:ser>
        <c:dLbls>
          <c:dLblPos val="ctr"/>
          <c:showLegendKey val="0"/>
          <c:showVal val="1"/>
          <c:showCatName val="0"/>
          <c:showSerName val="0"/>
          <c:showPercent val="0"/>
          <c:showBubbleSize val="0"/>
        </c:dLbls>
        <c:gapWidth val="75"/>
        <c:overlap val="100"/>
        <c:axId val="840316072"/>
        <c:axId val="840310168"/>
      </c:barChart>
      <c:catAx>
        <c:axId val="840316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s-CO"/>
          </a:p>
        </c:txPr>
        <c:crossAx val="840310168"/>
        <c:crosses val="autoZero"/>
        <c:auto val="1"/>
        <c:lblAlgn val="ctr"/>
        <c:lblOffset val="100"/>
        <c:noMultiLvlLbl val="0"/>
      </c:catAx>
      <c:valAx>
        <c:axId val="84031016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840316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64010683760684"/>
          <c:y val="7.5281944444444443E-2"/>
          <c:w val="0.6935989316239316"/>
          <c:h val="0.85007870370370375"/>
        </c:manualLayout>
      </c:layout>
      <c:barChart>
        <c:barDir val="bar"/>
        <c:grouping val="clustered"/>
        <c:varyColors val="0"/>
        <c:ser>
          <c:idx val="0"/>
          <c:order val="0"/>
          <c:tx>
            <c:strRef>
              <c:f>Hoja1!$J$6</c:f>
              <c:strCache>
                <c:ptCount val="1"/>
                <c:pt idx="0">
                  <c:v>Inversión</c:v>
                </c:pt>
              </c:strCache>
            </c:strRef>
          </c:tx>
          <c:spPr>
            <a:solidFill>
              <a:schemeClr val="accent1"/>
            </a:solidFill>
            <a:ln>
              <a:noFill/>
            </a:ln>
            <a:effectLst/>
          </c:spPr>
          <c:invertIfNegative val="0"/>
          <c:dPt>
            <c:idx val="1"/>
            <c:invertIfNegative val="0"/>
            <c:bubble3D val="0"/>
            <c:spPr>
              <a:solidFill>
                <a:schemeClr val="accent4">
                  <a:lumMod val="75000"/>
                </a:schemeClr>
              </a:solidFill>
              <a:ln>
                <a:noFill/>
              </a:ln>
              <a:effectLst/>
            </c:spPr>
            <c:extLst>
              <c:ext xmlns:c16="http://schemas.microsoft.com/office/drawing/2014/chart" uri="{C3380CC4-5D6E-409C-BE32-E72D297353CC}">
                <c16:uniqueId val="{00000001-56B9-46AC-9CB0-EB95C2783A99}"/>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6B9-46AC-9CB0-EB95C2783A99}"/>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s-CO"/>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B9-46AC-9CB0-EB95C2783A9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CO"/>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Hoja1!$K$4:$L$4</c:f>
              <c:strCache>
                <c:ptCount val="2"/>
                <c:pt idx="0">
                  <c:v>Presupuesto Disponible</c:v>
                </c:pt>
                <c:pt idx="1">
                  <c:v>Ejecutado a Octubre</c:v>
                </c:pt>
              </c:strCache>
            </c:strRef>
          </c:cat>
          <c:val>
            <c:numRef>
              <c:f>Hoja1!$K$6:$L$6</c:f>
              <c:numCache>
                <c:formatCode>"$"\ #,##0,,</c:formatCode>
                <c:ptCount val="2"/>
                <c:pt idx="0">
                  <c:v>64687721000</c:v>
                </c:pt>
                <c:pt idx="1">
                  <c:v>45007873019</c:v>
                </c:pt>
              </c:numCache>
            </c:numRef>
          </c:val>
          <c:extLst>
            <c:ext xmlns:c16="http://schemas.microsoft.com/office/drawing/2014/chart" uri="{C3380CC4-5D6E-409C-BE32-E72D297353CC}">
              <c16:uniqueId val="{00000003-56B9-46AC-9CB0-EB95C2783A99}"/>
            </c:ext>
          </c:extLst>
        </c:ser>
        <c:dLbls>
          <c:showLegendKey val="0"/>
          <c:showVal val="0"/>
          <c:showCatName val="0"/>
          <c:showSerName val="0"/>
          <c:showPercent val="0"/>
          <c:showBubbleSize val="0"/>
        </c:dLbls>
        <c:gapWidth val="60"/>
        <c:axId val="460038975"/>
        <c:axId val="460031487"/>
      </c:barChart>
      <c:catAx>
        <c:axId val="46003897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460031487"/>
        <c:crosses val="autoZero"/>
        <c:auto val="1"/>
        <c:lblAlgn val="ctr"/>
        <c:lblOffset val="100"/>
        <c:noMultiLvlLbl val="0"/>
      </c:catAx>
      <c:valAx>
        <c:axId val="460031487"/>
        <c:scaling>
          <c:orientation val="minMax"/>
        </c:scaling>
        <c:delete val="1"/>
        <c:axPos val="t"/>
        <c:numFmt formatCode="&quot;$&quot;\ #,##0,," sourceLinked="1"/>
        <c:majorTickMark val="none"/>
        <c:minorTickMark val="none"/>
        <c:tickLblPos val="nextTo"/>
        <c:crossAx val="460038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sz="1400" b="1"/>
              <a:t>Referencia Histórica</a:t>
            </a:r>
            <a:r>
              <a:rPr lang="es-CO" sz="1400" b="1" baseline="0"/>
              <a:t> </a:t>
            </a:r>
          </a:p>
          <a:p>
            <a:pPr>
              <a:defRPr b="1"/>
            </a:pPr>
            <a:r>
              <a:rPr lang="es-CO" sz="1400" b="1" baseline="0"/>
              <a:t>Funcionamiento UE01 </a:t>
            </a:r>
            <a:endParaRPr lang="es-CO" sz="1400"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02"/>
          <c:y val="0.25484666666666667"/>
          <c:w val="0.82690254137394514"/>
          <c:h val="0.59239296296296295"/>
        </c:manualLayout>
      </c:layout>
      <c:barChart>
        <c:barDir val="col"/>
        <c:grouping val="clustered"/>
        <c:varyColors val="0"/>
        <c:ser>
          <c:idx val="0"/>
          <c:order val="0"/>
          <c:tx>
            <c:strRef>
              <c:f>'Graf1.2 SHD Funcionamiento'!$S$5</c:f>
              <c:strCache>
                <c:ptCount val="1"/>
                <c:pt idx="0">
                  <c:v>Funcionamiento</c:v>
                </c:pt>
              </c:strCache>
            </c:strRef>
          </c:tx>
          <c:spPr>
            <a:solidFill>
              <a:schemeClr val="bg1">
                <a:lumMod val="85000"/>
              </a:schemeClr>
            </a:solidFill>
            <a:ln>
              <a:noFill/>
            </a:ln>
            <a:effectLst/>
            <a:scene3d>
              <a:camera prst="orthographicFront"/>
              <a:lightRig rig="threePt" dir="t"/>
            </a:scene3d>
            <a:sp3d>
              <a:bevelT w="165100" prst="coolSlant"/>
            </a:sp3d>
          </c:spPr>
          <c:invertIfNegative val="0"/>
          <c:dPt>
            <c:idx val="2"/>
            <c:invertIfNegative val="0"/>
            <c:bubble3D val="0"/>
            <c:spPr>
              <a:pattFill prst="ltDnDiag">
                <a:fgClr>
                  <a:schemeClr val="bg1">
                    <a:lumMod val="85000"/>
                  </a:schemeClr>
                </a:fgClr>
                <a:bgClr>
                  <a:schemeClr val="bg1"/>
                </a:bgClr>
              </a:pattFill>
              <a:ln>
                <a:noFill/>
              </a:ln>
              <a:effectLst/>
              <a:scene3d>
                <a:camera prst="orthographicFront"/>
                <a:lightRig rig="threePt" dir="t"/>
              </a:scene3d>
              <a:sp3d>
                <a:bevelT w="165100" prst="coolSlant"/>
              </a:sp3d>
            </c:spPr>
            <c:extLst>
              <c:ext xmlns:c16="http://schemas.microsoft.com/office/drawing/2014/chart" uri="{C3380CC4-5D6E-409C-BE32-E72D297353CC}">
                <c16:uniqueId val="{00000001-0431-4906-A638-C66574CACF5F}"/>
              </c:ext>
            </c:extLst>
          </c:dPt>
          <c:dPt>
            <c:idx val="5"/>
            <c:invertIfNegative val="0"/>
            <c:bubble3D val="0"/>
            <c:spPr>
              <a:solidFill>
                <a:srgbClr val="FFD966"/>
              </a:solidFill>
              <a:ln>
                <a:solidFill>
                  <a:srgbClr val="FFD966"/>
                </a:solidFill>
              </a:ln>
              <a:effectLst/>
              <a:scene3d>
                <a:camera prst="orthographicFront"/>
                <a:lightRig rig="threePt" dir="t"/>
              </a:scene3d>
              <a:sp3d>
                <a:bevelT w="165100" prst="coolSlant"/>
              </a:sp3d>
            </c:spPr>
            <c:extLst>
              <c:ext xmlns:c16="http://schemas.microsoft.com/office/drawing/2014/chart" uri="{C3380CC4-5D6E-409C-BE32-E72D297353CC}">
                <c16:uniqueId val="{00000003-0431-4906-A638-C66574CACF5F}"/>
              </c:ext>
            </c:extLst>
          </c:dPt>
          <c:dPt>
            <c:idx val="6"/>
            <c:invertIfNegative val="0"/>
            <c:bubble3D val="0"/>
            <c:spPr>
              <a:solidFill>
                <a:srgbClr val="FFD966"/>
              </a:solidFill>
              <a:ln>
                <a:solidFill>
                  <a:srgbClr val="FFD966"/>
                </a:solidFill>
              </a:ln>
              <a:effectLst/>
              <a:scene3d>
                <a:camera prst="orthographicFront"/>
                <a:lightRig rig="threePt" dir="t"/>
              </a:scene3d>
              <a:sp3d>
                <a:bevelT w="165100" prst="coolSlant"/>
              </a:sp3d>
            </c:spPr>
            <c:extLst>
              <c:ext xmlns:c16="http://schemas.microsoft.com/office/drawing/2014/chart" uri="{C3380CC4-5D6E-409C-BE32-E72D297353CC}">
                <c16:uniqueId val="{00000005-0431-4906-A638-C66574CACF5F}"/>
              </c:ext>
            </c:extLst>
          </c:dPt>
          <c:dLbls>
            <c:dLbl>
              <c:idx val="0"/>
              <c:layout>
                <c:manualLayout>
                  <c:x val="0"/>
                  <c:y val="4.7037037037037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431-4906-A638-C66574CACF5F}"/>
                </c:ext>
              </c:extLst>
            </c:dLbl>
            <c:dLbl>
              <c:idx val="3"/>
              <c:layout>
                <c:manualLayout>
                  <c:x val="0"/>
                  <c:y val="0.103481481481481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431-4906-A638-C66574CACF5F}"/>
                </c:ext>
              </c:extLst>
            </c:dLbl>
            <c:dLbl>
              <c:idx val="4"/>
              <c:layout>
                <c:manualLayout>
                  <c:x val="2.3952095808383233E-3"/>
                  <c:y val="0.122296296296296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431-4906-A638-C66574CACF5F}"/>
                </c:ext>
              </c:extLst>
            </c:dLbl>
            <c:dLbl>
              <c:idx val="5"/>
              <c:layout>
                <c:manualLayout>
                  <c:x val="-2.3952095808383233E-3"/>
                  <c:y val="0.103481481481481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31-4906-A638-C66574CACF5F}"/>
                </c:ext>
              </c:extLst>
            </c:dLbl>
            <c:dLbl>
              <c:idx val="6"/>
              <c:layout>
                <c:manualLayout>
                  <c:x val="-8.7823336754724738E-17"/>
                  <c:y val="6.06807368458103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31-4906-A638-C66574CACF5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'Graf1.2 SHD Funcionamiento'!$R$6:$R$12</c:f>
              <c:numCache>
                <c:formatCode>General</c:formatCode>
                <c:ptCount val="7"/>
                <c:pt idx="0">
                  <c:v>2016</c:v>
                </c:pt>
                <c:pt idx="1">
                  <c:v>2017</c:v>
                </c:pt>
                <c:pt idx="2">
                  <c:v>2018</c:v>
                </c:pt>
                <c:pt idx="3">
                  <c:v>2019</c:v>
                </c:pt>
                <c:pt idx="4">
                  <c:v>2020</c:v>
                </c:pt>
                <c:pt idx="5">
                  <c:v>2021</c:v>
                </c:pt>
                <c:pt idx="6">
                  <c:v>2022</c:v>
                </c:pt>
              </c:numCache>
            </c:numRef>
          </c:cat>
          <c:val>
            <c:numRef>
              <c:f>'Graf1.2 SHD Funcionamiento'!$S$6:$S$12</c:f>
              <c:numCache>
                <c:formatCode>0.0%</c:formatCode>
                <c:ptCount val="7"/>
                <c:pt idx="0">
                  <c:v>0.75483318400673238</c:v>
                </c:pt>
                <c:pt idx="1">
                  <c:v>0.70764649962177961</c:v>
                </c:pt>
                <c:pt idx="2">
                  <c:v>0.80411027136381774</c:v>
                </c:pt>
                <c:pt idx="3">
                  <c:v>0.68729395591554787</c:v>
                </c:pt>
                <c:pt idx="4">
                  <c:v>0.65979494739985334</c:v>
                </c:pt>
                <c:pt idx="5">
                  <c:v>0.67516141131804175</c:v>
                </c:pt>
                <c:pt idx="6">
                  <c:v>0.77722104323441421</c:v>
                </c:pt>
              </c:numCache>
            </c:numRef>
          </c:val>
          <c:extLst>
            <c:ext xmlns:c16="http://schemas.microsoft.com/office/drawing/2014/chart" uri="{C3380CC4-5D6E-409C-BE32-E72D297353CC}">
              <c16:uniqueId val="{00000009-0431-4906-A638-C66574CACF5F}"/>
            </c:ext>
          </c:extLst>
        </c:ser>
        <c:dLbls>
          <c:showLegendKey val="0"/>
          <c:showVal val="0"/>
          <c:showCatName val="0"/>
          <c:showSerName val="0"/>
          <c:showPercent val="0"/>
          <c:showBubbleSize val="0"/>
        </c:dLbls>
        <c:gapWidth val="20"/>
        <c:axId val="650573744"/>
        <c:axId val="650567840"/>
      </c:barChart>
      <c:lineChart>
        <c:grouping val="standard"/>
        <c:varyColors val="0"/>
        <c:ser>
          <c:idx val="1"/>
          <c:order val="1"/>
          <c:tx>
            <c:strRef>
              <c:f>'Graf1.2 SHD Funcionamiento'!$T$5</c:f>
              <c:strCache>
                <c:ptCount val="1"/>
                <c:pt idx="0">
                  <c:v>Prom</c:v>
                </c:pt>
              </c:strCache>
            </c:strRef>
          </c:tx>
          <c:spPr>
            <a:ln w="28575" cap="rnd">
              <a:solidFill>
                <a:schemeClr val="accent2"/>
              </a:solidFill>
              <a:prstDash val="sysDash"/>
              <a:round/>
            </a:ln>
            <a:effectLst/>
          </c:spPr>
          <c:marker>
            <c:symbol val="none"/>
          </c:marker>
          <c:dLbls>
            <c:dLbl>
              <c:idx val="6"/>
              <c:layout>
                <c:manualLayout>
                  <c:x val="2.8719694469329059E-2"/>
                  <c:y val="-1.33558358340966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431-4906-A638-C66574CACF5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C00000"/>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'Graf1.2 SHD Funcionamiento'!$R$6:$R$12</c:f>
              <c:numCache>
                <c:formatCode>General</c:formatCode>
                <c:ptCount val="7"/>
                <c:pt idx="0">
                  <c:v>2016</c:v>
                </c:pt>
                <c:pt idx="1">
                  <c:v>2017</c:v>
                </c:pt>
                <c:pt idx="2">
                  <c:v>2018</c:v>
                </c:pt>
                <c:pt idx="3">
                  <c:v>2019</c:v>
                </c:pt>
                <c:pt idx="4">
                  <c:v>2020</c:v>
                </c:pt>
                <c:pt idx="5">
                  <c:v>2021</c:v>
                </c:pt>
                <c:pt idx="6">
                  <c:v>2022</c:v>
                </c:pt>
              </c:numCache>
            </c:numRef>
          </c:cat>
          <c:val>
            <c:numRef>
              <c:f>'Graf1.2 SHD Funcionamiento'!$T$6:$T$12</c:f>
              <c:numCache>
                <c:formatCode>0.0%</c:formatCode>
                <c:ptCount val="7"/>
                <c:pt idx="0">
                  <c:v>0.71480671160429543</c:v>
                </c:pt>
                <c:pt idx="1">
                  <c:v>0.71480671160429543</c:v>
                </c:pt>
                <c:pt idx="2">
                  <c:v>0.71480671160429543</c:v>
                </c:pt>
                <c:pt idx="3">
                  <c:v>0.71480671160429543</c:v>
                </c:pt>
                <c:pt idx="4">
                  <c:v>0.71480671160429543</c:v>
                </c:pt>
                <c:pt idx="5">
                  <c:v>0.71480671160429543</c:v>
                </c:pt>
                <c:pt idx="6">
                  <c:v>0.71480671160429543</c:v>
                </c:pt>
              </c:numCache>
            </c:numRef>
          </c:val>
          <c:smooth val="0"/>
          <c:extLst>
            <c:ext xmlns:c16="http://schemas.microsoft.com/office/drawing/2014/chart" uri="{C3380CC4-5D6E-409C-BE32-E72D297353CC}">
              <c16:uniqueId val="{0000000B-0431-4906-A638-C66574CACF5F}"/>
            </c:ext>
          </c:extLst>
        </c:ser>
        <c:dLbls>
          <c:showLegendKey val="0"/>
          <c:showVal val="0"/>
          <c:showCatName val="0"/>
          <c:showSerName val="0"/>
          <c:showPercent val="0"/>
          <c:showBubbleSize val="0"/>
        </c:dLbls>
        <c:marker val="1"/>
        <c:smooth val="0"/>
        <c:axId val="650573744"/>
        <c:axId val="650567840"/>
      </c:lineChart>
      <c:catAx>
        <c:axId val="65057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650567840"/>
        <c:crosses val="autoZero"/>
        <c:auto val="1"/>
        <c:lblAlgn val="ctr"/>
        <c:lblOffset val="100"/>
        <c:noMultiLvlLbl val="0"/>
      </c:catAx>
      <c:valAx>
        <c:axId val="650567840"/>
        <c:scaling>
          <c:orientation val="minMax"/>
          <c:min val="0.60000000000000009"/>
        </c:scaling>
        <c:delete val="1"/>
        <c:axPos val="l"/>
        <c:numFmt formatCode="0.0%" sourceLinked="1"/>
        <c:majorTickMark val="out"/>
        <c:minorTickMark val="none"/>
        <c:tickLblPos val="nextTo"/>
        <c:crossAx val="650573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CO" sz="1400" b="1"/>
              <a:t>Referencia Histórica</a:t>
            </a:r>
            <a:r>
              <a:rPr lang="es-CO" sz="1400" b="1" baseline="0"/>
              <a:t> </a:t>
            </a:r>
          </a:p>
          <a:p>
            <a:pPr>
              <a:defRPr b="1"/>
            </a:pPr>
            <a:r>
              <a:rPr lang="es-CO" sz="1400" b="1" baseline="0"/>
              <a:t>Inversión UE 01</a:t>
            </a:r>
            <a:endParaRPr lang="es-CO" sz="1400"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02"/>
          <c:y val="0.25484666666666667"/>
          <c:w val="0.88199236173322648"/>
          <c:h val="0.59239296296296295"/>
        </c:manualLayout>
      </c:layout>
      <c:barChart>
        <c:barDir val="col"/>
        <c:grouping val="clustered"/>
        <c:varyColors val="0"/>
        <c:ser>
          <c:idx val="0"/>
          <c:order val="0"/>
          <c:tx>
            <c:strRef>
              <c:f>'Graf1.2 Inversión'!$S$5</c:f>
              <c:strCache>
                <c:ptCount val="1"/>
                <c:pt idx="0">
                  <c:v>Inversión</c:v>
                </c:pt>
              </c:strCache>
            </c:strRef>
          </c:tx>
          <c:spPr>
            <a:solidFill>
              <a:schemeClr val="bg1">
                <a:lumMod val="85000"/>
              </a:schemeClr>
            </a:solidFill>
            <a:ln>
              <a:noFill/>
            </a:ln>
            <a:effectLst/>
            <a:scene3d>
              <a:camera prst="orthographicFront"/>
              <a:lightRig rig="threePt" dir="t"/>
            </a:scene3d>
            <a:sp3d>
              <a:bevelT w="165100" prst="coolSlant"/>
            </a:sp3d>
          </c:spPr>
          <c:invertIfNegative val="0"/>
          <c:dPt>
            <c:idx val="2"/>
            <c:invertIfNegative val="0"/>
            <c:bubble3D val="0"/>
            <c:spPr>
              <a:pattFill prst="ltDnDiag">
                <a:fgClr>
                  <a:schemeClr val="bg1">
                    <a:lumMod val="85000"/>
                  </a:schemeClr>
                </a:fgClr>
                <a:bgClr>
                  <a:schemeClr val="bg1"/>
                </a:bgClr>
              </a:pattFill>
              <a:ln>
                <a:noFill/>
              </a:ln>
              <a:effectLst/>
              <a:scene3d>
                <a:camera prst="orthographicFront"/>
                <a:lightRig rig="threePt" dir="t"/>
              </a:scene3d>
              <a:sp3d>
                <a:bevelT w="165100" prst="coolSlant"/>
              </a:sp3d>
            </c:spPr>
            <c:extLst>
              <c:ext xmlns:c16="http://schemas.microsoft.com/office/drawing/2014/chart" uri="{C3380CC4-5D6E-409C-BE32-E72D297353CC}">
                <c16:uniqueId val="{00000001-BCF8-447F-8A5F-1FC1C215934B}"/>
              </c:ext>
            </c:extLst>
          </c:dPt>
          <c:dPt>
            <c:idx val="5"/>
            <c:invertIfNegative val="0"/>
            <c:bubble3D val="0"/>
            <c:spPr>
              <a:solidFill>
                <a:srgbClr val="FFD966"/>
              </a:solidFill>
              <a:ln>
                <a:solidFill>
                  <a:srgbClr val="FFD966"/>
                </a:solidFill>
              </a:ln>
              <a:effectLst/>
              <a:scene3d>
                <a:camera prst="orthographicFront"/>
                <a:lightRig rig="threePt" dir="t"/>
              </a:scene3d>
              <a:sp3d>
                <a:bevelT w="165100" prst="coolSlant"/>
              </a:sp3d>
            </c:spPr>
            <c:extLst>
              <c:ext xmlns:c16="http://schemas.microsoft.com/office/drawing/2014/chart" uri="{C3380CC4-5D6E-409C-BE32-E72D297353CC}">
                <c16:uniqueId val="{00000003-BCF8-447F-8A5F-1FC1C215934B}"/>
              </c:ext>
            </c:extLst>
          </c:dPt>
          <c:dPt>
            <c:idx val="6"/>
            <c:invertIfNegative val="0"/>
            <c:bubble3D val="0"/>
            <c:spPr>
              <a:solidFill>
                <a:srgbClr val="FFD966"/>
              </a:solidFill>
              <a:ln>
                <a:solidFill>
                  <a:srgbClr val="FFD966"/>
                </a:solidFill>
              </a:ln>
              <a:effectLst/>
              <a:scene3d>
                <a:camera prst="orthographicFront"/>
                <a:lightRig rig="threePt" dir="t"/>
              </a:scene3d>
              <a:sp3d>
                <a:bevelT w="165100" prst="coolSlant"/>
              </a:sp3d>
            </c:spPr>
            <c:extLst>
              <c:ext xmlns:c16="http://schemas.microsoft.com/office/drawing/2014/chart" uri="{C3380CC4-5D6E-409C-BE32-E72D297353CC}">
                <c16:uniqueId val="{00000005-BCF8-447F-8A5F-1FC1C215934B}"/>
              </c:ext>
            </c:extLst>
          </c:dPt>
          <c:dLbls>
            <c:dLbl>
              <c:idx val="5"/>
              <c:layout>
                <c:manualLayout>
                  <c:x val="0"/>
                  <c:y val="5.174074074074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F8-447F-8A5F-1FC1C215934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'Graf1.2 Inversión'!$R$6:$R$12</c:f>
              <c:numCache>
                <c:formatCode>General</c:formatCode>
                <c:ptCount val="7"/>
                <c:pt idx="0">
                  <c:v>2016</c:v>
                </c:pt>
                <c:pt idx="1">
                  <c:v>2017</c:v>
                </c:pt>
                <c:pt idx="2">
                  <c:v>2018</c:v>
                </c:pt>
                <c:pt idx="3">
                  <c:v>2019</c:v>
                </c:pt>
                <c:pt idx="4">
                  <c:v>2020</c:v>
                </c:pt>
                <c:pt idx="5">
                  <c:v>2021</c:v>
                </c:pt>
                <c:pt idx="6">
                  <c:v>2022</c:v>
                </c:pt>
              </c:numCache>
            </c:numRef>
          </c:cat>
          <c:val>
            <c:numRef>
              <c:f>'Graf1.2 Inversión'!$S$6:$S$12</c:f>
              <c:numCache>
                <c:formatCode>0.0%</c:formatCode>
                <c:ptCount val="7"/>
                <c:pt idx="0">
                  <c:v>0.89031390222317108</c:v>
                </c:pt>
                <c:pt idx="1">
                  <c:v>0.25497304775559765</c:v>
                </c:pt>
                <c:pt idx="2">
                  <c:v>0.48579980117342053</c:v>
                </c:pt>
                <c:pt idx="3">
                  <c:v>0.82661216294015327</c:v>
                </c:pt>
                <c:pt idx="4">
                  <c:v>0.5586797217239976</c:v>
                </c:pt>
                <c:pt idx="5">
                  <c:v>0.39883408630604322</c:v>
                </c:pt>
                <c:pt idx="6">
                  <c:v>0.78667975451571903</c:v>
                </c:pt>
              </c:numCache>
            </c:numRef>
          </c:val>
          <c:extLst>
            <c:ext xmlns:c16="http://schemas.microsoft.com/office/drawing/2014/chart" uri="{C3380CC4-5D6E-409C-BE32-E72D297353CC}">
              <c16:uniqueId val="{00000006-BCF8-447F-8A5F-1FC1C215934B}"/>
            </c:ext>
          </c:extLst>
        </c:ser>
        <c:dLbls>
          <c:showLegendKey val="0"/>
          <c:showVal val="0"/>
          <c:showCatName val="0"/>
          <c:showSerName val="0"/>
          <c:showPercent val="0"/>
          <c:showBubbleSize val="0"/>
        </c:dLbls>
        <c:gapWidth val="20"/>
        <c:axId val="650573744"/>
        <c:axId val="650567840"/>
      </c:barChart>
      <c:lineChart>
        <c:grouping val="standard"/>
        <c:varyColors val="0"/>
        <c:ser>
          <c:idx val="1"/>
          <c:order val="1"/>
          <c:tx>
            <c:strRef>
              <c:f>'Graf1.2 Inversión'!$T$5</c:f>
              <c:strCache>
                <c:ptCount val="1"/>
                <c:pt idx="0">
                  <c:v>Prom</c:v>
                </c:pt>
              </c:strCache>
            </c:strRef>
          </c:tx>
          <c:spPr>
            <a:ln w="28575" cap="rnd">
              <a:solidFill>
                <a:schemeClr val="accent2"/>
              </a:solidFill>
              <a:prstDash val="sysDash"/>
              <a:round/>
            </a:ln>
            <a:effectLst/>
          </c:spPr>
          <c:marker>
            <c:symbol val="none"/>
          </c:marker>
          <c:dLbls>
            <c:dLbl>
              <c:idx val="6"/>
              <c:layout>
                <c:manualLayout>
                  <c:x val="5.2694610778443111E-2"/>
                  <c:y val="-8.6233571723655416E-1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F8-447F-8A5F-1FC1C215934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'Graf1.2 Inversión'!$R$6:$R$12</c:f>
              <c:numCache>
                <c:formatCode>General</c:formatCode>
                <c:ptCount val="7"/>
                <c:pt idx="0">
                  <c:v>2016</c:v>
                </c:pt>
                <c:pt idx="1">
                  <c:v>2017</c:v>
                </c:pt>
                <c:pt idx="2">
                  <c:v>2018</c:v>
                </c:pt>
                <c:pt idx="3">
                  <c:v>2019</c:v>
                </c:pt>
                <c:pt idx="4">
                  <c:v>2020</c:v>
                </c:pt>
                <c:pt idx="5">
                  <c:v>2021</c:v>
                </c:pt>
                <c:pt idx="6">
                  <c:v>2022</c:v>
                </c:pt>
              </c:numCache>
            </c:numRef>
          </c:cat>
          <c:val>
            <c:numRef>
              <c:f>'Graf1.2 Inversión'!$T$6:$T$12</c:f>
              <c:numCache>
                <c:formatCode>0.0%</c:formatCode>
                <c:ptCount val="7"/>
                <c:pt idx="0">
                  <c:v>0.56920212035373063</c:v>
                </c:pt>
                <c:pt idx="1">
                  <c:v>0.56920212035373063</c:v>
                </c:pt>
                <c:pt idx="2">
                  <c:v>0.56920212035373063</c:v>
                </c:pt>
                <c:pt idx="3">
                  <c:v>0.56920212035373063</c:v>
                </c:pt>
                <c:pt idx="4">
                  <c:v>0.56920212035373063</c:v>
                </c:pt>
                <c:pt idx="5">
                  <c:v>0.56920212035373063</c:v>
                </c:pt>
                <c:pt idx="6">
                  <c:v>0.56920212035373063</c:v>
                </c:pt>
              </c:numCache>
            </c:numRef>
          </c:val>
          <c:smooth val="0"/>
          <c:extLst>
            <c:ext xmlns:c16="http://schemas.microsoft.com/office/drawing/2014/chart" uri="{C3380CC4-5D6E-409C-BE32-E72D297353CC}">
              <c16:uniqueId val="{00000008-BCF8-447F-8A5F-1FC1C215934B}"/>
            </c:ext>
          </c:extLst>
        </c:ser>
        <c:dLbls>
          <c:showLegendKey val="0"/>
          <c:showVal val="0"/>
          <c:showCatName val="0"/>
          <c:showSerName val="0"/>
          <c:showPercent val="0"/>
          <c:showBubbleSize val="0"/>
        </c:dLbls>
        <c:marker val="1"/>
        <c:smooth val="0"/>
        <c:axId val="650573744"/>
        <c:axId val="650567840"/>
      </c:lineChart>
      <c:catAx>
        <c:axId val="65057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650567840"/>
        <c:crosses val="autoZero"/>
        <c:auto val="1"/>
        <c:lblAlgn val="ctr"/>
        <c:lblOffset val="100"/>
        <c:noMultiLvlLbl val="0"/>
      </c:catAx>
      <c:valAx>
        <c:axId val="650567840"/>
        <c:scaling>
          <c:orientation val="minMax"/>
        </c:scaling>
        <c:delete val="1"/>
        <c:axPos val="l"/>
        <c:numFmt formatCode="0.0%" sourceLinked="1"/>
        <c:majorTickMark val="out"/>
        <c:minorTickMark val="none"/>
        <c:tickLblPos val="nextTo"/>
        <c:crossAx val="650573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all" spc="120" normalizeH="0" baseline="0">
                <a:solidFill>
                  <a:schemeClr val="tx1"/>
                </a:solidFill>
                <a:latin typeface="+mn-lt"/>
                <a:ea typeface="+mn-ea"/>
                <a:cs typeface="+mn-cs"/>
              </a:defRPr>
            </a:pPr>
            <a:r>
              <a:rPr lang="en-US"/>
              <a:t>Alcaldía Mayor de Bogotá</a:t>
            </a:r>
          </a:p>
        </c:rich>
      </c:tx>
      <c:overlay val="0"/>
      <c:spPr>
        <a:noFill/>
        <a:ln>
          <a:noFill/>
        </a:ln>
        <a:effectLst/>
      </c:spPr>
      <c:txPr>
        <a:bodyPr rot="0" spcFirstLastPara="1" vertOverflow="ellipsis" vert="horz" wrap="square" anchor="ctr" anchorCtr="1"/>
        <a:lstStyle/>
        <a:p>
          <a:pPr>
            <a:defRPr sz="1440" b="1" i="0" u="none" strike="noStrike" kern="1200" cap="all" spc="120" normalizeH="0" baseline="0">
              <a:solidFill>
                <a:schemeClr val="tx1"/>
              </a:solidFill>
              <a:latin typeface="+mn-lt"/>
              <a:ea typeface="+mn-ea"/>
              <a:cs typeface="+mn-cs"/>
            </a:defRPr>
          </a:pPr>
          <a:endParaRPr lang="es-CO"/>
        </a:p>
      </c:txPr>
    </c:title>
    <c:autoTitleDeleted val="0"/>
    <c:plotArea>
      <c:layout/>
      <c:lineChart>
        <c:grouping val="standard"/>
        <c:varyColors val="0"/>
        <c:ser>
          <c:idx val="0"/>
          <c:order val="0"/>
          <c:tx>
            <c:strRef>
              <c:f>'[Cuadro de Mando FURAG.xlsx]Hoja2'!$A$2</c:f>
              <c:strCache>
                <c:ptCount val="1"/>
                <c:pt idx="0">
                  <c:v>Indice de Desempeño Institucional</c:v>
                </c:pt>
              </c:strCache>
            </c:strRef>
          </c:tx>
          <c:spPr>
            <a:ln w="22225" cap="rnd">
              <a:solidFill>
                <a:srgbClr val="E20000"/>
              </a:solidFill>
              <a:round/>
            </a:ln>
            <a:effectLst/>
          </c:spPr>
          <c:marker>
            <c:symbol val="diamond"/>
            <c:size val="6"/>
            <c:spPr>
              <a:solidFill>
                <a:srgbClr val="E20000"/>
              </a:solidFill>
              <a:ln w="9525">
                <a:solidFill>
                  <a:srgbClr val="E20000"/>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'[Cuadro de Mando FURAG.xlsx]Hoja2'!$B$1:$E$1</c:f>
              <c:numCache>
                <c:formatCode>General</c:formatCode>
                <c:ptCount val="4"/>
                <c:pt idx="0">
                  <c:v>2018</c:v>
                </c:pt>
                <c:pt idx="1">
                  <c:v>2019</c:v>
                </c:pt>
                <c:pt idx="2">
                  <c:v>2020</c:v>
                </c:pt>
                <c:pt idx="3">
                  <c:v>2021</c:v>
                </c:pt>
              </c:numCache>
            </c:numRef>
          </c:cat>
          <c:val>
            <c:numRef>
              <c:f>'[Cuadro de Mando FURAG.xlsx]Hoja2'!$B$2:$E$2</c:f>
              <c:numCache>
                <c:formatCode>0.0</c:formatCode>
                <c:ptCount val="4"/>
                <c:pt idx="0" formatCode="General">
                  <c:v>75.7</c:v>
                </c:pt>
                <c:pt idx="1">
                  <c:v>96.167400881057304</c:v>
                </c:pt>
                <c:pt idx="2">
                  <c:v>97.698120444955904</c:v>
                </c:pt>
                <c:pt idx="3">
                  <c:v>98.415413629970601</c:v>
                </c:pt>
              </c:numCache>
            </c:numRef>
          </c:val>
          <c:smooth val="0"/>
          <c:extLst>
            <c:ext xmlns:c16="http://schemas.microsoft.com/office/drawing/2014/chart" uri="{C3380CC4-5D6E-409C-BE32-E72D297353CC}">
              <c16:uniqueId val="{00000000-BA7B-462E-B33F-5EE345C958AB}"/>
            </c:ext>
          </c:extLst>
        </c:ser>
        <c:dLbls>
          <c:dLblPos val="t"/>
          <c:showLegendKey val="0"/>
          <c:showVal val="1"/>
          <c:showCatName val="0"/>
          <c:showSerName val="0"/>
          <c:showPercent val="0"/>
          <c:showBubbleSize val="0"/>
        </c:dLbls>
        <c:marker val="1"/>
        <c:smooth val="0"/>
        <c:axId val="426152520"/>
        <c:axId val="426159576"/>
      </c:lineChart>
      <c:catAx>
        <c:axId val="426152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solidFill>
                <a:latin typeface="+mn-lt"/>
                <a:ea typeface="+mn-ea"/>
                <a:cs typeface="+mn-cs"/>
              </a:defRPr>
            </a:pPr>
            <a:endParaRPr lang="es-CO"/>
          </a:p>
        </c:txPr>
        <c:crossAx val="426159576"/>
        <c:crosses val="autoZero"/>
        <c:auto val="1"/>
        <c:lblAlgn val="ctr"/>
        <c:lblOffset val="100"/>
        <c:noMultiLvlLbl val="0"/>
      </c:catAx>
      <c:valAx>
        <c:axId val="426159576"/>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crossAx val="426152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lumMod val="15000"/>
          <a:lumOff val="85000"/>
        </a:schemeClr>
      </a:solidFill>
      <a:round/>
    </a:ln>
    <a:effectLst>
      <a:glow rad="63500">
        <a:srgbClr val="E20000">
          <a:alpha val="40000"/>
        </a:srgbClr>
      </a:glow>
    </a:effectLst>
    <a:scene3d>
      <a:camera prst="orthographicFront"/>
      <a:lightRig rig="threePt" dir="t"/>
    </a:scene3d>
    <a:sp3d/>
  </c:spPr>
  <c:txPr>
    <a:bodyPr/>
    <a:lstStyle/>
    <a:p>
      <a:pPr>
        <a:defRPr sz="1200">
          <a:solidFill>
            <a:schemeClr val="tx1"/>
          </a:solidFill>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IDI</a:t>
            </a:r>
            <a:r>
              <a:rPr lang="es-CO" baseline="0"/>
              <a:t> - Entidades del Sector Hacienda</a:t>
            </a:r>
            <a:endParaRPr lang="es-C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tx>
            <c:strRef>
              <c:f>Hoja1!$K$1</c:f>
              <c:strCache>
                <c:ptCount val="1"/>
                <c:pt idx="0">
                  <c:v>SDH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layout>
                <c:manualLayout>
                  <c:x val="-9.1939298496778815E-2"/>
                  <c:y val="-3.95861392406318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69-48DF-90E8-4D199BD1D24D}"/>
                </c:ext>
              </c:extLst>
            </c:dLbl>
            <c:dLbl>
              <c:idx val="2"/>
              <c:layout>
                <c:manualLayout>
                  <c:x val="-8.7090813648293963E-2"/>
                  <c:y val="-3.59873993096653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69-48DF-90E8-4D199BD1D2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Hoja1!$J$2:$J$4</c:f>
              <c:numCache>
                <c:formatCode>General</c:formatCode>
                <c:ptCount val="3"/>
                <c:pt idx="0">
                  <c:v>2019</c:v>
                </c:pt>
                <c:pt idx="1">
                  <c:v>2020</c:v>
                </c:pt>
                <c:pt idx="2">
                  <c:v>2021</c:v>
                </c:pt>
              </c:numCache>
            </c:numRef>
          </c:cat>
          <c:val>
            <c:numRef>
              <c:f>Hoja1!$K$2:$K$4</c:f>
              <c:numCache>
                <c:formatCode>0.0</c:formatCode>
                <c:ptCount val="3"/>
                <c:pt idx="0">
                  <c:v>82.5</c:v>
                </c:pt>
                <c:pt idx="1">
                  <c:v>89.16</c:v>
                </c:pt>
                <c:pt idx="2">
                  <c:v>92.37</c:v>
                </c:pt>
              </c:numCache>
            </c:numRef>
          </c:val>
          <c:smooth val="0"/>
          <c:extLst>
            <c:ext xmlns:c16="http://schemas.microsoft.com/office/drawing/2014/chart" uri="{C3380CC4-5D6E-409C-BE32-E72D297353CC}">
              <c16:uniqueId val="{00000002-F369-48DF-90E8-4D199BD1D24D}"/>
            </c:ext>
          </c:extLst>
        </c:ser>
        <c:ser>
          <c:idx val="1"/>
          <c:order val="1"/>
          <c:tx>
            <c:strRef>
              <c:f>Hoja1!$L$1</c:f>
              <c:strCache>
                <c:ptCount val="1"/>
                <c:pt idx="0">
                  <c:v>FONCEP</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8.7090813648293991E-2"/>
                  <c:y val="3.598739930966533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69-48DF-90E8-4D199BD1D24D}"/>
                </c:ext>
              </c:extLst>
            </c:dLbl>
            <c:dLbl>
              <c:idx val="1"/>
              <c:layout>
                <c:manualLayout>
                  <c:x val="-0.12345445001193033"/>
                  <c:y val="-2.5191179516765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69-48DF-90E8-4D199BD1D24D}"/>
                </c:ext>
              </c:extLst>
            </c:dLbl>
            <c:dLbl>
              <c:idx val="2"/>
              <c:layout>
                <c:manualLayout>
                  <c:x val="-8.7090813648293963E-2"/>
                  <c:y val="-5.3981098964498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69-48DF-90E8-4D199BD1D2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Hoja1!$J$2:$J$4</c:f>
              <c:numCache>
                <c:formatCode>General</c:formatCode>
                <c:ptCount val="3"/>
                <c:pt idx="0">
                  <c:v>2019</c:v>
                </c:pt>
                <c:pt idx="1">
                  <c:v>2020</c:v>
                </c:pt>
                <c:pt idx="2">
                  <c:v>2021</c:v>
                </c:pt>
              </c:numCache>
            </c:numRef>
          </c:cat>
          <c:val>
            <c:numRef>
              <c:f>Hoja1!$L$2:$L$4</c:f>
              <c:numCache>
                <c:formatCode>0.0</c:formatCode>
                <c:ptCount val="3"/>
                <c:pt idx="0">
                  <c:v>90.97</c:v>
                </c:pt>
                <c:pt idx="1">
                  <c:v>80.47</c:v>
                </c:pt>
                <c:pt idx="2">
                  <c:v>85.892200000000003</c:v>
                </c:pt>
              </c:numCache>
            </c:numRef>
          </c:val>
          <c:smooth val="0"/>
          <c:extLst>
            <c:ext xmlns:c16="http://schemas.microsoft.com/office/drawing/2014/chart" uri="{C3380CC4-5D6E-409C-BE32-E72D297353CC}">
              <c16:uniqueId val="{00000006-F369-48DF-90E8-4D199BD1D24D}"/>
            </c:ext>
          </c:extLst>
        </c:ser>
        <c:ser>
          <c:idx val="2"/>
          <c:order val="2"/>
          <c:tx>
            <c:strRef>
              <c:f>Hoja1!$M$1</c:f>
              <c:strCache>
                <c:ptCount val="1"/>
                <c:pt idx="0">
                  <c:v>Catastro</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8.4666571224051537E-2"/>
                  <c:y val="-2.51911795167657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69-48DF-90E8-4D199BD1D24D}"/>
                </c:ext>
              </c:extLst>
            </c:dLbl>
            <c:dLbl>
              <c:idx val="1"/>
              <c:layout>
                <c:manualLayout>
                  <c:x val="-9.4363540921021241E-2"/>
                  <c:y val="-2.15924395857992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369-48DF-90E8-4D199BD1D24D}"/>
                </c:ext>
              </c:extLst>
            </c:dLbl>
            <c:dLbl>
              <c:idx val="2"/>
              <c:layout>
                <c:manualLayout>
                  <c:x val="-7.9818086375566782E-2"/>
                  <c:y val="-3.23886593786988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369-48DF-90E8-4D199BD1D2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Hoja1!$J$2:$J$4</c:f>
              <c:numCache>
                <c:formatCode>General</c:formatCode>
                <c:ptCount val="3"/>
                <c:pt idx="0">
                  <c:v>2019</c:v>
                </c:pt>
                <c:pt idx="1">
                  <c:v>2020</c:v>
                </c:pt>
                <c:pt idx="2">
                  <c:v>2021</c:v>
                </c:pt>
              </c:numCache>
            </c:numRef>
          </c:cat>
          <c:val>
            <c:numRef>
              <c:f>Hoja1!$M$2:$M$4</c:f>
              <c:numCache>
                <c:formatCode>0.0</c:formatCode>
                <c:ptCount val="3"/>
                <c:pt idx="0">
                  <c:v>92</c:v>
                </c:pt>
                <c:pt idx="1">
                  <c:v>97.226313770617594</c:v>
                </c:pt>
                <c:pt idx="2">
                  <c:v>98.090142513745107</c:v>
                </c:pt>
              </c:numCache>
            </c:numRef>
          </c:val>
          <c:smooth val="0"/>
          <c:extLst>
            <c:ext xmlns:c16="http://schemas.microsoft.com/office/drawing/2014/chart" uri="{C3380CC4-5D6E-409C-BE32-E72D297353CC}">
              <c16:uniqueId val="{0000000A-F369-48DF-90E8-4D199BD1D24D}"/>
            </c:ext>
          </c:extLst>
        </c:ser>
        <c:ser>
          <c:idx val="3"/>
          <c:order val="3"/>
          <c:tx>
            <c:strRef>
              <c:f>Hoja1!$N$1</c:f>
              <c:strCache>
                <c:ptCount val="1"/>
                <c:pt idx="0">
                  <c:v>Lotería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1"/>
              <c:layout>
                <c:manualLayout>
                  <c:x val="-0.1210302075876879"/>
                  <c:y val="4.31848791715984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369-48DF-90E8-4D199BD1D24D}"/>
                </c:ext>
              </c:extLst>
            </c:dLbl>
            <c:dLbl>
              <c:idx val="2"/>
              <c:layout>
                <c:manualLayout>
                  <c:x val="-4.5878692436172749E-2"/>
                  <c:y val="9.7165978136096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369-48DF-90E8-4D199BD1D2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Hoja1!$J$2:$J$4</c:f>
              <c:numCache>
                <c:formatCode>General</c:formatCode>
                <c:ptCount val="3"/>
                <c:pt idx="0">
                  <c:v>2019</c:v>
                </c:pt>
                <c:pt idx="1">
                  <c:v>2020</c:v>
                </c:pt>
                <c:pt idx="2">
                  <c:v>2021</c:v>
                </c:pt>
              </c:numCache>
            </c:numRef>
          </c:cat>
          <c:val>
            <c:numRef>
              <c:f>Hoja1!$N$2:$N$4</c:f>
              <c:numCache>
                <c:formatCode>0.0</c:formatCode>
                <c:ptCount val="3"/>
                <c:pt idx="0">
                  <c:v>0</c:v>
                </c:pt>
                <c:pt idx="1">
                  <c:v>79.83</c:v>
                </c:pt>
                <c:pt idx="2">
                  <c:v>86.069299999999998</c:v>
                </c:pt>
              </c:numCache>
            </c:numRef>
          </c:val>
          <c:smooth val="0"/>
          <c:extLst>
            <c:ext xmlns:c16="http://schemas.microsoft.com/office/drawing/2014/chart" uri="{C3380CC4-5D6E-409C-BE32-E72D297353CC}">
              <c16:uniqueId val="{0000000D-F369-48DF-90E8-4D199BD1D24D}"/>
            </c:ext>
          </c:extLst>
        </c:ser>
        <c:dLbls>
          <c:dLblPos val="l"/>
          <c:showLegendKey val="0"/>
          <c:showVal val="1"/>
          <c:showCatName val="0"/>
          <c:showSerName val="0"/>
          <c:showPercent val="0"/>
          <c:showBubbleSize val="0"/>
        </c:dLbls>
        <c:marker val="1"/>
        <c:smooth val="0"/>
        <c:axId val="426157224"/>
        <c:axId val="270180136"/>
      </c:lineChart>
      <c:catAx>
        <c:axId val="426157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0180136"/>
        <c:crosses val="autoZero"/>
        <c:auto val="1"/>
        <c:lblAlgn val="ctr"/>
        <c:lblOffset val="100"/>
        <c:noMultiLvlLbl val="0"/>
      </c:catAx>
      <c:valAx>
        <c:axId val="270180136"/>
        <c:scaling>
          <c:orientation val="minMax"/>
          <c:max val="100"/>
          <c:min val="7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426157224"/>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s-CO" sz="2400" b="1" i="0" u="none" strike="noStrike" kern="1200" cap="none" spc="0" normalizeH="0" baseline="0" dirty="0">
                <a:solidFill>
                  <a:schemeClr val="tx1"/>
                </a:solidFill>
                <a:latin typeface="Calibri" panose="020F0502020204030204" pitchFamily="34" charset="0"/>
                <a:ea typeface="+mn-ea"/>
                <a:cs typeface="Calibri" panose="020F0502020204030204" pitchFamily="34" charset="0"/>
              </a:defRPr>
            </a:pPr>
            <a:r>
              <a:rPr lang="es-CO" sz="2400" b="1" i="0" u="none" strike="noStrike" kern="1200" spc="0" baseline="0">
                <a:solidFill>
                  <a:schemeClr val="tx1"/>
                </a:solidFill>
                <a:latin typeface="Calibri" panose="020F0502020204030204" pitchFamily="34" charset="0"/>
                <a:ea typeface="+mn-ea"/>
                <a:cs typeface="Calibri" panose="020F0502020204030204" pitchFamily="34" charset="0"/>
              </a:rPr>
              <a:t>Incidencia de Pobreza Monetaria</a:t>
            </a:r>
          </a:p>
        </c:rich>
      </c:tx>
      <c:overlay val="0"/>
      <c:spPr>
        <a:noFill/>
        <a:ln>
          <a:noFill/>
        </a:ln>
        <a:effectLst/>
      </c:spPr>
      <c:txPr>
        <a:bodyPr rot="0" spcFirstLastPara="1" vertOverflow="ellipsis" vert="horz" wrap="square" anchor="ctr" anchorCtr="1"/>
        <a:lstStyle/>
        <a:p>
          <a:pPr algn="ctr" rtl="0">
            <a:defRPr lang="es-CO" sz="2400" b="1" i="0" u="none" strike="noStrike" kern="1200" cap="none" spc="0" normalizeH="0" baseline="0" dirty="0">
              <a:solidFill>
                <a:schemeClr val="tx1"/>
              </a:solidFill>
              <a:latin typeface="Calibri" panose="020F0502020204030204" pitchFamily="34" charset="0"/>
              <a:ea typeface="+mn-ea"/>
              <a:cs typeface="Calibri" panose="020F0502020204030204" pitchFamily="34" charset="0"/>
            </a:defRPr>
          </a:pPr>
          <a:endParaRPr lang="es-CO"/>
        </a:p>
      </c:txPr>
    </c:title>
    <c:autoTitleDeleted val="0"/>
    <c:plotArea>
      <c:layout>
        <c:manualLayout>
          <c:layoutTarget val="inner"/>
          <c:xMode val="edge"/>
          <c:yMode val="edge"/>
          <c:x val="5.1122755357197396E-2"/>
          <c:y val="0.24803000125696351"/>
          <c:w val="0.92446188994574929"/>
          <c:h val="0.59633225821918079"/>
        </c:manualLayout>
      </c:layout>
      <c:barChart>
        <c:barDir val="col"/>
        <c:grouping val="clustered"/>
        <c:varyColors val="0"/>
        <c:ser>
          <c:idx val="0"/>
          <c:order val="0"/>
          <c:tx>
            <c:strRef>
              <c:f>Hoja1!$B$1</c:f>
              <c:strCache>
                <c:ptCount val="1"/>
                <c:pt idx="0">
                  <c:v>Nacional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Hoja1!$A$2:$A$6</c:f>
              <c:strCache>
                <c:ptCount val="5"/>
                <c:pt idx="0">
                  <c:v>2019</c:v>
                </c:pt>
                <c:pt idx="1">
                  <c:v>2020</c:v>
                </c:pt>
                <c:pt idx="2">
                  <c:v>2021</c:v>
                </c:pt>
                <c:pt idx="3">
                  <c:v>2022 Proyección</c:v>
                </c:pt>
                <c:pt idx="4">
                  <c:v>2023 Proyección</c:v>
                </c:pt>
              </c:strCache>
            </c:strRef>
          </c:cat>
          <c:val>
            <c:numRef>
              <c:f>Hoja1!$B$2:$B$6</c:f>
              <c:numCache>
                <c:formatCode>General</c:formatCode>
                <c:ptCount val="5"/>
                <c:pt idx="0">
                  <c:v>35.700000000000003</c:v>
                </c:pt>
                <c:pt idx="1">
                  <c:v>42.5</c:v>
                </c:pt>
                <c:pt idx="2">
                  <c:v>39.299999999999997</c:v>
                </c:pt>
                <c:pt idx="3">
                  <c:v>37</c:v>
                </c:pt>
                <c:pt idx="4">
                  <c:v>34</c:v>
                </c:pt>
              </c:numCache>
            </c:numRef>
          </c:val>
          <c:extLst>
            <c:ext xmlns:c16="http://schemas.microsoft.com/office/drawing/2014/chart" uri="{C3380CC4-5D6E-409C-BE32-E72D297353CC}">
              <c16:uniqueId val="{00000000-0A69-40E2-A1EC-C0460D5C2529}"/>
            </c:ext>
          </c:extLst>
        </c:ser>
        <c:ser>
          <c:idx val="1"/>
          <c:order val="1"/>
          <c:tx>
            <c:strRef>
              <c:f>Hoja1!$C$1</c:f>
              <c:strCache>
                <c:ptCount val="1"/>
                <c:pt idx="0">
                  <c:v>Bogotá</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Hoja1!$A$2:$A$6</c:f>
              <c:strCache>
                <c:ptCount val="5"/>
                <c:pt idx="0">
                  <c:v>2019</c:v>
                </c:pt>
                <c:pt idx="1">
                  <c:v>2020</c:v>
                </c:pt>
                <c:pt idx="2">
                  <c:v>2021</c:v>
                </c:pt>
                <c:pt idx="3">
                  <c:v>2022 Proyección</c:v>
                </c:pt>
                <c:pt idx="4">
                  <c:v>2023 Proyección</c:v>
                </c:pt>
              </c:strCache>
            </c:strRef>
          </c:cat>
          <c:val>
            <c:numRef>
              <c:f>Hoja1!$C$2:$C$6</c:f>
              <c:numCache>
                <c:formatCode>General</c:formatCode>
                <c:ptCount val="5"/>
                <c:pt idx="0">
                  <c:v>27.2</c:v>
                </c:pt>
                <c:pt idx="1">
                  <c:v>40.1</c:v>
                </c:pt>
                <c:pt idx="2">
                  <c:v>35.799999999999997</c:v>
                </c:pt>
                <c:pt idx="3">
                  <c:v>34.4</c:v>
                </c:pt>
                <c:pt idx="4">
                  <c:v>27.8</c:v>
                </c:pt>
              </c:numCache>
            </c:numRef>
          </c:val>
          <c:extLst>
            <c:ext xmlns:c16="http://schemas.microsoft.com/office/drawing/2014/chart" uri="{C3380CC4-5D6E-409C-BE32-E72D297353CC}">
              <c16:uniqueId val="{00000001-0A69-40E2-A1EC-C0460D5C2529}"/>
            </c:ext>
          </c:extLst>
        </c:ser>
        <c:dLbls>
          <c:dLblPos val="outEnd"/>
          <c:showLegendKey val="0"/>
          <c:showVal val="1"/>
          <c:showCatName val="0"/>
          <c:showSerName val="0"/>
          <c:showPercent val="0"/>
          <c:showBubbleSize val="0"/>
        </c:dLbls>
        <c:gapWidth val="199"/>
        <c:axId val="1511607423"/>
        <c:axId val="1511599519"/>
      </c:barChart>
      <c:catAx>
        <c:axId val="1511607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s-CO"/>
          </a:p>
        </c:txPr>
        <c:crossAx val="1511599519"/>
        <c:crosses val="autoZero"/>
        <c:auto val="1"/>
        <c:lblAlgn val="ctr"/>
        <c:lblOffset val="100"/>
        <c:noMultiLvlLbl val="0"/>
      </c:catAx>
      <c:valAx>
        <c:axId val="1511599519"/>
        <c:scaling>
          <c:orientation val="minMax"/>
        </c:scaling>
        <c:delete val="1"/>
        <c:axPos val="l"/>
        <c:numFmt formatCode="General" sourceLinked="1"/>
        <c:majorTickMark val="none"/>
        <c:minorTickMark val="none"/>
        <c:tickLblPos val="nextTo"/>
        <c:crossAx val="1511607423"/>
        <c:crosses val="autoZero"/>
        <c:crossBetween val="between"/>
      </c:valAx>
      <c:spPr>
        <a:noFill/>
        <a:ln>
          <a:noFill/>
        </a:ln>
        <a:effectLst/>
      </c:spPr>
    </c:plotArea>
    <c:legend>
      <c:legendPos val="b"/>
      <c:layout>
        <c:manualLayout>
          <c:xMode val="edge"/>
          <c:yMode val="edge"/>
          <c:x val="0.28764569772804405"/>
          <c:y val="0.92681051339832399"/>
          <c:w val="0.31388148555386908"/>
          <c:h val="6.331519591136981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CO" sz="2400" b="1">
                <a:solidFill>
                  <a:schemeClr val="tx1"/>
                </a:solidFill>
                <a:latin typeface="Calibri" panose="020F0502020204030204" pitchFamily="34" charset="0"/>
                <a:cs typeface="Calibri" panose="020F0502020204030204" pitchFamily="34" charset="0"/>
              </a:rPr>
              <a:t>Incidencia de Pobreza Extrema</a:t>
            </a:r>
          </a:p>
        </c:rich>
      </c:tx>
      <c:layout>
        <c:manualLayout>
          <c:xMode val="edge"/>
          <c:yMode val="edge"/>
          <c:x val="0.11008706878071442"/>
          <c:y val="1.237298811072752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CO"/>
        </a:p>
      </c:txPr>
    </c:title>
    <c:autoTitleDeleted val="0"/>
    <c:plotArea>
      <c:layout/>
      <c:barChart>
        <c:barDir val="col"/>
        <c:grouping val="clustered"/>
        <c:varyColors val="0"/>
        <c:ser>
          <c:idx val="0"/>
          <c:order val="0"/>
          <c:tx>
            <c:strRef>
              <c:f>Hoja1!$B$1</c:f>
              <c:strCache>
                <c:ptCount val="1"/>
                <c:pt idx="0">
                  <c:v>Nacional</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2019</c:v>
                </c:pt>
                <c:pt idx="1">
                  <c:v>2020</c:v>
                </c:pt>
                <c:pt idx="2">
                  <c:v>2021</c:v>
                </c:pt>
                <c:pt idx="3">
                  <c:v>2022 Proyección</c:v>
                </c:pt>
                <c:pt idx="4">
                  <c:v>2023 Proyección</c:v>
                </c:pt>
              </c:strCache>
            </c:strRef>
          </c:cat>
          <c:val>
            <c:numRef>
              <c:f>Hoja1!$B$2:$B$6</c:f>
              <c:numCache>
                <c:formatCode>General</c:formatCode>
                <c:ptCount val="5"/>
                <c:pt idx="0">
                  <c:v>9.6</c:v>
                </c:pt>
                <c:pt idx="1">
                  <c:v>15.1</c:v>
                </c:pt>
                <c:pt idx="2">
                  <c:v>12.2</c:v>
                </c:pt>
                <c:pt idx="3">
                  <c:v>11.5</c:v>
                </c:pt>
                <c:pt idx="4">
                  <c:v>7.5</c:v>
                </c:pt>
              </c:numCache>
            </c:numRef>
          </c:val>
          <c:extLst>
            <c:ext xmlns:c16="http://schemas.microsoft.com/office/drawing/2014/chart" uri="{C3380CC4-5D6E-409C-BE32-E72D297353CC}">
              <c16:uniqueId val="{00000000-0A70-49A0-84D7-6FEDC5886412}"/>
            </c:ext>
          </c:extLst>
        </c:ser>
        <c:ser>
          <c:idx val="1"/>
          <c:order val="1"/>
          <c:tx>
            <c:strRef>
              <c:f>Hoja1!$C$1</c:f>
              <c:strCache>
                <c:ptCount val="1"/>
                <c:pt idx="0">
                  <c:v>Bogotá</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2019</c:v>
                </c:pt>
                <c:pt idx="1">
                  <c:v>2020</c:v>
                </c:pt>
                <c:pt idx="2">
                  <c:v>2021</c:v>
                </c:pt>
                <c:pt idx="3">
                  <c:v>2022 Proyección</c:v>
                </c:pt>
                <c:pt idx="4">
                  <c:v>2023 Proyección</c:v>
                </c:pt>
              </c:strCache>
            </c:strRef>
          </c:cat>
          <c:val>
            <c:numRef>
              <c:f>Hoja1!$C$2:$C$6</c:f>
              <c:numCache>
                <c:formatCode>General</c:formatCode>
                <c:ptCount val="5"/>
                <c:pt idx="0">
                  <c:v>4.2</c:v>
                </c:pt>
                <c:pt idx="1">
                  <c:v>13.3</c:v>
                </c:pt>
                <c:pt idx="2">
                  <c:v>9.4</c:v>
                </c:pt>
                <c:pt idx="3">
                  <c:v>7.6</c:v>
                </c:pt>
                <c:pt idx="4">
                  <c:v>4.4000000000000004</c:v>
                </c:pt>
              </c:numCache>
            </c:numRef>
          </c:val>
          <c:extLst>
            <c:ext xmlns:c16="http://schemas.microsoft.com/office/drawing/2014/chart" uri="{C3380CC4-5D6E-409C-BE32-E72D297353CC}">
              <c16:uniqueId val="{00000001-0A70-49A0-84D7-6FEDC5886412}"/>
            </c:ext>
          </c:extLst>
        </c:ser>
        <c:dLbls>
          <c:dLblPos val="outEnd"/>
          <c:showLegendKey val="0"/>
          <c:showVal val="1"/>
          <c:showCatName val="0"/>
          <c:showSerName val="0"/>
          <c:showPercent val="0"/>
          <c:showBubbleSize val="0"/>
        </c:dLbls>
        <c:gapWidth val="219"/>
        <c:overlap val="-27"/>
        <c:axId val="1455358751"/>
        <c:axId val="1455357919"/>
      </c:barChart>
      <c:catAx>
        <c:axId val="1455358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455357919"/>
        <c:crosses val="autoZero"/>
        <c:auto val="1"/>
        <c:lblAlgn val="ctr"/>
        <c:lblOffset val="100"/>
        <c:noMultiLvlLbl val="0"/>
      </c:catAx>
      <c:valAx>
        <c:axId val="1455357919"/>
        <c:scaling>
          <c:orientation val="minMax"/>
        </c:scaling>
        <c:delete val="1"/>
        <c:axPos val="l"/>
        <c:numFmt formatCode="General" sourceLinked="1"/>
        <c:majorTickMark val="none"/>
        <c:minorTickMark val="none"/>
        <c:tickLblPos val="nextTo"/>
        <c:crossAx val="1455358751"/>
        <c:crosses val="autoZero"/>
        <c:crossBetween val="between"/>
      </c:valAx>
      <c:spPr>
        <a:noFill/>
        <a:ln w="25400">
          <a:noFill/>
        </a:ln>
        <a:effectLst/>
      </c:spPr>
    </c:plotArea>
    <c:legend>
      <c:legendPos val="b"/>
      <c:layout>
        <c:manualLayout>
          <c:xMode val="edge"/>
          <c:yMode val="edge"/>
          <c:x val="0.23317853603228672"/>
          <c:y val="0.91265790782513545"/>
          <c:w val="0.32750605059439036"/>
          <c:h val="5.95028689257274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ata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image" Target="../media/image118.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image" Target="../media/image118.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r>
            <a:rPr lang="es-CO" sz="2200">
              <a:latin typeface="Arial Rounded MT Bold"/>
            </a:rPr>
            <a:t>Del Activo:</a:t>
          </a:r>
        </a:p>
        <a:p>
          <a:pPr rtl="0"/>
          <a:r>
            <a:rPr lang="es-CO" sz="2200">
              <a:latin typeface="Arial Rounded MT Bold"/>
            </a:rPr>
            <a:t>Inversiones </a:t>
          </a:r>
        </a:p>
        <a:p>
          <a:pPr rtl="0"/>
          <a:r>
            <a:rPr lang="es-CO" sz="2200" b="1">
              <a:latin typeface="Arial Rounded MT Bold"/>
            </a:rPr>
            <a:t>2022 : $ 15,2         2021 : $ 13,1 </a:t>
          </a:r>
          <a:endParaRPr lang="es-CO" sz="2200">
            <a:latin typeface="Arial Rounded MT Bold"/>
          </a:endParaRP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r>
            <a:rPr lang="es-CO" sz="2200">
              <a:latin typeface="Arial Rounded MT Bold"/>
            </a:rPr>
            <a:t>Del Pasivo:</a:t>
          </a:r>
        </a:p>
        <a:p>
          <a:pPr rtl="0"/>
          <a:r>
            <a:rPr lang="es-CO" sz="2200">
              <a:latin typeface="Arial Rounded MT Bold"/>
            </a:rPr>
            <a:t>Emisión de bonos y préstamos por pagar</a:t>
          </a:r>
        </a:p>
        <a:p>
          <a:pPr rtl="0"/>
          <a:r>
            <a:rPr lang="es-CO" sz="2200">
              <a:latin typeface="Arial Rounded MT Bold"/>
            </a:rPr>
            <a:t>2022 :  </a:t>
          </a:r>
          <a:r>
            <a:rPr lang="es-CO" sz="2200" b="0">
              <a:latin typeface="Arial Rounded MT Bold"/>
            </a:rPr>
            <a:t>$ 7,1       2021 : $4,5</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dgm:spPr/>
    </dgm:pt>
    <dgm:pt modelId="{77E5FC59-9973-40B8-BE0A-2D0FF6F46557}" type="pres">
      <dgm:prSet presAssocID="{8C16EAE4-F83C-4F0D-A88B-42BC61421AF0}" presName="txShp" presStyleLbl="node1" presStyleIdx="0" presStyleCnt="2" custScaleX="110608" custLinFactNeighborX="5309">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ScaleX="33360" custScaleY="89436" custLinFactNeighborY="-21779"/>
      <dgm:spPr/>
    </dgm:pt>
    <dgm:pt modelId="{4248C954-6435-4598-B9C4-584CCF7F72C4}" type="pres">
      <dgm:prSet presAssocID="{AD33C74B-7F85-41CE-B3D2-0D02AC713448}" presName="txShp" presStyleLbl="node1" presStyleIdx="1" presStyleCnt="2" custScaleX="114022" custScaleY="95955" custLinFactNeighborX="8900" custLinFactNeighborY="-21453">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algn="l" rtl="0"/>
          <a:r>
            <a:rPr lang="es-CO" sz="2200">
              <a:latin typeface="Arial Rounded MT Bold"/>
            </a:rPr>
            <a:t>                  Del ingreso:</a:t>
          </a:r>
        </a:p>
        <a:p>
          <a:pPr algn="l" rtl="0">
            <a:tabLst/>
          </a:pPr>
          <a:r>
            <a:rPr lang="es-CO" sz="2200">
              <a:latin typeface="Arial Rounded MT Bold"/>
            </a:rPr>
            <a:t>      Ingresos fiscales  2022 :</a:t>
          </a:r>
          <a:r>
            <a:rPr lang="es-CO" sz="2200" b="0">
              <a:latin typeface="Arial Rounded MT Bold"/>
            </a:rPr>
            <a:t> $11,2    2021 : 8,9  </a:t>
          </a:r>
          <a:endParaRPr lang="es-CO" sz="300" b="0">
            <a:latin typeface="Arial Rounded MT Bold" panose="020F0704030504030204" pitchFamily="34" charset="0"/>
          </a:endParaRPr>
        </a:p>
        <a:p>
          <a:pPr algn="l" rtl="0"/>
          <a:r>
            <a:rPr lang="es-CO" sz="300" b="0">
              <a:latin typeface="Arial Rounded MT Bold"/>
            </a:rPr>
            <a:t>      </a:t>
          </a:r>
        </a:p>
        <a:p>
          <a:pPr algn="l" rtl="0"/>
          <a:r>
            <a:rPr lang="es-CO" sz="2200" b="0">
              <a:latin typeface="Arial Rounded MT Bold"/>
            </a:rPr>
            <a:t>      Transferencias y subvenciones </a:t>
          </a:r>
        </a:p>
        <a:p>
          <a:pPr algn="l" rtl="0"/>
          <a:r>
            <a:rPr lang="es-CO" sz="2200" b="0">
              <a:latin typeface="Arial Rounded MT Bold"/>
            </a:rPr>
            <a:t>            2022 : $   2,8               2021 : $ 2,2</a:t>
          </a: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pPr algn="l"/>
          <a:r>
            <a:rPr lang="es-CO" sz="2200">
              <a:latin typeface="Arial Rounded MT Bold"/>
            </a:rPr>
            <a:t>                   Del gasto:</a:t>
          </a:r>
        </a:p>
        <a:p>
          <a:pPr algn="ctr"/>
          <a:endParaRPr lang="es-CO" sz="800">
            <a:latin typeface="Arial Rounded MT Bold" panose="020F0704030504030204" pitchFamily="34" charset="0"/>
          </a:endParaRPr>
        </a:p>
        <a:p>
          <a:pPr algn="l" rtl="0"/>
          <a:r>
            <a:rPr lang="es-CO" sz="2200">
              <a:latin typeface="Arial Rounded MT Bold"/>
            </a:rPr>
            <a:t>          Operaciones interinstitucionales   </a:t>
          </a:r>
        </a:p>
        <a:p>
          <a:pPr algn="l" rtl="0"/>
          <a:r>
            <a:rPr lang="es-CO" sz="2200">
              <a:latin typeface="Arial Rounded MT Bold"/>
            </a:rPr>
            <a:t>            2022:  </a:t>
          </a:r>
          <a:r>
            <a:rPr lang="es-CO" sz="2200" b="0">
              <a:latin typeface="Arial Rounded MT Bold"/>
            </a:rPr>
            <a:t>$    11,0	         2021:  $ 10,5</a:t>
          </a:r>
          <a:endParaRPr lang="es-CO" sz="2200">
            <a:latin typeface="Arial Rounded MT Bold"/>
          </a:endParaRP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custScaleX="61186" custScaleY="81418" custLinFactNeighborX="-19285" custLinFactNeighborY="-467"/>
      <dgm:spPr/>
    </dgm:pt>
    <dgm:pt modelId="{77E5FC59-9973-40B8-BE0A-2D0FF6F46557}" type="pres">
      <dgm:prSet presAssocID="{8C16EAE4-F83C-4F0D-A88B-42BC61421AF0}" presName="txShp" presStyleLbl="node1" presStyleIdx="0" presStyleCnt="2" custScaleX="139870" custScaleY="132251">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ScaleX="26355" custScaleY="82141" custLinFactNeighborX="-18715" custLinFactNeighborY="-19267"/>
      <dgm:spPr/>
    </dgm:pt>
    <dgm:pt modelId="{4248C954-6435-4598-B9C4-584CCF7F72C4}" type="pres">
      <dgm:prSet presAssocID="{AD33C74B-7F85-41CE-B3D2-0D02AC713448}" presName="txShp" presStyleLbl="node1" presStyleIdx="1" presStyleCnt="2" custScaleX="139870" custScaleY="103333" custLinFactNeighborY="-19267">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3C5AC1-ED53-4844-8FD5-F933C90A4DFD}"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s-ES"/>
        </a:p>
      </dgm:t>
    </dgm:pt>
    <dgm:pt modelId="{4E9CD0A1-A6F1-4D58-82A8-A0C3073BEA64}">
      <dgm:prSet phldrT="[Texto]" custT="1"/>
      <dgm:spPr/>
      <dgm:t>
        <a:bodyPr/>
        <a:lstStyle/>
        <a:p>
          <a:r>
            <a:rPr lang="es-419" sz="2200"/>
            <a:t>Equidad de </a:t>
          </a:r>
          <a:r>
            <a:rPr lang="es-419" sz="2000"/>
            <a:t>Género</a:t>
          </a:r>
          <a:endParaRPr lang="es-ES" sz="2000"/>
        </a:p>
      </dgm:t>
    </dgm:pt>
    <dgm:pt modelId="{9AF0BB7A-7C7C-4A5E-BA6E-4AB31EF3D475}" type="parTrans" cxnId="{3AFCF5B9-ECE4-461A-B553-C83B8FAA54B6}">
      <dgm:prSet/>
      <dgm:spPr/>
      <dgm:t>
        <a:bodyPr/>
        <a:lstStyle/>
        <a:p>
          <a:endParaRPr lang="es-ES"/>
        </a:p>
      </dgm:t>
    </dgm:pt>
    <dgm:pt modelId="{34C7C037-7E3C-4445-A7DD-26FA563106EB}" type="sibTrans" cxnId="{3AFCF5B9-ECE4-461A-B553-C83B8FAA54B6}">
      <dgm:prSet/>
      <dgm:spPr/>
      <dgm:t>
        <a:bodyPr/>
        <a:lstStyle/>
        <a:p>
          <a:endParaRPr lang="es-ES"/>
        </a:p>
      </dgm:t>
    </dgm:pt>
    <dgm:pt modelId="{92B132C3-FC89-4DE4-A9F4-8FC3C3272CD2}">
      <dgm:prSet phldrT="[Texto]" custT="1"/>
      <dgm:spPr/>
      <dgm:t>
        <a:bodyPr/>
        <a:lstStyle/>
        <a:p>
          <a:r>
            <a:rPr lang="es-419" sz="1800"/>
            <a:t>Secretaría Distrital de la Mujer</a:t>
          </a:r>
          <a:endParaRPr lang="es-ES" sz="1800"/>
        </a:p>
      </dgm:t>
    </dgm:pt>
    <dgm:pt modelId="{5F6CD30D-340A-4FF7-965C-BF26FB43F604}" type="parTrans" cxnId="{13CBD62B-A5A8-4A54-A056-46EA32A33E7D}">
      <dgm:prSet/>
      <dgm:spPr/>
      <dgm:t>
        <a:bodyPr/>
        <a:lstStyle/>
        <a:p>
          <a:endParaRPr lang="es-ES"/>
        </a:p>
      </dgm:t>
    </dgm:pt>
    <dgm:pt modelId="{F376B177-7234-4BD8-ACAA-49042C22DCE8}" type="sibTrans" cxnId="{13CBD62B-A5A8-4A54-A056-46EA32A33E7D}">
      <dgm:prSet/>
      <dgm:spPr/>
      <dgm:t>
        <a:bodyPr/>
        <a:lstStyle/>
        <a:p>
          <a:endParaRPr lang="es-ES"/>
        </a:p>
      </dgm:t>
    </dgm:pt>
    <dgm:pt modelId="{70680833-E335-4ED0-AF2A-1B946A30AC92}">
      <dgm:prSet phldrT="[Texto]"/>
      <dgm:spPr/>
      <dgm:t>
        <a:bodyPr/>
        <a:lstStyle/>
        <a:p>
          <a:r>
            <a:rPr lang="es-419"/>
            <a:t>Jóvenes</a:t>
          </a:r>
          <a:endParaRPr lang="es-ES"/>
        </a:p>
      </dgm:t>
    </dgm:pt>
    <dgm:pt modelId="{B0E3A148-2639-452E-99BE-1C266F65B66F}" type="parTrans" cxnId="{2AF0548D-7CA0-450D-8FDE-2E1C2AD664EB}">
      <dgm:prSet/>
      <dgm:spPr/>
      <dgm:t>
        <a:bodyPr/>
        <a:lstStyle/>
        <a:p>
          <a:endParaRPr lang="es-ES"/>
        </a:p>
      </dgm:t>
    </dgm:pt>
    <dgm:pt modelId="{32425F3C-DB37-46D9-8129-3DFDBE17821C}" type="sibTrans" cxnId="{2AF0548D-7CA0-450D-8FDE-2E1C2AD664EB}">
      <dgm:prSet/>
      <dgm:spPr/>
      <dgm:t>
        <a:bodyPr/>
        <a:lstStyle/>
        <a:p>
          <a:endParaRPr lang="es-ES"/>
        </a:p>
      </dgm:t>
    </dgm:pt>
    <dgm:pt modelId="{A82DC90B-D949-42D9-ADB3-87F59A7CEF64}">
      <dgm:prSet phldrT="[Texto]" custT="1"/>
      <dgm:spPr/>
      <dgm:t>
        <a:bodyPr/>
        <a:lstStyle/>
        <a:p>
          <a:r>
            <a:rPr lang="es-419" sz="1800"/>
            <a:t>Secretaría de Educación del Distrito</a:t>
          </a:r>
          <a:endParaRPr lang="es-ES" sz="1800"/>
        </a:p>
      </dgm:t>
    </dgm:pt>
    <dgm:pt modelId="{B53B8340-35D6-43D4-9256-829B9F4D2CB4}" type="parTrans" cxnId="{7E907EE3-81F8-4C29-BD03-9EBC6306556F}">
      <dgm:prSet/>
      <dgm:spPr/>
      <dgm:t>
        <a:bodyPr/>
        <a:lstStyle/>
        <a:p>
          <a:endParaRPr lang="es-ES"/>
        </a:p>
      </dgm:t>
    </dgm:pt>
    <dgm:pt modelId="{B6C923FB-F95D-419F-8847-161ABA87FECD}" type="sibTrans" cxnId="{7E907EE3-81F8-4C29-BD03-9EBC6306556F}">
      <dgm:prSet/>
      <dgm:spPr/>
      <dgm:t>
        <a:bodyPr/>
        <a:lstStyle/>
        <a:p>
          <a:endParaRPr lang="es-ES"/>
        </a:p>
      </dgm:t>
    </dgm:pt>
    <dgm:pt modelId="{67A05BEE-5A50-4DAA-999E-9ECF381E5553}">
      <dgm:prSet phldrT="[Texto]" custT="1"/>
      <dgm:spPr/>
      <dgm:t>
        <a:bodyPr/>
        <a:lstStyle/>
        <a:p>
          <a:r>
            <a:rPr lang="es-419" sz="1800"/>
            <a:t>Secretaría Distrital de Integración Social</a:t>
          </a:r>
          <a:endParaRPr lang="es-ES" sz="1800"/>
        </a:p>
      </dgm:t>
    </dgm:pt>
    <dgm:pt modelId="{9CC2A6E4-C6CC-4766-8392-C27CDF8C9C7C}" type="parTrans" cxnId="{2711ECB1-C2FA-4939-A770-E235C023B9F7}">
      <dgm:prSet/>
      <dgm:spPr/>
      <dgm:t>
        <a:bodyPr/>
        <a:lstStyle/>
        <a:p>
          <a:endParaRPr lang="es-ES"/>
        </a:p>
      </dgm:t>
    </dgm:pt>
    <dgm:pt modelId="{6B7E3571-1536-4164-96A0-87656FB3CE0D}" type="sibTrans" cxnId="{2711ECB1-C2FA-4939-A770-E235C023B9F7}">
      <dgm:prSet/>
      <dgm:spPr/>
      <dgm:t>
        <a:bodyPr/>
        <a:lstStyle/>
        <a:p>
          <a:endParaRPr lang="es-ES"/>
        </a:p>
      </dgm:t>
    </dgm:pt>
    <dgm:pt modelId="{E61DD164-1105-486C-87EA-F696C807CCC3}">
      <dgm:prSet phldrT="[Texto]"/>
      <dgm:spPr/>
      <dgm:t>
        <a:bodyPr/>
        <a:lstStyle/>
        <a:p>
          <a:r>
            <a:rPr lang="es-419"/>
            <a:t>  Población con discapacidad</a:t>
          </a:r>
          <a:endParaRPr lang="es-ES"/>
        </a:p>
      </dgm:t>
    </dgm:pt>
    <dgm:pt modelId="{627917FE-1316-4166-8E55-5BA9407C49C5}" type="parTrans" cxnId="{50A90D87-E696-4AED-855F-9BB608A72A65}">
      <dgm:prSet/>
      <dgm:spPr/>
      <dgm:t>
        <a:bodyPr/>
        <a:lstStyle/>
        <a:p>
          <a:endParaRPr lang="es-ES"/>
        </a:p>
      </dgm:t>
    </dgm:pt>
    <dgm:pt modelId="{79C4B1B8-6C60-4C21-98A8-8924EF292D6B}" type="sibTrans" cxnId="{50A90D87-E696-4AED-855F-9BB608A72A65}">
      <dgm:prSet/>
      <dgm:spPr/>
      <dgm:t>
        <a:bodyPr/>
        <a:lstStyle/>
        <a:p>
          <a:endParaRPr lang="es-ES"/>
        </a:p>
      </dgm:t>
    </dgm:pt>
    <dgm:pt modelId="{2104EB5A-922E-4CE9-BBAA-1255B3687C33}">
      <dgm:prSet phldrT="[Texto]"/>
      <dgm:spPr/>
      <dgm:t>
        <a:bodyPr/>
        <a:lstStyle/>
        <a:p>
          <a:r>
            <a:rPr lang="es-419"/>
            <a:t>Grupos étnicos</a:t>
          </a:r>
          <a:endParaRPr lang="es-ES"/>
        </a:p>
      </dgm:t>
    </dgm:pt>
    <dgm:pt modelId="{241B98DB-6368-46B7-9A20-3EC5EFAC8AC4}" type="parTrans" cxnId="{BC40F1DE-E1B7-4454-ADFC-8A6AF2C1BED3}">
      <dgm:prSet/>
      <dgm:spPr/>
      <dgm:t>
        <a:bodyPr/>
        <a:lstStyle/>
        <a:p>
          <a:endParaRPr lang="es-ES"/>
        </a:p>
      </dgm:t>
    </dgm:pt>
    <dgm:pt modelId="{3C719D63-9209-4DB5-AEEF-D8DBA2294ACA}" type="sibTrans" cxnId="{BC40F1DE-E1B7-4454-ADFC-8A6AF2C1BED3}">
      <dgm:prSet/>
      <dgm:spPr/>
      <dgm:t>
        <a:bodyPr/>
        <a:lstStyle/>
        <a:p>
          <a:endParaRPr lang="es-ES"/>
        </a:p>
      </dgm:t>
    </dgm:pt>
    <dgm:pt modelId="{E0054A87-72DF-4712-AA8B-84073BDE456C}">
      <dgm:prSet phldrT="[Texto]" custT="1"/>
      <dgm:spPr/>
      <dgm:t>
        <a:bodyPr/>
        <a:lstStyle/>
        <a:p>
          <a:r>
            <a:rPr lang="es-419" sz="1800"/>
            <a:t>Secretaría Distrital de Salud</a:t>
          </a:r>
          <a:endParaRPr lang="es-ES" sz="1800"/>
        </a:p>
      </dgm:t>
    </dgm:pt>
    <dgm:pt modelId="{25843BEE-5F1A-4AA0-BF09-0AB4143201A0}" type="parTrans" cxnId="{975F7162-268C-4628-A1CE-6527877AF60C}">
      <dgm:prSet/>
      <dgm:spPr/>
      <dgm:t>
        <a:bodyPr/>
        <a:lstStyle/>
        <a:p>
          <a:endParaRPr lang="es-ES"/>
        </a:p>
      </dgm:t>
    </dgm:pt>
    <dgm:pt modelId="{EA0E9D79-6739-496F-A03D-865F682FB4C5}" type="sibTrans" cxnId="{975F7162-268C-4628-A1CE-6527877AF60C}">
      <dgm:prSet/>
      <dgm:spPr/>
      <dgm:t>
        <a:bodyPr/>
        <a:lstStyle/>
        <a:p>
          <a:endParaRPr lang="es-ES"/>
        </a:p>
      </dgm:t>
    </dgm:pt>
    <dgm:pt modelId="{D79E97CA-4314-49EB-8E0C-46B9BB50D54B}">
      <dgm:prSet phldrT="[Texto]" custT="1"/>
      <dgm:spPr/>
      <dgm:t>
        <a:bodyPr/>
        <a:lstStyle/>
        <a:p>
          <a:r>
            <a:rPr lang="es-419" sz="1800"/>
            <a:t>Secretaría Distrital de Integración Social</a:t>
          </a:r>
          <a:endParaRPr lang="es-ES" sz="1800"/>
        </a:p>
      </dgm:t>
    </dgm:pt>
    <dgm:pt modelId="{37E88353-05F7-45A4-B9E2-28E2F2170E61}" type="parTrans" cxnId="{2FFFEC20-9852-41A2-84E5-715941A921DE}">
      <dgm:prSet/>
      <dgm:spPr/>
      <dgm:t>
        <a:bodyPr/>
        <a:lstStyle/>
        <a:p>
          <a:endParaRPr lang="es-ES"/>
        </a:p>
      </dgm:t>
    </dgm:pt>
    <dgm:pt modelId="{CD48D05F-7965-4CDF-8554-2023EC8DEA81}" type="sibTrans" cxnId="{2FFFEC20-9852-41A2-84E5-715941A921DE}">
      <dgm:prSet/>
      <dgm:spPr/>
      <dgm:t>
        <a:bodyPr/>
        <a:lstStyle/>
        <a:p>
          <a:endParaRPr lang="es-ES"/>
        </a:p>
      </dgm:t>
    </dgm:pt>
    <dgm:pt modelId="{75975763-7C48-4400-87A8-E66D2BB388B6}">
      <dgm:prSet phldrT="[Texto]"/>
      <dgm:spPr/>
      <dgm:t>
        <a:bodyPr/>
        <a:lstStyle/>
        <a:p>
          <a:r>
            <a:rPr lang="es-419"/>
            <a:t>Secretaría Distrital de Gobierno (Subdirección de Asuntos Étnicos)</a:t>
          </a:r>
          <a:endParaRPr lang="es-ES"/>
        </a:p>
      </dgm:t>
    </dgm:pt>
    <dgm:pt modelId="{3D6D8572-431D-4A0E-9D88-33B58A3D6A9C}" type="parTrans" cxnId="{7B168DE2-60D7-4DF7-A422-0C4F16B30DC1}">
      <dgm:prSet/>
      <dgm:spPr/>
      <dgm:t>
        <a:bodyPr/>
        <a:lstStyle/>
        <a:p>
          <a:endParaRPr lang="es-ES"/>
        </a:p>
      </dgm:t>
    </dgm:pt>
    <dgm:pt modelId="{C7630B99-A7A7-4F01-8AC4-7158FB9BBCDD}" type="sibTrans" cxnId="{7B168DE2-60D7-4DF7-A422-0C4F16B30DC1}">
      <dgm:prSet/>
      <dgm:spPr/>
      <dgm:t>
        <a:bodyPr/>
        <a:lstStyle/>
        <a:p>
          <a:endParaRPr lang="es-ES"/>
        </a:p>
      </dgm:t>
    </dgm:pt>
    <dgm:pt modelId="{F5C07FD1-C5C0-42E1-BBBF-37A2F7A6452E}">
      <dgm:prSet phldrT="[Texto]"/>
      <dgm:spPr/>
      <dgm:t>
        <a:bodyPr/>
        <a:lstStyle/>
        <a:p>
          <a:r>
            <a:rPr lang="es-419"/>
            <a:t>Secretaría Distrital de Cultura, Recreación y Deporte</a:t>
          </a:r>
          <a:endParaRPr lang="es-ES"/>
        </a:p>
      </dgm:t>
    </dgm:pt>
    <dgm:pt modelId="{E0376C49-EEF4-450A-B2C8-FE0F8ED97536}" type="parTrans" cxnId="{D6D79AAB-B29F-4524-8F47-3922CBA4D4C7}">
      <dgm:prSet/>
      <dgm:spPr/>
      <dgm:t>
        <a:bodyPr/>
        <a:lstStyle/>
        <a:p>
          <a:endParaRPr lang="es-ES"/>
        </a:p>
      </dgm:t>
    </dgm:pt>
    <dgm:pt modelId="{2EE27522-770C-4D23-8E66-3E266F8E7F55}" type="sibTrans" cxnId="{D6D79AAB-B29F-4524-8F47-3922CBA4D4C7}">
      <dgm:prSet/>
      <dgm:spPr/>
      <dgm:t>
        <a:bodyPr/>
        <a:lstStyle/>
        <a:p>
          <a:endParaRPr lang="es-ES"/>
        </a:p>
      </dgm:t>
    </dgm:pt>
    <dgm:pt modelId="{37E0B4AC-5E95-4435-8155-EB1D77FBDC05}">
      <dgm:prSet phldrT="[Texto]"/>
      <dgm:spPr/>
      <dgm:t>
        <a:bodyPr/>
        <a:lstStyle/>
        <a:p>
          <a:r>
            <a:rPr lang="es-419"/>
            <a:t>     Territorialización y cultura ciudadana</a:t>
          </a:r>
          <a:endParaRPr lang="es-ES"/>
        </a:p>
      </dgm:t>
    </dgm:pt>
    <dgm:pt modelId="{FF60F4C9-0905-49FC-BC19-4D4F11C17123}" type="parTrans" cxnId="{EF41CD6F-402B-41A5-8C04-25EEB624010F}">
      <dgm:prSet/>
      <dgm:spPr/>
      <dgm:t>
        <a:bodyPr/>
        <a:lstStyle/>
        <a:p>
          <a:endParaRPr lang="es-ES"/>
        </a:p>
      </dgm:t>
    </dgm:pt>
    <dgm:pt modelId="{081CF8DA-6715-4C07-A6BA-3777E1202A79}" type="sibTrans" cxnId="{EF41CD6F-402B-41A5-8C04-25EEB624010F}">
      <dgm:prSet/>
      <dgm:spPr/>
      <dgm:t>
        <a:bodyPr/>
        <a:lstStyle/>
        <a:p>
          <a:endParaRPr lang="es-ES"/>
        </a:p>
      </dgm:t>
    </dgm:pt>
    <dgm:pt modelId="{9EC29847-EA98-4727-9DDD-0867B0545538}">
      <dgm:prSet phldrT="[Texto]"/>
      <dgm:spPr/>
      <dgm:t>
        <a:bodyPr/>
        <a:lstStyle/>
        <a:p>
          <a:r>
            <a:rPr lang="es-ES">
              <a:solidFill>
                <a:schemeClr val="tx1"/>
              </a:solidFill>
            </a:rPr>
            <a:t>Secretaría Distrital de Planeación</a:t>
          </a:r>
        </a:p>
      </dgm:t>
    </dgm:pt>
    <dgm:pt modelId="{8F6C61E3-3618-4214-9053-6E2F7E912AC9}" type="parTrans" cxnId="{9BA6BC29-88D3-49B5-BACE-4899B5C935A3}">
      <dgm:prSet/>
      <dgm:spPr/>
      <dgm:t>
        <a:bodyPr/>
        <a:lstStyle/>
        <a:p>
          <a:endParaRPr lang="es-419"/>
        </a:p>
      </dgm:t>
    </dgm:pt>
    <dgm:pt modelId="{3547FC63-99D5-400D-A320-EE94720C3F36}" type="sibTrans" cxnId="{9BA6BC29-88D3-49B5-BACE-4899B5C935A3}">
      <dgm:prSet/>
      <dgm:spPr/>
      <dgm:t>
        <a:bodyPr/>
        <a:lstStyle/>
        <a:p>
          <a:endParaRPr lang="es-419"/>
        </a:p>
      </dgm:t>
    </dgm:pt>
    <dgm:pt modelId="{47BA6670-DCA3-482F-88D0-A599B1AB391F}" type="pres">
      <dgm:prSet presAssocID="{EA3C5AC1-ED53-4844-8FD5-F933C90A4DFD}" presName="Name0" presStyleCnt="0">
        <dgm:presLayoutVars>
          <dgm:dir/>
          <dgm:animLvl val="lvl"/>
          <dgm:resizeHandles val="exact"/>
        </dgm:presLayoutVars>
      </dgm:prSet>
      <dgm:spPr/>
    </dgm:pt>
    <dgm:pt modelId="{763698D0-05C5-4303-B709-302A967BB5D4}" type="pres">
      <dgm:prSet presAssocID="{4E9CD0A1-A6F1-4D58-82A8-A0C3073BEA64}" presName="linNode" presStyleCnt="0"/>
      <dgm:spPr/>
    </dgm:pt>
    <dgm:pt modelId="{C2B5A858-8874-4D8E-83A4-A58967C3EF7D}" type="pres">
      <dgm:prSet presAssocID="{4E9CD0A1-A6F1-4D58-82A8-A0C3073BEA64}" presName="parentText" presStyleLbl="node1" presStyleIdx="0" presStyleCnt="5">
        <dgm:presLayoutVars>
          <dgm:chMax val="1"/>
          <dgm:bulletEnabled val="1"/>
        </dgm:presLayoutVars>
      </dgm:prSet>
      <dgm:spPr/>
    </dgm:pt>
    <dgm:pt modelId="{170D0E39-BFB6-443D-B38E-E44D7E73B18C}" type="pres">
      <dgm:prSet presAssocID="{4E9CD0A1-A6F1-4D58-82A8-A0C3073BEA64}" presName="descendantText" presStyleLbl="alignAccFollowNode1" presStyleIdx="0" presStyleCnt="5">
        <dgm:presLayoutVars>
          <dgm:bulletEnabled val="1"/>
        </dgm:presLayoutVars>
      </dgm:prSet>
      <dgm:spPr/>
    </dgm:pt>
    <dgm:pt modelId="{54128BA3-3E75-4DBA-8A54-5F61CBE8187C}" type="pres">
      <dgm:prSet presAssocID="{34C7C037-7E3C-4445-A7DD-26FA563106EB}" presName="sp" presStyleCnt="0"/>
      <dgm:spPr/>
    </dgm:pt>
    <dgm:pt modelId="{B123F4C3-E832-4457-B94E-37A61ECB90B4}" type="pres">
      <dgm:prSet presAssocID="{70680833-E335-4ED0-AF2A-1B946A30AC92}" presName="linNode" presStyleCnt="0"/>
      <dgm:spPr/>
    </dgm:pt>
    <dgm:pt modelId="{5F9D73BD-670B-4C4A-91BF-C3958E8A1E0A}" type="pres">
      <dgm:prSet presAssocID="{70680833-E335-4ED0-AF2A-1B946A30AC92}" presName="parentText" presStyleLbl="node1" presStyleIdx="1" presStyleCnt="5">
        <dgm:presLayoutVars>
          <dgm:chMax val="1"/>
          <dgm:bulletEnabled val="1"/>
        </dgm:presLayoutVars>
      </dgm:prSet>
      <dgm:spPr/>
    </dgm:pt>
    <dgm:pt modelId="{43C6D963-CB22-4631-B515-23B49B3A0957}" type="pres">
      <dgm:prSet presAssocID="{70680833-E335-4ED0-AF2A-1B946A30AC92}" presName="descendantText" presStyleLbl="alignAccFollowNode1" presStyleIdx="1" presStyleCnt="5">
        <dgm:presLayoutVars>
          <dgm:bulletEnabled val="1"/>
        </dgm:presLayoutVars>
      </dgm:prSet>
      <dgm:spPr/>
    </dgm:pt>
    <dgm:pt modelId="{0AC52CBE-E7D7-4650-9771-1C48B45E543B}" type="pres">
      <dgm:prSet presAssocID="{32425F3C-DB37-46D9-8129-3DFDBE17821C}" presName="sp" presStyleCnt="0"/>
      <dgm:spPr/>
    </dgm:pt>
    <dgm:pt modelId="{F86C2016-0C45-486C-B224-35095EC5E7D0}" type="pres">
      <dgm:prSet presAssocID="{E61DD164-1105-486C-87EA-F696C807CCC3}" presName="linNode" presStyleCnt="0"/>
      <dgm:spPr/>
    </dgm:pt>
    <dgm:pt modelId="{992EF949-6132-46F6-A047-020A426F23CB}" type="pres">
      <dgm:prSet presAssocID="{E61DD164-1105-486C-87EA-F696C807CCC3}" presName="parentText" presStyleLbl="node1" presStyleIdx="2" presStyleCnt="5">
        <dgm:presLayoutVars>
          <dgm:chMax val="1"/>
          <dgm:bulletEnabled val="1"/>
        </dgm:presLayoutVars>
      </dgm:prSet>
      <dgm:spPr/>
    </dgm:pt>
    <dgm:pt modelId="{5FE92C70-1BF4-4F04-870B-A598E94ED631}" type="pres">
      <dgm:prSet presAssocID="{E61DD164-1105-486C-87EA-F696C807CCC3}" presName="descendantText" presStyleLbl="alignAccFollowNode1" presStyleIdx="2" presStyleCnt="5">
        <dgm:presLayoutVars>
          <dgm:bulletEnabled val="1"/>
        </dgm:presLayoutVars>
      </dgm:prSet>
      <dgm:spPr/>
    </dgm:pt>
    <dgm:pt modelId="{64B1DBE7-E545-4CB7-85B3-0EFEF1450BEF}" type="pres">
      <dgm:prSet presAssocID="{79C4B1B8-6C60-4C21-98A8-8924EF292D6B}" presName="sp" presStyleCnt="0"/>
      <dgm:spPr/>
    </dgm:pt>
    <dgm:pt modelId="{D886107B-1502-4F08-9494-85D6168966E3}" type="pres">
      <dgm:prSet presAssocID="{2104EB5A-922E-4CE9-BBAA-1255B3687C33}" presName="linNode" presStyleCnt="0"/>
      <dgm:spPr/>
    </dgm:pt>
    <dgm:pt modelId="{EAAFFB01-3296-4812-A868-EFAF12DAD61D}" type="pres">
      <dgm:prSet presAssocID="{2104EB5A-922E-4CE9-BBAA-1255B3687C33}" presName="parentText" presStyleLbl="node1" presStyleIdx="3" presStyleCnt="5">
        <dgm:presLayoutVars>
          <dgm:chMax val="1"/>
          <dgm:bulletEnabled val="1"/>
        </dgm:presLayoutVars>
      </dgm:prSet>
      <dgm:spPr/>
    </dgm:pt>
    <dgm:pt modelId="{6D4AF228-B7B8-45E3-AA2B-EFC07B4F500E}" type="pres">
      <dgm:prSet presAssocID="{2104EB5A-922E-4CE9-BBAA-1255B3687C33}" presName="descendantText" presStyleLbl="alignAccFollowNode1" presStyleIdx="3" presStyleCnt="5">
        <dgm:presLayoutVars>
          <dgm:bulletEnabled val="1"/>
        </dgm:presLayoutVars>
      </dgm:prSet>
      <dgm:spPr/>
    </dgm:pt>
    <dgm:pt modelId="{D1A11A24-C023-4C29-90E1-BE808807B754}" type="pres">
      <dgm:prSet presAssocID="{3C719D63-9209-4DB5-AEEF-D8DBA2294ACA}" presName="sp" presStyleCnt="0"/>
      <dgm:spPr/>
    </dgm:pt>
    <dgm:pt modelId="{982B89B1-9C1E-4A0E-B091-45EF950EC8A2}" type="pres">
      <dgm:prSet presAssocID="{37E0B4AC-5E95-4435-8155-EB1D77FBDC05}" presName="linNode" presStyleCnt="0"/>
      <dgm:spPr/>
    </dgm:pt>
    <dgm:pt modelId="{FCDBCFBA-F646-4C86-B303-28E496C28329}" type="pres">
      <dgm:prSet presAssocID="{37E0B4AC-5E95-4435-8155-EB1D77FBDC05}" presName="parentText" presStyleLbl="node1" presStyleIdx="4" presStyleCnt="5">
        <dgm:presLayoutVars>
          <dgm:chMax val="1"/>
          <dgm:bulletEnabled val="1"/>
        </dgm:presLayoutVars>
      </dgm:prSet>
      <dgm:spPr/>
    </dgm:pt>
    <dgm:pt modelId="{368C8E66-2863-4158-8543-7558B6977C35}" type="pres">
      <dgm:prSet presAssocID="{37E0B4AC-5E95-4435-8155-EB1D77FBDC05}" presName="descendantText" presStyleLbl="alignAccFollowNode1" presStyleIdx="4" presStyleCnt="5">
        <dgm:presLayoutVars>
          <dgm:bulletEnabled val="1"/>
        </dgm:presLayoutVars>
      </dgm:prSet>
      <dgm:spPr/>
    </dgm:pt>
  </dgm:ptLst>
  <dgm:cxnLst>
    <dgm:cxn modelId="{E03BA600-8EB7-4FE5-9047-174CA4C7AD6B}" type="presOf" srcId="{67A05BEE-5A50-4DAA-999E-9ECF381E5553}" destId="{43C6D963-CB22-4631-B515-23B49B3A0957}" srcOrd="0" destOrd="1" presId="urn:microsoft.com/office/officeart/2005/8/layout/vList5"/>
    <dgm:cxn modelId="{2FFFEC20-9852-41A2-84E5-715941A921DE}" srcId="{E61DD164-1105-486C-87EA-F696C807CCC3}" destId="{D79E97CA-4314-49EB-8E0C-46B9BB50D54B}" srcOrd="1" destOrd="0" parTransId="{37E88353-05F7-45A4-B9E2-28E2F2170E61}" sibTransId="{CD48D05F-7965-4CDF-8554-2023EC8DEA81}"/>
    <dgm:cxn modelId="{448C9B23-1130-4B4D-8F5A-23F71174DC11}" type="presOf" srcId="{F5C07FD1-C5C0-42E1-BBBF-37A2F7A6452E}" destId="{368C8E66-2863-4158-8543-7558B6977C35}" srcOrd="0" destOrd="0" presId="urn:microsoft.com/office/officeart/2005/8/layout/vList5"/>
    <dgm:cxn modelId="{9BA6BC29-88D3-49B5-BACE-4899B5C935A3}" srcId="{37E0B4AC-5E95-4435-8155-EB1D77FBDC05}" destId="{9EC29847-EA98-4727-9DDD-0867B0545538}" srcOrd="1" destOrd="0" parTransId="{8F6C61E3-3618-4214-9053-6E2F7E912AC9}" sibTransId="{3547FC63-99D5-400D-A320-EE94720C3F36}"/>
    <dgm:cxn modelId="{13CBD62B-A5A8-4A54-A056-46EA32A33E7D}" srcId="{4E9CD0A1-A6F1-4D58-82A8-A0C3073BEA64}" destId="{92B132C3-FC89-4DE4-A9F4-8FC3C3272CD2}" srcOrd="0" destOrd="0" parTransId="{5F6CD30D-340A-4FF7-965C-BF26FB43F604}" sibTransId="{F376B177-7234-4BD8-ACAA-49042C22DCE8}"/>
    <dgm:cxn modelId="{AD6D3B35-653A-4F66-A405-0386D1753350}" type="presOf" srcId="{E0054A87-72DF-4712-AA8B-84073BDE456C}" destId="{5FE92C70-1BF4-4F04-870B-A598E94ED631}" srcOrd="0" destOrd="0" presId="urn:microsoft.com/office/officeart/2005/8/layout/vList5"/>
    <dgm:cxn modelId="{DEBBC03D-BF72-4830-98B8-F2E6549D04FA}" type="presOf" srcId="{EA3C5AC1-ED53-4844-8FD5-F933C90A4DFD}" destId="{47BA6670-DCA3-482F-88D0-A599B1AB391F}" srcOrd="0" destOrd="0" presId="urn:microsoft.com/office/officeart/2005/8/layout/vList5"/>
    <dgm:cxn modelId="{45C0A15B-198D-45C4-B1D1-FE4EEA4C1BB9}" type="presOf" srcId="{75975763-7C48-4400-87A8-E66D2BB388B6}" destId="{6D4AF228-B7B8-45E3-AA2B-EFC07B4F500E}" srcOrd="0" destOrd="0" presId="urn:microsoft.com/office/officeart/2005/8/layout/vList5"/>
    <dgm:cxn modelId="{975F7162-268C-4628-A1CE-6527877AF60C}" srcId="{E61DD164-1105-486C-87EA-F696C807CCC3}" destId="{E0054A87-72DF-4712-AA8B-84073BDE456C}" srcOrd="0" destOrd="0" parTransId="{25843BEE-5F1A-4AA0-BF09-0AB4143201A0}" sibTransId="{EA0E9D79-6739-496F-A03D-865F682FB4C5}"/>
    <dgm:cxn modelId="{BF4FD44B-1E46-4241-B166-0BF450822E4B}" type="presOf" srcId="{4E9CD0A1-A6F1-4D58-82A8-A0C3073BEA64}" destId="{C2B5A858-8874-4D8E-83A4-A58967C3EF7D}" srcOrd="0" destOrd="0" presId="urn:microsoft.com/office/officeart/2005/8/layout/vList5"/>
    <dgm:cxn modelId="{EF41CD6F-402B-41A5-8C04-25EEB624010F}" srcId="{EA3C5AC1-ED53-4844-8FD5-F933C90A4DFD}" destId="{37E0B4AC-5E95-4435-8155-EB1D77FBDC05}" srcOrd="4" destOrd="0" parTransId="{FF60F4C9-0905-49FC-BC19-4D4F11C17123}" sibTransId="{081CF8DA-6715-4C07-A6BA-3777E1202A79}"/>
    <dgm:cxn modelId="{6D90D44F-0370-40E9-9668-34BCE6DEEDAB}" type="presOf" srcId="{A82DC90B-D949-42D9-ADB3-87F59A7CEF64}" destId="{43C6D963-CB22-4631-B515-23B49B3A0957}" srcOrd="0" destOrd="0" presId="urn:microsoft.com/office/officeart/2005/8/layout/vList5"/>
    <dgm:cxn modelId="{C1B3DF6F-74D6-4419-85F1-2EEB5684393F}" type="presOf" srcId="{2104EB5A-922E-4CE9-BBAA-1255B3687C33}" destId="{EAAFFB01-3296-4812-A868-EFAF12DAD61D}" srcOrd="0" destOrd="0" presId="urn:microsoft.com/office/officeart/2005/8/layout/vList5"/>
    <dgm:cxn modelId="{D7F3AD57-1022-4E70-8394-E10B7A5E88D8}" type="presOf" srcId="{92B132C3-FC89-4DE4-A9F4-8FC3C3272CD2}" destId="{170D0E39-BFB6-443D-B38E-E44D7E73B18C}" srcOrd="0" destOrd="0" presId="urn:microsoft.com/office/officeart/2005/8/layout/vList5"/>
    <dgm:cxn modelId="{50A90D87-E696-4AED-855F-9BB608A72A65}" srcId="{EA3C5AC1-ED53-4844-8FD5-F933C90A4DFD}" destId="{E61DD164-1105-486C-87EA-F696C807CCC3}" srcOrd="2" destOrd="0" parTransId="{627917FE-1316-4166-8E55-5BA9407C49C5}" sibTransId="{79C4B1B8-6C60-4C21-98A8-8924EF292D6B}"/>
    <dgm:cxn modelId="{7AAFA68C-8607-4A3C-918B-0901F5ED5FD6}" type="presOf" srcId="{37E0B4AC-5E95-4435-8155-EB1D77FBDC05}" destId="{FCDBCFBA-F646-4C86-B303-28E496C28329}" srcOrd="0" destOrd="0" presId="urn:microsoft.com/office/officeart/2005/8/layout/vList5"/>
    <dgm:cxn modelId="{2AF0548D-7CA0-450D-8FDE-2E1C2AD664EB}" srcId="{EA3C5AC1-ED53-4844-8FD5-F933C90A4DFD}" destId="{70680833-E335-4ED0-AF2A-1B946A30AC92}" srcOrd="1" destOrd="0" parTransId="{B0E3A148-2639-452E-99BE-1C266F65B66F}" sibTransId="{32425F3C-DB37-46D9-8129-3DFDBE17821C}"/>
    <dgm:cxn modelId="{E51E9B8F-DAD2-4F8D-852A-CC1542F276BC}" type="presOf" srcId="{9EC29847-EA98-4727-9DDD-0867B0545538}" destId="{368C8E66-2863-4158-8543-7558B6977C35}" srcOrd="0" destOrd="1" presId="urn:microsoft.com/office/officeart/2005/8/layout/vList5"/>
    <dgm:cxn modelId="{3CE55591-E42E-468D-ADB0-0B2AC1E2E928}" type="presOf" srcId="{E61DD164-1105-486C-87EA-F696C807CCC3}" destId="{992EF949-6132-46F6-A047-020A426F23CB}" srcOrd="0" destOrd="0" presId="urn:microsoft.com/office/officeart/2005/8/layout/vList5"/>
    <dgm:cxn modelId="{D6D79AAB-B29F-4524-8F47-3922CBA4D4C7}" srcId="{37E0B4AC-5E95-4435-8155-EB1D77FBDC05}" destId="{F5C07FD1-C5C0-42E1-BBBF-37A2F7A6452E}" srcOrd="0" destOrd="0" parTransId="{E0376C49-EEF4-450A-B2C8-FE0F8ED97536}" sibTransId="{2EE27522-770C-4D23-8E66-3E266F8E7F55}"/>
    <dgm:cxn modelId="{2711ECB1-C2FA-4939-A770-E235C023B9F7}" srcId="{70680833-E335-4ED0-AF2A-1B946A30AC92}" destId="{67A05BEE-5A50-4DAA-999E-9ECF381E5553}" srcOrd="1" destOrd="0" parTransId="{9CC2A6E4-C6CC-4766-8392-C27CDF8C9C7C}" sibTransId="{6B7E3571-1536-4164-96A0-87656FB3CE0D}"/>
    <dgm:cxn modelId="{3AFCF5B9-ECE4-461A-B553-C83B8FAA54B6}" srcId="{EA3C5AC1-ED53-4844-8FD5-F933C90A4DFD}" destId="{4E9CD0A1-A6F1-4D58-82A8-A0C3073BEA64}" srcOrd="0" destOrd="0" parTransId="{9AF0BB7A-7C7C-4A5E-BA6E-4AB31EF3D475}" sibTransId="{34C7C037-7E3C-4445-A7DD-26FA563106EB}"/>
    <dgm:cxn modelId="{F78C9EC8-037B-4663-8F5F-764019A971BE}" type="presOf" srcId="{D79E97CA-4314-49EB-8E0C-46B9BB50D54B}" destId="{5FE92C70-1BF4-4F04-870B-A598E94ED631}" srcOrd="0" destOrd="1" presId="urn:microsoft.com/office/officeart/2005/8/layout/vList5"/>
    <dgm:cxn modelId="{BC40F1DE-E1B7-4454-ADFC-8A6AF2C1BED3}" srcId="{EA3C5AC1-ED53-4844-8FD5-F933C90A4DFD}" destId="{2104EB5A-922E-4CE9-BBAA-1255B3687C33}" srcOrd="3" destOrd="0" parTransId="{241B98DB-6368-46B7-9A20-3EC5EFAC8AC4}" sibTransId="{3C719D63-9209-4DB5-AEEF-D8DBA2294ACA}"/>
    <dgm:cxn modelId="{7B168DE2-60D7-4DF7-A422-0C4F16B30DC1}" srcId="{2104EB5A-922E-4CE9-BBAA-1255B3687C33}" destId="{75975763-7C48-4400-87A8-E66D2BB388B6}" srcOrd="0" destOrd="0" parTransId="{3D6D8572-431D-4A0E-9D88-33B58A3D6A9C}" sibTransId="{C7630B99-A7A7-4F01-8AC4-7158FB9BBCDD}"/>
    <dgm:cxn modelId="{7E907EE3-81F8-4C29-BD03-9EBC6306556F}" srcId="{70680833-E335-4ED0-AF2A-1B946A30AC92}" destId="{A82DC90B-D949-42D9-ADB3-87F59A7CEF64}" srcOrd="0" destOrd="0" parTransId="{B53B8340-35D6-43D4-9256-829B9F4D2CB4}" sibTransId="{B6C923FB-F95D-419F-8847-161ABA87FECD}"/>
    <dgm:cxn modelId="{CC83BFF5-5EB8-435F-B043-9D3AFBB90D7A}" type="presOf" srcId="{70680833-E335-4ED0-AF2A-1B946A30AC92}" destId="{5F9D73BD-670B-4C4A-91BF-C3958E8A1E0A}" srcOrd="0" destOrd="0" presId="urn:microsoft.com/office/officeart/2005/8/layout/vList5"/>
    <dgm:cxn modelId="{F03DBEEC-E980-4B2C-9E1C-0C254279CBA9}" type="presParOf" srcId="{47BA6670-DCA3-482F-88D0-A599B1AB391F}" destId="{763698D0-05C5-4303-B709-302A967BB5D4}" srcOrd="0" destOrd="0" presId="urn:microsoft.com/office/officeart/2005/8/layout/vList5"/>
    <dgm:cxn modelId="{2684B918-71A7-4E13-AC9E-EAFE83CD997C}" type="presParOf" srcId="{763698D0-05C5-4303-B709-302A967BB5D4}" destId="{C2B5A858-8874-4D8E-83A4-A58967C3EF7D}" srcOrd="0" destOrd="0" presId="urn:microsoft.com/office/officeart/2005/8/layout/vList5"/>
    <dgm:cxn modelId="{6A2E16E2-6D35-4993-B985-9FD9AB332F62}" type="presParOf" srcId="{763698D0-05C5-4303-B709-302A967BB5D4}" destId="{170D0E39-BFB6-443D-B38E-E44D7E73B18C}" srcOrd="1" destOrd="0" presId="urn:microsoft.com/office/officeart/2005/8/layout/vList5"/>
    <dgm:cxn modelId="{6610BF1A-008C-4323-99AE-CABD86751CFD}" type="presParOf" srcId="{47BA6670-DCA3-482F-88D0-A599B1AB391F}" destId="{54128BA3-3E75-4DBA-8A54-5F61CBE8187C}" srcOrd="1" destOrd="0" presId="urn:microsoft.com/office/officeart/2005/8/layout/vList5"/>
    <dgm:cxn modelId="{B3EDEFEF-E8E1-421E-9265-C45A62208954}" type="presParOf" srcId="{47BA6670-DCA3-482F-88D0-A599B1AB391F}" destId="{B123F4C3-E832-4457-B94E-37A61ECB90B4}" srcOrd="2" destOrd="0" presId="urn:microsoft.com/office/officeart/2005/8/layout/vList5"/>
    <dgm:cxn modelId="{E392B125-0E1A-46E3-9ABD-DA4F9394EC36}" type="presParOf" srcId="{B123F4C3-E832-4457-B94E-37A61ECB90B4}" destId="{5F9D73BD-670B-4C4A-91BF-C3958E8A1E0A}" srcOrd="0" destOrd="0" presId="urn:microsoft.com/office/officeart/2005/8/layout/vList5"/>
    <dgm:cxn modelId="{A126539D-543F-4608-B789-FECE05EB4B6D}" type="presParOf" srcId="{B123F4C3-E832-4457-B94E-37A61ECB90B4}" destId="{43C6D963-CB22-4631-B515-23B49B3A0957}" srcOrd="1" destOrd="0" presId="urn:microsoft.com/office/officeart/2005/8/layout/vList5"/>
    <dgm:cxn modelId="{2980CB46-924B-489B-A679-CAF1883B2921}" type="presParOf" srcId="{47BA6670-DCA3-482F-88D0-A599B1AB391F}" destId="{0AC52CBE-E7D7-4650-9771-1C48B45E543B}" srcOrd="3" destOrd="0" presId="urn:microsoft.com/office/officeart/2005/8/layout/vList5"/>
    <dgm:cxn modelId="{0B84CF8A-A278-4DAC-B86E-1C2C8B950FFE}" type="presParOf" srcId="{47BA6670-DCA3-482F-88D0-A599B1AB391F}" destId="{F86C2016-0C45-486C-B224-35095EC5E7D0}" srcOrd="4" destOrd="0" presId="urn:microsoft.com/office/officeart/2005/8/layout/vList5"/>
    <dgm:cxn modelId="{D310354A-FC3E-44A8-AB97-21C20FE2FEA6}" type="presParOf" srcId="{F86C2016-0C45-486C-B224-35095EC5E7D0}" destId="{992EF949-6132-46F6-A047-020A426F23CB}" srcOrd="0" destOrd="0" presId="urn:microsoft.com/office/officeart/2005/8/layout/vList5"/>
    <dgm:cxn modelId="{9D09698A-0680-401A-8F2B-5F2FCED6DBC6}" type="presParOf" srcId="{F86C2016-0C45-486C-B224-35095EC5E7D0}" destId="{5FE92C70-1BF4-4F04-870B-A598E94ED631}" srcOrd="1" destOrd="0" presId="urn:microsoft.com/office/officeart/2005/8/layout/vList5"/>
    <dgm:cxn modelId="{3E7FB81E-FA29-45C7-B4A9-30BA5561621B}" type="presParOf" srcId="{47BA6670-DCA3-482F-88D0-A599B1AB391F}" destId="{64B1DBE7-E545-4CB7-85B3-0EFEF1450BEF}" srcOrd="5" destOrd="0" presId="urn:microsoft.com/office/officeart/2005/8/layout/vList5"/>
    <dgm:cxn modelId="{11066ADD-8BFB-4365-A8A2-74F60D9126C8}" type="presParOf" srcId="{47BA6670-DCA3-482F-88D0-A599B1AB391F}" destId="{D886107B-1502-4F08-9494-85D6168966E3}" srcOrd="6" destOrd="0" presId="urn:microsoft.com/office/officeart/2005/8/layout/vList5"/>
    <dgm:cxn modelId="{7A370B0B-C8D7-43CD-82B5-1B74FDB1F143}" type="presParOf" srcId="{D886107B-1502-4F08-9494-85D6168966E3}" destId="{EAAFFB01-3296-4812-A868-EFAF12DAD61D}" srcOrd="0" destOrd="0" presId="urn:microsoft.com/office/officeart/2005/8/layout/vList5"/>
    <dgm:cxn modelId="{1FF5AE16-FE95-42C7-BC2B-4B4505395522}" type="presParOf" srcId="{D886107B-1502-4F08-9494-85D6168966E3}" destId="{6D4AF228-B7B8-45E3-AA2B-EFC07B4F500E}" srcOrd="1" destOrd="0" presId="urn:microsoft.com/office/officeart/2005/8/layout/vList5"/>
    <dgm:cxn modelId="{3CECD4F6-D8B3-4A88-9AB8-E72E49306CA0}" type="presParOf" srcId="{47BA6670-DCA3-482F-88D0-A599B1AB391F}" destId="{D1A11A24-C023-4C29-90E1-BE808807B754}" srcOrd="7" destOrd="0" presId="urn:microsoft.com/office/officeart/2005/8/layout/vList5"/>
    <dgm:cxn modelId="{2D84D60E-964D-40BD-A1F6-F16B4CF1B3F3}" type="presParOf" srcId="{47BA6670-DCA3-482F-88D0-A599B1AB391F}" destId="{982B89B1-9C1E-4A0E-B091-45EF950EC8A2}" srcOrd="8" destOrd="0" presId="urn:microsoft.com/office/officeart/2005/8/layout/vList5"/>
    <dgm:cxn modelId="{61302673-C8B2-4993-9630-E8AFBC92BA82}" type="presParOf" srcId="{982B89B1-9C1E-4A0E-B091-45EF950EC8A2}" destId="{FCDBCFBA-F646-4C86-B303-28E496C28329}" srcOrd="0" destOrd="0" presId="urn:microsoft.com/office/officeart/2005/8/layout/vList5"/>
    <dgm:cxn modelId="{50CED15A-5C64-40D3-AA68-1EDDC6483DF3}" type="presParOf" srcId="{982B89B1-9C1E-4A0E-B091-45EF950EC8A2}" destId="{368C8E66-2863-4158-8543-7558B6977C3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9767E0-EAA0-478A-A2D7-2341EB372E1B}" type="doc">
      <dgm:prSet loTypeId="urn:microsoft.com/office/officeart/2005/8/layout/bList2" loCatId="list" qsTypeId="urn:microsoft.com/office/officeart/2005/8/quickstyle/simple1" qsCatId="simple" csTypeId="urn:microsoft.com/office/officeart/2005/8/colors/accent1_2" csCatId="accent1" phldr="1"/>
      <dgm:spPr/>
    </dgm:pt>
    <dgm:pt modelId="{5EA547BD-98BF-4823-8D52-486EE3EE42DB}">
      <dgm:prSet phldrT="[Texto]" custT="1"/>
      <dgm:spPr>
        <a:solidFill>
          <a:srgbClr val="C00000"/>
        </a:solidFill>
        <a:ln>
          <a:solidFill>
            <a:srgbClr val="C00000"/>
          </a:solidFill>
        </a:ln>
      </dgm:spPr>
      <dgm:t>
        <a:bodyPr/>
        <a:lstStyle/>
        <a:p>
          <a:pPr algn="l"/>
          <a:r>
            <a:rPr lang="en-US" sz="1800" b="1" dirty="0"/>
            <a:t>      </a:t>
          </a:r>
          <a:r>
            <a:rPr lang="en-US" sz="2800" b="1" dirty="0"/>
            <a:t>SDIS</a:t>
          </a:r>
          <a:endParaRPr lang="en-US" sz="1800" b="1" dirty="0"/>
        </a:p>
      </dgm:t>
    </dgm:pt>
    <dgm:pt modelId="{B9846F80-9BD0-49C2-A71E-FD57654CC25E}" type="parTrans" cxnId="{0B7A6BD1-48E0-4C5C-A514-FC57DFAF52A4}">
      <dgm:prSet/>
      <dgm:spPr/>
      <dgm:t>
        <a:bodyPr/>
        <a:lstStyle/>
        <a:p>
          <a:endParaRPr lang="en-US" sz="1200"/>
        </a:p>
      </dgm:t>
    </dgm:pt>
    <dgm:pt modelId="{7EC5A6F9-94AB-4CE5-966F-31C4E86BE419}" type="sibTrans" cxnId="{0B7A6BD1-48E0-4C5C-A514-FC57DFAF52A4}">
      <dgm:prSet/>
      <dgm:spPr/>
      <dgm:t>
        <a:bodyPr/>
        <a:lstStyle/>
        <a:p>
          <a:endParaRPr lang="en-US" sz="1200"/>
        </a:p>
      </dgm:t>
    </dgm:pt>
    <dgm:pt modelId="{8763F221-18A7-45F5-AC23-3DD4B0CE7807}">
      <dgm:prSet phldrT="[Texto]" custT="1"/>
      <dgm:spPr>
        <a:solidFill>
          <a:srgbClr val="C00000"/>
        </a:solidFill>
        <a:ln>
          <a:solidFill>
            <a:srgbClr val="C00000"/>
          </a:solidFill>
        </a:ln>
      </dgm:spPr>
      <dgm:t>
        <a:bodyPr/>
        <a:lstStyle/>
        <a:p>
          <a:r>
            <a:rPr lang="en-US" sz="1800" b="1" dirty="0"/>
            <a:t>      </a:t>
          </a:r>
          <a:r>
            <a:rPr lang="en-US" sz="2800" b="1" dirty="0"/>
            <a:t>SDP</a:t>
          </a:r>
          <a:endParaRPr lang="en-US" sz="1800" b="1" dirty="0"/>
        </a:p>
      </dgm:t>
    </dgm:pt>
    <dgm:pt modelId="{879954D0-225A-431F-8FFD-7EAEADDE624D}" type="parTrans" cxnId="{81E97DE6-55F6-4205-9965-00E49B229975}">
      <dgm:prSet/>
      <dgm:spPr/>
      <dgm:t>
        <a:bodyPr/>
        <a:lstStyle/>
        <a:p>
          <a:endParaRPr lang="en-US" sz="1200"/>
        </a:p>
      </dgm:t>
    </dgm:pt>
    <dgm:pt modelId="{10176A32-8C09-4CBB-872D-39843103A568}" type="sibTrans" cxnId="{81E97DE6-55F6-4205-9965-00E49B229975}">
      <dgm:prSet/>
      <dgm:spPr/>
      <dgm:t>
        <a:bodyPr/>
        <a:lstStyle/>
        <a:p>
          <a:endParaRPr lang="en-US" sz="1200"/>
        </a:p>
      </dgm:t>
    </dgm:pt>
    <dgm:pt modelId="{F507B7B3-89AF-43BD-8253-7F19E30ACEAF}">
      <dgm:prSet phldrT="[Texto]" custT="1"/>
      <dgm:spPr>
        <a:solidFill>
          <a:srgbClr val="C00000"/>
        </a:solidFill>
        <a:ln>
          <a:solidFill>
            <a:srgbClr val="C00000"/>
          </a:solidFill>
        </a:ln>
      </dgm:spPr>
      <dgm:t>
        <a:bodyPr/>
        <a:lstStyle/>
        <a:p>
          <a:r>
            <a:rPr lang="en-US" sz="2800" b="1" dirty="0"/>
            <a:t>SDH (DDT)</a:t>
          </a:r>
        </a:p>
      </dgm:t>
    </dgm:pt>
    <dgm:pt modelId="{91142F13-6B85-49F3-8588-98971E2B49D9}" type="parTrans" cxnId="{ECB30C50-096A-48A0-9B5B-70F2A6838E9E}">
      <dgm:prSet/>
      <dgm:spPr/>
      <dgm:t>
        <a:bodyPr/>
        <a:lstStyle/>
        <a:p>
          <a:endParaRPr lang="en-US" sz="1200"/>
        </a:p>
      </dgm:t>
    </dgm:pt>
    <dgm:pt modelId="{0CF3B953-A398-4AEA-9AA7-2759C3510EB0}" type="sibTrans" cxnId="{ECB30C50-096A-48A0-9B5B-70F2A6838E9E}">
      <dgm:prSet/>
      <dgm:spPr/>
      <dgm:t>
        <a:bodyPr/>
        <a:lstStyle/>
        <a:p>
          <a:endParaRPr lang="en-US" sz="1200"/>
        </a:p>
      </dgm:t>
    </dgm:pt>
    <dgm:pt modelId="{BA557A9F-D6C3-416B-A8A8-8844ADE203A0}">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Diseño </a:t>
          </a:r>
          <a:r>
            <a:rPr lang="en-US" sz="1600" b="1" kern="1200" dirty="0">
              <a:solidFill>
                <a:prstClr val="black">
                  <a:hueOff val="0"/>
                  <a:satOff val="0"/>
                  <a:lumOff val="0"/>
                  <a:alphaOff val="0"/>
                </a:prstClr>
              </a:solidFill>
              <a:latin typeface="Calibri" panose="020F0502020204030204"/>
              <a:ea typeface="+mn-ea"/>
              <a:cs typeface="+mn-cs"/>
            </a:rPr>
            <a:t>de </a:t>
          </a:r>
          <a:r>
            <a:rPr lang="es-CO" sz="1600" b="1" kern="1200" noProof="0" dirty="0">
              <a:solidFill>
                <a:prstClr val="black">
                  <a:hueOff val="0"/>
                  <a:satOff val="0"/>
                  <a:lumOff val="0"/>
                  <a:alphaOff val="0"/>
                </a:prstClr>
              </a:solidFill>
              <a:latin typeface="Calibri" panose="020F0502020204030204"/>
              <a:ea typeface="+mn-ea"/>
              <a:cs typeface="+mn-cs"/>
            </a:rPr>
            <a:t>Política Pública</a:t>
          </a:r>
        </a:p>
      </dgm:t>
    </dgm:pt>
    <dgm:pt modelId="{4A3F1635-75CC-4A78-9F67-30C7EDA4D8D6}" type="parTrans" cxnId="{A184841A-F323-4977-BE63-27E6B46CBF46}">
      <dgm:prSet/>
      <dgm:spPr/>
      <dgm:t>
        <a:bodyPr/>
        <a:lstStyle/>
        <a:p>
          <a:endParaRPr lang="es-CO" sz="1200"/>
        </a:p>
      </dgm:t>
    </dgm:pt>
    <dgm:pt modelId="{1927A287-FD31-432A-815C-DD3252246111}" type="sibTrans" cxnId="{A184841A-F323-4977-BE63-27E6B46CBF46}">
      <dgm:prSet/>
      <dgm:spPr/>
      <dgm:t>
        <a:bodyPr/>
        <a:lstStyle/>
        <a:p>
          <a:endParaRPr lang="es-CO" sz="1200"/>
        </a:p>
      </dgm:t>
    </dgm:pt>
    <dgm:pt modelId="{60DC5260-724D-4AC8-80B2-BB41EBE9031C}">
      <dgm:prSet phldrT="[Texto]" custT="1"/>
      <dgm:spPr>
        <a:solidFill>
          <a:srgbClr val="C00000"/>
        </a:solidFill>
        <a:ln>
          <a:solidFill>
            <a:srgbClr val="C00000"/>
          </a:solidFill>
        </a:ln>
      </dgm:spPr>
      <dgm:t>
        <a:bodyPr/>
        <a:lstStyle/>
        <a:p>
          <a:r>
            <a:rPr lang="en-US" sz="2000" b="1" dirty="0"/>
            <a:t>ENTIDADES</a:t>
          </a:r>
        </a:p>
      </dgm:t>
    </dgm:pt>
    <dgm:pt modelId="{79D74E41-8821-4217-9A9C-E0D69BDC6C81}" type="parTrans" cxnId="{849FB929-0B11-4702-A9F6-6ACA0C47DECC}">
      <dgm:prSet/>
      <dgm:spPr/>
      <dgm:t>
        <a:bodyPr/>
        <a:lstStyle/>
        <a:p>
          <a:endParaRPr lang="es-CO" sz="1200"/>
        </a:p>
      </dgm:t>
    </dgm:pt>
    <dgm:pt modelId="{1D68CC39-240D-4C61-B43E-E6E279675479}" type="sibTrans" cxnId="{849FB929-0B11-4702-A9F6-6ACA0C47DECC}">
      <dgm:prSet/>
      <dgm:spPr/>
      <dgm:t>
        <a:bodyPr/>
        <a:lstStyle/>
        <a:p>
          <a:endParaRPr lang="es-CO" sz="1200"/>
        </a:p>
      </dgm:t>
    </dgm:pt>
    <dgm:pt modelId="{0E7EFDEE-5739-4725-8CCE-A433A2504165}">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Administración</a:t>
          </a:r>
          <a:r>
            <a:rPr lang="en-US" sz="1600" b="1" kern="1200" dirty="0">
              <a:solidFill>
                <a:prstClr val="black">
                  <a:hueOff val="0"/>
                  <a:satOff val="0"/>
                  <a:lumOff val="0"/>
                  <a:alphaOff val="0"/>
                </a:prstClr>
              </a:solidFill>
              <a:latin typeface="Calibri" panose="020F0502020204030204"/>
              <a:ea typeface="+mn-ea"/>
              <a:cs typeface="+mn-cs"/>
            </a:rPr>
            <a:t> de la Base Maestra</a:t>
          </a:r>
        </a:p>
      </dgm:t>
    </dgm:pt>
    <dgm:pt modelId="{88A48EBF-DAC9-4B2A-AF52-AB821216C779}" type="parTrans" cxnId="{677139F5-656E-4F69-95BD-77A08D852F6B}">
      <dgm:prSet/>
      <dgm:spPr/>
      <dgm:t>
        <a:bodyPr/>
        <a:lstStyle/>
        <a:p>
          <a:endParaRPr lang="es-CO"/>
        </a:p>
      </dgm:t>
    </dgm:pt>
    <dgm:pt modelId="{50378480-BFEB-4C9D-A7DE-D1A346283533}" type="sibTrans" cxnId="{677139F5-656E-4F69-95BD-77A08D852F6B}">
      <dgm:prSet/>
      <dgm:spPr/>
      <dgm:t>
        <a:bodyPr/>
        <a:lstStyle/>
        <a:p>
          <a:endParaRPr lang="es-CO"/>
        </a:p>
      </dgm:t>
    </dgm:pt>
    <dgm:pt modelId="{CBBBF940-748E-48CA-A5A6-36C8CBC0A938}">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ctr" defTabSz="889000">
            <a:lnSpc>
              <a:spcPct val="150000"/>
            </a:lnSpc>
            <a:spcBef>
              <a:spcPct val="0"/>
            </a:spcBef>
            <a:spcAft>
              <a:spcPct val="15000"/>
            </a:spcAft>
            <a:buFont typeface="Wingdings" panose="05000000000000000000" pitchFamily="2" charset="2"/>
            <a:buChar char="ü"/>
          </a:pPr>
          <a:endParaRPr lang="en-US" sz="1400" b="1" kern="1200" dirty="0">
            <a:solidFill>
              <a:prstClr val="black">
                <a:hueOff val="0"/>
                <a:satOff val="0"/>
                <a:lumOff val="0"/>
                <a:alphaOff val="0"/>
              </a:prstClr>
            </a:solidFill>
            <a:latin typeface="Calibri" panose="020F0502020204030204"/>
            <a:ea typeface="+mn-ea"/>
            <a:cs typeface="+mn-cs"/>
          </a:endParaRPr>
        </a:p>
      </dgm:t>
    </dgm:pt>
    <dgm:pt modelId="{7C420416-14D8-48B0-9432-2D891820F655}" type="parTrans" cxnId="{55CC6378-9C0E-43C2-B639-6996461F36DA}">
      <dgm:prSet/>
      <dgm:spPr/>
      <dgm:t>
        <a:bodyPr/>
        <a:lstStyle/>
        <a:p>
          <a:endParaRPr lang="es-CO"/>
        </a:p>
      </dgm:t>
    </dgm:pt>
    <dgm:pt modelId="{E6187391-5C59-4207-BBC8-2CEF4A1C2012}" type="sibTrans" cxnId="{55CC6378-9C0E-43C2-B639-6996461F36DA}">
      <dgm:prSet/>
      <dgm:spPr/>
      <dgm:t>
        <a:bodyPr/>
        <a:lstStyle/>
        <a:p>
          <a:endParaRPr lang="es-CO"/>
        </a:p>
      </dgm:t>
    </dgm:pt>
    <dgm:pt modelId="{4762BA65-7A62-4805-A897-B4B049502515}">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Seguimiento y evaluación de Política Pública</a:t>
          </a:r>
        </a:p>
      </dgm:t>
    </dgm:pt>
    <dgm:pt modelId="{A0FCD5D7-488D-41A6-A07E-66931924F260}" type="parTrans" cxnId="{B2B9AB86-6230-465C-B80C-5081C9BFEC8B}">
      <dgm:prSet/>
      <dgm:spPr/>
      <dgm:t>
        <a:bodyPr/>
        <a:lstStyle/>
        <a:p>
          <a:endParaRPr lang="es-CO"/>
        </a:p>
      </dgm:t>
    </dgm:pt>
    <dgm:pt modelId="{25C6996F-7944-40A4-BFDD-7E4CA3A463E1}" type="sibTrans" cxnId="{B2B9AB86-6230-465C-B80C-5081C9BFEC8B}">
      <dgm:prSet/>
      <dgm:spPr/>
      <dgm:t>
        <a:bodyPr/>
        <a:lstStyle/>
        <a:p>
          <a:endParaRPr lang="es-CO"/>
        </a:p>
      </dgm:t>
    </dgm:pt>
    <dgm:pt modelId="{0D8718CF-CDAB-4655-84B6-F01FF963CD2D}">
      <dgm:prSet custT="1"/>
      <dgm:spPr>
        <a:noFill/>
        <a:ln w="28575">
          <a:solidFill>
            <a:srgbClr val="C00000"/>
          </a:solidFill>
        </a:ln>
      </dgm:spPr>
      <dgm:t>
        <a:bodyPr anchor="ctr"/>
        <a:lstStyle/>
        <a:p>
          <a:pPr marL="177800" lvl="1" indent="-177800" algn="l" defTabSz="889000">
            <a:lnSpc>
              <a:spcPct val="10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Listados de TM Ordinarias</a:t>
          </a:r>
        </a:p>
      </dgm:t>
    </dgm:pt>
    <dgm:pt modelId="{09A913DA-F4A0-4409-90F8-90B9FAB7E21C}" type="parTrans" cxnId="{3D0074BA-243B-4376-A738-9B7E6B5BFC31}">
      <dgm:prSet/>
      <dgm:spPr/>
      <dgm:t>
        <a:bodyPr/>
        <a:lstStyle/>
        <a:p>
          <a:endParaRPr lang="es-CO"/>
        </a:p>
      </dgm:t>
    </dgm:pt>
    <dgm:pt modelId="{E23E4A9A-8A48-4DDC-AB6D-3183B7E3F4C3}" type="sibTrans" cxnId="{3D0074BA-243B-4376-A738-9B7E6B5BFC31}">
      <dgm:prSet/>
      <dgm:spPr/>
      <dgm:t>
        <a:bodyPr/>
        <a:lstStyle/>
        <a:p>
          <a:endParaRPr lang="es-CO"/>
        </a:p>
      </dgm:t>
    </dgm:pt>
    <dgm:pt modelId="{CEE46B5C-5202-4734-8591-4DA06CA5E99B}">
      <dgm:prSet custT="1"/>
      <dgm:spPr>
        <a:noFill/>
        <a:ln w="28575">
          <a:solidFill>
            <a:srgbClr val="C00000"/>
          </a:solidFill>
        </a:ln>
      </dgm:spPr>
      <dgm:t>
        <a:bodyPr anchor="ctr"/>
        <a:lstStyle/>
        <a:p>
          <a:pPr marL="177800" lvl="1" indent="-177800" algn="l" defTabSz="622300">
            <a:lnSpc>
              <a:spcPct val="15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Selección de beneficiarios</a:t>
          </a:r>
          <a:endParaRPr lang="es-CO" sz="1400" b="1" kern="1200" noProof="0" dirty="0"/>
        </a:p>
      </dgm:t>
    </dgm:pt>
    <dgm:pt modelId="{6C71AE8B-BE02-477B-95D6-F264DE932A74}" type="parTrans" cxnId="{98140048-5BAE-495D-B46D-51F55FE85249}">
      <dgm:prSet/>
      <dgm:spPr/>
      <dgm:t>
        <a:bodyPr/>
        <a:lstStyle/>
        <a:p>
          <a:endParaRPr lang="es-CO"/>
        </a:p>
      </dgm:t>
    </dgm:pt>
    <dgm:pt modelId="{68BB9C7D-8390-4C5E-8346-5D8DC4A35722}" type="sibTrans" cxnId="{98140048-5BAE-495D-B46D-51F55FE85249}">
      <dgm:prSet/>
      <dgm:spPr/>
      <dgm:t>
        <a:bodyPr/>
        <a:lstStyle/>
        <a:p>
          <a:endParaRPr lang="es-CO"/>
        </a:p>
      </dgm:t>
    </dgm:pt>
    <dgm:pt modelId="{88942ABA-53CB-485E-9B88-F42AA0FA2EE3}">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ct val="15000"/>
            </a:spcAft>
            <a:buFont typeface="Wingdings" panose="05000000000000000000" pitchFamily="2" charset="2"/>
            <a:buChar char="ü"/>
          </a:pPr>
          <a:endParaRPr lang="en-US" sz="1400" b="1" kern="1200" dirty="0">
            <a:solidFill>
              <a:prstClr val="black">
                <a:hueOff val="0"/>
                <a:satOff val="0"/>
                <a:lumOff val="0"/>
                <a:alphaOff val="0"/>
              </a:prstClr>
            </a:solidFill>
            <a:latin typeface="Calibri" panose="020F0502020204030204"/>
            <a:ea typeface="+mn-ea"/>
            <a:cs typeface="+mn-cs"/>
          </a:endParaRPr>
        </a:p>
      </dgm:t>
    </dgm:pt>
    <dgm:pt modelId="{FE486A1F-AD5A-43A3-8166-D88DEEB47C9B}" type="parTrans" cxnId="{8ABD4176-2184-47C5-A80C-798B63F090E8}">
      <dgm:prSet/>
      <dgm:spPr/>
      <dgm:t>
        <a:bodyPr/>
        <a:lstStyle/>
        <a:p>
          <a:endParaRPr lang="es-CO"/>
        </a:p>
      </dgm:t>
    </dgm:pt>
    <dgm:pt modelId="{7757795A-B1CD-4F42-A50F-DEA72C79BD5F}" type="sibTrans" cxnId="{8ABD4176-2184-47C5-A80C-798B63F090E8}">
      <dgm:prSet/>
      <dgm:spPr/>
      <dgm:t>
        <a:bodyPr/>
        <a:lstStyle/>
        <a:p>
          <a:endParaRPr lang="es-CO"/>
        </a:p>
      </dgm:t>
    </dgm:pt>
    <dgm:pt modelId="{D6A75AD6-91F5-4EAB-BC07-F4C5EDCD1A4C}">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ts val="0"/>
            </a:spcAft>
            <a:buFont typeface="Wingdings" panose="05000000000000000000" pitchFamily="2" charset="2"/>
            <a:buChar char="ü"/>
          </a:pPr>
          <a:r>
            <a:rPr lang="en-US" sz="1700" b="1" kern="1200" dirty="0">
              <a:solidFill>
                <a:prstClr val="black">
                  <a:hueOff val="0"/>
                  <a:satOff val="0"/>
                  <a:lumOff val="0"/>
                  <a:alphaOff val="0"/>
                </a:prstClr>
              </a:solidFill>
              <a:latin typeface="Calibri" panose="020F0502020204030204"/>
              <a:ea typeface="+mn-ea"/>
              <a:cs typeface="+mn-cs"/>
            </a:rPr>
            <a:t>Pago de </a:t>
          </a:r>
          <a:r>
            <a:rPr lang="es-CO" sz="1700" b="1" kern="1200" noProof="0" dirty="0">
              <a:solidFill>
                <a:prstClr val="black">
                  <a:hueOff val="0"/>
                  <a:satOff val="0"/>
                  <a:lumOff val="0"/>
                  <a:alphaOff val="0"/>
                </a:prstClr>
              </a:solidFill>
              <a:latin typeface="Calibri" panose="020F0502020204030204"/>
              <a:ea typeface="+mn-ea"/>
              <a:cs typeface="+mn-cs"/>
            </a:rPr>
            <a:t>TM Ordinarias y Oferta Sectorial</a:t>
          </a:r>
          <a:endParaRPr lang="en-US" sz="1700" b="1" kern="1200" dirty="0">
            <a:solidFill>
              <a:prstClr val="black">
                <a:hueOff val="0"/>
                <a:satOff val="0"/>
                <a:lumOff val="0"/>
                <a:alphaOff val="0"/>
              </a:prstClr>
            </a:solidFill>
            <a:latin typeface="Calibri" panose="020F0502020204030204"/>
            <a:ea typeface="+mn-ea"/>
            <a:cs typeface="+mn-cs"/>
          </a:endParaRPr>
        </a:p>
      </dgm:t>
    </dgm:pt>
    <dgm:pt modelId="{BB360194-439F-4EB2-9658-ABC454A5801C}" type="parTrans" cxnId="{200C69C0-A244-4077-8FBE-78C3BF01990F}">
      <dgm:prSet/>
      <dgm:spPr/>
      <dgm:t>
        <a:bodyPr/>
        <a:lstStyle/>
        <a:p>
          <a:endParaRPr lang="es-CO"/>
        </a:p>
      </dgm:t>
    </dgm:pt>
    <dgm:pt modelId="{DBB910D8-5B04-4A2D-ACD6-3367DB727E53}" type="sibTrans" cxnId="{200C69C0-A244-4077-8FBE-78C3BF01990F}">
      <dgm:prSet/>
      <dgm:spPr/>
      <dgm:t>
        <a:bodyPr/>
        <a:lstStyle/>
        <a:p>
          <a:endParaRPr lang="es-CO"/>
        </a:p>
      </dgm:t>
    </dgm:pt>
    <dgm:pt modelId="{5EFF76F5-D29D-4CF2-9F89-F3169C170D74}">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a:buFont typeface="Wingdings" panose="05000000000000000000" pitchFamily="2" charset="2"/>
            <a:buChar char="ü"/>
          </a:pPr>
          <a:r>
            <a:rPr lang="es-CO" sz="1600" b="1" noProof="0" dirty="0">
              <a:solidFill>
                <a:prstClr val="black">
                  <a:hueOff val="0"/>
                  <a:satOff val="0"/>
                  <a:lumOff val="0"/>
                  <a:alphaOff val="0"/>
                </a:prstClr>
              </a:solidFill>
              <a:latin typeface="Calibri" panose="020F0502020204030204"/>
              <a:ea typeface="+mn-ea"/>
              <a:cs typeface="+mn-cs"/>
            </a:rPr>
            <a:t>Listados de TM de Oferta Sectorial (entidades</a:t>
          </a:r>
          <a:r>
            <a:rPr lang="en-US" sz="1600" b="1" dirty="0">
              <a:solidFill>
                <a:prstClr val="black">
                  <a:hueOff val="0"/>
                  <a:satOff val="0"/>
                  <a:lumOff val="0"/>
                  <a:alphaOff val="0"/>
                </a:prstClr>
              </a:solidFill>
              <a:latin typeface="Calibri" panose="020F0502020204030204"/>
              <a:ea typeface="+mn-ea"/>
              <a:cs typeface="+mn-cs"/>
            </a:rPr>
            <a:t>)</a:t>
          </a:r>
        </a:p>
      </dgm:t>
    </dgm:pt>
    <dgm:pt modelId="{7C17FFA0-CE28-4FAA-A26E-C4FA082504F1}" type="parTrans" cxnId="{103C9FD3-0C3A-45F4-BEA5-26593F821F6C}">
      <dgm:prSet/>
      <dgm:spPr/>
      <dgm:t>
        <a:bodyPr/>
        <a:lstStyle/>
        <a:p>
          <a:endParaRPr lang="es-CO"/>
        </a:p>
      </dgm:t>
    </dgm:pt>
    <dgm:pt modelId="{CF0A7615-1C2E-4A9A-A064-D996217BD366}" type="sibTrans" cxnId="{103C9FD3-0C3A-45F4-BEA5-26593F821F6C}">
      <dgm:prSet/>
      <dgm:spPr/>
      <dgm:t>
        <a:bodyPr/>
        <a:lstStyle/>
        <a:p>
          <a:endParaRPr lang="es-CO"/>
        </a:p>
      </dgm:t>
    </dgm:pt>
    <dgm:pt modelId="{F5C4FABC-DFA0-4B26-BB73-E5A499D76234}">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a:buFont typeface="Wingdings" panose="05000000000000000000" pitchFamily="2" charset="2"/>
            <a:buChar char="ü"/>
          </a:pPr>
          <a:r>
            <a:rPr lang="es-CO" sz="1600" b="1" noProof="0" dirty="0">
              <a:solidFill>
                <a:prstClr val="black">
                  <a:hueOff val="0"/>
                  <a:satOff val="0"/>
                  <a:lumOff val="0"/>
                  <a:alphaOff val="0"/>
                </a:prstClr>
              </a:solidFill>
              <a:latin typeface="Calibri" panose="020F0502020204030204"/>
              <a:ea typeface="+mn-ea"/>
              <a:cs typeface="+mn-cs"/>
            </a:rPr>
            <a:t>Identificación y selección de beneficiarios</a:t>
          </a:r>
          <a:endParaRPr lang="en-US" sz="1400" b="1" dirty="0">
            <a:solidFill>
              <a:prstClr val="black">
                <a:hueOff val="0"/>
                <a:satOff val="0"/>
                <a:lumOff val="0"/>
                <a:alphaOff val="0"/>
              </a:prstClr>
            </a:solidFill>
            <a:latin typeface="Calibri" panose="020F0502020204030204"/>
            <a:ea typeface="+mn-ea"/>
            <a:cs typeface="+mn-cs"/>
          </a:endParaRPr>
        </a:p>
      </dgm:t>
    </dgm:pt>
    <dgm:pt modelId="{8D05824A-EA40-40FF-B50D-88711902DA9E}" type="parTrans" cxnId="{72903C7F-A54D-4119-A992-5D425738DA2D}">
      <dgm:prSet/>
      <dgm:spPr/>
      <dgm:t>
        <a:bodyPr/>
        <a:lstStyle/>
        <a:p>
          <a:endParaRPr lang="es-CO"/>
        </a:p>
      </dgm:t>
    </dgm:pt>
    <dgm:pt modelId="{ABCF9B0A-F91A-4E5B-A068-16690EDE7A5C}" type="sibTrans" cxnId="{72903C7F-A54D-4119-A992-5D425738DA2D}">
      <dgm:prSet/>
      <dgm:spPr/>
      <dgm:t>
        <a:bodyPr/>
        <a:lstStyle/>
        <a:p>
          <a:endParaRPr lang="es-CO"/>
        </a:p>
      </dgm:t>
    </dgm:pt>
    <dgm:pt modelId="{4D4AB2BF-2040-48C8-9C22-2DC681838100}">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ct val="15000"/>
            </a:spcAft>
            <a:buFont typeface="Wingdings" panose="05000000000000000000" pitchFamily="2" charset="2"/>
            <a:buChar char="ü"/>
          </a:pPr>
          <a:endParaRPr lang="en-US" sz="700" b="1" kern="1200" dirty="0">
            <a:solidFill>
              <a:prstClr val="black">
                <a:hueOff val="0"/>
                <a:satOff val="0"/>
                <a:lumOff val="0"/>
                <a:alphaOff val="0"/>
              </a:prstClr>
            </a:solidFill>
            <a:latin typeface="Calibri" panose="020F0502020204030204"/>
            <a:ea typeface="+mn-ea"/>
            <a:cs typeface="+mn-cs"/>
          </a:endParaRPr>
        </a:p>
      </dgm:t>
    </dgm:pt>
    <dgm:pt modelId="{CB36024F-50AE-42C1-9390-FB80A6F8E458}" type="parTrans" cxnId="{DB2838F6-E4EA-4F28-A516-A82B995B62FC}">
      <dgm:prSet/>
      <dgm:spPr/>
      <dgm:t>
        <a:bodyPr/>
        <a:lstStyle/>
        <a:p>
          <a:endParaRPr lang="es-CO"/>
        </a:p>
      </dgm:t>
    </dgm:pt>
    <dgm:pt modelId="{64626D81-D8CA-4DEE-8F74-7108EB62D487}" type="sibTrans" cxnId="{DB2838F6-E4EA-4F28-A516-A82B995B62FC}">
      <dgm:prSet/>
      <dgm:spPr/>
      <dgm:t>
        <a:bodyPr/>
        <a:lstStyle/>
        <a:p>
          <a:endParaRPr lang="es-CO"/>
        </a:p>
      </dgm:t>
    </dgm:pt>
    <dgm:pt modelId="{20FA3E1A-23D8-440B-A423-2AFC0990A695}">
      <dgm:prSet custT="1"/>
      <dgm:spPr>
        <a:noFill/>
        <a:ln w="28575">
          <a:solidFill>
            <a:srgbClr val="C00000"/>
          </a:solidFill>
        </a:ln>
      </dgm:spPr>
      <dgm:t>
        <a:bodyPr anchor="ctr"/>
        <a:lstStyle/>
        <a:p>
          <a:pPr marL="177800" lvl="1" indent="-177800" algn="l" defTabSz="889000">
            <a:lnSpc>
              <a:spcPct val="10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Listados de TM Oferta Sectorial (SDIS)</a:t>
          </a:r>
        </a:p>
      </dgm:t>
    </dgm:pt>
    <dgm:pt modelId="{B5BD59D6-F078-4BCA-A642-1C1FD93C4E4D}" type="parTrans" cxnId="{C0D31160-C493-495B-A705-CC02C8FA80BE}">
      <dgm:prSet/>
      <dgm:spPr/>
      <dgm:t>
        <a:bodyPr/>
        <a:lstStyle/>
        <a:p>
          <a:endParaRPr lang="es-CO"/>
        </a:p>
      </dgm:t>
    </dgm:pt>
    <dgm:pt modelId="{920218D7-BFB4-4463-B0BB-4DB72762813E}" type="sibTrans" cxnId="{C0D31160-C493-495B-A705-CC02C8FA80BE}">
      <dgm:prSet/>
      <dgm:spPr/>
      <dgm:t>
        <a:bodyPr/>
        <a:lstStyle/>
        <a:p>
          <a:endParaRPr lang="es-CO"/>
        </a:p>
      </dgm:t>
    </dgm:pt>
    <dgm:pt modelId="{008DCD62-22AD-4B0A-BBFA-AB0CB23234CA}">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ts val="0"/>
            </a:spcAft>
            <a:buFont typeface="Wingdings" panose="05000000000000000000" pitchFamily="2" charset="2"/>
            <a:buChar char="ü"/>
          </a:pPr>
          <a:r>
            <a:rPr lang="en-US" sz="1700" b="1" kern="1200" dirty="0">
              <a:solidFill>
                <a:prstClr val="black">
                  <a:hueOff val="0"/>
                  <a:satOff val="0"/>
                  <a:lumOff val="0"/>
                  <a:alphaOff val="0"/>
                </a:prstClr>
              </a:solidFill>
              <a:latin typeface="Calibri" panose="020F0502020204030204"/>
              <a:ea typeface="+mn-ea"/>
              <a:cs typeface="+mn-cs"/>
            </a:rPr>
            <a:t>Convenios con </a:t>
          </a:r>
          <a:r>
            <a:rPr lang="es-CO" sz="1700" b="1" kern="1200" noProof="0" dirty="0">
              <a:solidFill>
                <a:prstClr val="black">
                  <a:hueOff val="0"/>
                  <a:satOff val="0"/>
                  <a:lumOff val="0"/>
                  <a:alphaOff val="0"/>
                </a:prstClr>
              </a:solidFill>
              <a:latin typeface="Calibri" panose="020F0502020204030204"/>
              <a:ea typeface="+mn-ea"/>
              <a:cs typeface="+mn-cs"/>
            </a:rPr>
            <a:t>Entidades Financieras</a:t>
          </a:r>
        </a:p>
      </dgm:t>
    </dgm:pt>
    <dgm:pt modelId="{57CD1BD4-0F08-417A-B152-A49B72A0C438}" type="parTrans" cxnId="{CEC75DAF-A5DA-4E7E-BB59-ED95F83E2320}">
      <dgm:prSet/>
      <dgm:spPr/>
      <dgm:t>
        <a:bodyPr/>
        <a:lstStyle/>
        <a:p>
          <a:endParaRPr lang="es-CO"/>
        </a:p>
      </dgm:t>
    </dgm:pt>
    <dgm:pt modelId="{00153CE9-01C9-45FE-8B86-D58BFFEFDA74}" type="sibTrans" cxnId="{CEC75DAF-A5DA-4E7E-BB59-ED95F83E2320}">
      <dgm:prSet/>
      <dgm:spPr/>
      <dgm:t>
        <a:bodyPr/>
        <a:lstStyle/>
        <a:p>
          <a:endParaRPr lang="es-CO"/>
        </a:p>
      </dgm:t>
    </dgm:pt>
    <dgm:pt modelId="{93EC1F80-F08B-408A-9C8A-297C39669754}">
      <dgm:prSet custT="1"/>
      <dgm:spPr>
        <a:noFill/>
        <a:ln w="28575" cap="flat" cmpd="sng" algn="ctr">
          <a:solidFill>
            <a:srgbClr val="C00000"/>
          </a:solidFill>
          <a:prstDash val="solid"/>
          <a:miter lim="800000"/>
        </a:ln>
        <a:effectLst/>
      </dgm:spPr>
      <dgm:t>
        <a:bodyPr spcFirstLastPara="0" vert="horz" wrap="square" lIns="25400" tIns="76200" rIns="25400" bIns="25400" numCol="1" spcCol="1270" anchor="ctr" anchorCtr="0"/>
        <a:lstStyle/>
        <a:p>
          <a:pPr marL="228600" lvl="1" indent="-228600" algn="l" defTabSz="889000">
            <a:lnSpc>
              <a:spcPct val="100000"/>
            </a:lnSpc>
            <a:spcBef>
              <a:spcPct val="0"/>
            </a:spcBef>
            <a:spcAft>
              <a:spcPts val="0"/>
            </a:spcAft>
            <a:buFont typeface="Wingdings" panose="05000000000000000000" pitchFamily="2" charset="2"/>
            <a:buChar char="ü"/>
          </a:pPr>
          <a:r>
            <a:rPr lang="es-CO" sz="1700" b="1" kern="1200" noProof="0" dirty="0">
              <a:solidFill>
                <a:prstClr val="black">
                  <a:hueOff val="0"/>
                  <a:satOff val="0"/>
                  <a:lumOff val="0"/>
                  <a:alphaOff val="0"/>
                </a:prstClr>
              </a:solidFill>
              <a:latin typeface="Calibri" panose="020F0502020204030204"/>
              <a:ea typeface="+mn-ea"/>
              <a:cs typeface="+mn-cs"/>
            </a:rPr>
            <a:t>Nuevo modelo de pagos</a:t>
          </a:r>
        </a:p>
      </dgm:t>
    </dgm:pt>
    <dgm:pt modelId="{FB3C5F98-B91F-44D0-81F1-D2EDDABA6520}" type="parTrans" cxnId="{BC1FDA9F-CC67-49C3-BE78-A093FDCEEFB7}">
      <dgm:prSet/>
      <dgm:spPr/>
      <dgm:t>
        <a:bodyPr/>
        <a:lstStyle/>
        <a:p>
          <a:endParaRPr lang="es-CO"/>
        </a:p>
      </dgm:t>
    </dgm:pt>
    <dgm:pt modelId="{7E702EA3-9495-4670-B6C9-E20F51B7F8CE}" type="sibTrans" cxnId="{BC1FDA9F-CC67-49C3-BE78-A093FDCEEFB7}">
      <dgm:prSet/>
      <dgm:spPr/>
      <dgm:t>
        <a:bodyPr/>
        <a:lstStyle/>
        <a:p>
          <a:endParaRPr lang="es-CO"/>
        </a:p>
      </dgm:t>
    </dgm:pt>
    <dgm:pt modelId="{EFA4EDEA-D0B5-430A-A84F-38847430628B}" type="pres">
      <dgm:prSet presAssocID="{A19767E0-EAA0-478A-A2D7-2341EB372E1B}" presName="diagram" presStyleCnt="0">
        <dgm:presLayoutVars>
          <dgm:dir/>
          <dgm:animLvl val="lvl"/>
          <dgm:resizeHandles val="exact"/>
        </dgm:presLayoutVars>
      </dgm:prSet>
      <dgm:spPr/>
    </dgm:pt>
    <dgm:pt modelId="{1C2764E1-72FE-4BE1-8E00-C1AE9E3E098E}" type="pres">
      <dgm:prSet presAssocID="{5EA547BD-98BF-4823-8D52-486EE3EE42DB}" presName="compNode" presStyleCnt="0"/>
      <dgm:spPr/>
    </dgm:pt>
    <dgm:pt modelId="{96C03A60-8B80-41FC-A074-B0C62E3579DC}" type="pres">
      <dgm:prSet presAssocID="{5EA547BD-98BF-4823-8D52-486EE3EE42DB}" presName="childRect" presStyleLbl="bgAcc1" presStyleIdx="0" presStyleCnt="4" custScaleX="108497" custLinFactX="18702" custLinFactNeighborX="100000" custLinFactNeighborY="-2945">
        <dgm:presLayoutVars>
          <dgm:bulletEnabled val="1"/>
        </dgm:presLayoutVars>
      </dgm:prSet>
      <dgm:spPr/>
    </dgm:pt>
    <dgm:pt modelId="{1F56140C-4F88-477D-9C86-ED71A5035133}" type="pres">
      <dgm:prSet presAssocID="{5EA547BD-98BF-4823-8D52-486EE3EE42DB}" presName="parentText" presStyleLbl="node1" presStyleIdx="0" presStyleCnt="0">
        <dgm:presLayoutVars>
          <dgm:chMax val="0"/>
          <dgm:bulletEnabled val="1"/>
        </dgm:presLayoutVars>
      </dgm:prSet>
      <dgm:spPr/>
    </dgm:pt>
    <dgm:pt modelId="{0244802D-9520-477D-B74B-9E70D1AC3A90}" type="pres">
      <dgm:prSet presAssocID="{5EA547BD-98BF-4823-8D52-486EE3EE42DB}" presName="parentRect" presStyleLbl="alignNode1" presStyleIdx="0" presStyleCnt="4" custScaleX="109353" custLinFactX="18580" custLinFactNeighborX="100000" custLinFactNeighborY="-5633"/>
      <dgm:spPr/>
    </dgm:pt>
    <dgm:pt modelId="{ADDD681A-11C7-4658-8E05-DC664032868A}" type="pres">
      <dgm:prSet presAssocID="{5EA547BD-98BF-4823-8D52-486EE3EE42DB}" presName="adorn" presStyleLbl="fgAccFollowNode1" presStyleIdx="0" presStyleCnt="4" custScaleX="89245" custScaleY="84286" custLinFactX="114866" custLinFactNeighborX="200000" custLinFactNeighborY="-24624"/>
      <dgm:spPr>
        <a:blipFill>
          <a:blip xmlns:r="http://schemas.openxmlformats.org/officeDocument/2006/relationships" r:embed="rId1">
            <a:extLst>
              <a:ext uri="{96DAC541-7B7A-43D3-8B79-37D633B846F1}">
                <asvg:svgBlip xmlns:asvg="http://schemas.microsoft.com/office/drawing/2016/SVG/main" r:embed="rId2"/>
              </a:ext>
            </a:extLst>
          </a:blip>
          <a:srcRect/>
          <a:stretch>
            <a:fillRect t="-3000" b="-3000"/>
          </a:stretch>
        </a:blipFill>
      </dgm:spPr>
      <dgm:extLst>
        <a:ext uri="{E40237B7-FDA0-4F09-8148-C483321AD2D9}">
          <dgm14:cNvPr xmlns:dgm14="http://schemas.microsoft.com/office/drawing/2010/diagram" id="0" name="" descr="Usuarios con relleno sólido"/>
        </a:ext>
      </dgm:extLst>
    </dgm:pt>
    <dgm:pt modelId="{8A93AAA5-E0BA-458A-9E97-A158019D5471}" type="pres">
      <dgm:prSet presAssocID="{7EC5A6F9-94AB-4CE5-966F-31C4E86BE419}" presName="sibTrans" presStyleLbl="sibTrans2D1" presStyleIdx="0" presStyleCnt="0"/>
      <dgm:spPr/>
    </dgm:pt>
    <dgm:pt modelId="{6DA518B6-D89F-4C1E-98B7-8DE5E3C6E5FA}" type="pres">
      <dgm:prSet presAssocID="{8763F221-18A7-45F5-AC23-3DD4B0CE7807}" presName="compNode" presStyleCnt="0"/>
      <dgm:spPr/>
    </dgm:pt>
    <dgm:pt modelId="{E0CB0762-E257-49F7-A272-A8C778A05887}" type="pres">
      <dgm:prSet presAssocID="{8763F221-18A7-45F5-AC23-3DD4B0CE7807}" presName="childRect" presStyleLbl="bgAcc1" presStyleIdx="1" presStyleCnt="4" custLinFactX="-9658" custLinFactNeighborX="-100000" custLinFactNeighborY="-1466">
        <dgm:presLayoutVars>
          <dgm:bulletEnabled val="1"/>
        </dgm:presLayoutVars>
      </dgm:prSet>
      <dgm:spPr>
        <a:xfrm>
          <a:off x="3762217" y="878757"/>
          <a:ext cx="3264895" cy="2437175"/>
        </a:xfrm>
        <a:prstGeom prst="round2SameRect">
          <a:avLst>
            <a:gd name="adj1" fmla="val 8000"/>
            <a:gd name="adj2" fmla="val 0"/>
          </a:avLst>
        </a:prstGeom>
      </dgm:spPr>
    </dgm:pt>
    <dgm:pt modelId="{DE3F47D3-A9F2-4590-847C-167C2FFFE34F}" type="pres">
      <dgm:prSet presAssocID="{8763F221-18A7-45F5-AC23-3DD4B0CE7807}" presName="parentText" presStyleLbl="node1" presStyleIdx="0" presStyleCnt="0">
        <dgm:presLayoutVars>
          <dgm:chMax val="0"/>
          <dgm:bulletEnabled val="1"/>
        </dgm:presLayoutVars>
      </dgm:prSet>
      <dgm:spPr/>
    </dgm:pt>
    <dgm:pt modelId="{62A639AC-5A85-44AB-AD26-61B3ABD79EF0}" type="pres">
      <dgm:prSet presAssocID="{8763F221-18A7-45F5-AC23-3DD4B0CE7807}" presName="parentRect" presStyleLbl="alignNode1" presStyleIdx="1" presStyleCnt="4" custLinFactX="-9532" custLinFactNeighborX="-100000" custLinFactNeighborY="-4618"/>
      <dgm:spPr/>
    </dgm:pt>
    <dgm:pt modelId="{15FC5CB8-D8BD-4496-891D-2B86C9F6DD28}" type="pres">
      <dgm:prSet presAssocID="{8763F221-18A7-45F5-AC23-3DD4B0CE7807}" presName="adorn" presStyleLbl="fgAccFollowNode1" presStyleIdx="1" presStyleCnt="4" custScaleX="85981" custScaleY="85130" custLinFactX="-147906" custLinFactNeighborX="-200000" custLinFactNeighborY="-2446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rquitectura con relleno sólido"/>
        </a:ext>
      </dgm:extLst>
    </dgm:pt>
    <dgm:pt modelId="{046722F2-4757-4F86-888B-0F62471C3C82}" type="pres">
      <dgm:prSet presAssocID="{10176A32-8C09-4CBB-872D-39843103A568}" presName="sibTrans" presStyleLbl="sibTrans2D1" presStyleIdx="0" presStyleCnt="0"/>
      <dgm:spPr/>
    </dgm:pt>
    <dgm:pt modelId="{853C6878-28D9-487A-9249-D97E3374ECEF}" type="pres">
      <dgm:prSet presAssocID="{F507B7B3-89AF-43BD-8253-7F19E30ACEAF}" presName="compNode" presStyleCnt="0"/>
      <dgm:spPr/>
    </dgm:pt>
    <dgm:pt modelId="{DAE382A6-6871-4747-86BF-039E1DAAF93E}" type="pres">
      <dgm:prSet presAssocID="{F507B7B3-89AF-43BD-8253-7F19E30ACEAF}" presName="childRect" presStyleLbl="bgAcc1" presStyleIdx="2" presStyleCnt="4" custLinFactX="10838" custLinFactNeighborX="100000" custLinFactNeighborY="-2900">
        <dgm:presLayoutVars>
          <dgm:bulletEnabled val="1"/>
        </dgm:presLayoutVars>
      </dgm:prSet>
      <dgm:spPr>
        <a:xfrm>
          <a:off x="7577805" y="870997"/>
          <a:ext cx="3264895" cy="2437175"/>
        </a:xfrm>
        <a:prstGeom prst="round2SameRect">
          <a:avLst>
            <a:gd name="adj1" fmla="val 8000"/>
            <a:gd name="adj2" fmla="val 0"/>
          </a:avLst>
        </a:prstGeom>
      </dgm:spPr>
    </dgm:pt>
    <dgm:pt modelId="{E42996D2-BC9B-453E-B4B2-464C5CD6DF0F}" type="pres">
      <dgm:prSet presAssocID="{F507B7B3-89AF-43BD-8253-7F19E30ACEAF}" presName="parentText" presStyleLbl="node1" presStyleIdx="0" presStyleCnt="0">
        <dgm:presLayoutVars>
          <dgm:chMax val="0"/>
          <dgm:bulletEnabled val="1"/>
        </dgm:presLayoutVars>
      </dgm:prSet>
      <dgm:spPr/>
    </dgm:pt>
    <dgm:pt modelId="{A632AD4A-0D7D-4104-8C62-63D306B098D2}" type="pres">
      <dgm:prSet presAssocID="{F507B7B3-89AF-43BD-8253-7F19E30ACEAF}" presName="parentRect" presStyleLbl="alignNode1" presStyleIdx="2" presStyleCnt="4" custLinFactX="10459" custLinFactNeighborX="100000" custLinFactNeighborY="-7591"/>
      <dgm:spPr/>
    </dgm:pt>
    <dgm:pt modelId="{5AA2B51B-70A5-410B-9F56-91F19176FADF}" type="pres">
      <dgm:prSet presAssocID="{F507B7B3-89AF-43BD-8253-7F19E30ACEAF}" presName="adorn" presStyleLbl="fgAccFollowNode1" presStyleIdx="2" presStyleCnt="4" custFlipVert="0" custFlipHor="0" custScaleX="89020" custScaleY="84282" custLinFactX="100000" custLinFactNeighborX="197579" custLinFactNeighborY="-27405"/>
      <dgm:spPr>
        <a:xfrm>
          <a:off x="9830482" y="3327065"/>
          <a:ext cx="1018787" cy="96456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3000" b="-3000"/>
          </a:stretch>
        </a:blipFill>
        <a:ln w="12700" cap="flat" cmpd="sng" algn="ctr">
          <a:solidFill>
            <a:srgbClr val="4472C4">
              <a:alpha val="90000"/>
              <a:tint val="40000"/>
              <a:hueOff val="0"/>
              <a:satOff val="0"/>
              <a:lumOff val="0"/>
              <a:alphaOff val="0"/>
            </a:srgbClr>
          </a:solidFill>
          <a:prstDash val="solid"/>
          <a:miter lim="800000"/>
        </a:ln>
        <a:effectLst/>
      </dgm:spPr>
      <dgm:extLst>
        <a:ext uri="{E40237B7-FDA0-4F09-8148-C483321AD2D9}">
          <dgm14:cNvPr xmlns:dgm14="http://schemas.microsoft.com/office/drawing/2010/diagram" id="0" name="" descr="Monedas con relleno sólido"/>
        </a:ext>
      </dgm:extLst>
    </dgm:pt>
    <dgm:pt modelId="{A2DB4071-9E43-4A39-B16B-F2BA11B54CCC}" type="pres">
      <dgm:prSet presAssocID="{0CF3B953-A398-4AEA-9AA7-2759C3510EB0}" presName="sibTrans" presStyleLbl="sibTrans2D1" presStyleIdx="0" presStyleCnt="0"/>
      <dgm:spPr/>
    </dgm:pt>
    <dgm:pt modelId="{F3C9A0DA-23D8-49DD-8F57-3B8E8584C81A}" type="pres">
      <dgm:prSet presAssocID="{60DC5260-724D-4AC8-80B2-BB41EBE9031C}" presName="compNode" presStyleCnt="0"/>
      <dgm:spPr/>
    </dgm:pt>
    <dgm:pt modelId="{B0BFD665-21FB-4A82-A99F-D9E68405A3C0}" type="pres">
      <dgm:prSet presAssocID="{60DC5260-724D-4AC8-80B2-BB41EBE9031C}" presName="childRect" presStyleLbl="bgAcc1" presStyleIdx="3" presStyleCnt="4" custLinFactX="-12974" custLinFactNeighborX="-100000" custLinFactNeighborY="-1555">
        <dgm:presLayoutVars>
          <dgm:bulletEnabled val="1"/>
        </dgm:presLayoutVars>
      </dgm:prSet>
      <dgm:spPr>
        <a:prstGeom prst="round2SameRect">
          <a:avLst>
            <a:gd name="adj1" fmla="val 8000"/>
            <a:gd name="adj2" fmla="val 0"/>
          </a:avLst>
        </a:prstGeom>
      </dgm:spPr>
    </dgm:pt>
    <dgm:pt modelId="{10E684B3-FB75-4C99-ABB7-E12446D1D532}" type="pres">
      <dgm:prSet presAssocID="{60DC5260-724D-4AC8-80B2-BB41EBE9031C}" presName="parentText" presStyleLbl="node1" presStyleIdx="0" presStyleCnt="0" custLinFactNeighborX="2398" custLinFactNeighborY="-2603">
        <dgm:presLayoutVars>
          <dgm:chMax val="0"/>
          <dgm:bulletEnabled val="1"/>
        </dgm:presLayoutVars>
      </dgm:prSet>
      <dgm:spPr/>
    </dgm:pt>
    <dgm:pt modelId="{E429F1CB-1079-49A4-B106-DBAE0F2012C9}" type="pres">
      <dgm:prSet presAssocID="{60DC5260-724D-4AC8-80B2-BB41EBE9031C}" presName="parentRect" presStyleLbl="alignNode1" presStyleIdx="3" presStyleCnt="4" custLinFactX="-12979" custLinFactNeighborX="-100000" custLinFactNeighborY="-3615"/>
      <dgm:spPr/>
    </dgm:pt>
    <dgm:pt modelId="{C59F2DF1-C6FC-43D0-A2D3-8040E742DAFA}" type="pres">
      <dgm:prSet presAssocID="{60DC5260-724D-4AC8-80B2-BB41EBE9031C}" presName="adorn" presStyleLbl="fgAccFollowNode1" presStyleIdx="3" presStyleCnt="4" custFlipVert="0" custFlipHor="0" custScaleX="89020" custScaleY="84282" custLinFactX="-167352" custLinFactNeighborX="-200000" custLinFactNeighborY="-25741"/>
      <dgm:spPr>
        <a:xfrm>
          <a:off x="9830482" y="3327065"/>
          <a:ext cx="1018787" cy="964563"/>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3000" b="-3000"/>
          </a:stretch>
        </a:blipFill>
        <a:ln w="12700" cap="flat" cmpd="sng" algn="ctr">
          <a:solidFill>
            <a:srgbClr val="4472C4">
              <a:alpha val="90000"/>
              <a:tint val="40000"/>
              <a:hueOff val="0"/>
              <a:satOff val="0"/>
              <a:lumOff val="0"/>
              <a:alphaOff val="0"/>
            </a:srgbClr>
          </a:solidFill>
          <a:prstDash val="solid"/>
          <a:miter lim="800000"/>
        </a:ln>
        <a:effectLst/>
      </dgm:spPr>
      <dgm:extLst>
        <a:ext uri="{E40237B7-FDA0-4F09-8148-C483321AD2D9}">
          <dgm14:cNvPr xmlns:dgm14="http://schemas.microsoft.com/office/drawing/2010/diagram" id="0" name="" descr="Red con relleno sólido"/>
        </a:ext>
      </dgm:extLst>
    </dgm:pt>
  </dgm:ptLst>
  <dgm:cxnLst>
    <dgm:cxn modelId="{A184841A-F323-4977-BE63-27E6B46CBF46}" srcId="{8763F221-18A7-45F5-AC23-3DD4B0CE7807}" destId="{BA557A9F-D6C3-416B-A8A8-8844ADE203A0}" srcOrd="1" destOrd="0" parTransId="{4A3F1635-75CC-4A78-9F67-30C7EDA4D8D6}" sibTransId="{1927A287-FD31-432A-815C-DD3252246111}"/>
    <dgm:cxn modelId="{A4041427-F864-4E8E-9703-FE4FCE59EF0A}" type="presOf" srcId="{5EFF76F5-D29D-4CF2-9F89-F3169C170D74}" destId="{B0BFD665-21FB-4A82-A99F-D9E68405A3C0}" srcOrd="0" destOrd="1" presId="urn:microsoft.com/office/officeart/2005/8/layout/bList2"/>
    <dgm:cxn modelId="{849FB929-0B11-4702-A9F6-6ACA0C47DECC}" srcId="{A19767E0-EAA0-478A-A2D7-2341EB372E1B}" destId="{60DC5260-724D-4AC8-80B2-BB41EBE9031C}" srcOrd="3" destOrd="0" parTransId="{79D74E41-8821-4217-9A9C-E0D69BDC6C81}" sibTransId="{1D68CC39-240D-4C61-B43E-E6E279675479}"/>
    <dgm:cxn modelId="{62E94832-0756-4ECF-BFE5-ABA642364822}" type="presOf" srcId="{7EC5A6F9-94AB-4CE5-966F-31C4E86BE419}" destId="{8A93AAA5-E0BA-458A-9E97-A158019D5471}" srcOrd="0" destOrd="0" presId="urn:microsoft.com/office/officeart/2005/8/layout/bList2"/>
    <dgm:cxn modelId="{C4851C35-815F-47CA-A6B0-548BAF131681}" type="presOf" srcId="{20FA3E1A-23D8-440B-A423-2AFC0990A695}" destId="{96C03A60-8B80-41FC-A074-B0C62E3579DC}" srcOrd="0" destOrd="2" presId="urn:microsoft.com/office/officeart/2005/8/layout/bList2"/>
    <dgm:cxn modelId="{3564A35C-D901-429D-AF9D-FCA1EBF0B4E0}" type="presOf" srcId="{8763F221-18A7-45F5-AC23-3DD4B0CE7807}" destId="{DE3F47D3-A9F2-4590-847C-167C2FFFE34F}" srcOrd="0" destOrd="0" presId="urn:microsoft.com/office/officeart/2005/8/layout/bList2"/>
    <dgm:cxn modelId="{C0D31160-C493-495B-A705-CC02C8FA80BE}" srcId="{5EA547BD-98BF-4823-8D52-486EE3EE42DB}" destId="{20FA3E1A-23D8-440B-A423-2AFC0990A695}" srcOrd="2" destOrd="0" parTransId="{B5BD59D6-F078-4BCA-A642-1C1FD93C4E4D}" sibTransId="{920218D7-BFB4-4463-B0BB-4DB72762813E}"/>
    <dgm:cxn modelId="{76429167-571C-4E60-922F-77C53B5E557A}" type="presOf" srcId="{60DC5260-724D-4AC8-80B2-BB41EBE9031C}" destId="{10E684B3-FB75-4C99-ABB7-E12446D1D532}" srcOrd="0" destOrd="0" presId="urn:microsoft.com/office/officeart/2005/8/layout/bList2"/>
    <dgm:cxn modelId="{98140048-5BAE-495D-B46D-51F55FE85249}" srcId="{5EA547BD-98BF-4823-8D52-486EE3EE42DB}" destId="{CEE46B5C-5202-4734-8591-4DA06CA5E99B}" srcOrd="0" destOrd="0" parTransId="{6C71AE8B-BE02-477B-95D6-F264DE932A74}" sibTransId="{68BB9C7D-8390-4C5E-8346-5D8DC4A35722}"/>
    <dgm:cxn modelId="{ECB30C50-096A-48A0-9B5B-70F2A6838E9E}" srcId="{A19767E0-EAA0-478A-A2D7-2341EB372E1B}" destId="{F507B7B3-89AF-43BD-8253-7F19E30ACEAF}" srcOrd="2" destOrd="0" parTransId="{91142F13-6B85-49F3-8588-98971E2B49D9}" sibTransId="{0CF3B953-A398-4AEA-9AA7-2759C3510EB0}"/>
    <dgm:cxn modelId="{E8FE6952-C25B-4857-B344-2D312211A64E}" type="presOf" srcId="{F507B7B3-89AF-43BD-8253-7F19E30ACEAF}" destId="{A632AD4A-0D7D-4104-8C62-63D306B098D2}" srcOrd="1" destOrd="0" presId="urn:microsoft.com/office/officeart/2005/8/layout/bList2"/>
    <dgm:cxn modelId="{EBF0B253-E5B5-4EF3-A7E9-F188B44FF5D9}" type="presOf" srcId="{0CF3B953-A398-4AEA-9AA7-2759C3510EB0}" destId="{A2DB4071-9E43-4A39-B16B-F2BA11B54CCC}" srcOrd="0" destOrd="0" presId="urn:microsoft.com/office/officeart/2005/8/layout/bList2"/>
    <dgm:cxn modelId="{950F1076-DE7B-4EE7-AA6C-5FA11BA80E7B}" type="presOf" srcId="{0D8718CF-CDAB-4655-84B6-F01FF963CD2D}" destId="{96C03A60-8B80-41FC-A074-B0C62E3579DC}" srcOrd="0" destOrd="1" presId="urn:microsoft.com/office/officeart/2005/8/layout/bList2"/>
    <dgm:cxn modelId="{8ABD4176-2184-47C5-A80C-798B63F090E8}" srcId="{8763F221-18A7-45F5-AC23-3DD4B0CE7807}" destId="{88942ABA-53CB-485E-9B88-F42AA0FA2EE3}" srcOrd="0" destOrd="0" parTransId="{FE486A1F-AD5A-43A3-8166-D88DEEB47C9B}" sibTransId="{7757795A-B1CD-4F42-A50F-DEA72C79BD5F}"/>
    <dgm:cxn modelId="{04CC4D57-5D55-4819-922D-D9A772ABAA7F}" type="presOf" srcId="{CBBBF940-748E-48CA-A5A6-36C8CBC0A938}" destId="{E0CB0762-E257-49F7-A272-A8C778A05887}" srcOrd="0" destOrd="5" presId="urn:microsoft.com/office/officeart/2005/8/layout/bList2"/>
    <dgm:cxn modelId="{55CC6378-9C0E-43C2-B639-6996461F36DA}" srcId="{8763F221-18A7-45F5-AC23-3DD4B0CE7807}" destId="{CBBBF940-748E-48CA-A5A6-36C8CBC0A938}" srcOrd="5" destOrd="0" parTransId="{7C420416-14D8-48B0-9432-2D891820F655}" sibTransId="{E6187391-5C59-4207-BBC8-2CEF4A1C2012}"/>
    <dgm:cxn modelId="{72903C7F-A54D-4119-A992-5D425738DA2D}" srcId="{60DC5260-724D-4AC8-80B2-BB41EBE9031C}" destId="{F5C4FABC-DFA0-4B26-BB73-E5A499D76234}" srcOrd="0" destOrd="0" parTransId="{8D05824A-EA40-40FF-B50D-88711902DA9E}" sibTransId="{ABCF9B0A-F91A-4E5B-A068-16690EDE7A5C}"/>
    <dgm:cxn modelId="{F3F2857F-DA38-4BEF-BFED-DCD3257704F3}" type="presOf" srcId="{F5C4FABC-DFA0-4B26-BB73-E5A499D76234}" destId="{B0BFD665-21FB-4A82-A99F-D9E68405A3C0}" srcOrd="0" destOrd="0" presId="urn:microsoft.com/office/officeart/2005/8/layout/bList2"/>
    <dgm:cxn modelId="{61152984-687B-4547-88CE-6990EA533377}" type="presOf" srcId="{4D4AB2BF-2040-48C8-9C22-2DC681838100}" destId="{E0CB0762-E257-49F7-A272-A8C778A05887}" srcOrd="0" destOrd="3" presId="urn:microsoft.com/office/officeart/2005/8/layout/bList2"/>
    <dgm:cxn modelId="{C755A685-B0D1-4D74-9E7D-D10A0F27420F}" type="presOf" srcId="{BA557A9F-D6C3-416B-A8A8-8844ADE203A0}" destId="{E0CB0762-E257-49F7-A272-A8C778A05887}" srcOrd="0" destOrd="1" presId="urn:microsoft.com/office/officeart/2005/8/layout/bList2"/>
    <dgm:cxn modelId="{B2B9AB86-6230-465C-B80C-5081C9BFEC8B}" srcId="{8763F221-18A7-45F5-AC23-3DD4B0CE7807}" destId="{4762BA65-7A62-4805-A897-B4B049502515}" srcOrd="2" destOrd="0" parTransId="{A0FCD5D7-488D-41A6-A07E-66931924F260}" sibTransId="{25C6996F-7944-40A4-BFDD-7E4CA3A463E1}"/>
    <dgm:cxn modelId="{B9BACB88-7CD0-4E7C-BCE8-DB480788319D}" type="presOf" srcId="{F507B7B3-89AF-43BD-8253-7F19E30ACEAF}" destId="{E42996D2-BC9B-453E-B4B2-464C5CD6DF0F}" srcOrd="0" destOrd="0" presId="urn:microsoft.com/office/officeart/2005/8/layout/bList2"/>
    <dgm:cxn modelId="{24A3498B-2078-4523-B2AC-69BB6F98DC00}" type="presOf" srcId="{88942ABA-53CB-485E-9B88-F42AA0FA2EE3}" destId="{E0CB0762-E257-49F7-A272-A8C778A05887}" srcOrd="0" destOrd="0" presId="urn:microsoft.com/office/officeart/2005/8/layout/bList2"/>
    <dgm:cxn modelId="{5B2C9C8E-FD3A-4BD4-87CF-4920BA9CD168}" type="presOf" srcId="{93EC1F80-F08B-408A-9C8A-297C39669754}" destId="{DAE382A6-6871-4747-86BF-039E1DAAF93E}" srcOrd="0" destOrd="2" presId="urn:microsoft.com/office/officeart/2005/8/layout/bList2"/>
    <dgm:cxn modelId="{34184490-DD95-412E-8779-7DAD4BD9FA45}" type="presOf" srcId="{CEE46B5C-5202-4734-8591-4DA06CA5E99B}" destId="{96C03A60-8B80-41FC-A074-B0C62E3579DC}" srcOrd="0" destOrd="0" presId="urn:microsoft.com/office/officeart/2005/8/layout/bList2"/>
    <dgm:cxn modelId="{15243699-983C-41E0-95E6-C066331EEA41}" type="presOf" srcId="{5EA547BD-98BF-4823-8D52-486EE3EE42DB}" destId="{1F56140C-4F88-477D-9C86-ED71A5035133}" srcOrd="0" destOrd="0" presId="urn:microsoft.com/office/officeart/2005/8/layout/bList2"/>
    <dgm:cxn modelId="{FDE2369C-F04E-4649-B649-24DE6078DECA}" type="presOf" srcId="{4762BA65-7A62-4805-A897-B4B049502515}" destId="{E0CB0762-E257-49F7-A272-A8C778A05887}" srcOrd="0" destOrd="2" presId="urn:microsoft.com/office/officeart/2005/8/layout/bList2"/>
    <dgm:cxn modelId="{BC1FDA9F-CC67-49C3-BE78-A093FDCEEFB7}" srcId="{F507B7B3-89AF-43BD-8253-7F19E30ACEAF}" destId="{93EC1F80-F08B-408A-9C8A-297C39669754}" srcOrd="2" destOrd="0" parTransId="{FB3C5F98-B91F-44D0-81F1-D2EDDABA6520}" sibTransId="{7E702EA3-9495-4670-B6C9-E20F51B7F8CE}"/>
    <dgm:cxn modelId="{9B34FCAD-4E57-455D-A024-F375CC7FE2CC}" type="presOf" srcId="{0E7EFDEE-5739-4725-8CCE-A433A2504165}" destId="{E0CB0762-E257-49F7-A272-A8C778A05887}" srcOrd="0" destOrd="4" presId="urn:microsoft.com/office/officeart/2005/8/layout/bList2"/>
    <dgm:cxn modelId="{CEC75DAF-A5DA-4E7E-BB59-ED95F83E2320}" srcId="{F507B7B3-89AF-43BD-8253-7F19E30ACEAF}" destId="{008DCD62-22AD-4B0A-BBFA-AB0CB23234CA}" srcOrd="1" destOrd="0" parTransId="{57CD1BD4-0F08-417A-B152-A49B72A0C438}" sibTransId="{00153CE9-01C9-45FE-8B86-D58BFFEFDA74}"/>
    <dgm:cxn modelId="{5A3EB7AF-D104-469A-9724-F6C9914D9162}" type="presOf" srcId="{008DCD62-22AD-4B0A-BBFA-AB0CB23234CA}" destId="{DAE382A6-6871-4747-86BF-039E1DAAF93E}" srcOrd="0" destOrd="1" presId="urn:microsoft.com/office/officeart/2005/8/layout/bList2"/>
    <dgm:cxn modelId="{17B1BEB7-2A15-4082-8057-3D6245A4B461}" type="presOf" srcId="{8763F221-18A7-45F5-AC23-3DD4B0CE7807}" destId="{62A639AC-5A85-44AB-AD26-61B3ABD79EF0}" srcOrd="1" destOrd="0" presId="urn:microsoft.com/office/officeart/2005/8/layout/bList2"/>
    <dgm:cxn modelId="{3D0074BA-243B-4376-A738-9B7E6B5BFC31}" srcId="{5EA547BD-98BF-4823-8D52-486EE3EE42DB}" destId="{0D8718CF-CDAB-4655-84B6-F01FF963CD2D}" srcOrd="1" destOrd="0" parTransId="{09A913DA-F4A0-4409-90F8-90B9FAB7E21C}" sibTransId="{E23E4A9A-8A48-4DDC-AB6D-3183B7E3F4C3}"/>
    <dgm:cxn modelId="{2EDE17BC-7FD9-4084-A216-A268A901CFDA}" type="presOf" srcId="{A19767E0-EAA0-478A-A2D7-2341EB372E1B}" destId="{EFA4EDEA-D0B5-430A-A84F-38847430628B}" srcOrd="0" destOrd="0" presId="urn:microsoft.com/office/officeart/2005/8/layout/bList2"/>
    <dgm:cxn modelId="{200C69C0-A244-4077-8FBE-78C3BF01990F}" srcId="{F507B7B3-89AF-43BD-8253-7F19E30ACEAF}" destId="{D6A75AD6-91F5-4EAB-BC07-F4C5EDCD1A4C}" srcOrd="0" destOrd="0" parTransId="{BB360194-439F-4EB2-9658-ABC454A5801C}" sibTransId="{DBB910D8-5B04-4A2D-ACD6-3367DB727E53}"/>
    <dgm:cxn modelId="{4D17A8C3-137D-47D1-8FA8-7570CC2C40E1}" type="presOf" srcId="{10176A32-8C09-4CBB-872D-39843103A568}" destId="{046722F2-4757-4F86-888B-0F62471C3C82}" srcOrd="0" destOrd="0" presId="urn:microsoft.com/office/officeart/2005/8/layout/bList2"/>
    <dgm:cxn modelId="{0B7A6BD1-48E0-4C5C-A514-FC57DFAF52A4}" srcId="{A19767E0-EAA0-478A-A2D7-2341EB372E1B}" destId="{5EA547BD-98BF-4823-8D52-486EE3EE42DB}" srcOrd="0" destOrd="0" parTransId="{B9846F80-9BD0-49C2-A71E-FD57654CC25E}" sibTransId="{7EC5A6F9-94AB-4CE5-966F-31C4E86BE419}"/>
    <dgm:cxn modelId="{103C9FD3-0C3A-45F4-BEA5-26593F821F6C}" srcId="{60DC5260-724D-4AC8-80B2-BB41EBE9031C}" destId="{5EFF76F5-D29D-4CF2-9F89-F3169C170D74}" srcOrd="1" destOrd="0" parTransId="{7C17FFA0-CE28-4FAA-A26E-C4FA082504F1}" sibTransId="{CF0A7615-1C2E-4A9A-A064-D996217BD366}"/>
    <dgm:cxn modelId="{81E97DE6-55F6-4205-9965-00E49B229975}" srcId="{A19767E0-EAA0-478A-A2D7-2341EB372E1B}" destId="{8763F221-18A7-45F5-AC23-3DD4B0CE7807}" srcOrd="1" destOrd="0" parTransId="{879954D0-225A-431F-8FFD-7EAEADDE624D}" sibTransId="{10176A32-8C09-4CBB-872D-39843103A568}"/>
    <dgm:cxn modelId="{2FFC4EF1-28BD-468B-8097-0D06C2E01BD2}" type="presOf" srcId="{D6A75AD6-91F5-4EAB-BC07-F4C5EDCD1A4C}" destId="{DAE382A6-6871-4747-86BF-039E1DAAF93E}" srcOrd="0" destOrd="0" presId="urn:microsoft.com/office/officeart/2005/8/layout/bList2"/>
    <dgm:cxn modelId="{677139F5-656E-4F69-95BD-77A08D852F6B}" srcId="{8763F221-18A7-45F5-AC23-3DD4B0CE7807}" destId="{0E7EFDEE-5739-4725-8CCE-A433A2504165}" srcOrd="4" destOrd="0" parTransId="{88A48EBF-DAC9-4B2A-AF52-AB821216C779}" sibTransId="{50378480-BFEB-4C9D-A7DE-D1A346283533}"/>
    <dgm:cxn modelId="{DB2838F6-E4EA-4F28-A516-A82B995B62FC}" srcId="{8763F221-18A7-45F5-AC23-3DD4B0CE7807}" destId="{4D4AB2BF-2040-48C8-9C22-2DC681838100}" srcOrd="3" destOrd="0" parTransId="{CB36024F-50AE-42C1-9390-FB80A6F8E458}" sibTransId="{64626D81-D8CA-4DEE-8F74-7108EB62D487}"/>
    <dgm:cxn modelId="{E2BF4FF7-1694-4971-87D2-CF9522D3C1BB}" type="presOf" srcId="{60DC5260-724D-4AC8-80B2-BB41EBE9031C}" destId="{E429F1CB-1079-49A4-B106-DBAE0F2012C9}" srcOrd="1" destOrd="0" presId="urn:microsoft.com/office/officeart/2005/8/layout/bList2"/>
    <dgm:cxn modelId="{7B9831FC-D988-4B3E-B374-F73A8BC924C8}" type="presOf" srcId="{5EA547BD-98BF-4823-8D52-486EE3EE42DB}" destId="{0244802D-9520-477D-B74B-9E70D1AC3A90}" srcOrd="1" destOrd="0" presId="urn:microsoft.com/office/officeart/2005/8/layout/bList2"/>
    <dgm:cxn modelId="{7689DDA5-CCA0-4FEA-88AF-78898DAB2D68}" type="presParOf" srcId="{EFA4EDEA-D0B5-430A-A84F-38847430628B}" destId="{1C2764E1-72FE-4BE1-8E00-C1AE9E3E098E}" srcOrd="0" destOrd="0" presId="urn:microsoft.com/office/officeart/2005/8/layout/bList2"/>
    <dgm:cxn modelId="{EE12E02A-3F34-4CE9-B2A7-308FB0DA6B8F}" type="presParOf" srcId="{1C2764E1-72FE-4BE1-8E00-C1AE9E3E098E}" destId="{96C03A60-8B80-41FC-A074-B0C62E3579DC}" srcOrd="0" destOrd="0" presId="urn:microsoft.com/office/officeart/2005/8/layout/bList2"/>
    <dgm:cxn modelId="{33D98ED6-4181-45A4-87E9-BD8A780C2DB6}" type="presParOf" srcId="{1C2764E1-72FE-4BE1-8E00-C1AE9E3E098E}" destId="{1F56140C-4F88-477D-9C86-ED71A5035133}" srcOrd="1" destOrd="0" presId="urn:microsoft.com/office/officeart/2005/8/layout/bList2"/>
    <dgm:cxn modelId="{68111AD9-D42D-498C-A6DF-AA5CF3753CCA}" type="presParOf" srcId="{1C2764E1-72FE-4BE1-8E00-C1AE9E3E098E}" destId="{0244802D-9520-477D-B74B-9E70D1AC3A90}" srcOrd="2" destOrd="0" presId="urn:microsoft.com/office/officeart/2005/8/layout/bList2"/>
    <dgm:cxn modelId="{F53A1B07-8E66-4DE3-A7CF-28AC3D8050E2}" type="presParOf" srcId="{1C2764E1-72FE-4BE1-8E00-C1AE9E3E098E}" destId="{ADDD681A-11C7-4658-8E05-DC664032868A}" srcOrd="3" destOrd="0" presId="urn:microsoft.com/office/officeart/2005/8/layout/bList2"/>
    <dgm:cxn modelId="{A4D8826E-AA39-41A7-B5A3-8A3A083460ED}" type="presParOf" srcId="{EFA4EDEA-D0B5-430A-A84F-38847430628B}" destId="{8A93AAA5-E0BA-458A-9E97-A158019D5471}" srcOrd="1" destOrd="0" presId="urn:microsoft.com/office/officeart/2005/8/layout/bList2"/>
    <dgm:cxn modelId="{EA441171-6CDD-4D6F-AF66-A227EE8F278F}" type="presParOf" srcId="{EFA4EDEA-D0B5-430A-A84F-38847430628B}" destId="{6DA518B6-D89F-4C1E-98B7-8DE5E3C6E5FA}" srcOrd="2" destOrd="0" presId="urn:microsoft.com/office/officeart/2005/8/layout/bList2"/>
    <dgm:cxn modelId="{7E9EC767-CB08-4259-9561-4D2ED33158AF}" type="presParOf" srcId="{6DA518B6-D89F-4C1E-98B7-8DE5E3C6E5FA}" destId="{E0CB0762-E257-49F7-A272-A8C778A05887}" srcOrd="0" destOrd="0" presId="urn:microsoft.com/office/officeart/2005/8/layout/bList2"/>
    <dgm:cxn modelId="{0178DE77-26EB-4B13-8C3A-F72715981C9D}" type="presParOf" srcId="{6DA518B6-D89F-4C1E-98B7-8DE5E3C6E5FA}" destId="{DE3F47D3-A9F2-4590-847C-167C2FFFE34F}" srcOrd="1" destOrd="0" presId="urn:microsoft.com/office/officeart/2005/8/layout/bList2"/>
    <dgm:cxn modelId="{0E302EB5-CCA9-419A-A42E-8C66BAD1006F}" type="presParOf" srcId="{6DA518B6-D89F-4C1E-98B7-8DE5E3C6E5FA}" destId="{62A639AC-5A85-44AB-AD26-61B3ABD79EF0}" srcOrd="2" destOrd="0" presId="urn:microsoft.com/office/officeart/2005/8/layout/bList2"/>
    <dgm:cxn modelId="{B6F8A7ED-B947-4EAD-A350-0EAC24DC4809}" type="presParOf" srcId="{6DA518B6-D89F-4C1E-98B7-8DE5E3C6E5FA}" destId="{15FC5CB8-D8BD-4496-891D-2B86C9F6DD28}" srcOrd="3" destOrd="0" presId="urn:microsoft.com/office/officeart/2005/8/layout/bList2"/>
    <dgm:cxn modelId="{9B83EB5E-78FB-4C26-B368-8F6C263D2ECF}" type="presParOf" srcId="{EFA4EDEA-D0B5-430A-A84F-38847430628B}" destId="{046722F2-4757-4F86-888B-0F62471C3C82}" srcOrd="3" destOrd="0" presId="urn:microsoft.com/office/officeart/2005/8/layout/bList2"/>
    <dgm:cxn modelId="{B7421107-2AFF-49DB-83C2-36483E45C38F}" type="presParOf" srcId="{EFA4EDEA-D0B5-430A-A84F-38847430628B}" destId="{853C6878-28D9-487A-9249-D97E3374ECEF}" srcOrd="4" destOrd="0" presId="urn:microsoft.com/office/officeart/2005/8/layout/bList2"/>
    <dgm:cxn modelId="{0353E8C2-F1A1-48B5-AF4B-0FC25452DC45}" type="presParOf" srcId="{853C6878-28D9-487A-9249-D97E3374ECEF}" destId="{DAE382A6-6871-4747-86BF-039E1DAAF93E}" srcOrd="0" destOrd="0" presId="urn:microsoft.com/office/officeart/2005/8/layout/bList2"/>
    <dgm:cxn modelId="{CC7A61DB-D196-4AE4-BA27-BED0336EC975}" type="presParOf" srcId="{853C6878-28D9-487A-9249-D97E3374ECEF}" destId="{E42996D2-BC9B-453E-B4B2-464C5CD6DF0F}" srcOrd="1" destOrd="0" presId="urn:microsoft.com/office/officeart/2005/8/layout/bList2"/>
    <dgm:cxn modelId="{F90414C4-B87E-44B1-83B9-D2B998A831FC}" type="presParOf" srcId="{853C6878-28D9-487A-9249-D97E3374ECEF}" destId="{A632AD4A-0D7D-4104-8C62-63D306B098D2}" srcOrd="2" destOrd="0" presId="urn:microsoft.com/office/officeart/2005/8/layout/bList2"/>
    <dgm:cxn modelId="{1E2CE7D1-7708-4A6C-AE38-8335496B6F4B}" type="presParOf" srcId="{853C6878-28D9-487A-9249-D97E3374ECEF}" destId="{5AA2B51B-70A5-410B-9F56-91F19176FADF}" srcOrd="3" destOrd="0" presId="urn:microsoft.com/office/officeart/2005/8/layout/bList2"/>
    <dgm:cxn modelId="{D3ED64E7-1625-40A6-94FE-08822347F6EE}" type="presParOf" srcId="{EFA4EDEA-D0B5-430A-A84F-38847430628B}" destId="{A2DB4071-9E43-4A39-B16B-F2BA11B54CCC}" srcOrd="5" destOrd="0" presId="urn:microsoft.com/office/officeart/2005/8/layout/bList2"/>
    <dgm:cxn modelId="{A3BDFD16-BC8B-4D18-9378-BB067A04E3B5}" type="presParOf" srcId="{EFA4EDEA-D0B5-430A-A84F-38847430628B}" destId="{F3C9A0DA-23D8-49DD-8F57-3B8E8584C81A}" srcOrd="6" destOrd="0" presId="urn:microsoft.com/office/officeart/2005/8/layout/bList2"/>
    <dgm:cxn modelId="{D12A734F-6AE7-4CAC-A59B-04F1989323EA}" type="presParOf" srcId="{F3C9A0DA-23D8-49DD-8F57-3B8E8584C81A}" destId="{B0BFD665-21FB-4A82-A99F-D9E68405A3C0}" srcOrd="0" destOrd="0" presId="urn:microsoft.com/office/officeart/2005/8/layout/bList2"/>
    <dgm:cxn modelId="{FA300047-C6E0-4DAD-B44A-63AB9033FDA0}" type="presParOf" srcId="{F3C9A0DA-23D8-49DD-8F57-3B8E8584C81A}" destId="{10E684B3-FB75-4C99-ABB7-E12446D1D532}" srcOrd="1" destOrd="0" presId="urn:microsoft.com/office/officeart/2005/8/layout/bList2"/>
    <dgm:cxn modelId="{3F1309AD-61E6-48C4-9C18-88CE8AA30CB0}" type="presParOf" srcId="{F3C9A0DA-23D8-49DD-8F57-3B8E8584C81A}" destId="{E429F1CB-1079-49A4-B106-DBAE0F2012C9}" srcOrd="2" destOrd="0" presId="urn:microsoft.com/office/officeart/2005/8/layout/bList2"/>
    <dgm:cxn modelId="{F28848F3-0342-42D2-A700-5C0F18953F86}" type="presParOf" srcId="{F3C9A0DA-23D8-49DD-8F57-3B8E8584C81A}" destId="{C59F2DF1-C6FC-43D0-A2D3-8040E742DAFA}"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rtl="0"/>
          <a:r>
            <a:rPr lang="es-CO" sz="2400">
              <a:latin typeface="Arial Rounded MT Bold"/>
            </a:rPr>
            <a:t>Bienes de uso público </a:t>
          </a:r>
        </a:p>
        <a:p>
          <a:pPr rtl="0"/>
          <a:r>
            <a:rPr lang="es-CO" sz="2200" b="0">
              <a:latin typeface="Arial Rounded MT Bold"/>
            </a:rPr>
            <a:t>2022 $164,9 </a:t>
          </a:r>
        </a:p>
        <a:p>
          <a:r>
            <a:rPr lang="es-CO" sz="2200" b="0">
              <a:latin typeface="Arial Rounded MT Bold"/>
            </a:rPr>
            <a:t>2021 $162,6</a:t>
          </a:r>
          <a:endParaRPr lang="es-CO" sz="2200">
            <a:latin typeface="Arial Rounded MT Bold"/>
          </a:endParaRP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r>
            <a:rPr lang="es-CO" sz="2400">
              <a:latin typeface="Arial Rounded MT Bold"/>
            </a:rPr>
            <a:t>Beneficios a los empleados</a:t>
          </a:r>
        </a:p>
        <a:p>
          <a:pPr rtl="0"/>
          <a:r>
            <a:rPr lang="es-CO" sz="2000" b="0">
              <a:latin typeface="Arial Rounded MT Bold"/>
            </a:rPr>
            <a:t>2022* $4,6           2021  $3,5</a:t>
          </a:r>
        </a:p>
        <a:p>
          <a:pPr rtl="0"/>
          <a:r>
            <a:rPr lang="es-CO" sz="1800" b="0">
              <a:latin typeface="Arial Rounded MT Bold"/>
            </a:rPr>
            <a:t>*Incluye Pasivo Pensional, con una cobertura cercana al 70%. </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7E5FC59-9973-40B8-BE0A-2D0FF6F46557}" type="pres">
      <dgm:prSet presAssocID="{8C16EAE4-F83C-4F0D-A88B-42BC61421AF0}" presName="txShp" presStyleLbl="node1" presStyleIdx="0" presStyleCnt="2">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LinFactNeighborY="-21779"/>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4248C954-6435-4598-B9C4-584CCF7F72C4}" type="pres">
      <dgm:prSet presAssocID="{AD33C74B-7F85-41CE-B3D2-0D02AC713448}" presName="txShp" presStyleLbl="node1" presStyleIdx="1" presStyleCnt="2" custScaleY="181786" custLinFactNeighborY="-21779">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algn="ctr" rtl="0"/>
          <a:r>
            <a:rPr lang="es-CO" sz="2200">
              <a:latin typeface="Arial Rounded MT Bold"/>
            </a:rPr>
            <a:t>       Ingresos fiscales	    	                           </a:t>
          </a:r>
        </a:p>
        <a:p>
          <a:pPr algn="ctr" rtl="0"/>
          <a:r>
            <a:rPr lang="es-CO" sz="2000">
              <a:latin typeface="Arial Rounded MT Bold"/>
            </a:rPr>
            <a:t>2022   </a:t>
          </a:r>
          <a:r>
            <a:rPr lang="es-CO" sz="2000" b="0">
              <a:latin typeface="Arial Rounded MT Bold"/>
            </a:rPr>
            <a:t>$13,8       2021 $9,9</a:t>
          </a:r>
          <a:endParaRPr lang="es-CO" sz="2200" b="0">
            <a:latin typeface="Arial Rounded MT Bold" panose="020F0704030504030204" pitchFamily="34" charset="0"/>
          </a:endParaRPr>
        </a:p>
        <a:p>
          <a:pPr algn="l" rtl="0"/>
          <a:r>
            <a:rPr lang="es-CO" sz="2200" b="0">
              <a:latin typeface="Arial Rounded MT Bold"/>
            </a:rPr>
            <a:t>    Transferencias y subvenciones</a:t>
          </a:r>
          <a:r>
            <a:rPr lang="es-CO" sz="2000" b="0">
              <a:latin typeface="Arial Rounded MT Bold"/>
            </a:rPr>
            <a:t>   	2022  $4,5        2021 $2,8</a:t>
          </a:r>
          <a:endParaRPr lang="es-CO" sz="2200">
            <a:latin typeface="Arial Rounded MT Bold"/>
          </a:endParaRP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pPr rtl="0"/>
          <a:r>
            <a:rPr lang="es-CO" sz="2200">
              <a:latin typeface="Arial Rounded MT Bold"/>
            </a:rPr>
            <a:t>Gasto público social    </a:t>
          </a:r>
        </a:p>
        <a:p>
          <a:r>
            <a:rPr lang="es-CO" sz="2200">
              <a:latin typeface="Arial Rounded MT Bold"/>
            </a:rPr>
            <a:t>2022 </a:t>
          </a:r>
          <a:r>
            <a:rPr lang="es-CO" sz="2200" b="0">
              <a:latin typeface="Arial Rounded MT Bold"/>
            </a:rPr>
            <a:t>$5,2</a:t>
          </a:r>
        </a:p>
        <a:p>
          <a:r>
            <a:rPr lang="es-CO" sz="2200" b="0">
              <a:latin typeface="Arial Rounded MT Bold"/>
            </a:rPr>
            <a:t>2021 $4,1</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custLinFactNeighborX="-31157" custLinFactNeighborY="-88"/>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pt>
    <dgm:pt modelId="{77E5FC59-9973-40B8-BE0A-2D0FF6F46557}" type="pres">
      <dgm:prSet presAssocID="{8C16EAE4-F83C-4F0D-A88B-42BC61421AF0}" presName="txShp" presStyleLbl="node1" presStyleIdx="0" presStyleCnt="2" custScaleX="134266" custScaleY="123473">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LinFactNeighborX="-30587" custLinFactNeighborY="-19267"/>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4248C954-6435-4598-B9C4-584CCF7F72C4}" type="pres">
      <dgm:prSet presAssocID="{AD33C74B-7F85-41CE-B3D2-0D02AC713448}" presName="txShp" presStyleLbl="node1" presStyleIdx="1" presStyleCnt="2" custScaleX="135961" custLinFactNeighborY="-19267">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0C00DB-59D3-4EA4-9B42-AA308D92CB3C}"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s-MX"/>
        </a:p>
      </dgm:t>
    </dgm:pt>
    <dgm:pt modelId="{024BB9FC-F140-421C-8FBB-56C845E2663C}">
      <dgm:prSet phldrT="[Texto]"/>
      <dgm:spPr/>
      <dgm:t>
        <a:bodyPr lIns="144000" tIns="72000" rIns="144000" bIns="72000"/>
        <a:lstStyle/>
        <a:p>
          <a:pPr algn="ctr"/>
          <a:r>
            <a:rPr lang="es-MX" b="1"/>
            <a:t>Optimización de Procesos DIB</a:t>
          </a:r>
        </a:p>
      </dgm:t>
    </dgm:pt>
    <dgm:pt modelId="{4D920D3C-6E53-479B-9B00-B7FC744B36C5}" type="parTrans" cxnId="{47AC820E-19CE-4010-A3B5-03897BD3D800}">
      <dgm:prSet/>
      <dgm:spPr/>
      <dgm:t>
        <a:bodyPr/>
        <a:lstStyle/>
        <a:p>
          <a:pPr algn="l"/>
          <a:endParaRPr lang="es-MX"/>
        </a:p>
      </dgm:t>
    </dgm:pt>
    <dgm:pt modelId="{3BD666A1-50CC-4DB6-ADF0-2A27C3EA4118}" type="sibTrans" cxnId="{47AC820E-19CE-4010-A3B5-03897BD3D800}">
      <dgm:prSet/>
      <dgm:spPr/>
      <dgm:t>
        <a:bodyPr/>
        <a:lstStyle/>
        <a:p>
          <a:pPr algn="l"/>
          <a:endParaRPr lang="es-MX"/>
        </a:p>
      </dgm:t>
    </dgm:pt>
    <dgm:pt modelId="{C1E350EB-0016-4BCF-913D-FF2DF53241B7}">
      <dgm:prSet phldrT="[Texto]" custT="1"/>
      <dgm:spPr/>
      <dgm:t>
        <a:bodyPr lIns="144000" tIns="72000" rIns="144000" bIns="72000"/>
        <a:lstStyle/>
        <a:p>
          <a:pPr algn="l" eaLnBrk="1" latinLnBrk="0"/>
          <a:r>
            <a:rPr lang="es-CO" sz="1200" b="1">
              <a:latin typeface="+mn-lt"/>
              <a:cs typeface="Arial"/>
            </a:rPr>
            <a:t>522 registros </a:t>
          </a:r>
          <a:r>
            <a:rPr lang="es-CO" sz="1200">
              <a:latin typeface="+mn-lt"/>
              <a:cs typeface="Arial"/>
            </a:rPr>
            <a:t>de la </a:t>
          </a:r>
          <a:r>
            <a:rPr lang="es-ES_tradnl" sz="1200">
              <a:latin typeface="+mn-lt"/>
              <a:cs typeface="Arial"/>
            </a:rPr>
            <a:t>Matriz de Riesgo Inherente de Seguridad </a:t>
          </a:r>
          <a:br>
            <a:rPr lang="es-ES_tradnl" sz="1200">
              <a:latin typeface="+mn-lt"/>
              <a:cs typeface="Arial"/>
            </a:rPr>
          </a:br>
          <a:r>
            <a:rPr lang="es-ES_tradnl" sz="1200">
              <a:latin typeface="+mn-lt"/>
              <a:cs typeface="Arial"/>
            </a:rPr>
            <a:t>de la Información.</a:t>
          </a:r>
          <a:endParaRPr lang="es-MX" sz="1200">
            <a:latin typeface="+mn-lt"/>
          </a:endParaRPr>
        </a:p>
      </dgm:t>
    </dgm:pt>
    <dgm:pt modelId="{C31E4FA4-2BA2-40BE-BE09-B5CED1744F7B}" type="parTrans" cxnId="{C5B6C556-4CBF-4F56-8A54-596F3235A5BD}">
      <dgm:prSet/>
      <dgm:spPr/>
      <dgm:t>
        <a:bodyPr/>
        <a:lstStyle/>
        <a:p>
          <a:pPr algn="l"/>
          <a:endParaRPr lang="es-MX"/>
        </a:p>
      </dgm:t>
    </dgm:pt>
    <dgm:pt modelId="{FF034CC5-C3B4-4D20-9B1A-CA5691FCB758}" type="sibTrans" cxnId="{C5B6C556-4CBF-4F56-8A54-596F3235A5BD}">
      <dgm:prSet/>
      <dgm:spPr/>
      <dgm:t>
        <a:bodyPr/>
        <a:lstStyle/>
        <a:p>
          <a:pPr algn="l"/>
          <a:endParaRPr lang="es-MX"/>
        </a:p>
      </dgm:t>
    </dgm:pt>
    <dgm:pt modelId="{CCBF681C-C3F5-4B8C-AAD6-F0ED99568E39}">
      <dgm:prSet phldrT="[Texto]" custT="1"/>
      <dgm:spPr/>
      <dgm:t>
        <a:bodyPr lIns="144000" tIns="72000" rIns="144000" bIns="72000"/>
        <a:lstStyle/>
        <a:p>
          <a:pPr algn="l"/>
          <a:r>
            <a:rPr lang="es-ES_tradnl" sz="1200">
              <a:latin typeface="+mn-lt"/>
              <a:cs typeface="Arial"/>
            </a:rPr>
            <a:t>Compuesta por </a:t>
          </a:r>
          <a:r>
            <a:rPr lang="es-ES_tradnl" sz="1200" b="1">
              <a:latin typeface="+mn-lt"/>
              <a:cs typeface="Arial"/>
            </a:rPr>
            <a:t>160 vulnerabilidades </a:t>
          </a:r>
          <a:br>
            <a:rPr lang="es-ES_tradnl" sz="1200" b="1">
              <a:latin typeface="+mn-lt"/>
              <a:cs typeface="Arial"/>
            </a:rPr>
          </a:br>
          <a:r>
            <a:rPr lang="es-ES_tradnl" sz="1200" b="1">
              <a:latin typeface="+mn-lt"/>
              <a:cs typeface="Arial"/>
            </a:rPr>
            <a:t>y 70 amenazas.</a:t>
          </a:r>
          <a:endParaRPr lang="es-MX" sz="1200" b="1">
            <a:latin typeface="+mn-lt"/>
            <a:cs typeface="Arial" panose="020B0604020202020204" pitchFamily="34" charset="0"/>
          </a:endParaRPr>
        </a:p>
      </dgm:t>
    </dgm:pt>
    <dgm:pt modelId="{221780C7-87A8-41D9-9032-324CCD6EACFD}" type="parTrans" cxnId="{3B028667-23F1-481B-9BE6-144731162BBA}">
      <dgm:prSet/>
      <dgm:spPr/>
      <dgm:t>
        <a:bodyPr/>
        <a:lstStyle/>
        <a:p>
          <a:pPr algn="l"/>
          <a:endParaRPr lang="es-MX"/>
        </a:p>
      </dgm:t>
    </dgm:pt>
    <dgm:pt modelId="{0DDE76F7-41A8-441F-A9C7-B1F0E45706A3}" type="sibTrans" cxnId="{3B028667-23F1-481B-9BE6-144731162BBA}">
      <dgm:prSet/>
      <dgm:spPr/>
      <dgm:t>
        <a:bodyPr/>
        <a:lstStyle/>
        <a:p>
          <a:pPr algn="l"/>
          <a:endParaRPr lang="es-MX"/>
        </a:p>
      </dgm:t>
    </dgm:pt>
    <dgm:pt modelId="{1E5AD7CF-79E0-4ACD-89CF-FC6CF76A37C3}">
      <dgm:prSet phldrT="[Texto]" custT="1"/>
      <dgm:spPr/>
      <dgm:t>
        <a:bodyPr/>
        <a:lstStyle/>
        <a:p>
          <a:pPr algn="ctr"/>
          <a:r>
            <a:rPr lang="es-MX" sz="1200" b="0">
              <a:latin typeface="+mn-lt"/>
              <a:cs typeface="Arial"/>
            </a:rPr>
            <a:t>Evaluación</a:t>
          </a:r>
          <a:r>
            <a:rPr lang="es-MX" sz="1200" b="1">
              <a:latin typeface="+mn-lt"/>
              <a:cs typeface="Arial"/>
            </a:rPr>
            <a:t> TIC.</a:t>
          </a:r>
          <a:endParaRPr lang="es-MX" sz="1200">
            <a:latin typeface="+mn-lt"/>
            <a:cs typeface="Arial"/>
          </a:endParaRPr>
        </a:p>
      </dgm:t>
    </dgm:pt>
    <dgm:pt modelId="{D77460A9-A276-41DE-8357-6A6B9A438348}" type="parTrans" cxnId="{ACA4053C-E74C-48BF-B4BD-DE54D1172A7A}">
      <dgm:prSet/>
      <dgm:spPr/>
      <dgm:t>
        <a:bodyPr/>
        <a:lstStyle/>
        <a:p>
          <a:pPr algn="l"/>
          <a:endParaRPr lang="es-MX"/>
        </a:p>
      </dgm:t>
    </dgm:pt>
    <dgm:pt modelId="{D28A6F93-5EA6-4F8A-B32D-65AA575D465B}" type="sibTrans" cxnId="{ACA4053C-E74C-48BF-B4BD-DE54D1172A7A}">
      <dgm:prSet/>
      <dgm:spPr/>
      <dgm:t>
        <a:bodyPr/>
        <a:lstStyle/>
        <a:p>
          <a:pPr algn="l"/>
          <a:endParaRPr lang="es-MX"/>
        </a:p>
      </dgm:t>
    </dgm:pt>
    <dgm:pt modelId="{6AE0D9FC-0DB7-4F44-B371-AD756FB48E8B}">
      <dgm:prSet phldrT="[Texto]" custT="1"/>
      <dgm:spPr/>
      <dgm:t>
        <a:bodyPr/>
        <a:lstStyle/>
        <a:p>
          <a:pPr algn="ctr"/>
          <a:r>
            <a:rPr lang="es-MX" sz="1200" b="0">
              <a:latin typeface="+mn-lt"/>
              <a:cs typeface="Arial"/>
            </a:rPr>
            <a:t>Evaluación Funcional del Sistema de Información Tributaria.</a:t>
          </a:r>
        </a:p>
      </dgm:t>
    </dgm:pt>
    <dgm:pt modelId="{F3BAC790-6189-4756-AF9A-39B03C0331C3}" type="parTrans" cxnId="{39AC377D-4613-448D-AADE-8BE03E8DA222}">
      <dgm:prSet/>
      <dgm:spPr/>
      <dgm:t>
        <a:bodyPr/>
        <a:lstStyle/>
        <a:p>
          <a:pPr algn="l"/>
          <a:endParaRPr lang="es-MX"/>
        </a:p>
      </dgm:t>
    </dgm:pt>
    <dgm:pt modelId="{F7568CE5-244A-4097-A4E9-C62CDEBC9C7C}" type="sibTrans" cxnId="{39AC377D-4613-448D-AADE-8BE03E8DA222}">
      <dgm:prSet/>
      <dgm:spPr/>
      <dgm:t>
        <a:bodyPr/>
        <a:lstStyle/>
        <a:p>
          <a:pPr algn="l"/>
          <a:endParaRPr lang="es-MX"/>
        </a:p>
      </dgm:t>
    </dgm:pt>
    <dgm:pt modelId="{D8D6DEDA-4461-4E15-8F42-673C5663E873}">
      <dgm:prSet phldrT="[Texto]"/>
      <dgm:spPr/>
      <dgm:t>
        <a:bodyPr/>
        <a:lstStyle/>
        <a:p>
          <a:pPr algn="ctr"/>
          <a:r>
            <a:rPr lang="es-MX" b="1"/>
            <a:t>Escenarios Financieros</a:t>
          </a:r>
        </a:p>
      </dgm:t>
    </dgm:pt>
    <dgm:pt modelId="{9D8DB044-17E6-4DC1-9D57-78566E0A2728}" type="parTrans" cxnId="{F42440C1-44A6-41A9-81A2-1115F7F651F2}">
      <dgm:prSet/>
      <dgm:spPr/>
      <dgm:t>
        <a:bodyPr/>
        <a:lstStyle/>
        <a:p>
          <a:pPr algn="l"/>
          <a:endParaRPr lang="es-MX"/>
        </a:p>
      </dgm:t>
    </dgm:pt>
    <dgm:pt modelId="{AC1AC9C2-C03F-49B6-A4D2-7AB530D4D673}" type="sibTrans" cxnId="{F42440C1-44A6-41A9-81A2-1115F7F651F2}">
      <dgm:prSet/>
      <dgm:spPr/>
      <dgm:t>
        <a:bodyPr/>
        <a:lstStyle/>
        <a:p>
          <a:pPr algn="l"/>
          <a:endParaRPr lang="es-MX"/>
        </a:p>
      </dgm:t>
    </dgm:pt>
    <dgm:pt modelId="{DB6559EF-74EC-46F8-99C1-E70EC84FBC03}">
      <dgm:prSet phldrT="[Texto]" custT="1"/>
      <dgm:spPr/>
      <dgm:t>
        <a:bodyPr lIns="144000"/>
        <a:lstStyle/>
        <a:p>
          <a:pPr algn="l" rtl="0"/>
          <a:r>
            <a:rPr lang="es-MX" sz="1200">
              <a:latin typeface="+mn-lt"/>
              <a:cs typeface="Arial"/>
            </a:rPr>
            <a:t>1. Mantener </a:t>
          </a:r>
          <a:r>
            <a:rPr lang="es-MX" sz="1200" err="1">
              <a:latin typeface="+mn-lt"/>
              <a:cs typeface="Arial"/>
            </a:rPr>
            <a:t>SiCapital</a:t>
          </a:r>
          <a:r>
            <a:rPr lang="es-MX" sz="1200">
              <a:latin typeface="+mn-lt"/>
              <a:cs typeface="Arial"/>
            </a:rPr>
            <a:t> </a:t>
          </a:r>
          <a:r>
            <a:rPr lang="es-MX" sz="1200" b="1">
              <a:latin typeface="+mn-lt"/>
              <a:cs typeface="Arial"/>
            </a:rPr>
            <a:t>$110.419,69</a:t>
          </a:r>
        </a:p>
      </dgm:t>
    </dgm:pt>
    <dgm:pt modelId="{AC69FB36-6F6B-46C7-AAC9-2B5D8C1D0FDB}" type="parTrans" cxnId="{3D00B5E1-1FBA-4522-B0B3-05DA2D9D45DE}">
      <dgm:prSet/>
      <dgm:spPr/>
      <dgm:t>
        <a:bodyPr/>
        <a:lstStyle/>
        <a:p>
          <a:pPr algn="l"/>
          <a:endParaRPr lang="es-MX"/>
        </a:p>
      </dgm:t>
    </dgm:pt>
    <dgm:pt modelId="{68A56D61-B894-4BFE-AF65-2FC82D4466D0}" type="sibTrans" cxnId="{3D00B5E1-1FBA-4522-B0B3-05DA2D9D45DE}">
      <dgm:prSet/>
      <dgm:spPr/>
      <dgm:t>
        <a:bodyPr/>
        <a:lstStyle/>
        <a:p>
          <a:pPr algn="l"/>
          <a:endParaRPr lang="es-MX"/>
        </a:p>
      </dgm:t>
    </dgm:pt>
    <dgm:pt modelId="{31B891AF-D8B9-48BC-B37F-EEAFC525E9F8}">
      <dgm:prSet phldrT="[Texto]"/>
      <dgm:spPr/>
      <dgm:t>
        <a:bodyPr/>
        <a:lstStyle/>
        <a:p>
          <a:pPr algn="ctr"/>
          <a:r>
            <a:rPr lang="es-MX" b="1"/>
            <a:t>Resultados AC </a:t>
          </a:r>
          <a:br>
            <a:rPr lang="es-MX" b="1"/>
          </a:br>
          <a:r>
            <a:rPr lang="es-MX" b="1"/>
            <a:t>Banco Mundial</a:t>
          </a:r>
        </a:p>
      </dgm:t>
    </dgm:pt>
    <dgm:pt modelId="{EA328AF0-D619-4D67-A72F-956738D8B670}" type="parTrans" cxnId="{08A9EB52-CDAA-40E5-B0DE-607DF658F112}">
      <dgm:prSet/>
      <dgm:spPr/>
      <dgm:t>
        <a:bodyPr/>
        <a:lstStyle/>
        <a:p>
          <a:pPr algn="l"/>
          <a:endParaRPr lang="es-MX"/>
        </a:p>
      </dgm:t>
    </dgm:pt>
    <dgm:pt modelId="{9F829F04-14BF-41F3-B487-D23F2E1D36B5}" type="sibTrans" cxnId="{08A9EB52-CDAA-40E5-B0DE-607DF658F112}">
      <dgm:prSet/>
      <dgm:spPr/>
      <dgm:t>
        <a:bodyPr/>
        <a:lstStyle/>
        <a:p>
          <a:pPr algn="l"/>
          <a:endParaRPr lang="es-MX"/>
        </a:p>
      </dgm:t>
    </dgm:pt>
    <dgm:pt modelId="{B3DFE4CE-6974-45CC-A0E9-5EDE95584F89}">
      <dgm:prSet/>
      <dgm:spPr/>
      <dgm:t>
        <a:bodyPr lIns="144000" tIns="72000" rIns="144000" bIns="72000"/>
        <a:lstStyle/>
        <a:p>
          <a:pPr algn="ctr"/>
          <a:r>
            <a:rPr lang="es-MX" b="1"/>
            <a:t>Exploración de Mercado</a:t>
          </a:r>
        </a:p>
      </dgm:t>
    </dgm:pt>
    <dgm:pt modelId="{36D9D623-483C-485F-ABD7-D915AA961081}" type="parTrans" cxnId="{AD4AD633-9D38-4816-A2CE-2F828089B218}">
      <dgm:prSet/>
      <dgm:spPr/>
      <dgm:t>
        <a:bodyPr/>
        <a:lstStyle/>
        <a:p>
          <a:pPr algn="l"/>
          <a:endParaRPr lang="es-MX"/>
        </a:p>
      </dgm:t>
    </dgm:pt>
    <dgm:pt modelId="{4FC02624-1D95-4E65-8BA0-6E93C66D781A}" type="sibTrans" cxnId="{AD4AD633-9D38-4816-A2CE-2F828089B218}">
      <dgm:prSet/>
      <dgm:spPr/>
      <dgm:t>
        <a:bodyPr/>
        <a:lstStyle/>
        <a:p>
          <a:pPr algn="l"/>
          <a:endParaRPr lang="es-MX"/>
        </a:p>
      </dgm:t>
    </dgm:pt>
    <dgm:pt modelId="{280629F3-37A5-4525-ABD0-90BDBDA1F772}">
      <dgm:prSet custT="1"/>
      <dgm:spPr/>
      <dgm:t>
        <a:bodyPr lIns="144000" tIns="72000" rIns="144000" bIns="72000"/>
        <a:lstStyle/>
        <a:p>
          <a:pPr algn="l"/>
          <a:r>
            <a:rPr lang="es-MX" sz="1200">
              <a:latin typeface="+mn-lt"/>
              <a:cs typeface="Arial"/>
            </a:rPr>
            <a:t>Intento </a:t>
          </a:r>
          <a:r>
            <a:rPr lang="es-MX" sz="1200" b="1">
              <a:latin typeface="+mn-lt"/>
              <a:cs typeface="Arial"/>
            </a:rPr>
            <a:t>actualización </a:t>
          </a:r>
          <a:br>
            <a:rPr lang="es-MX" sz="1200" b="1">
              <a:latin typeface="+mn-lt"/>
              <a:cs typeface="Arial"/>
            </a:rPr>
          </a:br>
          <a:r>
            <a:rPr lang="es-MX" sz="1200" b="1">
              <a:latin typeface="+mn-lt"/>
              <a:cs typeface="Arial"/>
            </a:rPr>
            <a:t>a la medida</a:t>
          </a:r>
          <a:r>
            <a:rPr lang="es-MX" sz="1200">
              <a:latin typeface="+mn-lt"/>
              <a:cs typeface="Arial"/>
            </a:rPr>
            <a:t>: </a:t>
          </a:r>
          <a:br>
            <a:rPr lang="es-MX" sz="1200">
              <a:latin typeface="+mn-lt"/>
              <a:cs typeface="Arial"/>
            </a:rPr>
          </a:br>
          <a:r>
            <a:rPr lang="es-MX" sz="1200" err="1">
              <a:latin typeface="+mn-lt"/>
              <a:cs typeface="Arial"/>
            </a:rPr>
            <a:t>Heinsohn</a:t>
          </a:r>
          <a:r>
            <a:rPr lang="es-MX" sz="1200">
              <a:latin typeface="+mn-lt"/>
              <a:cs typeface="Arial"/>
            </a:rPr>
            <a:t> (</a:t>
          </a:r>
          <a:r>
            <a:rPr lang="es-MX" sz="1200">
              <a:latin typeface="+mn-lt"/>
            </a:rPr>
            <a:t>2009-2013 ).</a:t>
          </a:r>
          <a:endParaRPr lang="es-MX" sz="1200">
            <a:latin typeface="+mn-lt"/>
            <a:cs typeface="Arial" panose="020B0604020202020204" pitchFamily="34" charset="0"/>
          </a:endParaRPr>
        </a:p>
      </dgm:t>
    </dgm:pt>
    <dgm:pt modelId="{184EFBF9-74AC-4668-A9FC-B31D5CDDBDEB}" type="parTrans" cxnId="{24D7C733-DCC7-4A84-B29E-BB2D6B22DADF}">
      <dgm:prSet/>
      <dgm:spPr/>
      <dgm:t>
        <a:bodyPr/>
        <a:lstStyle/>
        <a:p>
          <a:pPr algn="l"/>
          <a:endParaRPr lang="es-MX"/>
        </a:p>
      </dgm:t>
    </dgm:pt>
    <dgm:pt modelId="{8305D4FD-1B03-45A4-9373-D6C83E3AA472}" type="sibTrans" cxnId="{24D7C733-DCC7-4A84-B29E-BB2D6B22DADF}">
      <dgm:prSet/>
      <dgm:spPr/>
      <dgm:t>
        <a:bodyPr/>
        <a:lstStyle/>
        <a:p>
          <a:pPr algn="l"/>
          <a:endParaRPr lang="es-MX"/>
        </a:p>
      </dgm:t>
    </dgm:pt>
    <dgm:pt modelId="{D213B12F-6791-4759-9E44-0A8BDCC7ABAE}">
      <dgm:prSet phldrT="[Texto]" custT="1"/>
      <dgm:spPr/>
      <dgm:t>
        <a:bodyPr lIns="144000"/>
        <a:lstStyle/>
        <a:p>
          <a:pPr algn="l" rtl="0"/>
          <a:r>
            <a:rPr lang="es-MX" sz="1200">
              <a:latin typeface="+mn-lt"/>
              <a:cs typeface="Arial"/>
            </a:rPr>
            <a:t>2. Mejorar </a:t>
          </a:r>
          <a:r>
            <a:rPr lang="es-MX" sz="1200" err="1">
              <a:latin typeface="+mn-lt"/>
              <a:cs typeface="Arial"/>
            </a:rPr>
            <a:t>SiCapital</a:t>
          </a:r>
          <a:r>
            <a:rPr lang="es-MX" sz="1200">
              <a:latin typeface="+mn-lt"/>
              <a:cs typeface="Arial"/>
            </a:rPr>
            <a:t> </a:t>
          </a:r>
          <a:br>
            <a:rPr lang="es-MX" sz="1200">
              <a:latin typeface="+mn-lt"/>
              <a:cs typeface="Arial"/>
            </a:rPr>
          </a:br>
          <a:r>
            <a:rPr lang="es-MX" sz="1200" b="1">
              <a:latin typeface="+mn-lt"/>
              <a:cs typeface="Arial"/>
            </a:rPr>
            <a:t>$172.692,31</a:t>
          </a:r>
        </a:p>
      </dgm:t>
    </dgm:pt>
    <dgm:pt modelId="{638535AE-E6AB-4FBD-B6BC-655F0BD63DC7}" type="parTrans" cxnId="{B6D40192-4CA9-4EBA-A793-A2C246DF35C2}">
      <dgm:prSet/>
      <dgm:spPr/>
      <dgm:t>
        <a:bodyPr/>
        <a:lstStyle/>
        <a:p>
          <a:pPr algn="l"/>
          <a:endParaRPr lang="es-MX"/>
        </a:p>
      </dgm:t>
    </dgm:pt>
    <dgm:pt modelId="{1110D3B9-8F0D-47E5-AEFC-A5FEF80A66F8}" type="sibTrans" cxnId="{B6D40192-4CA9-4EBA-A793-A2C246DF35C2}">
      <dgm:prSet/>
      <dgm:spPr/>
      <dgm:t>
        <a:bodyPr/>
        <a:lstStyle/>
        <a:p>
          <a:pPr algn="l"/>
          <a:endParaRPr lang="es-MX"/>
        </a:p>
      </dgm:t>
    </dgm:pt>
    <dgm:pt modelId="{72EE85A0-27D4-4BAC-9036-526C5449A3A0}">
      <dgm:prSet phldrT="[Texto]" custT="1"/>
      <dgm:spPr/>
      <dgm:t>
        <a:bodyPr lIns="144000"/>
        <a:lstStyle/>
        <a:p>
          <a:pPr algn="l" rtl="0"/>
          <a:r>
            <a:rPr lang="es-MX" sz="1200">
              <a:latin typeface="+mn-lt"/>
              <a:cs typeface="Arial"/>
            </a:rPr>
            <a:t>3. Adquirir e Implementar</a:t>
          </a:r>
        </a:p>
        <a:p>
          <a:pPr algn="l"/>
          <a:r>
            <a:rPr lang="es-MX" sz="1200" b="1">
              <a:latin typeface="+mn-lt"/>
              <a:cs typeface="Arial"/>
            </a:rPr>
            <a:t>$93.366,93</a:t>
          </a:r>
        </a:p>
      </dgm:t>
    </dgm:pt>
    <dgm:pt modelId="{A345BC76-9199-4931-9B44-909A7898DF6F}" type="parTrans" cxnId="{FB5BF2A6-B4FE-4FB0-97BE-FEDF1DCA1D3B}">
      <dgm:prSet/>
      <dgm:spPr/>
      <dgm:t>
        <a:bodyPr/>
        <a:lstStyle/>
        <a:p>
          <a:pPr algn="l"/>
          <a:endParaRPr lang="es-MX"/>
        </a:p>
      </dgm:t>
    </dgm:pt>
    <dgm:pt modelId="{1ACED43D-A5D2-4F03-A2E9-050D85E3C97B}" type="sibTrans" cxnId="{FB5BF2A6-B4FE-4FB0-97BE-FEDF1DCA1D3B}">
      <dgm:prSet/>
      <dgm:spPr/>
      <dgm:t>
        <a:bodyPr/>
        <a:lstStyle/>
        <a:p>
          <a:pPr algn="l"/>
          <a:endParaRPr lang="es-MX"/>
        </a:p>
      </dgm:t>
    </dgm:pt>
    <dgm:pt modelId="{9C9D5F2F-9788-4E8B-8816-A36AD9E8A786}">
      <dgm:prSet custT="1"/>
      <dgm:spPr/>
      <dgm:t>
        <a:bodyPr lIns="144000" tIns="72000" rIns="144000" bIns="72000"/>
        <a:lstStyle/>
        <a:p>
          <a:pPr algn="l"/>
          <a:r>
            <a:rPr lang="es-CO" sz="1200" b="1" noProof="0">
              <a:latin typeface="+mn-lt"/>
              <a:cs typeface="Arial"/>
            </a:rPr>
            <a:t>Ausencia de estándares, metodologías y documentación</a:t>
          </a:r>
          <a:r>
            <a:rPr lang="es-CO" sz="1200" noProof="0">
              <a:latin typeface="+mn-lt"/>
              <a:cs typeface="Arial"/>
            </a:rPr>
            <a:t> de </a:t>
          </a:r>
          <a:br>
            <a:rPr lang="es-CO" sz="1200" noProof="0">
              <a:latin typeface="+mn-lt"/>
              <a:cs typeface="Arial"/>
            </a:rPr>
          </a:br>
          <a:r>
            <a:rPr lang="es-CO" sz="1200" noProof="0">
              <a:latin typeface="+mn-lt"/>
              <a:cs typeface="Arial"/>
            </a:rPr>
            <a:t>Desarrollo de Software</a:t>
          </a:r>
          <a:r>
            <a:rPr lang="es-CO" sz="1200">
              <a:latin typeface="+mn-lt"/>
              <a:cs typeface="Arial"/>
            </a:rPr>
            <a:t>.</a:t>
          </a:r>
          <a:endParaRPr lang="es-MX" sz="1200">
            <a:latin typeface="+mn-lt"/>
            <a:cs typeface="Arial" panose="020B0604020202020204" pitchFamily="34" charset="0"/>
          </a:endParaRPr>
        </a:p>
      </dgm:t>
    </dgm:pt>
    <dgm:pt modelId="{6C056915-181D-491B-BDA8-D9C791236B44}" type="parTrans" cxnId="{772793DB-5D96-40E3-8709-0535E9350652}">
      <dgm:prSet/>
      <dgm:spPr/>
      <dgm:t>
        <a:bodyPr/>
        <a:lstStyle/>
        <a:p>
          <a:pPr algn="l"/>
          <a:endParaRPr lang="es-MX"/>
        </a:p>
      </dgm:t>
    </dgm:pt>
    <dgm:pt modelId="{4CD007EE-6571-43D6-8C41-5D0AAB1E0766}" type="sibTrans" cxnId="{772793DB-5D96-40E3-8709-0535E9350652}">
      <dgm:prSet/>
      <dgm:spPr/>
      <dgm:t>
        <a:bodyPr/>
        <a:lstStyle/>
        <a:p>
          <a:pPr algn="l"/>
          <a:endParaRPr lang="es-MX"/>
        </a:p>
      </dgm:t>
    </dgm:pt>
    <dgm:pt modelId="{E8EF0E61-7129-419C-A309-23CA3011959F}">
      <dgm:prSet custT="1"/>
      <dgm:spPr/>
      <dgm:t>
        <a:bodyPr lIns="144000" tIns="72000" rIns="144000" bIns="72000"/>
        <a:lstStyle/>
        <a:p>
          <a:pPr algn="l"/>
          <a:r>
            <a:rPr lang="es-MX" sz="1200" b="1">
              <a:latin typeface="+mn-lt"/>
              <a:cs typeface="Arial"/>
            </a:rPr>
            <a:t>Complejidad e inestabilidad</a:t>
          </a:r>
          <a:r>
            <a:rPr lang="es-MX" sz="1200">
              <a:latin typeface="+mn-lt"/>
              <a:cs typeface="Arial"/>
            </a:rPr>
            <a:t> plataformas de infraestructura.</a:t>
          </a:r>
        </a:p>
      </dgm:t>
    </dgm:pt>
    <dgm:pt modelId="{EC605812-C624-49F1-9A6F-790D241D7D49}" type="parTrans" cxnId="{13C9106C-3FD8-48BF-9F5F-6FB6F49FEE81}">
      <dgm:prSet/>
      <dgm:spPr/>
      <dgm:t>
        <a:bodyPr/>
        <a:lstStyle/>
        <a:p>
          <a:pPr algn="l"/>
          <a:endParaRPr lang="es-MX"/>
        </a:p>
      </dgm:t>
    </dgm:pt>
    <dgm:pt modelId="{90D3D85F-8DD4-4B0A-82D3-1D371A2CE292}" type="sibTrans" cxnId="{13C9106C-3FD8-48BF-9F5F-6FB6F49FEE81}">
      <dgm:prSet/>
      <dgm:spPr/>
      <dgm:t>
        <a:bodyPr/>
        <a:lstStyle/>
        <a:p>
          <a:pPr algn="l"/>
          <a:endParaRPr lang="es-MX"/>
        </a:p>
      </dgm:t>
    </dgm:pt>
    <dgm:pt modelId="{5DC2CB3D-1B72-4A78-87C8-386E96ED46FF}">
      <dgm:prSet custT="1"/>
      <dgm:spPr/>
      <dgm:t>
        <a:bodyPr lIns="144000" tIns="72000" rIns="144000" bIns="72000"/>
        <a:lstStyle/>
        <a:p>
          <a:pPr algn="l"/>
          <a:r>
            <a:rPr lang="es-MX" sz="1200" b="1">
              <a:latin typeface="+mn-lt"/>
              <a:cs typeface="Arial"/>
            </a:rPr>
            <a:t>Obsolescencia.</a:t>
          </a:r>
        </a:p>
      </dgm:t>
    </dgm:pt>
    <dgm:pt modelId="{5359E65D-E5A8-4372-B6FC-0B7DD0779B02}" type="parTrans" cxnId="{BE8EDDE0-24A9-430E-85F1-1C13B8739BAF}">
      <dgm:prSet/>
      <dgm:spPr/>
      <dgm:t>
        <a:bodyPr/>
        <a:lstStyle/>
        <a:p>
          <a:pPr algn="l"/>
          <a:endParaRPr lang="es-MX"/>
        </a:p>
      </dgm:t>
    </dgm:pt>
    <dgm:pt modelId="{EB8DA147-7CF3-4B38-9918-D4684AD0DC7B}" type="sibTrans" cxnId="{BE8EDDE0-24A9-430E-85F1-1C13B8739BAF}">
      <dgm:prSet/>
      <dgm:spPr/>
      <dgm:t>
        <a:bodyPr/>
        <a:lstStyle/>
        <a:p>
          <a:pPr algn="l"/>
          <a:endParaRPr lang="es-MX"/>
        </a:p>
      </dgm:t>
    </dgm:pt>
    <dgm:pt modelId="{6085DC75-4F49-4721-BC9F-03B56CA14649}">
      <dgm:prSet custT="1"/>
      <dgm:spPr/>
      <dgm:t>
        <a:bodyPr lIns="144000" tIns="72000" rIns="144000" bIns="72000"/>
        <a:lstStyle/>
        <a:p>
          <a:pPr algn="l"/>
          <a:r>
            <a:rPr lang="es-ES_tradnl" sz="1200">
              <a:latin typeface="+mn-lt"/>
              <a:cs typeface="Arial"/>
            </a:rPr>
            <a:t>Se determinan </a:t>
          </a:r>
          <a:r>
            <a:rPr lang="es-ES_tradnl" sz="1200" b="1">
              <a:latin typeface="+mn-lt"/>
              <a:cs typeface="Arial"/>
            </a:rPr>
            <a:t>30 riesgos de seguridad con severidad inherente extrema.</a:t>
          </a:r>
          <a:endParaRPr lang="es-MX" sz="1200" b="1">
            <a:latin typeface="+mn-lt"/>
            <a:cs typeface="Arial" panose="020B0604020202020204" pitchFamily="34" charset="0"/>
          </a:endParaRPr>
        </a:p>
      </dgm:t>
    </dgm:pt>
    <dgm:pt modelId="{92C6446B-BC81-4F33-B390-B9DB148BBAFB}" type="parTrans" cxnId="{D735FD84-8507-4370-A612-D7C9DDDD67DF}">
      <dgm:prSet/>
      <dgm:spPr/>
      <dgm:t>
        <a:bodyPr/>
        <a:lstStyle/>
        <a:p>
          <a:pPr algn="l"/>
          <a:endParaRPr lang="es-MX"/>
        </a:p>
      </dgm:t>
    </dgm:pt>
    <dgm:pt modelId="{5308DCCA-78C7-4394-A9FF-FA0CDCB8BC83}" type="sibTrans" cxnId="{D735FD84-8507-4370-A612-D7C9DDDD67DF}">
      <dgm:prSet/>
      <dgm:spPr/>
      <dgm:t>
        <a:bodyPr/>
        <a:lstStyle/>
        <a:p>
          <a:pPr algn="l"/>
          <a:endParaRPr lang="es-MX"/>
        </a:p>
      </dgm:t>
    </dgm:pt>
    <dgm:pt modelId="{864784F6-8834-4D63-ACC9-7B748A7BBA1B}">
      <dgm:prSet custT="1"/>
      <dgm:spPr/>
      <dgm:t>
        <a:bodyPr lIns="144000" tIns="72000" rIns="144000" bIns="72000"/>
        <a:lstStyle/>
        <a:p>
          <a:pPr algn="l" rtl="0"/>
          <a:r>
            <a:rPr lang="es-ES_tradnl" sz="1200">
              <a:latin typeface="+mn-lt"/>
              <a:cs typeface="Arial"/>
            </a:rPr>
            <a:t>Recomendación: </a:t>
          </a:r>
          <a:r>
            <a:rPr lang="es-ES_tradnl" sz="1200" b="1">
              <a:latin typeface="+mn-lt"/>
              <a:cs typeface="Arial"/>
            </a:rPr>
            <a:t>adquirir un Sistema Integrado de Información con los estándares de seguridad y disponibilidad requeridos</a:t>
          </a:r>
          <a:r>
            <a:rPr lang="es-ES_tradnl" sz="1200">
              <a:latin typeface="+mn-lt"/>
              <a:cs typeface="Arial"/>
            </a:rPr>
            <a:t>.</a:t>
          </a:r>
          <a:endParaRPr lang="es-MX" sz="1200">
            <a:latin typeface="+mn-lt"/>
            <a:cs typeface="Arial"/>
          </a:endParaRPr>
        </a:p>
      </dgm:t>
    </dgm:pt>
    <dgm:pt modelId="{72FAD352-D436-462C-B4EE-6FB151075129}" type="parTrans" cxnId="{BDE4908E-10D9-411D-A427-BE291968C9AF}">
      <dgm:prSet/>
      <dgm:spPr/>
      <dgm:t>
        <a:bodyPr/>
        <a:lstStyle/>
        <a:p>
          <a:pPr algn="l"/>
          <a:endParaRPr lang="es-MX"/>
        </a:p>
      </dgm:t>
    </dgm:pt>
    <dgm:pt modelId="{8B95DADA-88E6-4345-9119-58DBB4E67DE3}" type="sibTrans" cxnId="{BDE4908E-10D9-411D-A427-BE291968C9AF}">
      <dgm:prSet/>
      <dgm:spPr/>
      <dgm:t>
        <a:bodyPr/>
        <a:lstStyle/>
        <a:p>
          <a:pPr algn="l"/>
          <a:endParaRPr lang="es-MX"/>
        </a:p>
      </dgm:t>
    </dgm:pt>
    <dgm:pt modelId="{D2109A85-4CB6-4FB0-81D0-781850B38697}">
      <dgm:prSet phldrT="[Texto]"/>
      <dgm:spPr/>
      <dgm:t>
        <a:bodyPr lIns="144000" tIns="72000" bIns="72000"/>
        <a:lstStyle/>
        <a:p>
          <a:pPr algn="ctr"/>
          <a:r>
            <a:rPr lang="es-MX" b="1"/>
            <a:t>Diagnóstico DIT / Experiencias anteriores</a:t>
          </a:r>
        </a:p>
      </dgm:t>
    </dgm:pt>
    <dgm:pt modelId="{BF565E72-E6CB-4A78-A454-F2D66BD213BD}" type="sibTrans" cxnId="{105EBAEA-6599-4623-900A-7C4D286355D6}">
      <dgm:prSet/>
      <dgm:spPr/>
      <dgm:t>
        <a:bodyPr/>
        <a:lstStyle/>
        <a:p>
          <a:pPr algn="l"/>
          <a:endParaRPr lang="es-MX"/>
        </a:p>
      </dgm:t>
    </dgm:pt>
    <dgm:pt modelId="{9E46F614-3F52-405A-B4C4-B8171DB6ED30}" type="parTrans" cxnId="{105EBAEA-6599-4623-900A-7C4D286355D6}">
      <dgm:prSet/>
      <dgm:spPr/>
      <dgm:t>
        <a:bodyPr/>
        <a:lstStyle/>
        <a:p>
          <a:pPr algn="l"/>
          <a:endParaRPr lang="es-MX"/>
        </a:p>
      </dgm:t>
    </dgm:pt>
    <dgm:pt modelId="{E64CA8A8-AF57-4D4D-A0BF-F085A46529F0}">
      <dgm:prSet custT="1"/>
      <dgm:spPr/>
      <dgm:t>
        <a:bodyPr lIns="144000" tIns="72000" rIns="144000" bIns="72000"/>
        <a:lstStyle/>
        <a:p>
          <a:pPr algn="ctr"/>
          <a:r>
            <a:rPr lang="es-CO" sz="1200">
              <a:latin typeface="+mn-lt"/>
              <a:cs typeface="Arial"/>
            </a:rPr>
            <a:t>Colaboración con</a:t>
          </a:r>
          <a:r>
            <a:rPr lang="es-CO" sz="1200" b="1">
              <a:latin typeface="+mn-lt"/>
              <a:cs typeface="Arial"/>
            </a:rPr>
            <a:t> </a:t>
          </a:r>
          <a:r>
            <a:rPr lang="es-CO" sz="1200" b="1" err="1">
              <a:latin typeface="+mn-lt"/>
              <a:cs typeface="Arial"/>
            </a:rPr>
            <a:t>Invest</a:t>
          </a:r>
          <a:r>
            <a:rPr lang="es-CO" sz="1200" b="1">
              <a:latin typeface="+mn-lt"/>
              <a:cs typeface="Arial"/>
            </a:rPr>
            <a:t> in Bogotá.</a:t>
          </a:r>
          <a:endParaRPr lang="es-MX" sz="1200" b="1">
            <a:latin typeface="+mn-lt"/>
            <a:cs typeface="Arial"/>
          </a:endParaRPr>
        </a:p>
      </dgm:t>
    </dgm:pt>
    <dgm:pt modelId="{BCFBA099-BAC1-4EE5-8CEE-BA40AE503BB9}" type="parTrans" cxnId="{9DDBAE93-61CA-4823-8137-BF81014D1DFA}">
      <dgm:prSet/>
      <dgm:spPr/>
      <dgm:t>
        <a:bodyPr/>
        <a:lstStyle/>
        <a:p>
          <a:pPr algn="l"/>
          <a:endParaRPr lang="es-MX"/>
        </a:p>
      </dgm:t>
    </dgm:pt>
    <dgm:pt modelId="{29F2D833-5906-4A5B-9916-CB3122CB1830}" type="sibTrans" cxnId="{9DDBAE93-61CA-4823-8137-BF81014D1DFA}">
      <dgm:prSet/>
      <dgm:spPr/>
      <dgm:t>
        <a:bodyPr/>
        <a:lstStyle/>
        <a:p>
          <a:pPr algn="l"/>
          <a:endParaRPr lang="es-MX"/>
        </a:p>
      </dgm:t>
    </dgm:pt>
    <dgm:pt modelId="{761418F3-A915-4E16-AB0A-DE110B304C71}">
      <dgm:prSet custT="1"/>
      <dgm:spPr/>
      <dgm:t>
        <a:bodyPr lIns="144000" tIns="72000" rIns="144000" bIns="72000"/>
        <a:lstStyle/>
        <a:p>
          <a:pPr algn="ctr"/>
          <a:r>
            <a:rPr lang="es-CO" sz="1200">
              <a:latin typeface="+mn-lt"/>
              <a:cs typeface="Arial"/>
            </a:rPr>
            <a:t>Entendimiento del </a:t>
          </a:r>
          <a:r>
            <a:rPr lang="es-CO" sz="1200" b="1">
              <a:latin typeface="+mn-lt"/>
              <a:cs typeface="Arial"/>
            </a:rPr>
            <a:t>mercado de soluciones tecnológicas para la administración tributaria</a:t>
          </a:r>
          <a:r>
            <a:rPr lang="es-CO" sz="1200">
              <a:latin typeface="+mn-lt"/>
              <a:cs typeface="Arial"/>
            </a:rPr>
            <a:t>.</a:t>
          </a:r>
          <a:endParaRPr lang="es-MX" sz="1200">
            <a:latin typeface="+mn-lt"/>
            <a:cs typeface="Arial"/>
          </a:endParaRPr>
        </a:p>
      </dgm:t>
    </dgm:pt>
    <dgm:pt modelId="{14486F03-623A-4FE1-817C-EE7BDB7139B2}" type="parTrans" cxnId="{F007F702-9FAC-4E53-BFBF-7BEA147DED7F}">
      <dgm:prSet/>
      <dgm:spPr/>
      <dgm:t>
        <a:bodyPr/>
        <a:lstStyle/>
        <a:p>
          <a:pPr algn="l"/>
          <a:endParaRPr lang="es-MX"/>
        </a:p>
      </dgm:t>
    </dgm:pt>
    <dgm:pt modelId="{89565DD9-BDD6-47CD-A52A-1B130BBFEAF5}" type="sibTrans" cxnId="{F007F702-9FAC-4E53-BFBF-7BEA147DED7F}">
      <dgm:prSet/>
      <dgm:spPr/>
      <dgm:t>
        <a:bodyPr/>
        <a:lstStyle/>
        <a:p>
          <a:pPr algn="l"/>
          <a:endParaRPr lang="es-MX"/>
        </a:p>
      </dgm:t>
    </dgm:pt>
    <dgm:pt modelId="{2EE3C697-1AC8-4A58-BCDC-0C3175528526}">
      <dgm:prSet custT="1"/>
      <dgm:spPr/>
      <dgm:t>
        <a:bodyPr lIns="144000" tIns="72000" rIns="144000" bIns="72000"/>
        <a:lstStyle/>
        <a:p>
          <a:pPr algn="ctr"/>
          <a:r>
            <a:rPr lang="es-CO" sz="1200" b="1">
              <a:latin typeface="+mn-lt"/>
              <a:cs typeface="Arial"/>
            </a:rPr>
            <a:t>Aproximación a la oferta</a:t>
          </a:r>
          <a:r>
            <a:rPr lang="es-CO" sz="1200">
              <a:latin typeface="+mn-lt"/>
              <a:cs typeface="Arial"/>
            </a:rPr>
            <a:t> a través de sesiones de trabajo con fabricantes e integradores.</a:t>
          </a:r>
          <a:endParaRPr lang="es-MX" sz="1200">
            <a:latin typeface="+mn-lt"/>
            <a:cs typeface="Arial"/>
          </a:endParaRPr>
        </a:p>
      </dgm:t>
    </dgm:pt>
    <dgm:pt modelId="{2A83A783-1775-47DC-81F3-C5FB777457A2}" type="parTrans" cxnId="{601D3A5A-B8D1-4E46-94A7-D6B0EFCD3788}">
      <dgm:prSet/>
      <dgm:spPr/>
      <dgm:t>
        <a:bodyPr/>
        <a:lstStyle/>
        <a:p>
          <a:pPr algn="l"/>
          <a:endParaRPr lang="es-MX"/>
        </a:p>
      </dgm:t>
    </dgm:pt>
    <dgm:pt modelId="{9B611B03-16A9-4501-A1A7-C717E4E14DAA}" type="sibTrans" cxnId="{601D3A5A-B8D1-4E46-94A7-D6B0EFCD3788}">
      <dgm:prSet/>
      <dgm:spPr/>
      <dgm:t>
        <a:bodyPr/>
        <a:lstStyle/>
        <a:p>
          <a:pPr algn="l"/>
          <a:endParaRPr lang="es-MX"/>
        </a:p>
      </dgm:t>
    </dgm:pt>
    <dgm:pt modelId="{7DF94AB9-8420-49F1-88BB-6F940A45F725}">
      <dgm:prSet custT="1"/>
      <dgm:spPr/>
      <dgm:t>
        <a:bodyPr lIns="144000" tIns="72000" rIns="144000" bIns="72000"/>
        <a:lstStyle/>
        <a:p>
          <a:pPr algn="ctr">
            <a:buNone/>
          </a:pPr>
          <a:r>
            <a:rPr lang="es-CO" sz="1200" b="1" err="1">
              <a:latin typeface="+mn-lt"/>
              <a:cs typeface="Arial"/>
            </a:rPr>
            <a:t>Request</a:t>
          </a:r>
          <a:r>
            <a:rPr lang="es-CO" sz="1200" b="1">
              <a:latin typeface="+mn-lt"/>
              <a:cs typeface="Arial"/>
            </a:rPr>
            <a:t> </a:t>
          </a:r>
          <a:r>
            <a:rPr lang="es-CO" sz="1200" b="1" err="1">
              <a:latin typeface="+mn-lt"/>
              <a:cs typeface="Arial"/>
            </a:rPr>
            <a:t>for</a:t>
          </a:r>
          <a:r>
            <a:rPr lang="es-CO" sz="1200" b="1">
              <a:latin typeface="+mn-lt"/>
              <a:cs typeface="Arial"/>
            </a:rPr>
            <a:t> </a:t>
          </a:r>
          <a:r>
            <a:rPr lang="es-CO" sz="1200" b="1" err="1">
              <a:latin typeface="+mn-lt"/>
              <a:cs typeface="Arial"/>
            </a:rPr>
            <a:t>information</a:t>
          </a:r>
          <a:r>
            <a:rPr lang="es-CO" sz="1200" b="1">
              <a:latin typeface="+mn-lt"/>
              <a:cs typeface="Arial"/>
            </a:rPr>
            <a:t> (RFI</a:t>
          </a:r>
          <a:r>
            <a:rPr lang="es-CO" sz="1200">
              <a:latin typeface="+mn-lt"/>
              <a:cs typeface="Arial"/>
            </a:rPr>
            <a:t>) sobre soluciones tecnológicas para la administración tributaria.</a:t>
          </a:r>
          <a:endParaRPr lang="es-MX" sz="1200">
            <a:latin typeface="+mn-lt"/>
            <a:cs typeface="Arial"/>
          </a:endParaRPr>
        </a:p>
      </dgm:t>
    </dgm:pt>
    <dgm:pt modelId="{7CD38C51-2271-4FD4-AABA-3EC09610F6FF}" type="parTrans" cxnId="{FBB4C6A9-39C1-4E7C-A1D4-ADD992E455CF}">
      <dgm:prSet/>
      <dgm:spPr/>
      <dgm:t>
        <a:bodyPr/>
        <a:lstStyle/>
        <a:p>
          <a:pPr algn="l"/>
          <a:endParaRPr lang="es-MX"/>
        </a:p>
      </dgm:t>
    </dgm:pt>
    <dgm:pt modelId="{BCB8D23F-6B49-496A-AAEB-7F90962E1743}" type="sibTrans" cxnId="{FBB4C6A9-39C1-4E7C-A1D4-ADD992E455CF}">
      <dgm:prSet/>
      <dgm:spPr/>
      <dgm:t>
        <a:bodyPr/>
        <a:lstStyle/>
        <a:p>
          <a:pPr algn="l"/>
          <a:endParaRPr lang="es-MX"/>
        </a:p>
      </dgm:t>
    </dgm:pt>
    <dgm:pt modelId="{82018C51-A771-4914-907A-C80A82FBCE19}">
      <dgm:prSet phldrT="[Texto]" custT="1"/>
      <dgm:spPr/>
      <dgm:t>
        <a:bodyPr/>
        <a:lstStyle/>
        <a:p>
          <a:pPr algn="ctr"/>
          <a:r>
            <a:rPr lang="es-MX" sz="1200" b="0">
              <a:latin typeface="+mn-lt"/>
              <a:cs typeface="Arial"/>
            </a:rPr>
            <a:t>Asesoría Técnica definición de necesidades (Requerimientos CORE).</a:t>
          </a:r>
        </a:p>
      </dgm:t>
    </dgm:pt>
    <dgm:pt modelId="{C63CCFC8-1041-491F-8A14-58B117811CC8}" type="parTrans" cxnId="{79F03C79-1F74-4AD9-A79C-A77C27A196BB}">
      <dgm:prSet/>
      <dgm:spPr/>
      <dgm:t>
        <a:bodyPr/>
        <a:lstStyle/>
        <a:p>
          <a:pPr algn="l"/>
          <a:endParaRPr lang="es-MX"/>
        </a:p>
      </dgm:t>
    </dgm:pt>
    <dgm:pt modelId="{907CB0CA-C78C-4172-B8F7-AFFCF14DF378}" type="sibTrans" cxnId="{79F03C79-1F74-4AD9-A79C-A77C27A196BB}">
      <dgm:prSet/>
      <dgm:spPr/>
      <dgm:t>
        <a:bodyPr/>
        <a:lstStyle/>
        <a:p>
          <a:pPr algn="l"/>
          <a:endParaRPr lang="es-MX"/>
        </a:p>
      </dgm:t>
    </dgm:pt>
    <dgm:pt modelId="{0F2D19DB-49B3-4B2D-B4E0-ED381F21641C}">
      <dgm:prSet phldrT="[Texto]" custT="1"/>
      <dgm:spPr/>
      <dgm:t>
        <a:bodyPr/>
        <a:lstStyle/>
        <a:p>
          <a:pPr algn="ctr"/>
          <a:r>
            <a:rPr lang="es-MX" sz="1200" b="1">
              <a:latin typeface="+mn-lt"/>
              <a:cs typeface="Arial"/>
            </a:rPr>
            <a:t>Exploración de otras </a:t>
          </a:r>
          <a:br>
            <a:rPr lang="es-MX" sz="1200" b="1">
              <a:latin typeface="+mn-lt"/>
              <a:cs typeface="Arial"/>
            </a:rPr>
          </a:br>
          <a:r>
            <a:rPr lang="es-MX" sz="1200" b="1">
              <a:latin typeface="+mn-lt"/>
              <a:cs typeface="Arial"/>
            </a:rPr>
            <a:t>experiencias.*</a:t>
          </a:r>
          <a:endParaRPr lang="es-MX" sz="1200">
            <a:latin typeface="+mn-lt"/>
            <a:cs typeface="Arial"/>
          </a:endParaRPr>
        </a:p>
      </dgm:t>
    </dgm:pt>
    <dgm:pt modelId="{863F84B9-61BE-4984-B613-1027D4C39383}" type="parTrans" cxnId="{938DED24-AD34-4EBD-BBF3-FDFA93E5540E}">
      <dgm:prSet/>
      <dgm:spPr/>
      <dgm:t>
        <a:bodyPr/>
        <a:lstStyle/>
        <a:p>
          <a:pPr algn="l"/>
          <a:endParaRPr lang="es-MX"/>
        </a:p>
      </dgm:t>
    </dgm:pt>
    <dgm:pt modelId="{2553A448-B166-4EB2-A726-1AB16B1B09CC}" type="sibTrans" cxnId="{938DED24-AD34-4EBD-BBF3-FDFA93E5540E}">
      <dgm:prSet/>
      <dgm:spPr/>
      <dgm:t>
        <a:bodyPr/>
        <a:lstStyle/>
        <a:p>
          <a:pPr algn="l"/>
          <a:endParaRPr lang="es-MX"/>
        </a:p>
      </dgm:t>
    </dgm:pt>
    <dgm:pt modelId="{1A05F8D6-CF1A-45EC-A8AF-DC16BD4D0ED6}" type="pres">
      <dgm:prSet presAssocID="{650C00DB-59D3-4EA4-9B42-AA308D92CB3C}" presName="Name0" presStyleCnt="0">
        <dgm:presLayoutVars>
          <dgm:dir/>
          <dgm:animLvl val="lvl"/>
          <dgm:resizeHandles val="exact"/>
        </dgm:presLayoutVars>
      </dgm:prSet>
      <dgm:spPr/>
    </dgm:pt>
    <dgm:pt modelId="{A0F56ED9-5EB3-4400-8BF4-E14996FBF720}" type="pres">
      <dgm:prSet presAssocID="{024BB9FC-F140-421C-8FBB-56C845E2663C}" presName="vertFlow" presStyleCnt="0"/>
      <dgm:spPr/>
    </dgm:pt>
    <dgm:pt modelId="{934E0C49-71F8-445D-B673-32AFEE3A3622}" type="pres">
      <dgm:prSet presAssocID="{024BB9FC-F140-421C-8FBB-56C845E2663C}" presName="header" presStyleLbl="node1" presStyleIdx="0" presStyleCnt="5" custScaleX="85967" custScaleY="120127"/>
      <dgm:spPr/>
    </dgm:pt>
    <dgm:pt modelId="{186BDBA1-DFC0-43CB-8E85-77B34A721DCD}" type="pres">
      <dgm:prSet presAssocID="{C31E4FA4-2BA2-40BE-BE09-B5CED1744F7B}" presName="parTrans" presStyleLbl="sibTrans2D1" presStyleIdx="0" presStyleCnt="19"/>
      <dgm:spPr/>
    </dgm:pt>
    <dgm:pt modelId="{B0D1C5C6-B6A0-42DF-925E-4C8947E0D0BF}" type="pres">
      <dgm:prSet presAssocID="{C1E350EB-0016-4BCF-913D-FF2DF53241B7}" presName="child" presStyleLbl="alignAccFollowNode1" presStyleIdx="0" presStyleCnt="19" custScaleX="85967" custLinFactNeighborX="-1918" custLinFactNeighborY="-1904">
        <dgm:presLayoutVars>
          <dgm:chMax val="0"/>
          <dgm:bulletEnabled val="1"/>
        </dgm:presLayoutVars>
      </dgm:prSet>
      <dgm:spPr/>
    </dgm:pt>
    <dgm:pt modelId="{5DEFE065-2B4C-4B98-A0F2-7B95AF1EAE3E}" type="pres">
      <dgm:prSet presAssocID="{FF034CC5-C3B4-4D20-9B1A-CA5691FCB758}" presName="sibTrans" presStyleLbl="sibTrans2D1" presStyleIdx="1" presStyleCnt="19"/>
      <dgm:spPr/>
    </dgm:pt>
    <dgm:pt modelId="{C70EA002-046A-4818-80F9-A7CCBEAF6DCC}" type="pres">
      <dgm:prSet presAssocID="{CCBF681C-C3F5-4B8C-AAD6-F0ED99568E39}" presName="child" presStyleLbl="alignAccFollowNode1" presStyleIdx="1" presStyleCnt="19" custScaleX="85967" custLinFactNeighborX="-1918" custLinFactNeighborY="-12432">
        <dgm:presLayoutVars>
          <dgm:chMax val="0"/>
          <dgm:bulletEnabled val="1"/>
        </dgm:presLayoutVars>
      </dgm:prSet>
      <dgm:spPr/>
    </dgm:pt>
    <dgm:pt modelId="{909F6BBD-40E5-44CF-BEBA-C0D77E59E849}" type="pres">
      <dgm:prSet presAssocID="{0DDE76F7-41A8-441F-A9C7-B1F0E45706A3}" presName="sibTrans" presStyleLbl="sibTrans2D1" presStyleIdx="2" presStyleCnt="19"/>
      <dgm:spPr/>
    </dgm:pt>
    <dgm:pt modelId="{FEBD2F94-AF99-4872-96DC-4304A592CC2E}" type="pres">
      <dgm:prSet presAssocID="{6085DC75-4F49-4721-BC9F-03B56CA14649}" presName="child" presStyleLbl="alignAccFollowNode1" presStyleIdx="2" presStyleCnt="19" custScaleX="85967" custScaleY="133458" custLinFactNeighborX="-9337" custLinFactNeighborY="-20273">
        <dgm:presLayoutVars>
          <dgm:chMax val="0"/>
          <dgm:bulletEnabled val="1"/>
        </dgm:presLayoutVars>
      </dgm:prSet>
      <dgm:spPr/>
    </dgm:pt>
    <dgm:pt modelId="{2141B930-2D96-47EE-9B1B-8EC8740B7551}" type="pres">
      <dgm:prSet presAssocID="{5308DCCA-78C7-4394-A9FF-FA0CDCB8BC83}" presName="sibTrans" presStyleLbl="sibTrans2D1" presStyleIdx="3" presStyleCnt="19"/>
      <dgm:spPr/>
    </dgm:pt>
    <dgm:pt modelId="{0A28F23B-6255-4584-B49F-91E551E4FAA1}" type="pres">
      <dgm:prSet presAssocID="{864784F6-8834-4D63-ACC9-7B748A7BBA1B}" presName="child" presStyleLbl="alignAccFollowNode1" presStyleIdx="3" presStyleCnt="19" custScaleX="85967" custScaleY="131439">
        <dgm:presLayoutVars>
          <dgm:chMax val="0"/>
          <dgm:bulletEnabled val="1"/>
        </dgm:presLayoutVars>
      </dgm:prSet>
      <dgm:spPr/>
    </dgm:pt>
    <dgm:pt modelId="{654F24EE-79A1-4837-8C5E-50BA9C36095C}" type="pres">
      <dgm:prSet presAssocID="{024BB9FC-F140-421C-8FBB-56C845E2663C}" presName="hSp" presStyleCnt="0"/>
      <dgm:spPr/>
    </dgm:pt>
    <dgm:pt modelId="{AB4ED057-894C-454D-AD92-BAABEB63F3DF}" type="pres">
      <dgm:prSet presAssocID="{D2109A85-4CB6-4FB0-81D0-781850B38697}" presName="vertFlow" presStyleCnt="0"/>
      <dgm:spPr/>
    </dgm:pt>
    <dgm:pt modelId="{42430008-9734-4611-AF5D-3BAF1B7E44A8}" type="pres">
      <dgm:prSet presAssocID="{D2109A85-4CB6-4FB0-81D0-781850B38697}" presName="header" presStyleLbl="node1" presStyleIdx="1" presStyleCnt="5" custScaleX="83143" custScaleY="123156" custLinFactNeighborX="283" custLinFactNeighborY="10209"/>
      <dgm:spPr/>
    </dgm:pt>
    <dgm:pt modelId="{F70ADCA8-610C-4492-BE4D-0777CD6E0687}" type="pres">
      <dgm:prSet presAssocID="{184EFBF9-74AC-4668-A9FC-B31D5CDDBDEB}" presName="parTrans" presStyleLbl="sibTrans2D1" presStyleIdx="4" presStyleCnt="19"/>
      <dgm:spPr/>
    </dgm:pt>
    <dgm:pt modelId="{60D4744B-87AE-4CA5-852D-ADAD2B7232FE}" type="pres">
      <dgm:prSet presAssocID="{280629F3-37A5-4525-ABD0-90BDBDA1F772}" presName="child" presStyleLbl="alignAccFollowNode1" presStyleIdx="4" presStyleCnt="19" custScaleX="83143">
        <dgm:presLayoutVars>
          <dgm:chMax val="0"/>
          <dgm:bulletEnabled val="1"/>
        </dgm:presLayoutVars>
      </dgm:prSet>
      <dgm:spPr/>
    </dgm:pt>
    <dgm:pt modelId="{0C836A74-5FF3-47BF-9E22-82D2E2EDD69D}" type="pres">
      <dgm:prSet presAssocID="{8305D4FD-1B03-45A4-9373-D6C83E3AA472}" presName="sibTrans" presStyleLbl="sibTrans2D1" presStyleIdx="5" presStyleCnt="19"/>
      <dgm:spPr/>
    </dgm:pt>
    <dgm:pt modelId="{A07EE28D-A8DF-4813-A0F1-AA309C709DA8}" type="pres">
      <dgm:prSet presAssocID="{9C9D5F2F-9788-4E8B-8816-A36AD9E8A786}" presName="child" presStyleLbl="alignAccFollowNode1" presStyleIdx="5" presStyleCnt="19" custScaleX="83143" custScaleY="115269">
        <dgm:presLayoutVars>
          <dgm:chMax val="0"/>
          <dgm:bulletEnabled val="1"/>
        </dgm:presLayoutVars>
      </dgm:prSet>
      <dgm:spPr/>
    </dgm:pt>
    <dgm:pt modelId="{3C08B6C0-B2B2-444E-9BBB-BA6A6B6E7472}" type="pres">
      <dgm:prSet presAssocID="{4CD007EE-6571-43D6-8C41-5D0AAB1E0766}" presName="sibTrans" presStyleLbl="sibTrans2D1" presStyleIdx="6" presStyleCnt="19"/>
      <dgm:spPr/>
    </dgm:pt>
    <dgm:pt modelId="{FB7A1B99-911C-454A-B862-F882DF07D9D1}" type="pres">
      <dgm:prSet presAssocID="{E8EF0E61-7129-419C-A309-23CA3011959F}" presName="child" presStyleLbl="alignAccFollowNode1" presStyleIdx="6" presStyleCnt="19" custScaleX="83143" custScaleY="93108" custLinFactNeighborY="32682">
        <dgm:presLayoutVars>
          <dgm:chMax val="0"/>
          <dgm:bulletEnabled val="1"/>
        </dgm:presLayoutVars>
      </dgm:prSet>
      <dgm:spPr/>
    </dgm:pt>
    <dgm:pt modelId="{2DD23B55-2F48-437A-BEEC-1F1D7402D032}" type="pres">
      <dgm:prSet presAssocID="{90D3D85F-8DD4-4B0A-82D3-1D371A2CE292}" presName="sibTrans" presStyleLbl="sibTrans2D1" presStyleIdx="7" presStyleCnt="19"/>
      <dgm:spPr/>
    </dgm:pt>
    <dgm:pt modelId="{5A6C2445-9928-4233-8360-BAF3FEF93B2F}" type="pres">
      <dgm:prSet presAssocID="{5DC2CB3D-1B72-4A78-87C8-386E96ED46FF}" presName="child" presStyleLbl="alignAccFollowNode1" presStyleIdx="7" presStyleCnt="19" custScaleX="83143" custLinFactNeighborX="219" custLinFactNeighborY="56370">
        <dgm:presLayoutVars>
          <dgm:chMax val="0"/>
          <dgm:bulletEnabled val="1"/>
        </dgm:presLayoutVars>
      </dgm:prSet>
      <dgm:spPr/>
    </dgm:pt>
    <dgm:pt modelId="{7C154537-E787-49F3-887D-E55E6CD3B4F6}" type="pres">
      <dgm:prSet presAssocID="{D2109A85-4CB6-4FB0-81D0-781850B38697}" presName="hSp" presStyleCnt="0"/>
      <dgm:spPr/>
    </dgm:pt>
    <dgm:pt modelId="{2880C6A5-A880-46C2-AFCE-307E577A1D4C}" type="pres">
      <dgm:prSet presAssocID="{B3DFE4CE-6974-45CC-A0E9-5EDE95584F89}" presName="vertFlow" presStyleCnt="0"/>
      <dgm:spPr/>
    </dgm:pt>
    <dgm:pt modelId="{949C39D6-23E2-435C-B0AC-5FB5C689CA44}" type="pres">
      <dgm:prSet presAssocID="{B3DFE4CE-6974-45CC-A0E9-5EDE95584F89}" presName="header" presStyleLbl="node1" presStyleIdx="2" presStyleCnt="5" custScaleX="80028" custScaleY="126185"/>
      <dgm:spPr/>
    </dgm:pt>
    <dgm:pt modelId="{09734EDA-1ADC-46EC-BA1E-A909AA45F27B}" type="pres">
      <dgm:prSet presAssocID="{BCFBA099-BAC1-4EE5-8CEE-BA40AE503BB9}" presName="parTrans" presStyleLbl="sibTrans2D1" presStyleIdx="8" presStyleCnt="19"/>
      <dgm:spPr/>
    </dgm:pt>
    <dgm:pt modelId="{8DB1A938-89F4-4E53-A46D-F7A5C72E647E}" type="pres">
      <dgm:prSet presAssocID="{E64CA8A8-AF57-4D4D-A0BF-F085A46529F0}" presName="child" presStyleLbl="alignAccFollowNode1" presStyleIdx="8" presStyleCnt="19" custScaleX="80028" custLinFactNeighborY="-5957">
        <dgm:presLayoutVars>
          <dgm:chMax val="0"/>
          <dgm:bulletEnabled val="1"/>
        </dgm:presLayoutVars>
      </dgm:prSet>
      <dgm:spPr/>
    </dgm:pt>
    <dgm:pt modelId="{149C2E1E-F6B0-4B8A-AC39-A64DA46F4182}" type="pres">
      <dgm:prSet presAssocID="{29F2D833-5906-4A5B-9916-CB3122CB1830}" presName="sibTrans" presStyleLbl="sibTrans2D1" presStyleIdx="9" presStyleCnt="19"/>
      <dgm:spPr/>
    </dgm:pt>
    <dgm:pt modelId="{54A7103D-A5BE-43DB-9C06-CD9ED56F9753}" type="pres">
      <dgm:prSet presAssocID="{761418F3-A915-4E16-AB0A-DE110B304C71}" presName="child" presStyleLbl="alignAccFollowNode1" presStyleIdx="9" presStyleCnt="19" custScaleX="80028" custLinFactNeighborY="23828">
        <dgm:presLayoutVars>
          <dgm:chMax val="0"/>
          <dgm:bulletEnabled val="1"/>
        </dgm:presLayoutVars>
      </dgm:prSet>
      <dgm:spPr/>
    </dgm:pt>
    <dgm:pt modelId="{2338183C-C9EF-4D1B-985C-D4F6CEC07CF9}" type="pres">
      <dgm:prSet presAssocID="{89565DD9-BDD6-47CD-A52A-1B130BBFEAF5}" presName="sibTrans" presStyleLbl="sibTrans2D1" presStyleIdx="10" presStyleCnt="19"/>
      <dgm:spPr/>
    </dgm:pt>
    <dgm:pt modelId="{93AA17E3-DDFE-40A2-BA0D-519429647452}" type="pres">
      <dgm:prSet presAssocID="{2EE3C697-1AC8-4A58-BCDC-0C3175528526}" presName="child" presStyleLbl="alignAccFollowNode1" presStyleIdx="10" presStyleCnt="19" custScaleX="80028" custLinFactNeighborX="619" custLinFactNeighborY="65524">
        <dgm:presLayoutVars>
          <dgm:chMax val="0"/>
          <dgm:bulletEnabled val="1"/>
        </dgm:presLayoutVars>
      </dgm:prSet>
      <dgm:spPr/>
    </dgm:pt>
    <dgm:pt modelId="{C928123D-A5E7-4064-A7B1-8658807F1209}" type="pres">
      <dgm:prSet presAssocID="{9B611B03-16A9-4501-A1A7-C717E4E14DAA}" presName="sibTrans" presStyleLbl="sibTrans2D1" presStyleIdx="11" presStyleCnt="19"/>
      <dgm:spPr/>
    </dgm:pt>
    <dgm:pt modelId="{DBA1F94E-4408-49C0-AF7E-678D9A733C00}" type="pres">
      <dgm:prSet presAssocID="{7DF94AB9-8420-49F1-88BB-6F940A45F725}" presName="child" presStyleLbl="alignAccFollowNode1" presStyleIdx="11" presStyleCnt="19" custScaleX="80028" custLinFactNeighborX="98" custLinFactNeighborY="94791">
        <dgm:presLayoutVars>
          <dgm:chMax val="0"/>
          <dgm:bulletEnabled val="1"/>
        </dgm:presLayoutVars>
      </dgm:prSet>
      <dgm:spPr/>
    </dgm:pt>
    <dgm:pt modelId="{17F596AD-57DE-440E-B81B-88F4DBC4025E}" type="pres">
      <dgm:prSet presAssocID="{B3DFE4CE-6974-45CC-A0E9-5EDE95584F89}" presName="hSp" presStyleCnt="0"/>
      <dgm:spPr/>
    </dgm:pt>
    <dgm:pt modelId="{2F3025F7-EE11-4799-BD8E-AFB88FDA9E04}" type="pres">
      <dgm:prSet presAssocID="{31B891AF-D8B9-48BC-B37F-EEAFC525E9F8}" presName="vertFlow" presStyleCnt="0"/>
      <dgm:spPr/>
    </dgm:pt>
    <dgm:pt modelId="{7FA711A8-C0DB-477E-83A3-582B5696A4AB}" type="pres">
      <dgm:prSet presAssocID="{31B891AF-D8B9-48BC-B37F-EEAFC525E9F8}" presName="header" presStyleLbl="node1" presStyleIdx="3" presStyleCnt="5" custScaleX="76192" custScaleY="123363"/>
      <dgm:spPr/>
    </dgm:pt>
    <dgm:pt modelId="{853BF8B9-FB9C-4345-BC25-48EA7EC9005A}" type="pres">
      <dgm:prSet presAssocID="{D77460A9-A276-41DE-8357-6A6B9A438348}" presName="parTrans" presStyleLbl="sibTrans2D1" presStyleIdx="12" presStyleCnt="19"/>
      <dgm:spPr/>
    </dgm:pt>
    <dgm:pt modelId="{09A4AC82-9F48-49AA-9D58-774C0F22C232}" type="pres">
      <dgm:prSet presAssocID="{1E5AD7CF-79E0-4ACD-89CF-FC6CF76A37C3}" presName="child" presStyleLbl="alignAccFollowNode1" presStyleIdx="12" presStyleCnt="19" custScaleX="76192" custLinFactNeighborY="5671">
        <dgm:presLayoutVars>
          <dgm:chMax val="0"/>
          <dgm:bulletEnabled val="1"/>
        </dgm:presLayoutVars>
      </dgm:prSet>
      <dgm:spPr/>
    </dgm:pt>
    <dgm:pt modelId="{6904163B-5C6E-45B4-BA10-C523C0792F87}" type="pres">
      <dgm:prSet presAssocID="{D28A6F93-5EA6-4F8A-B32D-65AA575D465B}" presName="sibTrans" presStyleLbl="sibTrans2D1" presStyleIdx="13" presStyleCnt="19"/>
      <dgm:spPr/>
    </dgm:pt>
    <dgm:pt modelId="{4C7D8E94-A8CD-4BF1-AB46-24899A75B77C}" type="pres">
      <dgm:prSet presAssocID="{6AE0D9FC-0DB7-4F44-B371-AD756FB48E8B}" presName="child" presStyleLbl="alignAccFollowNode1" presStyleIdx="13" presStyleCnt="19" custScaleX="76192" custLinFactNeighborY="28355">
        <dgm:presLayoutVars>
          <dgm:chMax val="0"/>
          <dgm:bulletEnabled val="1"/>
        </dgm:presLayoutVars>
      </dgm:prSet>
      <dgm:spPr/>
    </dgm:pt>
    <dgm:pt modelId="{16704101-961C-4591-97E1-F4854AE16423}" type="pres">
      <dgm:prSet presAssocID="{F7568CE5-244A-4097-A4E9-C62CDEBC9C7C}" presName="sibTrans" presStyleLbl="sibTrans2D1" presStyleIdx="14" presStyleCnt="19"/>
      <dgm:spPr/>
    </dgm:pt>
    <dgm:pt modelId="{EF024B6B-690B-4F23-81A4-E1A9E20720FC}" type="pres">
      <dgm:prSet presAssocID="{82018C51-A771-4914-907A-C80A82FBCE19}" presName="child" presStyleLbl="alignAccFollowNode1" presStyleIdx="14" presStyleCnt="19" custScaleX="76192" custLinFactNeighborY="85064">
        <dgm:presLayoutVars>
          <dgm:chMax val="0"/>
          <dgm:bulletEnabled val="1"/>
        </dgm:presLayoutVars>
      </dgm:prSet>
      <dgm:spPr/>
    </dgm:pt>
    <dgm:pt modelId="{59E68161-8036-48D0-B46A-294E309972BE}" type="pres">
      <dgm:prSet presAssocID="{907CB0CA-C78C-4172-B8F7-AFFCF14DF378}" presName="sibTrans" presStyleLbl="sibTrans2D1" presStyleIdx="15" presStyleCnt="19"/>
      <dgm:spPr/>
    </dgm:pt>
    <dgm:pt modelId="{CBF6955B-E7CC-4AA3-B60F-877DF8C80D31}" type="pres">
      <dgm:prSet presAssocID="{0F2D19DB-49B3-4B2D-B4E0-ED381F21641C}" presName="child" presStyleLbl="alignAccFollowNode1" presStyleIdx="15" presStyleCnt="19" custScaleX="76192" custLinFactY="2416" custLinFactNeighborX="1757" custLinFactNeighborY="100000">
        <dgm:presLayoutVars>
          <dgm:chMax val="0"/>
          <dgm:bulletEnabled val="1"/>
        </dgm:presLayoutVars>
      </dgm:prSet>
      <dgm:spPr/>
    </dgm:pt>
    <dgm:pt modelId="{C527DFA0-CA47-49B3-A526-D1578A6F38BC}" type="pres">
      <dgm:prSet presAssocID="{31B891AF-D8B9-48BC-B37F-EEAFC525E9F8}" presName="hSp" presStyleCnt="0"/>
      <dgm:spPr/>
    </dgm:pt>
    <dgm:pt modelId="{CE86D67D-2279-4FAC-BEE4-D3B118BB41BE}" type="pres">
      <dgm:prSet presAssocID="{D8D6DEDA-4461-4E15-8F42-673C5663E873}" presName="vertFlow" presStyleCnt="0"/>
      <dgm:spPr/>
    </dgm:pt>
    <dgm:pt modelId="{807B046B-0804-48D2-AADE-227ED8447C87}" type="pres">
      <dgm:prSet presAssocID="{D8D6DEDA-4461-4E15-8F42-673C5663E873}" presName="header" presStyleLbl="node1" presStyleIdx="4" presStyleCnt="5" custScaleX="71715" custScaleY="119396" custLinFactNeighborX="-813" custLinFactNeighborY="9436"/>
      <dgm:spPr/>
    </dgm:pt>
    <dgm:pt modelId="{40F72F72-07AC-49C5-9ED8-0F4A7CE471E2}" type="pres">
      <dgm:prSet presAssocID="{AC69FB36-6F6B-46C7-AAC9-2B5D8C1D0FDB}" presName="parTrans" presStyleLbl="sibTrans2D1" presStyleIdx="16" presStyleCnt="19"/>
      <dgm:spPr/>
    </dgm:pt>
    <dgm:pt modelId="{49F004AD-6419-4ABF-A674-E770015007BD}" type="pres">
      <dgm:prSet presAssocID="{DB6559EF-74EC-46F8-99C1-E70EC84FBC03}" presName="child" presStyleLbl="alignAccFollowNode1" presStyleIdx="16" presStyleCnt="19" custScaleX="71715" custLinFactNeighborY="72033">
        <dgm:presLayoutVars>
          <dgm:chMax val="0"/>
          <dgm:bulletEnabled val="1"/>
        </dgm:presLayoutVars>
      </dgm:prSet>
      <dgm:spPr/>
    </dgm:pt>
    <dgm:pt modelId="{3FA734E0-89FC-4DDA-B74C-F48E63C7B641}" type="pres">
      <dgm:prSet presAssocID="{68A56D61-B894-4BFE-AF65-2FC82D4466D0}" presName="sibTrans" presStyleLbl="sibTrans2D1" presStyleIdx="17" presStyleCnt="19"/>
      <dgm:spPr/>
    </dgm:pt>
    <dgm:pt modelId="{AE76FDA6-7278-4EA3-80D8-DD4F5E8D361D}" type="pres">
      <dgm:prSet presAssocID="{D213B12F-6791-4759-9E44-0A8BDCC7ABAE}" presName="child" presStyleLbl="alignAccFollowNode1" presStyleIdx="17" presStyleCnt="19" custScaleX="71715" custLinFactNeighborX="-813" custLinFactNeighborY="97382">
        <dgm:presLayoutVars>
          <dgm:chMax val="0"/>
          <dgm:bulletEnabled val="1"/>
        </dgm:presLayoutVars>
      </dgm:prSet>
      <dgm:spPr/>
    </dgm:pt>
    <dgm:pt modelId="{001BB192-2DB0-4889-869E-6310499CEFED}" type="pres">
      <dgm:prSet presAssocID="{1110D3B9-8F0D-47E5-AEFC-A5FEF80A66F8}" presName="sibTrans" presStyleLbl="sibTrans2D1" presStyleIdx="18" presStyleCnt="19"/>
      <dgm:spPr/>
    </dgm:pt>
    <dgm:pt modelId="{0189382D-E0DA-4305-B512-B7075B9DB460}" type="pres">
      <dgm:prSet presAssocID="{72EE85A0-27D4-4BAC-9036-526C5449A3A0}" presName="child" presStyleLbl="alignAccFollowNode1" presStyleIdx="18" presStyleCnt="19" custScaleX="71715" custLinFactY="18671" custLinFactNeighborX="50" custLinFactNeighborY="100000">
        <dgm:presLayoutVars>
          <dgm:chMax val="0"/>
          <dgm:bulletEnabled val="1"/>
        </dgm:presLayoutVars>
      </dgm:prSet>
      <dgm:spPr/>
    </dgm:pt>
  </dgm:ptLst>
  <dgm:cxnLst>
    <dgm:cxn modelId="{F007F702-9FAC-4E53-BFBF-7BEA147DED7F}" srcId="{B3DFE4CE-6974-45CC-A0E9-5EDE95584F89}" destId="{761418F3-A915-4E16-AB0A-DE110B304C71}" srcOrd="1" destOrd="0" parTransId="{14486F03-623A-4FE1-817C-EE7BDB7139B2}" sibTransId="{89565DD9-BDD6-47CD-A52A-1B130BBFEAF5}"/>
    <dgm:cxn modelId="{1CD98003-49F7-465E-BEC1-75909A0A3128}" type="presOf" srcId="{89565DD9-BDD6-47CD-A52A-1B130BBFEAF5}" destId="{2338183C-C9EF-4D1B-985C-D4F6CEC07CF9}" srcOrd="0" destOrd="0" presId="urn:microsoft.com/office/officeart/2005/8/layout/lProcess1"/>
    <dgm:cxn modelId="{94885909-3059-4EDB-A13E-30BFD307CAE3}" type="presOf" srcId="{B3DFE4CE-6974-45CC-A0E9-5EDE95584F89}" destId="{949C39D6-23E2-435C-B0AC-5FB5C689CA44}" srcOrd="0" destOrd="0" presId="urn:microsoft.com/office/officeart/2005/8/layout/lProcess1"/>
    <dgm:cxn modelId="{2D32530E-81DF-4084-836C-1B1F23B22EA0}" type="presOf" srcId="{D213B12F-6791-4759-9E44-0A8BDCC7ABAE}" destId="{AE76FDA6-7278-4EA3-80D8-DD4F5E8D361D}" srcOrd="0" destOrd="0" presId="urn:microsoft.com/office/officeart/2005/8/layout/lProcess1"/>
    <dgm:cxn modelId="{47AC820E-19CE-4010-A3B5-03897BD3D800}" srcId="{650C00DB-59D3-4EA4-9B42-AA308D92CB3C}" destId="{024BB9FC-F140-421C-8FBB-56C845E2663C}" srcOrd="0" destOrd="0" parTransId="{4D920D3C-6E53-479B-9B00-B7FC744B36C5}" sibTransId="{3BD666A1-50CC-4DB6-ADF0-2A27C3EA4118}"/>
    <dgm:cxn modelId="{A922E210-FD6D-494B-9C46-29BEAB64532F}" type="presOf" srcId="{D2109A85-4CB6-4FB0-81D0-781850B38697}" destId="{42430008-9734-4611-AF5D-3BAF1B7E44A8}" srcOrd="0" destOrd="0" presId="urn:microsoft.com/office/officeart/2005/8/layout/lProcess1"/>
    <dgm:cxn modelId="{98BF5712-23E4-4FA0-AE45-F77ABF96912A}" type="presOf" srcId="{82018C51-A771-4914-907A-C80A82FBCE19}" destId="{EF024B6B-690B-4F23-81A4-E1A9E20720FC}" srcOrd="0" destOrd="0" presId="urn:microsoft.com/office/officeart/2005/8/layout/lProcess1"/>
    <dgm:cxn modelId="{E713921B-3083-4799-9A6F-F68224475A89}" type="presOf" srcId="{F7568CE5-244A-4097-A4E9-C62CDEBC9C7C}" destId="{16704101-961C-4591-97E1-F4854AE16423}" srcOrd="0" destOrd="0" presId="urn:microsoft.com/office/officeart/2005/8/layout/lProcess1"/>
    <dgm:cxn modelId="{938DED24-AD34-4EBD-BBF3-FDFA93E5540E}" srcId="{31B891AF-D8B9-48BC-B37F-EEAFC525E9F8}" destId="{0F2D19DB-49B3-4B2D-B4E0-ED381F21641C}" srcOrd="3" destOrd="0" parTransId="{863F84B9-61BE-4984-B613-1027D4C39383}" sibTransId="{2553A448-B166-4EB2-A726-1AB16B1B09CC}"/>
    <dgm:cxn modelId="{4FCCE52E-FAC0-4265-BD55-9179E39C44D1}" type="presOf" srcId="{90D3D85F-8DD4-4B0A-82D3-1D371A2CE292}" destId="{2DD23B55-2F48-437A-BEEC-1F1D7402D032}" srcOrd="0" destOrd="0" presId="urn:microsoft.com/office/officeart/2005/8/layout/lProcess1"/>
    <dgm:cxn modelId="{24D7C733-DCC7-4A84-B29E-BB2D6B22DADF}" srcId="{D2109A85-4CB6-4FB0-81D0-781850B38697}" destId="{280629F3-37A5-4525-ABD0-90BDBDA1F772}" srcOrd="0" destOrd="0" parTransId="{184EFBF9-74AC-4668-A9FC-B31D5CDDBDEB}" sibTransId="{8305D4FD-1B03-45A4-9373-D6C83E3AA472}"/>
    <dgm:cxn modelId="{AD4AD633-9D38-4816-A2CE-2F828089B218}" srcId="{650C00DB-59D3-4EA4-9B42-AA308D92CB3C}" destId="{B3DFE4CE-6974-45CC-A0E9-5EDE95584F89}" srcOrd="2" destOrd="0" parTransId="{36D9D623-483C-485F-ABD7-D915AA961081}" sibTransId="{4FC02624-1D95-4E65-8BA0-6E93C66D781A}"/>
    <dgm:cxn modelId="{ACA4053C-E74C-48BF-B4BD-DE54D1172A7A}" srcId="{31B891AF-D8B9-48BC-B37F-EEAFC525E9F8}" destId="{1E5AD7CF-79E0-4ACD-89CF-FC6CF76A37C3}" srcOrd="0" destOrd="0" parTransId="{D77460A9-A276-41DE-8357-6A6B9A438348}" sibTransId="{D28A6F93-5EA6-4F8A-B32D-65AA575D465B}"/>
    <dgm:cxn modelId="{17C7175B-FEBC-4F1B-98DB-01D529BF2380}" type="presOf" srcId="{9B611B03-16A9-4501-A1A7-C717E4E14DAA}" destId="{C928123D-A5E7-4064-A7B1-8658807F1209}" srcOrd="0" destOrd="0" presId="urn:microsoft.com/office/officeart/2005/8/layout/lProcess1"/>
    <dgm:cxn modelId="{8F941B42-7B0C-436A-A889-3B891ED145C2}" type="presOf" srcId="{C31E4FA4-2BA2-40BE-BE09-B5CED1744F7B}" destId="{186BDBA1-DFC0-43CB-8E85-77B34A721DCD}" srcOrd="0" destOrd="0" presId="urn:microsoft.com/office/officeart/2005/8/layout/lProcess1"/>
    <dgm:cxn modelId="{28643862-F8B2-4EC4-958F-875733DDC723}" type="presOf" srcId="{8305D4FD-1B03-45A4-9373-D6C83E3AA472}" destId="{0C836A74-5FF3-47BF-9E22-82D2E2EDD69D}" srcOrd="0" destOrd="0" presId="urn:microsoft.com/office/officeart/2005/8/layout/lProcess1"/>
    <dgm:cxn modelId="{BD0C9363-01EC-45DE-B5F8-8DE8A8888F7E}" type="presOf" srcId="{5DC2CB3D-1B72-4A78-87C8-386E96ED46FF}" destId="{5A6C2445-9928-4233-8360-BAF3FEF93B2F}" srcOrd="0" destOrd="0" presId="urn:microsoft.com/office/officeart/2005/8/layout/lProcess1"/>
    <dgm:cxn modelId="{A0CD6864-1649-497B-A2B9-343946A5A905}" type="presOf" srcId="{024BB9FC-F140-421C-8FBB-56C845E2663C}" destId="{934E0C49-71F8-445D-B673-32AFEE3A3622}" srcOrd="0" destOrd="0" presId="urn:microsoft.com/office/officeart/2005/8/layout/lProcess1"/>
    <dgm:cxn modelId="{59A42346-B0C2-43A8-A115-7E06DC80D3A3}" type="presOf" srcId="{D77460A9-A276-41DE-8357-6A6B9A438348}" destId="{853BF8B9-FB9C-4345-BC25-48EA7EC9005A}" srcOrd="0" destOrd="0" presId="urn:microsoft.com/office/officeart/2005/8/layout/lProcess1"/>
    <dgm:cxn modelId="{18ED5266-009D-4B3B-92FE-3ABD5842C93D}" type="presOf" srcId="{7DF94AB9-8420-49F1-88BB-6F940A45F725}" destId="{DBA1F94E-4408-49C0-AF7E-678D9A733C00}" srcOrd="0" destOrd="0" presId="urn:microsoft.com/office/officeart/2005/8/layout/lProcess1"/>
    <dgm:cxn modelId="{2A875D67-C882-4932-B17D-E9B5BAD462CE}" type="presOf" srcId="{5308DCCA-78C7-4394-A9FF-FA0CDCB8BC83}" destId="{2141B930-2D96-47EE-9B1B-8EC8740B7551}" srcOrd="0" destOrd="0" presId="urn:microsoft.com/office/officeart/2005/8/layout/lProcess1"/>
    <dgm:cxn modelId="{3B028667-23F1-481B-9BE6-144731162BBA}" srcId="{024BB9FC-F140-421C-8FBB-56C845E2663C}" destId="{CCBF681C-C3F5-4B8C-AAD6-F0ED99568E39}" srcOrd="1" destOrd="0" parTransId="{221780C7-87A8-41D9-9032-324CCD6EACFD}" sibTransId="{0DDE76F7-41A8-441F-A9C7-B1F0E45706A3}"/>
    <dgm:cxn modelId="{6F6D396B-42BF-45C1-9F4D-D4A3ECF235A0}" type="presOf" srcId="{0F2D19DB-49B3-4B2D-B4E0-ED381F21641C}" destId="{CBF6955B-E7CC-4AA3-B60F-877DF8C80D31}" srcOrd="0" destOrd="0" presId="urn:microsoft.com/office/officeart/2005/8/layout/lProcess1"/>
    <dgm:cxn modelId="{2222974B-82E9-41AC-B89B-DCB8095D657D}" type="presOf" srcId="{907CB0CA-C78C-4172-B8F7-AFFCF14DF378}" destId="{59E68161-8036-48D0-B46A-294E309972BE}" srcOrd="0" destOrd="0" presId="urn:microsoft.com/office/officeart/2005/8/layout/lProcess1"/>
    <dgm:cxn modelId="{13C9106C-3FD8-48BF-9F5F-6FB6F49FEE81}" srcId="{D2109A85-4CB6-4FB0-81D0-781850B38697}" destId="{E8EF0E61-7129-419C-A309-23CA3011959F}" srcOrd="2" destOrd="0" parTransId="{EC605812-C624-49F1-9A6F-790D241D7D49}" sibTransId="{90D3D85F-8DD4-4B0A-82D3-1D371A2CE292}"/>
    <dgm:cxn modelId="{3F880E52-FAC4-4F35-9096-EA97969F0152}" type="presOf" srcId="{1110D3B9-8F0D-47E5-AEFC-A5FEF80A66F8}" destId="{001BB192-2DB0-4889-869E-6310499CEFED}" srcOrd="0" destOrd="0" presId="urn:microsoft.com/office/officeart/2005/8/layout/lProcess1"/>
    <dgm:cxn modelId="{08A9EB52-CDAA-40E5-B0DE-607DF658F112}" srcId="{650C00DB-59D3-4EA4-9B42-AA308D92CB3C}" destId="{31B891AF-D8B9-48BC-B37F-EEAFC525E9F8}" srcOrd="3" destOrd="0" parTransId="{EA328AF0-D619-4D67-A72F-956738D8B670}" sibTransId="{9F829F04-14BF-41F3-B487-D23F2E1D36B5}"/>
    <dgm:cxn modelId="{9B44E173-45F6-4B87-BAFF-BE57B9F274EF}" type="presOf" srcId="{72EE85A0-27D4-4BAC-9036-526C5449A3A0}" destId="{0189382D-E0DA-4305-B512-B7075B9DB460}" srcOrd="0" destOrd="0" presId="urn:microsoft.com/office/officeart/2005/8/layout/lProcess1"/>
    <dgm:cxn modelId="{C5B6C556-4CBF-4F56-8A54-596F3235A5BD}" srcId="{024BB9FC-F140-421C-8FBB-56C845E2663C}" destId="{C1E350EB-0016-4BCF-913D-FF2DF53241B7}" srcOrd="0" destOrd="0" parTransId="{C31E4FA4-2BA2-40BE-BE09-B5CED1744F7B}" sibTransId="{FF034CC5-C3B4-4D20-9B1A-CA5691FCB758}"/>
    <dgm:cxn modelId="{79F03C79-1F74-4AD9-A79C-A77C27A196BB}" srcId="{31B891AF-D8B9-48BC-B37F-EEAFC525E9F8}" destId="{82018C51-A771-4914-907A-C80A82FBCE19}" srcOrd="2" destOrd="0" parTransId="{C63CCFC8-1041-491F-8A14-58B117811CC8}" sibTransId="{907CB0CA-C78C-4172-B8F7-AFFCF14DF378}"/>
    <dgm:cxn modelId="{601D3A5A-B8D1-4E46-94A7-D6B0EFCD3788}" srcId="{B3DFE4CE-6974-45CC-A0E9-5EDE95584F89}" destId="{2EE3C697-1AC8-4A58-BCDC-0C3175528526}" srcOrd="2" destOrd="0" parTransId="{2A83A783-1775-47DC-81F3-C5FB777457A2}" sibTransId="{9B611B03-16A9-4501-A1A7-C717E4E14DAA}"/>
    <dgm:cxn modelId="{39AC377D-4613-448D-AADE-8BE03E8DA222}" srcId="{31B891AF-D8B9-48BC-B37F-EEAFC525E9F8}" destId="{6AE0D9FC-0DB7-4F44-B371-AD756FB48E8B}" srcOrd="1" destOrd="0" parTransId="{F3BAC790-6189-4756-AF9A-39B03C0331C3}" sibTransId="{F7568CE5-244A-4097-A4E9-C62CDEBC9C7C}"/>
    <dgm:cxn modelId="{193FCE7E-7A9D-4CD9-AFDF-7EB9755F7979}" type="presOf" srcId="{29F2D833-5906-4A5B-9916-CB3122CB1830}" destId="{149C2E1E-F6B0-4B8A-AC39-A64DA46F4182}" srcOrd="0" destOrd="0" presId="urn:microsoft.com/office/officeart/2005/8/layout/lProcess1"/>
    <dgm:cxn modelId="{1A157680-5ED8-4483-9674-5A33E79C9DCF}" type="presOf" srcId="{FF034CC5-C3B4-4D20-9B1A-CA5691FCB758}" destId="{5DEFE065-2B4C-4B98-A0F2-7B95AF1EAE3E}" srcOrd="0" destOrd="0" presId="urn:microsoft.com/office/officeart/2005/8/layout/lProcess1"/>
    <dgm:cxn modelId="{2DCF4B83-F37A-41C8-80BF-9DD9EFBE3093}" type="presOf" srcId="{68A56D61-B894-4BFE-AF65-2FC82D4466D0}" destId="{3FA734E0-89FC-4DDA-B74C-F48E63C7B641}" srcOrd="0" destOrd="0" presId="urn:microsoft.com/office/officeart/2005/8/layout/lProcess1"/>
    <dgm:cxn modelId="{D735FD84-8507-4370-A612-D7C9DDDD67DF}" srcId="{024BB9FC-F140-421C-8FBB-56C845E2663C}" destId="{6085DC75-4F49-4721-BC9F-03B56CA14649}" srcOrd="2" destOrd="0" parTransId="{92C6446B-BC81-4F33-B390-B9DB148BBAFB}" sibTransId="{5308DCCA-78C7-4394-A9FF-FA0CDCB8BC83}"/>
    <dgm:cxn modelId="{18E5E88B-5D47-4F7E-BD01-5ADB1260F967}" type="presOf" srcId="{4CD007EE-6571-43D6-8C41-5D0AAB1E0766}" destId="{3C08B6C0-B2B2-444E-9BBB-BA6A6B6E7472}" srcOrd="0" destOrd="0" presId="urn:microsoft.com/office/officeart/2005/8/layout/lProcess1"/>
    <dgm:cxn modelId="{468D2B8E-C1D5-4361-BBF0-345E79C81F10}" type="presOf" srcId="{D8D6DEDA-4461-4E15-8F42-673C5663E873}" destId="{807B046B-0804-48D2-AADE-227ED8447C87}" srcOrd="0" destOrd="0" presId="urn:microsoft.com/office/officeart/2005/8/layout/lProcess1"/>
    <dgm:cxn modelId="{BDE4908E-10D9-411D-A427-BE291968C9AF}" srcId="{024BB9FC-F140-421C-8FBB-56C845E2663C}" destId="{864784F6-8834-4D63-ACC9-7B748A7BBA1B}" srcOrd="3" destOrd="0" parTransId="{72FAD352-D436-462C-B4EE-6FB151075129}" sibTransId="{8B95DADA-88E6-4345-9119-58DBB4E67DE3}"/>
    <dgm:cxn modelId="{B6D40192-4CA9-4EBA-A793-A2C246DF35C2}" srcId="{D8D6DEDA-4461-4E15-8F42-673C5663E873}" destId="{D213B12F-6791-4759-9E44-0A8BDCC7ABAE}" srcOrd="1" destOrd="0" parTransId="{638535AE-E6AB-4FBD-B6BC-655F0BD63DC7}" sibTransId="{1110D3B9-8F0D-47E5-AEFC-A5FEF80A66F8}"/>
    <dgm:cxn modelId="{9DDBAE93-61CA-4823-8137-BF81014D1DFA}" srcId="{B3DFE4CE-6974-45CC-A0E9-5EDE95584F89}" destId="{E64CA8A8-AF57-4D4D-A0BF-F085A46529F0}" srcOrd="0" destOrd="0" parTransId="{BCFBA099-BAC1-4EE5-8CEE-BA40AE503BB9}" sibTransId="{29F2D833-5906-4A5B-9916-CB3122CB1830}"/>
    <dgm:cxn modelId="{2F45429A-B72B-440E-8A18-DB32282C01AF}" type="presOf" srcId="{864784F6-8834-4D63-ACC9-7B748A7BBA1B}" destId="{0A28F23B-6255-4584-B49F-91E551E4FAA1}" srcOrd="0" destOrd="0" presId="urn:microsoft.com/office/officeart/2005/8/layout/lProcess1"/>
    <dgm:cxn modelId="{6F3F6E9B-1A13-49B5-BEFA-F87ACBF87C77}" type="presOf" srcId="{0DDE76F7-41A8-441F-A9C7-B1F0E45706A3}" destId="{909F6BBD-40E5-44CF-BEBA-C0D77E59E849}" srcOrd="0" destOrd="0" presId="urn:microsoft.com/office/officeart/2005/8/layout/lProcess1"/>
    <dgm:cxn modelId="{5E7628A1-4F0A-40AD-A575-DB2589BFFCF8}" type="presOf" srcId="{C1E350EB-0016-4BCF-913D-FF2DF53241B7}" destId="{B0D1C5C6-B6A0-42DF-925E-4C8947E0D0BF}" srcOrd="0" destOrd="0" presId="urn:microsoft.com/office/officeart/2005/8/layout/lProcess1"/>
    <dgm:cxn modelId="{33B4F5A1-F52A-443A-B8A9-E3ABA32E76D6}" type="presOf" srcId="{AC69FB36-6F6B-46C7-AAC9-2B5D8C1D0FDB}" destId="{40F72F72-07AC-49C5-9ED8-0F4A7CE471E2}" srcOrd="0" destOrd="0" presId="urn:microsoft.com/office/officeart/2005/8/layout/lProcess1"/>
    <dgm:cxn modelId="{7AFB17A3-3E65-4B3B-879B-3449F894C183}" type="presOf" srcId="{BCFBA099-BAC1-4EE5-8CEE-BA40AE503BB9}" destId="{09734EDA-1ADC-46EC-BA1E-A909AA45F27B}" srcOrd="0" destOrd="0" presId="urn:microsoft.com/office/officeart/2005/8/layout/lProcess1"/>
    <dgm:cxn modelId="{579221A3-5776-44BA-9F37-929D271338CB}" type="presOf" srcId="{CCBF681C-C3F5-4B8C-AAD6-F0ED99568E39}" destId="{C70EA002-046A-4818-80F9-A7CCBEAF6DCC}" srcOrd="0" destOrd="0" presId="urn:microsoft.com/office/officeart/2005/8/layout/lProcess1"/>
    <dgm:cxn modelId="{FB5BF2A6-B4FE-4FB0-97BE-FEDF1DCA1D3B}" srcId="{D8D6DEDA-4461-4E15-8F42-673C5663E873}" destId="{72EE85A0-27D4-4BAC-9036-526C5449A3A0}" srcOrd="2" destOrd="0" parTransId="{A345BC76-9199-4931-9B44-909A7898DF6F}" sibTransId="{1ACED43D-A5D2-4F03-A2E9-050D85E3C97B}"/>
    <dgm:cxn modelId="{FBB4C6A9-39C1-4E7C-A1D4-ADD992E455CF}" srcId="{B3DFE4CE-6974-45CC-A0E9-5EDE95584F89}" destId="{7DF94AB9-8420-49F1-88BB-6F940A45F725}" srcOrd="3" destOrd="0" parTransId="{7CD38C51-2271-4FD4-AABA-3EC09610F6FF}" sibTransId="{BCB8D23F-6B49-496A-AAEB-7F90962E1743}"/>
    <dgm:cxn modelId="{236435AB-C22D-4E8F-BFB7-85CE8AAA0270}" type="presOf" srcId="{9C9D5F2F-9788-4E8B-8816-A36AD9E8A786}" destId="{A07EE28D-A8DF-4813-A0F1-AA309C709DA8}" srcOrd="0" destOrd="0" presId="urn:microsoft.com/office/officeart/2005/8/layout/lProcess1"/>
    <dgm:cxn modelId="{432D85AC-D85C-4BD7-A2FF-58CB43A0835F}" type="presOf" srcId="{31B891AF-D8B9-48BC-B37F-EEAFC525E9F8}" destId="{7FA711A8-C0DB-477E-83A3-582B5696A4AB}" srcOrd="0" destOrd="0" presId="urn:microsoft.com/office/officeart/2005/8/layout/lProcess1"/>
    <dgm:cxn modelId="{5D267DAE-30E4-43CD-B059-43085A0AA226}" type="presOf" srcId="{6085DC75-4F49-4721-BC9F-03B56CA14649}" destId="{FEBD2F94-AF99-4872-96DC-4304A592CC2E}" srcOrd="0" destOrd="0" presId="urn:microsoft.com/office/officeart/2005/8/layout/lProcess1"/>
    <dgm:cxn modelId="{48DA92B5-2D8D-4C34-BB0A-251271DF3028}" type="presOf" srcId="{2EE3C697-1AC8-4A58-BCDC-0C3175528526}" destId="{93AA17E3-DDFE-40A2-BA0D-519429647452}" srcOrd="0" destOrd="0" presId="urn:microsoft.com/office/officeart/2005/8/layout/lProcess1"/>
    <dgm:cxn modelId="{35ABF2BA-3583-43CE-B606-AB9B227CCD6A}" type="presOf" srcId="{1E5AD7CF-79E0-4ACD-89CF-FC6CF76A37C3}" destId="{09A4AC82-9F48-49AA-9D58-774C0F22C232}" srcOrd="0" destOrd="0" presId="urn:microsoft.com/office/officeart/2005/8/layout/lProcess1"/>
    <dgm:cxn modelId="{F42440C1-44A6-41A9-81A2-1115F7F651F2}" srcId="{650C00DB-59D3-4EA4-9B42-AA308D92CB3C}" destId="{D8D6DEDA-4461-4E15-8F42-673C5663E873}" srcOrd="4" destOrd="0" parTransId="{9D8DB044-17E6-4DC1-9D57-78566E0A2728}" sibTransId="{AC1AC9C2-C03F-49B6-A4D2-7AB530D4D673}"/>
    <dgm:cxn modelId="{B20FD0C4-FED1-47BC-92A8-A5D0A65FB373}" type="presOf" srcId="{280629F3-37A5-4525-ABD0-90BDBDA1F772}" destId="{60D4744B-87AE-4CA5-852D-ADAD2B7232FE}" srcOrd="0" destOrd="0" presId="urn:microsoft.com/office/officeart/2005/8/layout/lProcess1"/>
    <dgm:cxn modelId="{772793DB-5D96-40E3-8709-0535E9350652}" srcId="{D2109A85-4CB6-4FB0-81D0-781850B38697}" destId="{9C9D5F2F-9788-4E8B-8816-A36AD9E8A786}" srcOrd="1" destOrd="0" parTransId="{6C056915-181D-491B-BDA8-D9C791236B44}" sibTransId="{4CD007EE-6571-43D6-8C41-5D0AAB1E0766}"/>
    <dgm:cxn modelId="{E03C86DE-C53A-4C7A-AF54-B1C2BF8A65B4}" type="presOf" srcId="{DB6559EF-74EC-46F8-99C1-E70EC84FBC03}" destId="{49F004AD-6419-4ABF-A674-E770015007BD}" srcOrd="0" destOrd="0" presId="urn:microsoft.com/office/officeart/2005/8/layout/lProcess1"/>
    <dgm:cxn modelId="{BE8EDDE0-24A9-430E-85F1-1C13B8739BAF}" srcId="{D2109A85-4CB6-4FB0-81D0-781850B38697}" destId="{5DC2CB3D-1B72-4A78-87C8-386E96ED46FF}" srcOrd="3" destOrd="0" parTransId="{5359E65D-E5A8-4372-B6FC-0B7DD0779B02}" sibTransId="{EB8DA147-7CF3-4B38-9918-D4684AD0DC7B}"/>
    <dgm:cxn modelId="{3D00B5E1-1FBA-4522-B0B3-05DA2D9D45DE}" srcId="{D8D6DEDA-4461-4E15-8F42-673C5663E873}" destId="{DB6559EF-74EC-46F8-99C1-E70EC84FBC03}" srcOrd="0" destOrd="0" parTransId="{AC69FB36-6F6B-46C7-AAC9-2B5D8C1D0FDB}" sibTransId="{68A56D61-B894-4BFE-AF65-2FC82D4466D0}"/>
    <dgm:cxn modelId="{F155E9E4-AD99-4DB7-9121-C3A0EE5DD41E}" type="presOf" srcId="{E64CA8A8-AF57-4D4D-A0BF-F085A46529F0}" destId="{8DB1A938-89F4-4E53-A46D-F7A5C72E647E}" srcOrd="0" destOrd="0" presId="urn:microsoft.com/office/officeart/2005/8/layout/lProcess1"/>
    <dgm:cxn modelId="{CD39B2E9-5A8F-47FD-9771-BA7AA41AEE80}" type="presOf" srcId="{E8EF0E61-7129-419C-A309-23CA3011959F}" destId="{FB7A1B99-911C-454A-B862-F882DF07D9D1}" srcOrd="0" destOrd="0" presId="urn:microsoft.com/office/officeart/2005/8/layout/lProcess1"/>
    <dgm:cxn modelId="{105EBAEA-6599-4623-900A-7C4D286355D6}" srcId="{650C00DB-59D3-4EA4-9B42-AA308D92CB3C}" destId="{D2109A85-4CB6-4FB0-81D0-781850B38697}" srcOrd="1" destOrd="0" parTransId="{9E46F614-3F52-405A-B4C4-B8171DB6ED30}" sibTransId="{BF565E72-E6CB-4A78-A454-F2D66BD213BD}"/>
    <dgm:cxn modelId="{55383BEF-C01D-4635-AEB3-47E3E583AD23}" type="presOf" srcId="{184EFBF9-74AC-4668-A9FC-B31D5CDDBDEB}" destId="{F70ADCA8-610C-4492-BE4D-0777CD6E0687}" srcOrd="0" destOrd="0" presId="urn:microsoft.com/office/officeart/2005/8/layout/lProcess1"/>
    <dgm:cxn modelId="{1599A9F5-202F-474D-B980-2F999E2DA9B1}" type="presOf" srcId="{761418F3-A915-4E16-AB0A-DE110B304C71}" destId="{54A7103D-A5BE-43DB-9C06-CD9ED56F9753}" srcOrd="0" destOrd="0" presId="urn:microsoft.com/office/officeart/2005/8/layout/lProcess1"/>
    <dgm:cxn modelId="{C135CFFC-5FD4-4D56-9483-E1E1D67F87EF}" type="presOf" srcId="{6AE0D9FC-0DB7-4F44-B371-AD756FB48E8B}" destId="{4C7D8E94-A8CD-4BF1-AB46-24899A75B77C}" srcOrd="0" destOrd="0" presId="urn:microsoft.com/office/officeart/2005/8/layout/lProcess1"/>
    <dgm:cxn modelId="{C52361FD-4697-4A6B-86CE-D75605EE0588}" type="presOf" srcId="{D28A6F93-5EA6-4F8A-B32D-65AA575D465B}" destId="{6904163B-5C6E-45B4-BA10-C523C0792F87}" srcOrd="0" destOrd="0" presId="urn:microsoft.com/office/officeart/2005/8/layout/lProcess1"/>
    <dgm:cxn modelId="{394AE2FF-A627-4AC7-A0AA-B7D64D1E842D}" type="presOf" srcId="{650C00DB-59D3-4EA4-9B42-AA308D92CB3C}" destId="{1A05F8D6-CF1A-45EC-A8AF-DC16BD4D0ED6}" srcOrd="0" destOrd="0" presId="urn:microsoft.com/office/officeart/2005/8/layout/lProcess1"/>
    <dgm:cxn modelId="{5D7B3FDE-80BC-44E0-88C6-3810B84580D3}" type="presParOf" srcId="{1A05F8D6-CF1A-45EC-A8AF-DC16BD4D0ED6}" destId="{A0F56ED9-5EB3-4400-8BF4-E14996FBF720}" srcOrd="0" destOrd="0" presId="urn:microsoft.com/office/officeart/2005/8/layout/lProcess1"/>
    <dgm:cxn modelId="{FC494DF1-3347-4ED7-A388-60D019040E1E}" type="presParOf" srcId="{A0F56ED9-5EB3-4400-8BF4-E14996FBF720}" destId="{934E0C49-71F8-445D-B673-32AFEE3A3622}" srcOrd="0" destOrd="0" presId="urn:microsoft.com/office/officeart/2005/8/layout/lProcess1"/>
    <dgm:cxn modelId="{769DE6A7-630B-4C98-A741-D13F330D554E}" type="presParOf" srcId="{A0F56ED9-5EB3-4400-8BF4-E14996FBF720}" destId="{186BDBA1-DFC0-43CB-8E85-77B34A721DCD}" srcOrd="1" destOrd="0" presId="urn:microsoft.com/office/officeart/2005/8/layout/lProcess1"/>
    <dgm:cxn modelId="{DED3918D-483B-4C88-AA3F-E6CB94A84659}" type="presParOf" srcId="{A0F56ED9-5EB3-4400-8BF4-E14996FBF720}" destId="{B0D1C5C6-B6A0-42DF-925E-4C8947E0D0BF}" srcOrd="2" destOrd="0" presId="urn:microsoft.com/office/officeart/2005/8/layout/lProcess1"/>
    <dgm:cxn modelId="{7FCA68F9-58CE-4233-BF65-F5575E5931E0}" type="presParOf" srcId="{A0F56ED9-5EB3-4400-8BF4-E14996FBF720}" destId="{5DEFE065-2B4C-4B98-A0F2-7B95AF1EAE3E}" srcOrd="3" destOrd="0" presId="urn:microsoft.com/office/officeart/2005/8/layout/lProcess1"/>
    <dgm:cxn modelId="{4CE147B5-A6A1-4E88-8A12-2CDF212FF5D4}" type="presParOf" srcId="{A0F56ED9-5EB3-4400-8BF4-E14996FBF720}" destId="{C70EA002-046A-4818-80F9-A7CCBEAF6DCC}" srcOrd="4" destOrd="0" presId="urn:microsoft.com/office/officeart/2005/8/layout/lProcess1"/>
    <dgm:cxn modelId="{2BB8BD95-13C5-4BBA-88F6-04847E3AB016}" type="presParOf" srcId="{A0F56ED9-5EB3-4400-8BF4-E14996FBF720}" destId="{909F6BBD-40E5-44CF-BEBA-C0D77E59E849}" srcOrd="5" destOrd="0" presId="urn:microsoft.com/office/officeart/2005/8/layout/lProcess1"/>
    <dgm:cxn modelId="{F76ADDE6-6002-49DD-8770-0DBC0B130FDD}" type="presParOf" srcId="{A0F56ED9-5EB3-4400-8BF4-E14996FBF720}" destId="{FEBD2F94-AF99-4872-96DC-4304A592CC2E}" srcOrd="6" destOrd="0" presId="urn:microsoft.com/office/officeart/2005/8/layout/lProcess1"/>
    <dgm:cxn modelId="{8A81CD97-202A-40C6-8B6A-75DFF6AB7FF0}" type="presParOf" srcId="{A0F56ED9-5EB3-4400-8BF4-E14996FBF720}" destId="{2141B930-2D96-47EE-9B1B-8EC8740B7551}" srcOrd="7" destOrd="0" presId="urn:microsoft.com/office/officeart/2005/8/layout/lProcess1"/>
    <dgm:cxn modelId="{0F3B8FC2-027C-4911-918C-87C6F9FF6ACA}" type="presParOf" srcId="{A0F56ED9-5EB3-4400-8BF4-E14996FBF720}" destId="{0A28F23B-6255-4584-B49F-91E551E4FAA1}" srcOrd="8" destOrd="0" presId="urn:microsoft.com/office/officeart/2005/8/layout/lProcess1"/>
    <dgm:cxn modelId="{2A4F58CA-3424-42D2-9492-C1B0FDA83FFF}" type="presParOf" srcId="{1A05F8D6-CF1A-45EC-A8AF-DC16BD4D0ED6}" destId="{654F24EE-79A1-4837-8C5E-50BA9C36095C}" srcOrd="1" destOrd="0" presId="urn:microsoft.com/office/officeart/2005/8/layout/lProcess1"/>
    <dgm:cxn modelId="{0EE5A112-93EA-4C82-ADCE-2BF2BABCAA3C}" type="presParOf" srcId="{1A05F8D6-CF1A-45EC-A8AF-DC16BD4D0ED6}" destId="{AB4ED057-894C-454D-AD92-BAABEB63F3DF}" srcOrd="2" destOrd="0" presId="urn:microsoft.com/office/officeart/2005/8/layout/lProcess1"/>
    <dgm:cxn modelId="{4302A253-E687-4386-9BEE-5E94D2DB9FDD}" type="presParOf" srcId="{AB4ED057-894C-454D-AD92-BAABEB63F3DF}" destId="{42430008-9734-4611-AF5D-3BAF1B7E44A8}" srcOrd="0" destOrd="0" presId="urn:microsoft.com/office/officeart/2005/8/layout/lProcess1"/>
    <dgm:cxn modelId="{E1AF9618-EADA-4937-A5B9-B7D33E95DC94}" type="presParOf" srcId="{AB4ED057-894C-454D-AD92-BAABEB63F3DF}" destId="{F70ADCA8-610C-4492-BE4D-0777CD6E0687}" srcOrd="1" destOrd="0" presId="urn:microsoft.com/office/officeart/2005/8/layout/lProcess1"/>
    <dgm:cxn modelId="{884C3085-7D25-4501-BB60-901B6F37E1CF}" type="presParOf" srcId="{AB4ED057-894C-454D-AD92-BAABEB63F3DF}" destId="{60D4744B-87AE-4CA5-852D-ADAD2B7232FE}" srcOrd="2" destOrd="0" presId="urn:microsoft.com/office/officeart/2005/8/layout/lProcess1"/>
    <dgm:cxn modelId="{061B816E-56CD-4A28-BD54-BC8DFCB56622}" type="presParOf" srcId="{AB4ED057-894C-454D-AD92-BAABEB63F3DF}" destId="{0C836A74-5FF3-47BF-9E22-82D2E2EDD69D}" srcOrd="3" destOrd="0" presId="urn:microsoft.com/office/officeart/2005/8/layout/lProcess1"/>
    <dgm:cxn modelId="{BA263597-134B-4078-B1CA-ED680C3833C5}" type="presParOf" srcId="{AB4ED057-894C-454D-AD92-BAABEB63F3DF}" destId="{A07EE28D-A8DF-4813-A0F1-AA309C709DA8}" srcOrd="4" destOrd="0" presId="urn:microsoft.com/office/officeart/2005/8/layout/lProcess1"/>
    <dgm:cxn modelId="{2CDCB0A1-2153-439D-9842-2D53920C1603}" type="presParOf" srcId="{AB4ED057-894C-454D-AD92-BAABEB63F3DF}" destId="{3C08B6C0-B2B2-444E-9BBB-BA6A6B6E7472}" srcOrd="5" destOrd="0" presId="urn:microsoft.com/office/officeart/2005/8/layout/lProcess1"/>
    <dgm:cxn modelId="{4FA3739E-A2F3-4D1D-B233-1E1F92739309}" type="presParOf" srcId="{AB4ED057-894C-454D-AD92-BAABEB63F3DF}" destId="{FB7A1B99-911C-454A-B862-F882DF07D9D1}" srcOrd="6" destOrd="0" presId="urn:microsoft.com/office/officeart/2005/8/layout/lProcess1"/>
    <dgm:cxn modelId="{21F30123-1C61-42E3-9739-039CB2848EBF}" type="presParOf" srcId="{AB4ED057-894C-454D-AD92-BAABEB63F3DF}" destId="{2DD23B55-2F48-437A-BEEC-1F1D7402D032}" srcOrd="7" destOrd="0" presId="urn:microsoft.com/office/officeart/2005/8/layout/lProcess1"/>
    <dgm:cxn modelId="{172191F3-1E76-4BAC-9119-092590D5DD8C}" type="presParOf" srcId="{AB4ED057-894C-454D-AD92-BAABEB63F3DF}" destId="{5A6C2445-9928-4233-8360-BAF3FEF93B2F}" srcOrd="8" destOrd="0" presId="urn:microsoft.com/office/officeart/2005/8/layout/lProcess1"/>
    <dgm:cxn modelId="{1667B455-3F86-41F3-9C2A-F84F0459B65F}" type="presParOf" srcId="{1A05F8D6-CF1A-45EC-A8AF-DC16BD4D0ED6}" destId="{7C154537-E787-49F3-887D-E55E6CD3B4F6}" srcOrd="3" destOrd="0" presId="urn:microsoft.com/office/officeart/2005/8/layout/lProcess1"/>
    <dgm:cxn modelId="{571E864E-C940-4F70-810A-E6F437BB6AD2}" type="presParOf" srcId="{1A05F8D6-CF1A-45EC-A8AF-DC16BD4D0ED6}" destId="{2880C6A5-A880-46C2-AFCE-307E577A1D4C}" srcOrd="4" destOrd="0" presId="urn:microsoft.com/office/officeart/2005/8/layout/lProcess1"/>
    <dgm:cxn modelId="{971450C8-000E-4495-9812-CF47AB5D13D3}" type="presParOf" srcId="{2880C6A5-A880-46C2-AFCE-307E577A1D4C}" destId="{949C39D6-23E2-435C-B0AC-5FB5C689CA44}" srcOrd="0" destOrd="0" presId="urn:microsoft.com/office/officeart/2005/8/layout/lProcess1"/>
    <dgm:cxn modelId="{BD4A0FAB-EF01-4716-8306-6772B87CB101}" type="presParOf" srcId="{2880C6A5-A880-46C2-AFCE-307E577A1D4C}" destId="{09734EDA-1ADC-46EC-BA1E-A909AA45F27B}" srcOrd="1" destOrd="0" presId="urn:microsoft.com/office/officeart/2005/8/layout/lProcess1"/>
    <dgm:cxn modelId="{6D60EC77-0401-427A-95C6-57695E3BB918}" type="presParOf" srcId="{2880C6A5-A880-46C2-AFCE-307E577A1D4C}" destId="{8DB1A938-89F4-4E53-A46D-F7A5C72E647E}" srcOrd="2" destOrd="0" presId="urn:microsoft.com/office/officeart/2005/8/layout/lProcess1"/>
    <dgm:cxn modelId="{0C850711-C5D4-4BEA-AB9B-8DB9EA292BD9}" type="presParOf" srcId="{2880C6A5-A880-46C2-AFCE-307E577A1D4C}" destId="{149C2E1E-F6B0-4B8A-AC39-A64DA46F4182}" srcOrd="3" destOrd="0" presId="urn:microsoft.com/office/officeart/2005/8/layout/lProcess1"/>
    <dgm:cxn modelId="{C3AAE969-C0CA-4EB3-9F36-3ABB5115E5F1}" type="presParOf" srcId="{2880C6A5-A880-46C2-AFCE-307E577A1D4C}" destId="{54A7103D-A5BE-43DB-9C06-CD9ED56F9753}" srcOrd="4" destOrd="0" presId="urn:microsoft.com/office/officeart/2005/8/layout/lProcess1"/>
    <dgm:cxn modelId="{169F6F54-7D5F-4F8E-B76C-926F8B3CF877}" type="presParOf" srcId="{2880C6A5-A880-46C2-AFCE-307E577A1D4C}" destId="{2338183C-C9EF-4D1B-985C-D4F6CEC07CF9}" srcOrd="5" destOrd="0" presId="urn:microsoft.com/office/officeart/2005/8/layout/lProcess1"/>
    <dgm:cxn modelId="{003DE0FB-98B7-4181-B2EA-EF4DBE21F481}" type="presParOf" srcId="{2880C6A5-A880-46C2-AFCE-307E577A1D4C}" destId="{93AA17E3-DDFE-40A2-BA0D-519429647452}" srcOrd="6" destOrd="0" presId="urn:microsoft.com/office/officeart/2005/8/layout/lProcess1"/>
    <dgm:cxn modelId="{5DC32450-8C3E-4EAF-B6B8-8B43620D288E}" type="presParOf" srcId="{2880C6A5-A880-46C2-AFCE-307E577A1D4C}" destId="{C928123D-A5E7-4064-A7B1-8658807F1209}" srcOrd="7" destOrd="0" presId="urn:microsoft.com/office/officeart/2005/8/layout/lProcess1"/>
    <dgm:cxn modelId="{50DA2AE0-7DE5-4CED-B062-6B55C0857053}" type="presParOf" srcId="{2880C6A5-A880-46C2-AFCE-307E577A1D4C}" destId="{DBA1F94E-4408-49C0-AF7E-678D9A733C00}" srcOrd="8" destOrd="0" presId="urn:microsoft.com/office/officeart/2005/8/layout/lProcess1"/>
    <dgm:cxn modelId="{328A338D-BDA8-41AB-822B-8F1CCBB000CA}" type="presParOf" srcId="{1A05F8D6-CF1A-45EC-A8AF-DC16BD4D0ED6}" destId="{17F596AD-57DE-440E-B81B-88F4DBC4025E}" srcOrd="5" destOrd="0" presId="urn:microsoft.com/office/officeart/2005/8/layout/lProcess1"/>
    <dgm:cxn modelId="{80D63BBB-17C2-4B5B-B3BB-A5F76D9B97E0}" type="presParOf" srcId="{1A05F8D6-CF1A-45EC-A8AF-DC16BD4D0ED6}" destId="{2F3025F7-EE11-4799-BD8E-AFB88FDA9E04}" srcOrd="6" destOrd="0" presId="urn:microsoft.com/office/officeart/2005/8/layout/lProcess1"/>
    <dgm:cxn modelId="{A76A3867-C6C8-4BFD-8ED1-9306A4CB2FA7}" type="presParOf" srcId="{2F3025F7-EE11-4799-BD8E-AFB88FDA9E04}" destId="{7FA711A8-C0DB-477E-83A3-582B5696A4AB}" srcOrd="0" destOrd="0" presId="urn:microsoft.com/office/officeart/2005/8/layout/lProcess1"/>
    <dgm:cxn modelId="{6777EFA4-CC61-4503-AE0D-4E9D8CC93B7B}" type="presParOf" srcId="{2F3025F7-EE11-4799-BD8E-AFB88FDA9E04}" destId="{853BF8B9-FB9C-4345-BC25-48EA7EC9005A}" srcOrd="1" destOrd="0" presId="urn:microsoft.com/office/officeart/2005/8/layout/lProcess1"/>
    <dgm:cxn modelId="{B562CBCE-6443-4E34-8B8F-068385BCBA4D}" type="presParOf" srcId="{2F3025F7-EE11-4799-BD8E-AFB88FDA9E04}" destId="{09A4AC82-9F48-49AA-9D58-774C0F22C232}" srcOrd="2" destOrd="0" presId="urn:microsoft.com/office/officeart/2005/8/layout/lProcess1"/>
    <dgm:cxn modelId="{D6C04947-D6C5-473D-A115-18916A8B6FD9}" type="presParOf" srcId="{2F3025F7-EE11-4799-BD8E-AFB88FDA9E04}" destId="{6904163B-5C6E-45B4-BA10-C523C0792F87}" srcOrd="3" destOrd="0" presId="urn:microsoft.com/office/officeart/2005/8/layout/lProcess1"/>
    <dgm:cxn modelId="{51258FF1-0AC0-4081-83FF-301FBAFD411F}" type="presParOf" srcId="{2F3025F7-EE11-4799-BD8E-AFB88FDA9E04}" destId="{4C7D8E94-A8CD-4BF1-AB46-24899A75B77C}" srcOrd="4" destOrd="0" presId="urn:microsoft.com/office/officeart/2005/8/layout/lProcess1"/>
    <dgm:cxn modelId="{AAEB678F-9903-490D-9F31-ED98CE18111E}" type="presParOf" srcId="{2F3025F7-EE11-4799-BD8E-AFB88FDA9E04}" destId="{16704101-961C-4591-97E1-F4854AE16423}" srcOrd="5" destOrd="0" presId="urn:microsoft.com/office/officeart/2005/8/layout/lProcess1"/>
    <dgm:cxn modelId="{F7EA6E5B-3C3F-4139-907D-BAE21D598102}" type="presParOf" srcId="{2F3025F7-EE11-4799-BD8E-AFB88FDA9E04}" destId="{EF024B6B-690B-4F23-81A4-E1A9E20720FC}" srcOrd="6" destOrd="0" presId="urn:microsoft.com/office/officeart/2005/8/layout/lProcess1"/>
    <dgm:cxn modelId="{F9F92708-4430-4059-8CEF-0354246FE1F3}" type="presParOf" srcId="{2F3025F7-EE11-4799-BD8E-AFB88FDA9E04}" destId="{59E68161-8036-48D0-B46A-294E309972BE}" srcOrd="7" destOrd="0" presId="urn:microsoft.com/office/officeart/2005/8/layout/lProcess1"/>
    <dgm:cxn modelId="{926F775F-78AD-4755-B0A1-4B5DA1C66795}" type="presParOf" srcId="{2F3025F7-EE11-4799-BD8E-AFB88FDA9E04}" destId="{CBF6955B-E7CC-4AA3-B60F-877DF8C80D31}" srcOrd="8" destOrd="0" presId="urn:microsoft.com/office/officeart/2005/8/layout/lProcess1"/>
    <dgm:cxn modelId="{19EA8144-585B-46F0-9B17-D8D003B21E07}" type="presParOf" srcId="{1A05F8D6-CF1A-45EC-A8AF-DC16BD4D0ED6}" destId="{C527DFA0-CA47-49B3-A526-D1578A6F38BC}" srcOrd="7" destOrd="0" presId="urn:microsoft.com/office/officeart/2005/8/layout/lProcess1"/>
    <dgm:cxn modelId="{F16E31CC-0F2C-425D-8B46-9FB408B51A63}" type="presParOf" srcId="{1A05F8D6-CF1A-45EC-A8AF-DC16BD4D0ED6}" destId="{CE86D67D-2279-4FAC-BEE4-D3B118BB41BE}" srcOrd="8" destOrd="0" presId="urn:microsoft.com/office/officeart/2005/8/layout/lProcess1"/>
    <dgm:cxn modelId="{5DFC02B4-CDA4-4F38-8255-7CBA5B458187}" type="presParOf" srcId="{CE86D67D-2279-4FAC-BEE4-D3B118BB41BE}" destId="{807B046B-0804-48D2-AADE-227ED8447C87}" srcOrd="0" destOrd="0" presId="urn:microsoft.com/office/officeart/2005/8/layout/lProcess1"/>
    <dgm:cxn modelId="{E4ED0CAD-E74C-4526-931B-08156DD325D8}" type="presParOf" srcId="{CE86D67D-2279-4FAC-BEE4-D3B118BB41BE}" destId="{40F72F72-07AC-49C5-9ED8-0F4A7CE471E2}" srcOrd="1" destOrd="0" presId="urn:microsoft.com/office/officeart/2005/8/layout/lProcess1"/>
    <dgm:cxn modelId="{C938C5A8-4A35-4558-80C4-6C1E11EF2F6E}" type="presParOf" srcId="{CE86D67D-2279-4FAC-BEE4-D3B118BB41BE}" destId="{49F004AD-6419-4ABF-A674-E770015007BD}" srcOrd="2" destOrd="0" presId="urn:microsoft.com/office/officeart/2005/8/layout/lProcess1"/>
    <dgm:cxn modelId="{3F8121F0-7D3C-4D8E-9092-832AFC2B91E3}" type="presParOf" srcId="{CE86D67D-2279-4FAC-BEE4-D3B118BB41BE}" destId="{3FA734E0-89FC-4DDA-B74C-F48E63C7B641}" srcOrd="3" destOrd="0" presId="urn:microsoft.com/office/officeart/2005/8/layout/lProcess1"/>
    <dgm:cxn modelId="{B719E12F-D2C0-441C-A7DA-36BE523BEC3A}" type="presParOf" srcId="{CE86D67D-2279-4FAC-BEE4-D3B118BB41BE}" destId="{AE76FDA6-7278-4EA3-80D8-DD4F5E8D361D}" srcOrd="4" destOrd="0" presId="urn:microsoft.com/office/officeart/2005/8/layout/lProcess1"/>
    <dgm:cxn modelId="{56ED0254-5F5F-4AB7-8F7D-BF91374822A9}" type="presParOf" srcId="{CE86D67D-2279-4FAC-BEE4-D3B118BB41BE}" destId="{001BB192-2DB0-4889-869E-6310499CEFED}" srcOrd="5" destOrd="0" presId="urn:microsoft.com/office/officeart/2005/8/layout/lProcess1"/>
    <dgm:cxn modelId="{F5DC6697-1D9E-4F12-AB99-9A501A2A1914}" type="presParOf" srcId="{CE86D67D-2279-4FAC-BEE4-D3B118BB41BE}" destId="{0189382D-E0DA-4305-B512-B7075B9DB460}"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1591932" y="1461"/>
          <a:ext cx="5713546" cy="1710241"/>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4169" tIns="83820" rIns="156464" bIns="83820" numCol="1" spcCol="1270" anchor="ctr" anchorCtr="0">
          <a:noAutofit/>
        </a:bodyPr>
        <a:lstStyle/>
        <a:p>
          <a:pPr marL="0" lvl="0" indent="0" algn="ctr" defTabSz="977900">
            <a:lnSpc>
              <a:spcPct val="90000"/>
            </a:lnSpc>
            <a:spcBef>
              <a:spcPct val="0"/>
            </a:spcBef>
            <a:spcAft>
              <a:spcPct val="35000"/>
            </a:spcAft>
            <a:buNone/>
          </a:pPr>
          <a:r>
            <a:rPr lang="es-CO" sz="2200" kern="1200">
              <a:latin typeface="Arial Rounded MT Bold"/>
            </a:rPr>
            <a:t>Del Activo:</a:t>
          </a:r>
        </a:p>
        <a:p>
          <a:pPr marL="0" lvl="0" indent="0" algn="ctr" defTabSz="977900" rtl="0">
            <a:lnSpc>
              <a:spcPct val="90000"/>
            </a:lnSpc>
            <a:spcBef>
              <a:spcPct val="0"/>
            </a:spcBef>
            <a:spcAft>
              <a:spcPct val="35000"/>
            </a:spcAft>
            <a:buNone/>
          </a:pPr>
          <a:r>
            <a:rPr lang="es-CO" sz="2200" kern="1200">
              <a:latin typeface="Arial Rounded MT Bold"/>
            </a:rPr>
            <a:t>Inversiones </a:t>
          </a:r>
        </a:p>
        <a:p>
          <a:pPr marL="0" lvl="0" indent="0" algn="ctr" defTabSz="977900" rtl="0">
            <a:lnSpc>
              <a:spcPct val="90000"/>
            </a:lnSpc>
            <a:spcBef>
              <a:spcPct val="0"/>
            </a:spcBef>
            <a:spcAft>
              <a:spcPct val="35000"/>
            </a:spcAft>
            <a:buNone/>
          </a:pPr>
          <a:r>
            <a:rPr lang="es-CO" sz="2200" b="1" kern="1200">
              <a:latin typeface="Arial Rounded MT Bold"/>
            </a:rPr>
            <a:t>2022 : $ 15,2         2021 : $ 13,1 </a:t>
          </a:r>
          <a:endParaRPr lang="es-CO" sz="2200" kern="1200">
            <a:latin typeface="Arial Rounded MT Bold"/>
          </a:endParaRPr>
        </a:p>
      </dsp:txBody>
      <dsp:txXfrm rot="10800000">
        <a:off x="2019492" y="1461"/>
        <a:ext cx="5285986" cy="1710241"/>
      </dsp:txXfrm>
    </dsp:sp>
    <dsp:sp modelId="{7ADB628F-5161-4A2D-9350-330402A7F028}">
      <dsp:nvSpPr>
        <dsp:cNvPr id="0" name=""/>
        <dsp:cNvSpPr/>
      </dsp:nvSpPr>
      <dsp:spPr>
        <a:xfrm>
          <a:off x="736553" y="1461"/>
          <a:ext cx="1710241" cy="1710241"/>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1398682" y="1855324"/>
          <a:ext cx="5889899" cy="1641062"/>
        </a:xfrm>
        <a:prstGeom prst="homePlate">
          <a:avLst/>
        </a:prstGeom>
        <a:solidFill>
          <a:schemeClr val="accent3">
            <a:hueOff val="402143"/>
            <a:satOff val="81035"/>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4169" tIns="83820" rIns="156464" bIns="83820" numCol="1" spcCol="1270" anchor="ctr" anchorCtr="0">
          <a:noAutofit/>
        </a:bodyPr>
        <a:lstStyle/>
        <a:p>
          <a:pPr marL="0" lvl="0" indent="0" algn="ctr" defTabSz="977900">
            <a:lnSpc>
              <a:spcPct val="90000"/>
            </a:lnSpc>
            <a:spcBef>
              <a:spcPct val="0"/>
            </a:spcBef>
            <a:spcAft>
              <a:spcPct val="35000"/>
            </a:spcAft>
            <a:buNone/>
          </a:pPr>
          <a:r>
            <a:rPr lang="es-CO" sz="2200" kern="1200">
              <a:latin typeface="Arial Rounded MT Bold"/>
            </a:rPr>
            <a:t>Del Pasivo:</a:t>
          </a:r>
        </a:p>
        <a:p>
          <a:pPr marL="0" lvl="0" indent="0" algn="ctr" defTabSz="977900" rtl="0">
            <a:lnSpc>
              <a:spcPct val="90000"/>
            </a:lnSpc>
            <a:spcBef>
              <a:spcPct val="0"/>
            </a:spcBef>
            <a:spcAft>
              <a:spcPct val="35000"/>
            </a:spcAft>
            <a:buNone/>
          </a:pPr>
          <a:r>
            <a:rPr lang="es-CO" sz="2200" kern="1200">
              <a:latin typeface="Arial Rounded MT Bold"/>
            </a:rPr>
            <a:t>Emisión de bonos y préstamos por pagar</a:t>
          </a:r>
        </a:p>
        <a:p>
          <a:pPr marL="0" lvl="0" indent="0" algn="ctr" defTabSz="977900" rtl="0">
            <a:lnSpc>
              <a:spcPct val="90000"/>
            </a:lnSpc>
            <a:spcBef>
              <a:spcPct val="0"/>
            </a:spcBef>
            <a:spcAft>
              <a:spcPct val="35000"/>
            </a:spcAft>
            <a:buNone/>
          </a:pPr>
          <a:r>
            <a:rPr lang="es-CO" sz="2200" kern="1200">
              <a:latin typeface="Arial Rounded MT Bold"/>
            </a:rPr>
            <a:t>2022 :  </a:t>
          </a:r>
          <a:r>
            <a:rPr lang="es-CO" sz="2200" b="0" kern="1200">
              <a:latin typeface="Arial Rounded MT Bold"/>
            </a:rPr>
            <a:t>$ 7,1       2021 : $4,5</a:t>
          </a:r>
        </a:p>
      </dsp:txBody>
      <dsp:txXfrm rot="10800000">
        <a:off x="1808947" y="1855324"/>
        <a:ext cx="5479634" cy="1641062"/>
      </dsp:txXfrm>
    </dsp:sp>
    <dsp:sp modelId="{41B94F31-0B0F-47FF-897C-124C28F8A151}">
      <dsp:nvSpPr>
        <dsp:cNvPr id="0" name=""/>
        <dsp:cNvSpPr/>
      </dsp:nvSpPr>
      <dsp:spPr>
        <a:xfrm>
          <a:off x="1015836" y="1905494"/>
          <a:ext cx="570536" cy="1529571"/>
        </a:xfrm>
        <a:prstGeom prst="ellipse">
          <a:avLst/>
        </a:prstGeom>
        <a:solidFill>
          <a:schemeClr val="accent3">
            <a:tint val="50000"/>
            <a:hueOff val="152729"/>
            <a:satOff val="71903"/>
            <a:lumOff val="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279451" y="1411"/>
          <a:ext cx="7440924" cy="1817120"/>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5893" tIns="83820" rIns="156464" bIns="83820" numCol="1" spcCol="1270" anchor="ctr" anchorCtr="0">
          <a:noAutofit/>
        </a:bodyPr>
        <a:lstStyle/>
        <a:p>
          <a:pPr marL="0" lvl="0" indent="0" algn="l" defTabSz="977900" rtl="0">
            <a:lnSpc>
              <a:spcPct val="90000"/>
            </a:lnSpc>
            <a:spcBef>
              <a:spcPct val="0"/>
            </a:spcBef>
            <a:spcAft>
              <a:spcPct val="35000"/>
            </a:spcAft>
            <a:buNone/>
          </a:pPr>
          <a:r>
            <a:rPr lang="es-CO" sz="2200" kern="1200">
              <a:latin typeface="Arial Rounded MT Bold"/>
            </a:rPr>
            <a:t>                  Del ingreso:</a:t>
          </a:r>
        </a:p>
        <a:p>
          <a:pPr marL="0" lvl="0" indent="0" algn="l" defTabSz="977900" rtl="0">
            <a:lnSpc>
              <a:spcPct val="90000"/>
            </a:lnSpc>
            <a:spcBef>
              <a:spcPct val="0"/>
            </a:spcBef>
            <a:spcAft>
              <a:spcPct val="35000"/>
            </a:spcAft>
            <a:buNone/>
            <a:tabLst/>
          </a:pPr>
          <a:r>
            <a:rPr lang="es-CO" sz="2200" kern="1200">
              <a:latin typeface="Arial Rounded MT Bold"/>
            </a:rPr>
            <a:t>      Ingresos fiscales  2022 :</a:t>
          </a:r>
          <a:r>
            <a:rPr lang="es-CO" sz="2200" b="0" kern="1200">
              <a:latin typeface="Arial Rounded MT Bold"/>
            </a:rPr>
            <a:t> $11,2    2021 : 8,9  </a:t>
          </a:r>
          <a:endParaRPr lang="es-CO" sz="300" b="0" kern="1200">
            <a:latin typeface="Arial Rounded MT Bold" panose="020F0704030504030204" pitchFamily="34" charset="0"/>
          </a:endParaRPr>
        </a:p>
        <a:p>
          <a:pPr marL="0" lvl="0" indent="0" algn="l" defTabSz="977900" rtl="0">
            <a:lnSpc>
              <a:spcPct val="90000"/>
            </a:lnSpc>
            <a:spcBef>
              <a:spcPct val="0"/>
            </a:spcBef>
            <a:spcAft>
              <a:spcPct val="35000"/>
            </a:spcAft>
            <a:buNone/>
          </a:pPr>
          <a:r>
            <a:rPr lang="es-CO" sz="300" b="0" kern="1200">
              <a:latin typeface="Arial Rounded MT Bold"/>
            </a:rPr>
            <a:t>      </a:t>
          </a:r>
        </a:p>
        <a:p>
          <a:pPr marL="0" lvl="0" indent="0" algn="l" defTabSz="977900" rtl="0">
            <a:lnSpc>
              <a:spcPct val="90000"/>
            </a:lnSpc>
            <a:spcBef>
              <a:spcPct val="0"/>
            </a:spcBef>
            <a:spcAft>
              <a:spcPct val="35000"/>
            </a:spcAft>
            <a:buNone/>
          </a:pPr>
          <a:r>
            <a:rPr lang="es-CO" sz="2200" b="0" kern="1200">
              <a:latin typeface="Arial Rounded MT Bold"/>
            </a:rPr>
            <a:t>      Transferencias y subvenciones </a:t>
          </a:r>
        </a:p>
        <a:p>
          <a:pPr marL="0" lvl="0" indent="0" algn="l" defTabSz="977900" rtl="0">
            <a:lnSpc>
              <a:spcPct val="90000"/>
            </a:lnSpc>
            <a:spcBef>
              <a:spcPct val="0"/>
            </a:spcBef>
            <a:spcAft>
              <a:spcPct val="35000"/>
            </a:spcAft>
            <a:buNone/>
          </a:pPr>
          <a:r>
            <a:rPr lang="es-CO" sz="2200" b="0" kern="1200">
              <a:latin typeface="Arial Rounded MT Bold"/>
            </a:rPr>
            <a:t>            2022 : $   2,8               2021 : $ 2,2</a:t>
          </a:r>
        </a:p>
      </dsp:txBody>
      <dsp:txXfrm rot="10800000">
        <a:off x="733731" y="1411"/>
        <a:ext cx="6986644" cy="1817120"/>
      </dsp:txXfrm>
    </dsp:sp>
    <dsp:sp modelId="{7ADB628F-5161-4A2D-9350-330402A7F028}">
      <dsp:nvSpPr>
        <dsp:cNvPr id="0" name=""/>
        <dsp:cNvSpPr/>
      </dsp:nvSpPr>
      <dsp:spPr>
        <a:xfrm>
          <a:off x="654650" y="344216"/>
          <a:ext cx="840691" cy="1118678"/>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279451" y="1963952"/>
          <a:ext cx="7440924" cy="1419789"/>
        </a:xfrm>
        <a:prstGeom prst="homePlate">
          <a:avLst/>
        </a:prstGeom>
        <a:solidFill>
          <a:schemeClr val="accent3">
            <a:hueOff val="402143"/>
            <a:satOff val="81035"/>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5893" tIns="83820" rIns="156464" bIns="83820" numCol="1" spcCol="1270" anchor="ctr" anchorCtr="0">
          <a:noAutofit/>
        </a:bodyPr>
        <a:lstStyle/>
        <a:p>
          <a:pPr marL="0" lvl="0" indent="0" algn="l" defTabSz="977900">
            <a:lnSpc>
              <a:spcPct val="90000"/>
            </a:lnSpc>
            <a:spcBef>
              <a:spcPct val="0"/>
            </a:spcBef>
            <a:spcAft>
              <a:spcPct val="35000"/>
            </a:spcAft>
            <a:buNone/>
          </a:pPr>
          <a:r>
            <a:rPr lang="es-CO" sz="2200" kern="1200">
              <a:latin typeface="Arial Rounded MT Bold"/>
            </a:rPr>
            <a:t>                   Del gasto:</a:t>
          </a:r>
        </a:p>
        <a:p>
          <a:pPr marL="0" lvl="0" indent="0" algn="ctr" defTabSz="977900">
            <a:lnSpc>
              <a:spcPct val="90000"/>
            </a:lnSpc>
            <a:spcBef>
              <a:spcPct val="0"/>
            </a:spcBef>
            <a:spcAft>
              <a:spcPct val="35000"/>
            </a:spcAft>
            <a:buNone/>
          </a:pPr>
          <a:endParaRPr lang="es-CO" sz="800" kern="1200">
            <a:latin typeface="Arial Rounded MT Bold" panose="020F0704030504030204" pitchFamily="34" charset="0"/>
          </a:endParaRPr>
        </a:p>
        <a:p>
          <a:pPr marL="0" lvl="0" indent="0" algn="l" defTabSz="977900" rtl="0">
            <a:lnSpc>
              <a:spcPct val="90000"/>
            </a:lnSpc>
            <a:spcBef>
              <a:spcPct val="0"/>
            </a:spcBef>
            <a:spcAft>
              <a:spcPct val="35000"/>
            </a:spcAft>
            <a:buNone/>
          </a:pPr>
          <a:r>
            <a:rPr lang="es-CO" sz="2200" kern="1200">
              <a:latin typeface="Arial Rounded MT Bold"/>
            </a:rPr>
            <a:t>          Operaciones interinstitucionales   </a:t>
          </a:r>
        </a:p>
        <a:p>
          <a:pPr marL="0" lvl="0" indent="0" algn="l" defTabSz="977900" rtl="0">
            <a:lnSpc>
              <a:spcPct val="90000"/>
            </a:lnSpc>
            <a:spcBef>
              <a:spcPct val="0"/>
            </a:spcBef>
            <a:spcAft>
              <a:spcPct val="35000"/>
            </a:spcAft>
            <a:buNone/>
          </a:pPr>
          <a:r>
            <a:rPr lang="es-CO" sz="2200" kern="1200">
              <a:latin typeface="Arial Rounded MT Bold"/>
            </a:rPr>
            <a:t>            2022:  </a:t>
          </a:r>
          <a:r>
            <a:rPr lang="es-CO" sz="2200" b="0" kern="1200">
              <a:latin typeface="Arial Rounded MT Bold"/>
            </a:rPr>
            <a:t>$    11,0	         2021:  $ 10,5</a:t>
          </a:r>
          <a:endParaRPr lang="es-CO" sz="2200" kern="1200">
            <a:latin typeface="Arial Rounded MT Bold"/>
          </a:endParaRPr>
        </a:p>
      </dsp:txBody>
      <dsp:txXfrm rot="10800000">
        <a:off x="634398" y="1963952"/>
        <a:ext cx="7085977" cy="1419789"/>
      </dsp:txXfrm>
    </dsp:sp>
    <dsp:sp modelId="{41B94F31-0B0F-47FF-897C-124C28F8A151}">
      <dsp:nvSpPr>
        <dsp:cNvPr id="0" name=""/>
        <dsp:cNvSpPr/>
      </dsp:nvSpPr>
      <dsp:spPr>
        <a:xfrm>
          <a:off x="901770" y="2109540"/>
          <a:ext cx="362116" cy="1128612"/>
        </a:xfrm>
        <a:prstGeom prst="ellipse">
          <a:avLst/>
        </a:prstGeom>
        <a:solidFill>
          <a:schemeClr val="accent3">
            <a:tint val="50000"/>
            <a:hueOff val="152729"/>
            <a:satOff val="71903"/>
            <a:lumOff val="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D0E39-BFB6-443D-B38E-E44D7E73B18C}">
      <dsp:nvSpPr>
        <dsp:cNvPr id="0" name=""/>
        <dsp:cNvSpPr/>
      </dsp:nvSpPr>
      <dsp:spPr>
        <a:xfrm rot="5400000">
          <a:off x="4864403" y="-2030507"/>
          <a:ext cx="658803" cy="4888286"/>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68580" rIns="137160" bIns="68580" numCol="1" spcCol="1270" anchor="ctr" anchorCtr="0">
          <a:noAutofit/>
        </a:bodyPr>
        <a:lstStyle/>
        <a:p>
          <a:pPr marL="171450" lvl="1" indent="-171450" algn="l" defTabSz="800100">
            <a:lnSpc>
              <a:spcPct val="90000"/>
            </a:lnSpc>
            <a:spcBef>
              <a:spcPct val="0"/>
            </a:spcBef>
            <a:spcAft>
              <a:spcPct val="15000"/>
            </a:spcAft>
            <a:buChar char="•"/>
          </a:pPr>
          <a:r>
            <a:rPr lang="es-419" sz="1800" kern="1200"/>
            <a:t>Secretaría Distrital de la Mujer</a:t>
          </a:r>
          <a:endParaRPr lang="es-ES" sz="1800" kern="1200"/>
        </a:p>
      </dsp:txBody>
      <dsp:txXfrm rot="-5400000">
        <a:off x="2749662" y="116394"/>
        <a:ext cx="4856126" cy="594483"/>
      </dsp:txXfrm>
    </dsp:sp>
    <dsp:sp modelId="{C2B5A858-8874-4D8E-83A4-A58967C3EF7D}">
      <dsp:nvSpPr>
        <dsp:cNvPr id="0" name=""/>
        <dsp:cNvSpPr/>
      </dsp:nvSpPr>
      <dsp:spPr>
        <a:xfrm>
          <a:off x="0" y="1883"/>
          <a:ext cx="2749661" cy="82350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419" sz="2200" kern="1200"/>
            <a:t>Equidad de </a:t>
          </a:r>
          <a:r>
            <a:rPr lang="es-419" sz="2000" kern="1200"/>
            <a:t>Género</a:t>
          </a:r>
          <a:endParaRPr lang="es-ES" sz="2000" kern="1200"/>
        </a:p>
      </dsp:txBody>
      <dsp:txXfrm>
        <a:off x="40200" y="42083"/>
        <a:ext cx="2669261" cy="743104"/>
      </dsp:txXfrm>
    </dsp:sp>
    <dsp:sp modelId="{43C6D963-CB22-4631-B515-23B49B3A0957}">
      <dsp:nvSpPr>
        <dsp:cNvPr id="0" name=""/>
        <dsp:cNvSpPr/>
      </dsp:nvSpPr>
      <dsp:spPr>
        <a:xfrm rot="5400000">
          <a:off x="4864403" y="-1165828"/>
          <a:ext cx="658803" cy="4888286"/>
        </a:xfrm>
        <a:prstGeom prst="round2SameRect">
          <a:avLst/>
        </a:prstGeom>
        <a:solidFill>
          <a:schemeClr val="accent3">
            <a:tint val="40000"/>
            <a:alpha val="90000"/>
            <a:hueOff val="36395"/>
            <a:satOff val="17743"/>
            <a:lumOff val="106"/>
            <a:alphaOff val="0"/>
          </a:schemeClr>
        </a:solidFill>
        <a:ln w="12700" cap="flat" cmpd="sng" algn="ctr">
          <a:solidFill>
            <a:schemeClr val="accent3">
              <a:tint val="40000"/>
              <a:alpha val="90000"/>
              <a:hueOff val="36395"/>
              <a:satOff val="17743"/>
              <a:lumOff val="1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71450" lvl="1" indent="-171450" algn="l" defTabSz="800100">
            <a:lnSpc>
              <a:spcPct val="90000"/>
            </a:lnSpc>
            <a:spcBef>
              <a:spcPct val="0"/>
            </a:spcBef>
            <a:spcAft>
              <a:spcPct val="15000"/>
            </a:spcAft>
            <a:buChar char="•"/>
          </a:pPr>
          <a:r>
            <a:rPr lang="es-419" sz="1800" kern="1200"/>
            <a:t>Secretaría de Educación del Distrito</a:t>
          </a:r>
          <a:endParaRPr lang="es-ES" sz="1800" kern="1200"/>
        </a:p>
        <a:p>
          <a:pPr marL="171450" lvl="1" indent="-171450" algn="l" defTabSz="800100">
            <a:lnSpc>
              <a:spcPct val="90000"/>
            </a:lnSpc>
            <a:spcBef>
              <a:spcPct val="0"/>
            </a:spcBef>
            <a:spcAft>
              <a:spcPct val="15000"/>
            </a:spcAft>
            <a:buChar char="•"/>
          </a:pPr>
          <a:r>
            <a:rPr lang="es-419" sz="1800" kern="1200"/>
            <a:t>Secretaría Distrital de Integración Social</a:t>
          </a:r>
          <a:endParaRPr lang="es-ES" sz="1800" kern="1200"/>
        </a:p>
      </dsp:txBody>
      <dsp:txXfrm rot="-5400000">
        <a:off x="2749662" y="981073"/>
        <a:ext cx="4856126" cy="594483"/>
      </dsp:txXfrm>
    </dsp:sp>
    <dsp:sp modelId="{5F9D73BD-670B-4C4A-91BF-C3958E8A1E0A}">
      <dsp:nvSpPr>
        <dsp:cNvPr id="0" name=""/>
        <dsp:cNvSpPr/>
      </dsp:nvSpPr>
      <dsp:spPr>
        <a:xfrm>
          <a:off x="0" y="866562"/>
          <a:ext cx="2749661" cy="823504"/>
        </a:xfrm>
        <a:prstGeom prst="roundRect">
          <a:avLst/>
        </a:prstGeom>
        <a:solidFill>
          <a:schemeClr val="accent3">
            <a:hueOff val="100536"/>
            <a:satOff val="20259"/>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419" sz="2200" kern="1200"/>
            <a:t>Jóvenes</a:t>
          </a:r>
          <a:endParaRPr lang="es-ES" sz="2200" kern="1200"/>
        </a:p>
      </dsp:txBody>
      <dsp:txXfrm>
        <a:off x="40200" y="906762"/>
        <a:ext cx="2669261" cy="743104"/>
      </dsp:txXfrm>
    </dsp:sp>
    <dsp:sp modelId="{5FE92C70-1BF4-4F04-870B-A598E94ED631}">
      <dsp:nvSpPr>
        <dsp:cNvPr id="0" name=""/>
        <dsp:cNvSpPr/>
      </dsp:nvSpPr>
      <dsp:spPr>
        <a:xfrm rot="5400000">
          <a:off x="4864403" y="-301149"/>
          <a:ext cx="658803" cy="4888286"/>
        </a:xfrm>
        <a:prstGeom prst="round2SameRect">
          <a:avLst/>
        </a:prstGeom>
        <a:solidFill>
          <a:schemeClr val="accent3">
            <a:tint val="40000"/>
            <a:alpha val="90000"/>
            <a:hueOff val="72791"/>
            <a:satOff val="35487"/>
            <a:lumOff val="212"/>
            <a:alphaOff val="0"/>
          </a:schemeClr>
        </a:solidFill>
        <a:ln w="12700" cap="flat" cmpd="sng" algn="ctr">
          <a:solidFill>
            <a:schemeClr val="accent3">
              <a:tint val="40000"/>
              <a:alpha val="90000"/>
              <a:hueOff val="72791"/>
              <a:satOff val="35487"/>
              <a:lumOff val="2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71450" lvl="1" indent="-171450" algn="l" defTabSz="800100">
            <a:lnSpc>
              <a:spcPct val="90000"/>
            </a:lnSpc>
            <a:spcBef>
              <a:spcPct val="0"/>
            </a:spcBef>
            <a:spcAft>
              <a:spcPct val="15000"/>
            </a:spcAft>
            <a:buChar char="•"/>
          </a:pPr>
          <a:r>
            <a:rPr lang="es-419" sz="1800" kern="1200"/>
            <a:t>Secretaría Distrital de Salud</a:t>
          </a:r>
          <a:endParaRPr lang="es-ES" sz="1800" kern="1200"/>
        </a:p>
        <a:p>
          <a:pPr marL="171450" lvl="1" indent="-171450" algn="l" defTabSz="800100">
            <a:lnSpc>
              <a:spcPct val="90000"/>
            </a:lnSpc>
            <a:spcBef>
              <a:spcPct val="0"/>
            </a:spcBef>
            <a:spcAft>
              <a:spcPct val="15000"/>
            </a:spcAft>
            <a:buChar char="•"/>
          </a:pPr>
          <a:r>
            <a:rPr lang="es-419" sz="1800" kern="1200"/>
            <a:t>Secretaría Distrital de Integración Social</a:t>
          </a:r>
          <a:endParaRPr lang="es-ES" sz="1800" kern="1200"/>
        </a:p>
      </dsp:txBody>
      <dsp:txXfrm rot="-5400000">
        <a:off x="2749662" y="1845752"/>
        <a:ext cx="4856126" cy="594483"/>
      </dsp:txXfrm>
    </dsp:sp>
    <dsp:sp modelId="{992EF949-6132-46F6-A047-020A426F23CB}">
      <dsp:nvSpPr>
        <dsp:cNvPr id="0" name=""/>
        <dsp:cNvSpPr/>
      </dsp:nvSpPr>
      <dsp:spPr>
        <a:xfrm>
          <a:off x="0" y="1731241"/>
          <a:ext cx="2749661" cy="823504"/>
        </a:xfrm>
        <a:prstGeom prst="roundRect">
          <a:avLst/>
        </a:prstGeom>
        <a:solidFill>
          <a:schemeClr val="accent3">
            <a:hueOff val="201072"/>
            <a:satOff val="40518"/>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419" sz="2200" kern="1200"/>
            <a:t>  Población con discapacidad</a:t>
          </a:r>
          <a:endParaRPr lang="es-ES" sz="2200" kern="1200"/>
        </a:p>
      </dsp:txBody>
      <dsp:txXfrm>
        <a:off x="40200" y="1771441"/>
        <a:ext cx="2669261" cy="743104"/>
      </dsp:txXfrm>
    </dsp:sp>
    <dsp:sp modelId="{6D4AF228-B7B8-45E3-AA2B-EFC07B4F500E}">
      <dsp:nvSpPr>
        <dsp:cNvPr id="0" name=""/>
        <dsp:cNvSpPr/>
      </dsp:nvSpPr>
      <dsp:spPr>
        <a:xfrm rot="5400000">
          <a:off x="4864403" y="563529"/>
          <a:ext cx="658803" cy="4888286"/>
        </a:xfrm>
        <a:prstGeom prst="round2SameRect">
          <a:avLst/>
        </a:prstGeom>
        <a:solidFill>
          <a:schemeClr val="accent3">
            <a:tint val="40000"/>
            <a:alpha val="90000"/>
            <a:hueOff val="109186"/>
            <a:satOff val="53231"/>
            <a:lumOff val="318"/>
            <a:alphaOff val="0"/>
          </a:schemeClr>
        </a:solidFill>
        <a:ln w="12700" cap="flat" cmpd="sng" algn="ctr">
          <a:solidFill>
            <a:schemeClr val="accent3">
              <a:tint val="40000"/>
              <a:alpha val="90000"/>
              <a:hueOff val="109186"/>
              <a:satOff val="53231"/>
              <a:lumOff val="3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419" sz="1500" kern="1200"/>
            <a:t>Secretaría Distrital de Gobierno (Subdirección de Asuntos Étnicos)</a:t>
          </a:r>
          <a:endParaRPr lang="es-ES" sz="1500" kern="1200"/>
        </a:p>
      </dsp:txBody>
      <dsp:txXfrm rot="-5400000">
        <a:off x="2749662" y="2710430"/>
        <a:ext cx="4856126" cy="594483"/>
      </dsp:txXfrm>
    </dsp:sp>
    <dsp:sp modelId="{EAAFFB01-3296-4812-A868-EFAF12DAD61D}">
      <dsp:nvSpPr>
        <dsp:cNvPr id="0" name=""/>
        <dsp:cNvSpPr/>
      </dsp:nvSpPr>
      <dsp:spPr>
        <a:xfrm>
          <a:off x="0" y="2595921"/>
          <a:ext cx="2749661" cy="823504"/>
        </a:xfrm>
        <a:prstGeom prst="roundRect">
          <a:avLst/>
        </a:prstGeom>
        <a:solidFill>
          <a:schemeClr val="accent3">
            <a:hueOff val="301607"/>
            <a:satOff val="60776"/>
            <a:lumOff val="-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419" sz="2200" kern="1200"/>
            <a:t>Grupos étnicos</a:t>
          </a:r>
          <a:endParaRPr lang="es-ES" sz="2200" kern="1200"/>
        </a:p>
      </dsp:txBody>
      <dsp:txXfrm>
        <a:off x="40200" y="2636121"/>
        <a:ext cx="2669261" cy="743104"/>
      </dsp:txXfrm>
    </dsp:sp>
    <dsp:sp modelId="{368C8E66-2863-4158-8543-7558B6977C35}">
      <dsp:nvSpPr>
        <dsp:cNvPr id="0" name=""/>
        <dsp:cNvSpPr/>
      </dsp:nvSpPr>
      <dsp:spPr>
        <a:xfrm rot="5400000">
          <a:off x="4864403" y="1428209"/>
          <a:ext cx="658803" cy="4888286"/>
        </a:xfrm>
        <a:prstGeom prst="round2SameRect">
          <a:avLst/>
        </a:prstGeom>
        <a:solidFill>
          <a:schemeClr val="accent3">
            <a:tint val="40000"/>
            <a:alpha val="90000"/>
            <a:hueOff val="145582"/>
            <a:satOff val="70974"/>
            <a:lumOff val="424"/>
            <a:alphaOff val="0"/>
          </a:schemeClr>
        </a:solidFill>
        <a:ln w="12700" cap="flat" cmpd="sng" algn="ctr">
          <a:solidFill>
            <a:schemeClr val="accent3">
              <a:tint val="40000"/>
              <a:alpha val="90000"/>
              <a:hueOff val="145582"/>
              <a:satOff val="70974"/>
              <a:lumOff val="4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419" sz="1500" kern="1200"/>
            <a:t>Secretaría Distrital de Cultura, Recreación y Deporte</a:t>
          </a:r>
          <a:endParaRPr lang="es-ES" sz="1500" kern="1200"/>
        </a:p>
        <a:p>
          <a:pPr marL="114300" lvl="1" indent="-114300" algn="l" defTabSz="666750">
            <a:lnSpc>
              <a:spcPct val="90000"/>
            </a:lnSpc>
            <a:spcBef>
              <a:spcPct val="0"/>
            </a:spcBef>
            <a:spcAft>
              <a:spcPct val="15000"/>
            </a:spcAft>
            <a:buChar char="•"/>
          </a:pPr>
          <a:r>
            <a:rPr lang="es-ES" sz="1500" kern="1200">
              <a:solidFill>
                <a:schemeClr val="tx1"/>
              </a:solidFill>
            </a:rPr>
            <a:t>Secretaría Distrital de Planeación</a:t>
          </a:r>
        </a:p>
      </dsp:txBody>
      <dsp:txXfrm rot="-5400000">
        <a:off x="2749662" y="3575110"/>
        <a:ext cx="4856126" cy="594483"/>
      </dsp:txXfrm>
    </dsp:sp>
    <dsp:sp modelId="{FCDBCFBA-F646-4C86-B303-28E496C28329}">
      <dsp:nvSpPr>
        <dsp:cNvPr id="0" name=""/>
        <dsp:cNvSpPr/>
      </dsp:nvSpPr>
      <dsp:spPr>
        <a:xfrm>
          <a:off x="0" y="3460600"/>
          <a:ext cx="2749661" cy="823504"/>
        </a:xfrm>
        <a:prstGeom prst="roundRect">
          <a:avLst/>
        </a:prstGeom>
        <a:solidFill>
          <a:schemeClr val="accent3">
            <a:hueOff val="402143"/>
            <a:satOff val="81035"/>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419" sz="2200" kern="1200"/>
            <a:t>     Territorialización y cultura ciudadana</a:t>
          </a:r>
          <a:endParaRPr lang="es-ES" sz="2200" kern="1200"/>
        </a:p>
      </dsp:txBody>
      <dsp:txXfrm>
        <a:off x="40200" y="3500800"/>
        <a:ext cx="2669261" cy="7431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03A60-8B80-41FC-A074-B0C62E3579DC}">
      <dsp:nvSpPr>
        <dsp:cNvPr id="0" name=""/>
        <dsp:cNvSpPr/>
      </dsp:nvSpPr>
      <dsp:spPr>
        <a:xfrm>
          <a:off x="3065211" y="1001076"/>
          <a:ext cx="2782753" cy="1914584"/>
        </a:xfrm>
        <a:prstGeom prst="round2SameRect">
          <a:avLst>
            <a:gd name="adj1" fmla="val 8000"/>
            <a:gd name="adj2" fmla="val 0"/>
          </a:avLst>
        </a:prstGeom>
        <a:no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ctr" anchorCtr="0">
          <a:noAutofit/>
        </a:bodyPr>
        <a:lstStyle/>
        <a:p>
          <a:pPr marL="177800" lvl="1" indent="-177800" algn="l" defTabSz="622300">
            <a:lnSpc>
              <a:spcPct val="15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Selección de beneficiarios</a:t>
          </a:r>
          <a:endParaRPr lang="es-CO" sz="1400" b="1" kern="1200" noProof="0" dirty="0"/>
        </a:p>
        <a:p>
          <a:pPr marL="177800" lvl="1" indent="-177800" algn="l" defTabSz="889000">
            <a:lnSpc>
              <a:spcPct val="10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Listados de TM Ordinarias</a:t>
          </a:r>
        </a:p>
        <a:p>
          <a:pPr marL="177800" lvl="1" indent="-177800" algn="l" defTabSz="889000">
            <a:lnSpc>
              <a:spcPct val="10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Listados de TM Oferta Sectorial (SDIS)</a:t>
          </a:r>
        </a:p>
      </dsp:txBody>
      <dsp:txXfrm>
        <a:off x="3110072" y="1045937"/>
        <a:ext cx="2693031" cy="1869723"/>
      </dsp:txXfrm>
    </dsp:sp>
    <dsp:sp modelId="{0244802D-9520-477D-B74B-9E70D1AC3A90}">
      <dsp:nvSpPr>
        <dsp:cNvPr id="0" name=""/>
        <dsp:cNvSpPr/>
      </dsp:nvSpPr>
      <dsp:spPr>
        <a:xfrm>
          <a:off x="3051105" y="2925670"/>
          <a:ext cx="2804708" cy="823271"/>
        </a:xfrm>
        <a:prstGeom prst="rect">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b="1" kern="1200" dirty="0"/>
            <a:t>      </a:t>
          </a:r>
          <a:r>
            <a:rPr lang="en-US" sz="2800" b="1" kern="1200" dirty="0"/>
            <a:t>SDIS</a:t>
          </a:r>
          <a:endParaRPr lang="en-US" sz="1800" b="1" kern="1200" dirty="0"/>
        </a:p>
      </dsp:txBody>
      <dsp:txXfrm>
        <a:off x="3051105" y="2925670"/>
        <a:ext cx="1975146" cy="823271"/>
      </dsp:txXfrm>
    </dsp:sp>
    <dsp:sp modelId="{ADDD681A-11C7-4658-8E05-DC664032868A}">
      <dsp:nvSpPr>
        <dsp:cNvPr id="0" name=""/>
        <dsp:cNvSpPr/>
      </dsp:nvSpPr>
      <dsp:spPr>
        <a:xfrm>
          <a:off x="4883236" y="2952299"/>
          <a:ext cx="801140" cy="756624"/>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3000" b="-3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CB0762-E257-49F7-A272-A8C778A05887}">
      <dsp:nvSpPr>
        <dsp:cNvPr id="0" name=""/>
        <dsp:cNvSpPr/>
      </dsp:nvSpPr>
      <dsp:spPr>
        <a:xfrm>
          <a:off x="267730" y="1027498"/>
          <a:ext cx="2564820" cy="1914584"/>
        </a:xfrm>
        <a:prstGeom prst="round2SameRect">
          <a:avLst>
            <a:gd name="adj1" fmla="val 8000"/>
            <a:gd name="adj2" fmla="val 0"/>
          </a:avLst>
        </a:prstGeom>
        <a:no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ctr" anchorCtr="0">
          <a:noAutofit/>
        </a:bodyPr>
        <a:lstStyle/>
        <a:p>
          <a:pPr marL="228600" lvl="1" indent="-228600" algn="l" defTabSz="889000">
            <a:lnSpc>
              <a:spcPct val="100000"/>
            </a:lnSpc>
            <a:spcBef>
              <a:spcPct val="0"/>
            </a:spcBef>
            <a:spcAft>
              <a:spcPct val="15000"/>
            </a:spcAft>
            <a:buFont typeface="Wingdings" panose="05000000000000000000" pitchFamily="2" charset="2"/>
            <a:buChar char="ü"/>
          </a:pPr>
          <a:endParaRPr lang="en-US" sz="1400" b="1" kern="1200" dirty="0">
            <a:solidFill>
              <a:prstClr val="black">
                <a:hueOff val="0"/>
                <a:satOff val="0"/>
                <a:lumOff val="0"/>
                <a:alphaOff val="0"/>
              </a:prstClr>
            </a:solidFill>
            <a:latin typeface="Calibri" panose="020F0502020204030204"/>
            <a:ea typeface="+mn-ea"/>
            <a:cs typeface="+mn-cs"/>
          </a:endParaRPr>
        </a:p>
        <a:p>
          <a:pPr marL="228600" lvl="1" indent="-228600" algn="l" defTabSz="889000">
            <a:lnSpc>
              <a:spcPct val="10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Diseño </a:t>
          </a:r>
          <a:r>
            <a:rPr lang="en-US" sz="1600" b="1" kern="1200" dirty="0">
              <a:solidFill>
                <a:prstClr val="black">
                  <a:hueOff val="0"/>
                  <a:satOff val="0"/>
                  <a:lumOff val="0"/>
                  <a:alphaOff val="0"/>
                </a:prstClr>
              </a:solidFill>
              <a:latin typeface="Calibri" panose="020F0502020204030204"/>
              <a:ea typeface="+mn-ea"/>
              <a:cs typeface="+mn-cs"/>
            </a:rPr>
            <a:t>de </a:t>
          </a:r>
          <a:r>
            <a:rPr lang="es-CO" sz="1600" b="1" kern="1200" noProof="0" dirty="0">
              <a:solidFill>
                <a:prstClr val="black">
                  <a:hueOff val="0"/>
                  <a:satOff val="0"/>
                  <a:lumOff val="0"/>
                  <a:alphaOff val="0"/>
                </a:prstClr>
              </a:solidFill>
              <a:latin typeface="Calibri" panose="020F0502020204030204"/>
              <a:ea typeface="+mn-ea"/>
              <a:cs typeface="+mn-cs"/>
            </a:rPr>
            <a:t>Política Pública</a:t>
          </a:r>
        </a:p>
        <a:p>
          <a:pPr marL="228600" lvl="1" indent="-228600" algn="l" defTabSz="889000">
            <a:lnSpc>
              <a:spcPct val="10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Seguimiento y evaluación de Política Pública</a:t>
          </a:r>
        </a:p>
        <a:p>
          <a:pPr marL="228600" lvl="1" indent="-228600" algn="l" defTabSz="889000">
            <a:lnSpc>
              <a:spcPct val="100000"/>
            </a:lnSpc>
            <a:spcBef>
              <a:spcPct val="0"/>
            </a:spcBef>
            <a:spcAft>
              <a:spcPct val="15000"/>
            </a:spcAft>
            <a:buFont typeface="Wingdings" panose="05000000000000000000" pitchFamily="2" charset="2"/>
            <a:buChar char="ü"/>
          </a:pPr>
          <a:endParaRPr lang="en-US" sz="700" b="1" kern="1200" dirty="0">
            <a:solidFill>
              <a:prstClr val="black">
                <a:hueOff val="0"/>
                <a:satOff val="0"/>
                <a:lumOff val="0"/>
                <a:alphaOff val="0"/>
              </a:prstClr>
            </a:solidFill>
            <a:latin typeface="Calibri" panose="020F0502020204030204"/>
            <a:ea typeface="+mn-ea"/>
            <a:cs typeface="+mn-cs"/>
          </a:endParaRPr>
        </a:p>
        <a:p>
          <a:pPr marL="228600" lvl="1" indent="-228600" algn="l" defTabSz="889000">
            <a:lnSpc>
              <a:spcPct val="10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Administración</a:t>
          </a:r>
          <a:r>
            <a:rPr lang="en-US" sz="1600" b="1" kern="1200" dirty="0">
              <a:solidFill>
                <a:prstClr val="black">
                  <a:hueOff val="0"/>
                  <a:satOff val="0"/>
                  <a:lumOff val="0"/>
                  <a:alphaOff val="0"/>
                </a:prstClr>
              </a:solidFill>
              <a:latin typeface="Calibri" panose="020F0502020204030204"/>
              <a:ea typeface="+mn-ea"/>
              <a:cs typeface="+mn-cs"/>
            </a:rPr>
            <a:t> de la Base Maestra</a:t>
          </a:r>
        </a:p>
        <a:p>
          <a:pPr marL="228600" lvl="1" indent="-228600" algn="ctr" defTabSz="889000">
            <a:lnSpc>
              <a:spcPct val="150000"/>
            </a:lnSpc>
            <a:spcBef>
              <a:spcPct val="0"/>
            </a:spcBef>
            <a:spcAft>
              <a:spcPct val="15000"/>
            </a:spcAft>
            <a:buFont typeface="Wingdings" panose="05000000000000000000" pitchFamily="2" charset="2"/>
            <a:buChar char="ü"/>
          </a:pPr>
          <a:endParaRPr lang="en-US" sz="1400" b="1" kern="1200" dirty="0">
            <a:solidFill>
              <a:prstClr val="black">
                <a:hueOff val="0"/>
                <a:satOff val="0"/>
                <a:lumOff val="0"/>
                <a:alphaOff val="0"/>
              </a:prstClr>
            </a:solidFill>
            <a:latin typeface="Calibri" panose="020F0502020204030204"/>
            <a:ea typeface="+mn-ea"/>
            <a:cs typeface="+mn-cs"/>
          </a:endParaRPr>
        </a:p>
      </dsp:txBody>
      <dsp:txXfrm>
        <a:off x="312591" y="1072359"/>
        <a:ext cx="2475098" cy="1869723"/>
      </dsp:txXfrm>
    </dsp:sp>
    <dsp:sp modelId="{62A639AC-5A85-44AB-AD26-61B3ABD79EF0}">
      <dsp:nvSpPr>
        <dsp:cNvPr id="0" name=""/>
        <dsp:cNvSpPr/>
      </dsp:nvSpPr>
      <dsp:spPr>
        <a:xfrm>
          <a:off x="270962" y="2932132"/>
          <a:ext cx="2564820" cy="823271"/>
        </a:xfrm>
        <a:prstGeom prst="rect">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b="1" kern="1200" dirty="0"/>
            <a:t>      </a:t>
          </a:r>
          <a:r>
            <a:rPr lang="en-US" sz="2800" b="1" kern="1200" dirty="0"/>
            <a:t>SDP</a:t>
          </a:r>
          <a:endParaRPr lang="en-US" sz="1800" b="1" kern="1200" dirty="0"/>
        </a:p>
      </dsp:txBody>
      <dsp:txXfrm>
        <a:off x="270962" y="2932132"/>
        <a:ext cx="1806211" cy="823271"/>
      </dsp:txXfrm>
    </dsp:sp>
    <dsp:sp modelId="{15FC5CB8-D8BD-4496-891D-2B86C9F6DD28}">
      <dsp:nvSpPr>
        <dsp:cNvPr id="0" name=""/>
        <dsp:cNvSpPr/>
      </dsp:nvSpPr>
      <dsp:spPr>
        <a:xfrm>
          <a:off x="1898843" y="2948008"/>
          <a:ext cx="771840" cy="76420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382A6-6871-4747-86BF-039E1DAAF93E}">
      <dsp:nvSpPr>
        <dsp:cNvPr id="0" name=""/>
        <dsp:cNvSpPr/>
      </dsp:nvSpPr>
      <dsp:spPr>
        <a:xfrm>
          <a:off x="8858984" y="1001946"/>
          <a:ext cx="2564820" cy="1914584"/>
        </a:xfrm>
        <a:prstGeom prst="round2SameRect">
          <a:avLst>
            <a:gd name="adj1" fmla="val 8000"/>
            <a:gd name="adj2" fmla="val 0"/>
          </a:avLst>
        </a:prstGeom>
        <a:no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ctr" anchorCtr="0">
          <a:noAutofit/>
        </a:bodyPr>
        <a:lstStyle/>
        <a:p>
          <a:pPr marL="228600" lvl="1" indent="-228600" algn="l" defTabSz="889000">
            <a:lnSpc>
              <a:spcPct val="100000"/>
            </a:lnSpc>
            <a:spcBef>
              <a:spcPct val="0"/>
            </a:spcBef>
            <a:spcAft>
              <a:spcPts val="0"/>
            </a:spcAft>
            <a:buFont typeface="Wingdings" panose="05000000000000000000" pitchFamily="2" charset="2"/>
            <a:buChar char="ü"/>
          </a:pPr>
          <a:r>
            <a:rPr lang="en-US" sz="1700" b="1" kern="1200" dirty="0">
              <a:solidFill>
                <a:prstClr val="black">
                  <a:hueOff val="0"/>
                  <a:satOff val="0"/>
                  <a:lumOff val="0"/>
                  <a:alphaOff val="0"/>
                </a:prstClr>
              </a:solidFill>
              <a:latin typeface="Calibri" panose="020F0502020204030204"/>
              <a:ea typeface="+mn-ea"/>
              <a:cs typeface="+mn-cs"/>
            </a:rPr>
            <a:t>Pago de </a:t>
          </a:r>
          <a:r>
            <a:rPr lang="es-CO" sz="1700" b="1" kern="1200" noProof="0" dirty="0">
              <a:solidFill>
                <a:prstClr val="black">
                  <a:hueOff val="0"/>
                  <a:satOff val="0"/>
                  <a:lumOff val="0"/>
                  <a:alphaOff val="0"/>
                </a:prstClr>
              </a:solidFill>
              <a:latin typeface="Calibri" panose="020F0502020204030204"/>
              <a:ea typeface="+mn-ea"/>
              <a:cs typeface="+mn-cs"/>
            </a:rPr>
            <a:t>TM Ordinarias y Oferta Sectorial</a:t>
          </a:r>
          <a:endParaRPr lang="en-US" sz="1700" b="1" kern="1200" dirty="0">
            <a:solidFill>
              <a:prstClr val="black">
                <a:hueOff val="0"/>
                <a:satOff val="0"/>
                <a:lumOff val="0"/>
                <a:alphaOff val="0"/>
              </a:prstClr>
            </a:solidFill>
            <a:latin typeface="Calibri" panose="020F0502020204030204"/>
            <a:ea typeface="+mn-ea"/>
            <a:cs typeface="+mn-cs"/>
          </a:endParaRPr>
        </a:p>
        <a:p>
          <a:pPr marL="228600" lvl="1" indent="-228600" algn="l" defTabSz="889000">
            <a:lnSpc>
              <a:spcPct val="100000"/>
            </a:lnSpc>
            <a:spcBef>
              <a:spcPct val="0"/>
            </a:spcBef>
            <a:spcAft>
              <a:spcPts val="0"/>
            </a:spcAft>
            <a:buFont typeface="Wingdings" panose="05000000000000000000" pitchFamily="2" charset="2"/>
            <a:buChar char="ü"/>
          </a:pPr>
          <a:r>
            <a:rPr lang="en-US" sz="1700" b="1" kern="1200" dirty="0">
              <a:solidFill>
                <a:prstClr val="black">
                  <a:hueOff val="0"/>
                  <a:satOff val="0"/>
                  <a:lumOff val="0"/>
                  <a:alphaOff val="0"/>
                </a:prstClr>
              </a:solidFill>
              <a:latin typeface="Calibri" panose="020F0502020204030204"/>
              <a:ea typeface="+mn-ea"/>
              <a:cs typeface="+mn-cs"/>
            </a:rPr>
            <a:t>Convenios con </a:t>
          </a:r>
          <a:r>
            <a:rPr lang="es-CO" sz="1700" b="1" kern="1200" noProof="0" dirty="0">
              <a:solidFill>
                <a:prstClr val="black">
                  <a:hueOff val="0"/>
                  <a:satOff val="0"/>
                  <a:lumOff val="0"/>
                  <a:alphaOff val="0"/>
                </a:prstClr>
              </a:solidFill>
              <a:latin typeface="Calibri" panose="020F0502020204030204"/>
              <a:ea typeface="+mn-ea"/>
              <a:cs typeface="+mn-cs"/>
            </a:rPr>
            <a:t>Entidades Financieras</a:t>
          </a:r>
        </a:p>
        <a:p>
          <a:pPr marL="228600" lvl="1" indent="-228600" algn="l" defTabSz="889000">
            <a:lnSpc>
              <a:spcPct val="100000"/>
            </a:lnSpc>
            <a:spcBef>
              <a:spcPct val="0"/>
            </a:spcBef>
            <a:spcAft>
              <a:spcPts val="0"/>
            </a:spcAft>
            <a:buFont typeface="Wingdings" panose="05000000000000000000" pitchFamily="2" charset="2"/>
            <a:buChar char="ü"/>
          </a:pPr>
          <a:r>
            <a:rPr lang="es-CO" sz="1700" b="1" kern="1200" noProof="0" dirty="0">
              <a:solidFill>
                <a:prstClr val="black">
                  <a:hueOff val="0"/>
                  <a:satOff val="0"/>
                  <a:lumOff val="0"/>
                  <a:alphaOff val="0"/>
                </a:prstClr>
              </a:solidFill>
              <a:latin typeface="Calibri" panose="020F0502020204030204"/>
              <a:ea typeface="+mn-ea"/>
              <a:cs typeface="+mn-cs"/>
            </a:rPr>
            <a:t>Nuevo modelo de pagos</a:t>
          </a:r>
        </a:p>
      </dsp:txBody>
      <dsp:txXfrm>
        <a:off x="8903845" y="1046807"/>
        <a:ext cx="2475098" cy="1869723"/>
      </dsp:txXfrm>
    </dsp:sp>
    <dsp:sp modelId="{A632AD4A-0D7D-4104-8C62-63D306B098D2}">
      <dsp:nvSpPr>
        <dsp:cNvPr id="0" name=""/>
        <dsp:cNvSpPr/>
      </dsp:nvSpPr>
      <dsp:spPr>
        <a:xfrm>
          <a:off x="8849263" y="2909559"/>
          <a:ext cx="2564820" cy="823271"/>
        </a:xfrm>
        <a:prstGeom prst="rect">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b="1" kern="1200" dirty="0"/>
            <a:t>SDH (DDT)</a:t>
          </a:r>
        </a:p>
      </dsp:txBody>
      <dsp:txXfrm>
        <a:off x="8849263" y="2909559"/>
        <a:ext cx="1806211" cy="823271"/>
      </dsp:txXfrm>
    </dsp:sp>
    <dsp:sp modelId="{5AA2B51B-70A5-410B-9F56-91F19176FADF}">
      <dsp:nvSpPr>
        <dsp:cNvPr id="0" name=""/>
        <dsp:cNvSpPr/>
      </dsp:nvSpPr>
      <dsp:spPr>
        <a:xfrm>
          <a:off x="10615566" y="2927361"/>
          <a:ext cx="799121" cy="756588"/>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3000" b="-3000"/>
          </a:stretch>
        </a:blip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0BFD665-21FB-4A82-A99F-D9E68405A3C0}">
      <dsp:nvSpPr>
        <dsp:cNvPr id="0" name=""/>
        <dsp:cNvSpPr/>
      </dsp:nvSpPr>
      <dsp:spPr>
        <a:xfrm>
          <a:off x="6068174" y="1027697"/>
          <a:ext cx="2564820" cy="1914584"/>
        </a:xfrm>
        <a:prstGeom prst="round2SameRect">
          <a:avLst>
            <a:gd name="adj1" fmla="val 8000"/>
            <a:gd name="adj2" fmla="val 0"/>
          </a:avLst>
        </a:prstGeom>
        <a:no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ctr" anchorCtr="0">
          <a:noAutofit/>
        </a:bodyPr>
        <a:lstStyle/>
        <a:p>
          <a:pPr marL="171450" lvl="1" indent="-171450" algn="l" defTabSz="711200">
            <a:lnSpc>
              <a:spcPct val="9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Identificación y selección de beneficiarios</a:t>
          </a:r>
          <a:endParaRPr lang="en-US" sz="1400" b="1" kern="1200" dirty="0">
            <a:solidFill>
              <a:prstClr val="black">
                <a:hueOff val="0"/>
                <a:satOff val="0"/>
                <a:lumOff val="0"/>
                <a:alphaOff val="0"/>
              </a:prstClr>
            </a:solidFill>
            <a:latin typeface="Calibri" panose="020F0502020204030204"/>
            <a:ea typeface="+mn-ea"/>
            <a:cs typeface="+mn-cs"/>
          </a:endParaRPr>
        </a:p>
        <a:p>
          <a:pPr marL="171450" lvl="1" indent="-171450" algn="l" defTabSz="711200">
            <a:lnSpc>
              <a:spcPct val="90000"/>
            </a:lnSpc>
            <a:spcBef>
              <a:spcPct val="0"/>
            </a:spcBef>
            <a:spcAft>
              <a:spcPct val="15000"/>
            </a:spcAft>
            <a:buFont typeface="Wingdings" panose="05000000000000000000" pitchFamily="2" charset="2"/>
            <a:buChar char="ü"/>
          </a:pPr>
          <a:r>
            <a:rPr lang="es-CO" sz="1600" b="1" kern="1200" noProof="0" dirty="0">
              <a:solidFill>
                <a:prstClr val="black">
                  <a:hueOff val="0"/>
                  <a:satOff val="0"/>
                  <a:lumOff val="0"/>
                  <a:alphaOff val="0"/>
                </a:prstClr>
              </a:solidFill>
              <a:latin typeface="Calibri" panose="020F0502020204030204"/>
              <a:ea typeface="+mn-ea"/>
              <a:cs typeface="+mn-cs"/>
            </a:rPr>
            <a:t>Listados de TM de Oferta Sectorial (entidades</a:t>
          </a:r>
          <a:r>
            <a:rPr lang="en-US" sz="1600" b="1" kern="1200" dirty="0">
              <a:solidFill>
                <a:prstClr val="black">
                  <a:hueOff val="0"/>
                  <a:satOff val="0"/>
                  <a:lumOff val="0"/>
                  <a:alphaOff val="0"/>
                </a:prstClr>
              </a:solidFill>
              <a:latin typeface="Calibri" panose="020F0502020204030204"/>
              <a:ea typeface="+mn-ea"/>
              <a:cs typeface="+mn-cs"/>
            </a:rPr>
            <a:t>)</a:t>
          </a:r>
        </a:p>
      </dsp:txBody>
      <dsp:txXfrm>
        <a:off x="6113035" y="1072558"/>
        <a:ext cx="2475098" cy="1869723"/>
      </dsp:txXfrm>
    </dsp:sp>
    <dsp:sp modelId="{E429F1CB-1079-49A4-B106-DBAE0F2012C9}">
      <dsp:nvSpPr>
        <dsp:cNvPr id="0" name=""/>
        <dsp:cNvSpPr/>
      </dsp:nvSpPr>
      <dsp:spPr>
        <a:xfrm>
          <a:off x="6068046" y="2942292"/>
          <a:ext cx="2564820" cy="823271"/>
        </a:xfrm>
        <a:prstGeom prst="rect">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b="1" kern="1200" dirty="0"/>
            <a:t>ENTIDADES</a:t>
          </a:r>
        </a:p>
      </dsp:txBody>
      <dsp:txXfrm>
        <a:off x="6068046" y="2942292"/>
        <a:ext cx="1806211" cy="823271"/>
      </dsp:txXfrm>
    </dsp:sp>
    <dsp:sp modelId="{C59F2DF1-C6FC-43D0-A2D3-8040E742DAFA}">
      <dsp:nvSpPr>
        <dsp:cNvPr id="0" name=""/>
        <dsp:cNvSpPr/>
      </dsp:nvSpPr>
      <dsp:spPr>
        <a:xfrm>
          <a:off x="7596132" y="2942298"/>
          <a:ext cx="799121" cy="756588"/>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3000" b="-3000"/>
          </a:stretch>
        </a:blip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1611134" y="45"/>
          <a:ext cx="5165581" cy="1240115"/>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857" tIns="91440" rIns="170688" bIns="91440" numCol="1" spcCol="1270" anchor="ctr" anchorCtr="0">
          <a:noAutofit/>
        </a:bodyPr>
        <a:lstStyle/>
        <a:p>
          <a:pPr marL="0" lvl="0" indent="0" algn="ctr" defTabSz="1066800" rtl="0">
            <a:lnSpc>
              <a:spcPct val="90000"/>
            </a:lnSpc>
            <a:spcBef>
              <a:spcPct val="0"/>
            </a:spcBef>
            <a:spcAft>
              <a:spcPct val="35000"/>
            </a:spcAft>
            <a:buNone/>
          </a:pPr>
          <a:r>
            <a:rPr lang="es-CO" sz="2400" kern="1200">
              <a:latin typeface="Arial Rounded MT Bold"/>
            </a:rPr>
            <a:t>Bienes de uso público </a:t>
          </a:r>
        </a:p>
        <a:p>
          <a:pPr marL="0" lvl="0" indent="0" algn="ctr" defTabSz="1066800" rtl="0">
            <a:lnSpc>
              <a:spcPct val="90000"/>
            </a:lnSpc>
            <a:spcBef>
              <a:spcPct val="0"/>
            </a:spcBef>
            <a:spcAft>
              <a:spcPct val="35000"/>
            </a:spcAft>
            <a:buNone/>
          </a:pPr>
          <a:r>
            <a:rPr lang="es-CO" sz="2200" b="0" kern="1200">
              <a:latin typeface="Arial Rounded MT Bold"/>
            </a:rPr>
            <a:t>2022 $164,9 </a:t>
          </a:r>
        </a:p>
        <a:p>
          <a:pPr marL="0" lvl="0" indent="0" algn="ctr" defTabSz="1066800">
            <a:lnSpc>
              <a:spcPct val="90000"/>
            </a:lnSpc>
            <a:spcBef>
              <a:spcPct val="0"/>
            </a:spcBef>
            <a:spcAft>
              <a:spcPct val="35000"/>
            </a:spcAft>
            <a:buNone/>
          </a:pPr>
          <a:r>
            <a:rPr lang="es-CO" sz="2200" b="0" kern="1200">
              <a:latin typeface="Arial Rounded MT Bold"/>
            </a:rPr>
            <a:t>2021 $162,6</a:t>
          </a:r>
          <a:endParaRPr lang="es-CO" sz="2200" kern="1200">
            <a:latin typeface="Arial Rounded MT Bold"/>
          </a:endParaRPr>
        </a:p>
      </dsp:txBody>
      <dsp:txXfrm rot="10800000">
        <a:off x="1921163" y="45"/>
        <a:ext cx="4855552" cy="1240115"/>
      </dsp:txXfrm>
    </dsp:sp>
    <dsp:sp modelId="{7ADB628F-5161-4A2D-9350-330402A7F028}">
      <dsp:nvSpPr>
        <dsp:cNvPr id="0" name=""/>
        <dsp:cNvSpPr/>
      </dsp:nvSpPr>
      <dsp:spPr>
        <a:xfrm>
          <a:off x="991076" y="45"/>
          <a:ext cx="1240115" cy="124011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1611134" y="1340260"/>
          <a:ext cx="5165581" cy="2254357"/>
        </a:xfrm>
        <a:prstGeom prst="homePlate">
          <a:avLst/>
        </a:prstGeom>
        <a:solidFill>
          <a:schemeClr val="accent3">
            <a:hueOff val="402143"/>
            <a:satOff val="81035"/>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857" tIns="91440" rIns="170688" bIns="91440" numCol="1" spcCol="1270" anchor="ctr" anchorCtr="0">
          <a:noAutofit/>
        </a:bodyPr>
        <a:lstStyle/>
        <a:p>
          <a:pPr marL="0" lvl="0" indent="0" algn="ctr" defTabSz="1066800">
            <a:lnSpc>
              <a:spcPct val="90000"/>
            </a:lnSpc>
            <a:spcBef>
              <a:spcPct val="0"/>
            </a:spcBef>
            <a:spcAft>
              <a:spcPct val="35000"/>
            </a:spcAft>
            <a:buNone/>
          </a:pPr>
          <a:r>
            <a:rPr lang="es-CO" sz="2400" kern="1200">
              <a:latin typeface="Arial Rounded MT Bold"/>
            </a:rPr>
            <a:t>Beneficios a los empleados</a:t>
          </a:r>
        </a:p>
        <a:p>
          <a:pPr marL="0" lvl="0" indent="0" algn="ctr" defTabSz="1066800" rtl="0">
            <a:lnSpc>
              <a:spcPct val="90000"/>
            </a:lnSpc>
            <a:spcBef>
              <a:spcPct val="0"/>
            </a:spcBef>
            <a:spcAft>
              <a:spcPct val="35000"/>
            </a:spcAft>
            <a:buNone/>
          </a:pPr>
          <a:r>
            <a:rPr lang="es-CO" sz="2000" b="0" kern="1200">
              <a:latin typeface="Arial Rounded MT Bold"/>
            </a:rPr>
            <a:t>2022* $4,6           2021  $3,5</a:t>
          </a:r>
        </a:p>
        <a:p>
          <a:pPr marL="0" lvl="0" indent="0" algn="ctr" defTabSz="1066800" rtl="0">
            <a:lnSpc>
              <a:spcPct val="90000"/>
            </a:lnSpc>
            <a:spcBef>
              <a:spcPct val="0"/>
            </a:spcBef>
            <a:spcAft>
              <a:spcPct val="35000"/>
            </a:spcAft>
            <a:buNone/>
          </a:pPr>
          <a:r>
            <a:rPr lang="es-CO" sz="1800" b="0" kern="1200">
              <a:latin typeface="Arial Rounded MT Bold"/>
            </a:rPr>
            <a:t>*Incluye Pasivo Pensional, con una cobertura cercana al 70%. </a:t>
          </a:r>
        </a:p>
      </dsp:txBody>
      <dsp:txXfrm rot="10800000">
        <a:off x="2174723" y="1340260"/>
        <a:ext cx="4601992" cy="2254357"/>
      </dsp:txXfrm>
    </dsp:sp>
    <dsp:sp modelId="{41B94F31-0B0F-47FF-897C-124C28F8A151}">
      <dsp:nvSpPr>
        <dsp:cNvPr id="0" name=""/>
        <dsp:cNvSpPr/>
      </dsp:nvSpPr>
      <dsp:spPr>
        <a:xfrm>
          <a:off x="991076" y="1847380"/>
          <a:ext cx="1240115" cy="124011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372723" y="520"/>
          <a:ext cx="6212821" cy="152622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076" tIns="83820" rIns="156464" bIns="83820" numCol="1" spcCol="1270" anchor="ctr" anchorCtr="0">
          <a:noAutofit/>
        </a:bodyPr>
        <a:lstStyle/>
        <a:p>
          <a:pPr marL="0" lvl="0" indent="0" algn="ctr" defTabSz="977900" rtl="0">
            <a:lnSpc>
              <a:spcPct val="90000"/>
            </a:lnSpc>
            <a:spcBef>
              <a:spcPct val="0"/>
            </a:spcBef>
            <a:spcAft>
              <a:spcPct val="35000"/>
            </a:spcAft>
            <a:buNone/>
          </a:pPr>
          <a:r>
            <a:rPr lang="es-CO" sz="2200" kern="1200">
              <a:latin typeface="Arial Rounded MT Bold"/>
            </a:rPr>
            <a:t>       Ingresos fiscales	    	                           </a:t>
          </a:r>
        </a:p>
        <a:p>
          <a:pPr marL="0" lvl="0" indent="0" algn="ctr" defTabSz="977900" rtl="0">
            <a:lnSpc>
              <a:spcPct val="90000"/>
            </a:lnSpc>
            <a:spcBef>
              <a:spcPct val="0"/>
            </a:spcBef>
            <a:spcAft>
              <a:spcPct val="35000"/>
            </a:spcAft>
            <a:buNone/>
          </a:pPr>
          <a:r>
            <a:rPr lang="es-CO" sz="2000" kern="1200">
              <a:latin typeface="Arial Rounded MT Bold"/>
            </a:rPr>
            <a:t>2022   </a:t>
          </a:r>
          <a:r>
            <a:rPr lang="es-CO" sz="2000" b="0" kern="1200">
              <a:latin typeface="Arial Rounded MT Bold"/>
            </a:rPr>
            <a:t>$13,8       2021 $9,9</a:t>
          </a:r>
          <a:endParaRPr lang="es-CO" sz="2200" b="0" kern="1200">
            <a:latin typeface="Arial Rounded MT Bold" panose="020F0704030504030204" pitchFamily="34" charset="0"/>
          </a:endParaRPr>
        </a:p>
        <a:p>
          <a:pPr marL="0" lvl="0" indent="0" algn="l" defTabSz="977900" rtl="0">
            <a:lnSpc>
              <a:spcPct val="90000"/>
            </a:lnSpc>
            <a:spcBef>
              <a:spcPct val="0"/>
            </a:spcBef>
            <a:spcAft>
              <a:spcPct val="35000"/>
            </a:spcAft>
            <a:buNone/>
          </a:pPr>
          <a:r>
            <a:rPr lang="es-CO" sz="2200" b="0" kern="1200">
              <a:latin typeface="Arial Rounded MT Bold"/>
            </a:rPr>
            <a:t>    Transferencias y subvenciones</a:t>
          </a:r>
          <a:r>
            <a:rPr lang="es-CO" sz="2000" b="0" kern="1200">
              <a:latin typeface="Arial Rounded MT Bold"/>
            </a:rPr>
            <a:t>   	2022  $4,5        2021 $2,8</a:t>
          </a:r>
          <a:endParaRPr lang="es-CO" sz="2200" kern="1200">
            <a:latin typeface="Arial Rounded MT Bold"/>
          </a:endParaRPr>
        </a:p>
      </dsp:txBody>
      <dsp:txXfrm rot="10800000">
        <a:off x="754278" y="520"/>
        <a:ext cx="5831266" cy="1526222"/>
      </dsp:txXfrm>
    </dsp:sp>
    <dsp:sp modelId="{7ADB628F-5161-4A2D-9350-330402A7F028}">
      <dsp:nvSpPr>
        <dsp:cNvPr id="0" name=""/>
        <dsp:cNvSpPr/>
      </dsp:nvSpPr>
      <dsp:spPr>
        <a:xfrm>
          <a:off x="162346" y="144505"/>
          <a:ext cx="1236078" cy="12360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333507" y="1657566"/>
          <a:ext cx="6291253" cy="1236078"/>
        </a:xfrm>
        <a:prstGeom prst="homePlate">
          <a:avLst/>
        </a:prstGeom>
        <a:solidFill>
          <a:schemeClr val="accent3">
            <a:hueOff val="402143"/>
            <a:satOff val="81035"/>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076" tIns="83820" rIns="156464" bIns="83820" numCol="1" spcCol="1270" anchor="ctr" anchorCtr="0">
          <a:noAutofit/>
        </a:bodyPr>
        <a:lstStyle/>
        <a:p>
          <a:pPr marL="0" lvl="0" indent="0" algn="ctr" defTabSz="977900" rtl="0">
            <a:lnSpc>
              <a:spcPct val="90000"/>
            </a:lnSpc>
            <a:spcBef>
              <a:spcPct val="0"/>
            </a:spcBef>
            <a:spcAft>
              <a:spcPct val="35000"/>
            </a:spcAft>
            <a:buNone/>
          </a:pPr>
          <a:r>
            <a:rPr lang="es-CO" sz="2200" kern="1200">
              <a:latin typeface="Arial Rounded MT Bold"/>
            </a:rPr>
            <a:t>Gasto público social    </a:t>
          </a:r>
        </a:p>
        <a:p>
          <a:pPr marL="0" lvl="0" indent="0" algn="ctr" defTabSz="977900">
            <a:lnSpc>
              <a:spcPct val="90000"/>
            </a:lnSpc>
            <a:spcBef>
              <a:spcPct val="0"/>
            </a:spcBef>
            <a:spcAft>
              <a:spcPct val="35000"/>
            </a:spcAft>
            <a:buNone/>
          </a:pPr>
          <a:r>
            <a:rPr lang="es-CO" sz="2200" kern="1200">
              <a:latin typeface="Arial Rounded MT Bold"/>
            </a:rPr>
            <a:t>2022 </a:t>
          </a:r>
          <a:r>
            <a:rPr lang="es-CO" sz="2200" b="0" kern="1200">
              <a:latin typeface="Arial Rounded MT Bold"/>
            </a:rPr>
            <a:t>$5,2</a:t>
          </a:r>
        </a:p>
        <a:p>
          <a:pPr marL="0" lvl="0" indent="0" algn="ctr" defTabSz="977900">
            <a:lnSpc>
              <a:spcPct val="90000"/>
            </a:lnSpc>
            <a:spcBef>
              <a:spcPct val="0"/>
            </a:spcBef>
            <a:spcAft>
              <a:spcPct val="35000"/>
            </a:spcAft>
            <a:buNone/>
          </a:pPr>
          <a:r>
            <a:rPr lang="es-CO" sz="2200" b="0" kern="1200">
              <a:latin typeface="Arial Rounded MT Bold"/>
            </a:rPr>
            <a:t>2021 $4,1</a:t>
          </a:r>
        </a:p>
      </dsp:txBody>
      <dsp:txXfrm rot="10800000">
        <a:off x="642526" y="1657566"/>
        <a:ext cx="5982234" cy="1236078"/>
      </dsp:txXfrm>
    </dsp:sp>
    <dsp:sp modelId="{41B94F31-0B0F-47FF-897C-124C28F8A151}">
      <dsp:nvSpPr>
        <dsp:cNvPr id="0" name=""/>
        <dsp:cNvSpPr/>
      </dsp:nvSpPr>
      <dsp:spPr>
        <a:xfrm>
          <a:off x="169391" y="1657566"/>
          <a:ext cx="1236078" cy="123607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E0C49-71F8-445D-B673-32AFEE3A3622}">
      <dsp:nvSpPr>
        <dsp:cNvPr id="0" name=""/>
        <dsp:cNvSpPr/>
      </dsp:nvSpPr>
      <dsp:spPr>
        <a:xfrm>
          <a:off x="3803" y="274425"/>
          <a:ext cx="1969699" cy="68809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ctr" defTabSz="577850">
            <a:lnSpc>
              <a:spcPct val="90000"/>
            </a:lnSpc>
            <a:spcBef>
              <a:spcPct val="0"/>
            </a:spcBef>
            <a:spcAft>
              <a:spcPct val="35000"/>
            </a:spcAft>
            <a:buNone/>
          </a:pPr>
          <a:r>
            <a:rPr lang="es-MX" sz="1300" b="1" kern="1200"/>
            <a:t>Optimización de Procesos DIB</a:t>
          </a:r>
        </a:p>
      </dsp:txBody>
      <dsp:txXfrm>
        <a:off x="23957" y="294579"/>
        <a:ext cx="1929391" cy="647787"/>
      </dsp:txXfrm>
    </dsp:sp>
    <dsp:sp modelId="{186BDBA1-DFC0-43CB-8E85-77B34A721DCD}">
      <dsp:nvSpPr>
        <dsp:cNvPr id="0" name=""/>
        <dsp:cNvSpPr/>
      </dsp:nvSpPr>
      <dsp:spPr>
        <a:xfrm rot="5415808">
          <a:off x="937451" y="1010732"/>
          <a:ext cx="98333" cy="100241"/>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D1C5C6-B6A0-42DF-925E-4C8947E0D0BF}">
      <dsp:nvSpPr>
        <dsp:cNvPr id="0" name=""/>
        <dsp:cNvSpPr/>
      </dsp:nvSpPr>
      <dsp:spPr>
        <a:xfrm>
          <a:off x="0" y="1159185"/>
          <a:ext cx="1969699" cy="572806"/>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eaLnBrk="1" latinLnBrk="0">
            <a:lnSpc>
              <a:spcPct val="90000"/>
            </a:lnSpc>
            <a:spcBef>
              <a:spcPct val="0"/>
            </a:spcBef>
            <a:spcAft>
              <a:spcPct val="35000"/>
            </a:spcAft>
            <a:buNone/>
          </a:pPr>
          <a:r>
            <a:rPr lang="es-CO" sz="1200" b="1" kern="1200">
              <a:latin typeface="+mn-lt"/>
              <a:cs typeface="Arial"/>
            </a:rPr>
            <a:t>522 registros </a:t>
          </a:r>
          <a:r>
            <a:rPr lang="es-CO" sz="1200" kern="1200">
              <a:latin typeface="+mn-lt"/>
              <a:cs typeface="Arial"/>
            </a:rPr>
            <a:t>de la </a:t>
          </a:r>
          <a:r>
            <a:rPr lang="es-ES_tradnl" sz="1200" kern="1200">
              <a:latin typeface="+mn-lt"/>
              <a:cs typeface="Arial"/>
            </a:rPr>
            <a:t>Matriz de Riesgo Inherente de Seguridad </a:t>
          </a:r>
          <a:br>
            <a:rPr lang="es-ES_tradnl" sz="1200" kern="1200">
              <a:latin typeface="+mn-lt"/>
              <a:cs typeface="Arial"/>
            </a:rPr>
          </a:br>
          <a:r>
            <a:rPr lang="es-ES_tradnl" sz="1200" kern="1200">
              <a:latin typeface="+mn-lt"/>
              <a:cs typeface="Arial"/>
            </a:rPr>
            <a:t>de la Información.</a:t>
          </a:r>
          <a:endParaRPr lang="es-MX" sz="1200" kern="1200">
            <a:latin typeface="+mn-lt"/>
          </a:endParaRPr>
        </a:p>
      </dsp:txBody>
      <dsp:txXfrm>
        <a:off x="16777" y="1175962"/>
        <a:ext cx="1936145" cy="539252"/>
      </dsp:txXfrm>
    </dsp:sp>
    <dsp:sp modelId="{5DEFE065-2B4C-4B98-A0F2-7B95AF1EAE3E}">
      <dsp:nvSpPr>
        <dsp:cNvPr id="0" name=""/>
        <dsp:cNvSpPr/>
      </dsp:nvSpPr>
      <dsp:spPr>
        <a:xfrm rot="5400000">
          <a:off x="945282" y="1771559"/>
          <a:ext cx="79134" cy="100241"/>
        </a:xfrm>
        <a:prstGeom prst="rightArrow">
          <a:avLst>
            <a:gd name="adj1" fmla="val 66700"/>
            <a:gd name="adj2" fmla="val 50000"/>
          </a:avLst>
        </a:prstGeom>
        <a:solidFill>
          <a:schemeClr val="accent2">
            <a:hueOff val="-1190757"/>
            <a:satOff val="-4160"/>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0EA002-046A-4818-80F9-A7CCBEAF6DCC}">
      <dsp:nvSpPr>
        <dsp:cNvPr id="0" name=""/>
        <dsp:cNvSpPr/>
      </dsp:nvSpPr>
      <dsp:spPr>
        <a:xfrm>
          <a:off x="0" y="1911368"/>
          <a:ext cx="1969699" cy="572806"/>
        </a:xfrm>
        <a:prstGeom prst="roundRect">
          <a:avLst>
            <a:gd name="adj" fmla="val 10000"/>
          </a:avLst>
        </a:prstGeom>
        <a:solidFill>
          <a:schemeClr val="accent2">
            <a:tint val="40000"/>
            <a:alpha val="90000"/>
            <a:hueOff val="-1197638"/>
            <a:satOff val="-2496"/>
            <a:lumOff val="103"/>
            <a:alphaOff val="0"/>
          </a:schemeClr>
        </a:solidFill>
        <a:ln w="12700" cap="flat" cmpd="sng" algn="ctr">
          <a:solidFill>
            <a:schemeClr val="accent2">
              <a:tint val="40000"/>
              <a:alpha val="90000"/>
              <a:hueOff val="-1197638"/>
              <a:satOff val="-2496"/>
              <a:lumOff val="1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ES_tradnl" sz="1200" kern="1200">
              <a:latin typeface="+mn-lt"/>
              <a:cs typeface="Arial"/>
            </a:rPr>
            <a:t>Compuesta por </a:t>
          </a:r>
          <a:r>
            <a:rPr lang="es-ES_tradnl" sz="1200" b="1" kern="1200">
              <a:latin typeface="+mn-lt"/>
              <a:cs typeface="Arial"/>
            </a:rPr>
            <a:t>160 vulnerabilidades </a:t>
          </a:r>
          <a:br>
            <a:rPr lang="es-ES_tradnl" sz="1200" b="1" kern="1200">
              <a:latin typeface="+mn-lt"/>
              <a:cs typeface="Arial"/>
            </a:rPr>
          </a:br>
          <a:r>
            <a:rPr lang="es-ES_tradnl" sz="1200" b="1" kern="1200">
              <a:latin typeface="+mn-lt"/>
              <a:cs typeface="Arial"/>
            </a:rPr>
            <a:t>y 70 amenazas.</a:t>
          </a:r>
          <a:endParaRPr lang="es-MX" sz="1200" b="1" kern="1200">
            <a:latin typeface="+mn-lt"/>
            <a:cs typeface="Arial" panose="020B0604020202020204" pitchFamily="34" charset="0"/>
          </a:endParaRPr>
        </a:p>
      </dsp:txBody>
      <dsp:txXfrm>
        <a:off x="16777" y="1928145"/>
        <a:ext cx="1936145" cy="539252"/>
      </dsp:txXfrm>
    </dsp:sp>
    <dsp:sp modelId="{909F6BBD-40E5-44CF-BEBA-C0D77E59E849}">
      <dsp:nvSpPr>
        <dsp:cNvPr id="0" name=""/>
        <dsp:cNvSpPr/>
      </dsp:nvSpPr>
      <dsp:spPr>
        <a:xfrm rot="5400000">
          <a:off x="942588" y="2526435"/>
          <a:ext cx="84521" cy="100241"/>
        </a:xfrm>
        <a:prstGeom prst="rightArrow">
          <a:avLst>
            <a:gd name="adj1" fmla="val 66700"/>
            <a:gd name="adj2" fmla="val 50000"/>
          </a:avLst>
        </a:prstGeom>
        <a:solidFill>
          <a:schemeClr val="accent2">
            <a:hueOff val="-2381515"/>
            <a:satOff val="-8321"/>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BD2F94-AF99-4872-96DC-4304A592CC2E}">
      <dsp:nvSpPr>
        <dsp:cNvPr id="0" name=""/>
        <dsp:cNvSpPr/>
      </dsp:nvSpPr>
      <dsp:spPr>
        <a:xfrm>
          <a:off x="0" y="2668937"/>
          <a:ext cx="1969699" cy="764456"/>
        </a:xfrm>
        <a:prstGeom prst="roundRect">
          <a:avLst>
            <a:gd name="adj" fmla="val 10000"/>
          </a:avLst>
        </a:prstGeom>
        <a:solidFill>
          <a:schemeClr val="accent2">
            <a:tint val="40000"/>
            <a:alpha val="90000"/>
            <a:hueOff val="-2395276"/>
            <a:satOff val="-4992"/>
            <a:lumOff val="207"/>
            <a:alphaOff val="0"/>
          </a:schemeClr>
        </a:solidFill>
        <a:ln w="12700" cap="flat" cmpd="sng" algn="ctr">
          <a:solidFill>
            <a:schemeClr val="accent2">
              <a:tint val="40000"/>
              <a:alpha val="90000"/>
              <a:hueOff val="-2395276"/>
              <a:satOff val="-4992"/>
              <a:lumOff val="2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ES_tradnl" sz="1200" kern="1200">
              <a:latin typeface="+mn-lt"/>
              <a:cs typeface="Arial"/>
            </a:rPr>
            <a:t>Se determinan </a:t>
          </a:r>
          <a:r>
            <a:rPr lang="es-ES_tradnl" sz="1200" b="1" kern="1200">
              <a:latin typeface="+mn-lt"/>
              <a:cs typeface="Arial"/>
            </a:rPr>
            <a:t>30 riesgos de seguridad con severidad inherente extrema.</a:t>
          </a:r>
          <a:endParaRPr lang="es-MX" sz="1200" b="1" kern="1200">
            <a:latin typeface="+mn-lt"/>
            <a:cs typeface="Arial" panose="020B0604020202020204" pitchFamily="34" charset="0"/>
          </a:endParaRPr>
        </a:p>
      </dsp:txBody>
      <dsp:txXfrm>
        <a:off x="22390" y="2691327"/>
        <a:ext cx="1924919" cy="719676"/>
      </dsp:txXfrm>
    </dsp:sp>
    <dsp:sp modelId="{2141B930-2D96-47EE-9B1B-8EC8740B7551}">
      <dsp:nvSpPr>
        <dsp:cNvPr id="0" name=""/>
        <dsp:cNvSpPr/>
      </dsp:nvSpPr>
      <dsp:spPr>
        <a:xfrm rot="5386923">
          <a:off x="916318" y="3503836"/>
          <a:ext cx="140886" cy="100241"/>
        </a:xfrm>
        <a:prstGeom prst="rightArrow">
          <a:avLst>
            <a:gd name="adj1" fmla="val 66700"/>
            <a:gd name="adj2" fmla="val 50000"/>
          </a:avLst>
        </a:prstGeom>
        <a:solidFill>
          <a:schemeClr val="accent2">
            <a:hueOff val="-3572272"/>
            <a:satOff val="-12481"/>
            <a:lumOff val="323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28F23B-6255-4584-B49F-91E551E4FAA1}">
      <dsp:nvSpPr>
        <dsp:cNvPr id="0" name=""/>
        <dsp:cNvSpPr/>
      </dsp:nvSpPr>
      <dsp:spPr>
        <a:xfrm>
          <a:off x="3803" y="3674520"/>
          <a:ext cx="1969699" cy="752891"/>
        </a:xfrm>
        <a:prstGeom prst="roundRect">
          <a:avLst>
            <a:gd name="adj" fmla="val 10000"/>
          </a:avLst>
        </a:prstGeom>
        <a:solidFill>
          <a:schemeClr val="accent2">
            <a:tint val="40000"/>
            <a:alpha val="90000"/>
            <a:hueOff val="-3592914"/>
            <a:satOff val="-7488"/>
            <a:lumOff val="310"/>
            <a:alphaOff val="0"/>
          </a:schemeClr>
        </a:solidFill>
        <a:ln w="12700" cap="flat" cmpd="sng" algn="ctr">
          <a:solidFill>
            <a:schemeClr val="accent2">
              <a:tint val="40000"/>
              <a:alpha val="90000"/>
              <a:hueOff val="-3592914"/>
              <a:satOff val="-7488"/>
              <a:lumOff val="3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rtl="0">
            <a:lnSpc>
              <a:spcPct val="90000"/>
            </a:lnSpc>
            <a:spcBef>
              <a:spcPct val="0"/>
            </a:spcBef>
            <a:spcAft>
              <a:spcPct val="35000"/>
            </a:spcAft>
            <a:buNone/>
          </a:pPr>
          <a:r>
            <a:rPr lang="es-ES_tradnl" sz="1200" kern="1200">
              <a:latin typeface="+mn-lt"/>
              <a:cs typeface="Arial"/>
            </a:rPr>
            <a:t>Recomendación: </a:t>
          </a:r>
          <a:r>
            <a:rPr lang="es-ES_tradnl" sz="1200" b="1" kern="1200">
              <a:latin typeface="+mn-lt"/>
              <a:cs typeface="Arial"/>
            </a:rPr>
            <a:t>adquirir un Sistema Integrado de Información con los estándares de seguridad y disponibilidad requeridos</a:t>
          </a:r>
          <a:r>
            <a:rPr lang="es-ES_tradnl" sz="1200" kern="1200">
              <a:latin typeface="+mn-lt"/>
              <a:cs typeface="Arial"/>
            </a:rPr>
            <a:t>.</a:t>
          </a:r>
          <a:endParaRPr lang="es-MX" sz="1200" kern="1200">
            <a:latin typeface="+mn-lt"/>
            <a:cs typeface="Arial"/>
          </a:endParaRPr>
        </a:p>
      </dsp:txBody>
      <dsp:txXfrm>
        <a:off x="25854" y="3696571"/>
        <a:ext cx="1925597" cy="708789"/>
      </dsp:txXfrm>
    </dsp:sp>
    <dsp:sp modelId="{42430008-9734-4611-AF5D-3BAF1B7E44A8}">
      <dsp:nvSpPr>
        <dsp:cNvPr id="0" name=""/>
        <dsp:cNvSpPr/>
      </dsp:nvSpPr>
      <dsp:spPr>
        <a:xfrm>
          <a:off x="2300758" y="294892"/>
          <a:ext cx="1904995" cy="705445"/>
        </a:xfrm>
        <a:prstGeom prst="roundRect">
          <a:avLst>
            <a:gd name="adj" fmla="val 10000"/>
          </a:avLst>
        </a:prstGeom>
        <a:solidFill>
          <a:schemeClr val="accent2">
            <a:hueOff val="-5358408"/>
            <a:satOff val="-18722"/>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6510" bIns="72000" numCol="1" spcCol="1270" anchor="ctr" anchorCtr="0">
          <a:noAutofit/>
        </a:bodyPr>
        <a:lstStyle/>
        <a:p>
          <a:pPr marL="0" lvl="0" indent="0" algn="ctr" defTabSz="577850">
            <a:lnSpc>
              <a:spcPct val="90000"/>
            </a:lnSpc>
            <a:spcBef>
              <a:spcPct val="0"/>
            </a:spcBef>
            <a:spcAft>
              <a:spcPct val="35000"/>
            </a:spcAft>
            <a:buNone/>
          </a:pPr>
          <a:r>
            <a:rPr lang="es-MX" sz="1300" b="1" kern="1200"/>
            <a:t>Diagnóstico DIT / Experiencias anteriores</a:t>
          </a:r>
        </a:p>
      </dsp:txBody>
      <dsp:txXfrm>
        <a:off x="2321420" y="315554"/>
        <a:ext cx="1863671" cy="664121"/>
      </dsp:txXfrm>
    </dsp:sp>
    <dsp:sp modelId="{F70ADCA8-610C-4492-BE4D-0777CD6E0687}">
      <dsp:nvSpPr>
        <dsp:cNvPr id="0" name=""/>
        <dsp:cNvSpPr/>
      </dsp:nvSpPr>
      <dsp:spPr>
        <a:xfrm rot="5427212">
          <a:off x="3204746" y="1040225"/>
          <a:ext cx="90010" cy="100241"/>
        </a:xfrm>
        <a:prstGeom prst="rightArrow">
          <a:avLst>
            <a:gd name="adj1" fmla="val 66700"/>
            <a:gd name="adj2" fmla="val 50000"/>
          </a:avLst>
        </a:prstGeom>
        <a:solidFill>
          <a:schemeClr val="accent2">
            <a:hueOff val="-4763030"/>
            <a:satOff val="-16642"/>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D4744B-87AE-4CA5-852D-ADAD2B7232FE}">
      <dsp:nvSpPr>
        <dsp:cNvPr id="0" name=""/>
        <dsp:cNvSpPr/>
      </dsp:nvSpPr>
      <dsp:spPr>
        <a:xfrm>
          <a:off x="2294274" y="1180353"/>
          <a:ext cx="1904995" cy="572806"/>
        </a:xfrm>
        <a:prstGeom prst="roundRect">
          <a:avLst>
            <a:gd name="adj" fmla="val 10000"/>
          </a:avLst>
        </a:prstGeom>
        <a:solidFill>
          <a:schemeClr val="accent2">
            <a:tint val="40000"/>
            <a:alpha val="90000"/>
            <a:hueOff val="-4790551"/>
            <a:satOff val="-9984"/>
            <a:lumOff val="414"/>
            <a:alphaOff val="0"/>
          </a:schemeClr>
        </a:solidFill>
        <a:ln w="12700" cap="flat" cmpd="sng" algn="ctr">
          <a:solidFill>
            <a:schemeClr val="accent2">
              <a:tint val="40000"/>
              <a:alpha val="90000"/>
              <a:hueOff val="-4790551"/>
              <a:satOff val="-9984"/>
              <a:lumOff val="4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MX" sz="1200" kern="1200">
              <a:latin typeface="+mn-lt"/>
              <a:cs typeface="Arial"/>
            </a:rPr>
            <a:t>Intento </a:t>
          </a:r>
          <a:r>
            <a:rPr lang="es-MX" sz="1200" b="1" kern="1200">
              <a:latin typeface="+mn-lt"/>
              <a:cs typeface="Arial"/>
            </a:rPr>
            <a:t>actualización </a:t>
          </a:r>
          <a:br>
            <a:rPr lang="es-MX" sz="1200" b="1" kern="1200">
              <a:latin typeface="+mn-lt"/>
              <a:cs typeface="Arial"/>
            </a:rPr>
          </a:br>
          <a:r>
            <a:rPr lang="es-MX" sz="1200" b="1" kern="1200">
              <a:latin typeface="+mn-lt"/>
              <a:cs typeface="Arial"/>
            </a:rPr>
            <a:t>a la medida</a:t>
          </a:r>
          <a:r>
            <a:rPr lang="es-MX" sz="1200" kern="1200">
              <a:latin typeface="+mn-lt"/>
              <a:cs typeface="Arial"/>
            </a:rPr>
            <a:t>: </a:t>
          </a:r>
          <a:br>
            <a:rPr lang="es-MX" sz="1200" kern="1200">
              <a:latin typeface="+mn-lt"/>
              <a:cs typeface="Arial"/>
            </a:rPr>
          </a:br>
          <a:r>
            <a:rPr lang="es-MX" sz="1200" kern="1200" err="1">
              <a:latin typeface="+mn-lt"/>
              <a:cs typeface="Arial"/>
            </a:rPr>
            <a:t>Heinsohn</a:t>
          </a:r>
          <a:r>
            <a:rPr lang="es-MX" sz="1200" kern="1200">
              <a:latin typeface="+mn-lt"/>
              <a:cs typeface="Arial"/>
            </a:rPr>
            <a:t> (</a:t>
          </a:r>
          <a:r>
            <a:rPr lang="es-MX" sz="1200" kern="1200">
              <a:latin typeface="+mn-lt"/>
            </a:rPr>
            <a:t>2009-2013 ).</a:t>
          </a:r>
          <a:endParaRPr lang="es-MX" sz="1200" kern="1200">
            <a:latin typeface="+mn-lt"/>
            <a:cs typeface="Arial" panose="020B0604020202020204" pitchFamily="34" charset="0"/>
          </a:endParaRPr>
        </a:p>
      </dsp:txBody>
      <dsp:txXfrm>
        <a:off x="2311051" y="1197130"/>
        <a:ext cx="1871441" cy="539252"/>
      </dsp:txXfrm>
    </dsp:sp>
    <dsp:sp modelId="{0C836A74-5FF3-47BF-9E22-82D2E2EDD69D}">
      <dsp:nvSpPr>
        <dsp:cNvPr id="0" name=""/>
        <dsp:cNvSpPr/>
      </dsp:nvSpPr>
      <dsp:spPr>
        <a:xfrm rot="5400000">
          <a:off x="3196651" y="1803280"/>
          <a:ext cx="100241" cy="100241"/>
        </a:xfrm>
        <a:prstGeom prst="rightArrow">
          <a:avLst>
            <a:gd name="adj1" fmla="val 66700"/>
            <a:gd name="adj2" fmla="val 50000"/>
          </a:avLst>
        </a:prstGeom>
        <a:solidFill>
          <a:schemeClr val="accent2">
            <a:hueOff val="-5953787"/>
            <a:satOff val="-20802"/>
            <a:lumOff val="5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7EE28D-A8DF-4813-A0F1-AA309C709DA8}">
      <dsp:nvSpPr>
        <dsp:cNvPr id="0" name=""/>
        <dsp:cNvSpPr/>
      </dsp:nvSpPr>
      <dsp:spPr>
        <a:xfrm>
          <a:off x="2294274" y="1953642"/>
          <a:ext cx="1904995" cy="660268"/>
        </a:xfrm>
        <a:prstGeom prst="roundRect">
          <a:avLst>
            <a:gd name="adj" fmla="val 10000"/>
          </a:avLst>
        </a:prstGeom>
        <a:solidFill>
          <a:schemeClr val="accent2">
            <a:tint val="40000"/>
            <a:alpha val="90000"/>
            <a:hueOff val="-5988190"/>
            <a:satOff val="-12480"/>
            <a:lumOff val="517"/>
            <a:alphaOff val="0"/>
          </a:schemeClr>
        </a:solidFill>
        <a:ln w="12700" cap="flat" cmpd="sng" algn="ctr">
          <a:solidFill>
            <a:schemeClr val="accent2">
              <a:tint val="40000"/>
              <a:alpha val="90000"/>
              <a:hueOff val="-5988190"/>
              <a:satOff val="-12480"/>
              <a:lumOff val="5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CO" sz="1200" b="1" kern="1200" noProof="0">
              <a:latin typeface="+mn-lt"/>
              <a:cs typeface="Arial"/>
            </a:rPr>
            <a:t>Ausencia de estándares, metodologías y documentación</a:t>
          </a:r>
          <a:r>
            <a:rPr lang="es-CO" sz="1200" kern="1200" noProof="0">
              <a:latin typeface="+mn-lt"/>
              <a:cs typeface="Arial"/>
            </a:rPr>
            <a:t> de </a:t>
          </a:r>
          <a:br>
            <a:rPr lang="es-CO" sz="1200" kern="1200" noProof="0">
              <a:latin typeface="+mn-lt"/>
              <a:cs typeface="Arial"/>
            </a:rPr>
          </a:br>
          <a:r>
            <a:rPr lang="es-CO" sz="1200" kern="1200" noProof="0">
              <a:latin typeface="+mn-lt"/>
              <a:cs typeface="Arial"/>
            </a:rPr>
            <a:t>Desarrollo de Software</a:t>
          </a:r>
          <a:r>
            <a:rPr lang="es-CO" sz="1200" kern="1200">
              <a:latin typeface="+mn-lt"/>
              <a:cs typeface="Arial"/>
            </a:rPr>
            <a:t>.</a:t>
          </a:r>
          <a:endParaRPr lang="es-MX" sz="1200" kern="1200">
            <a:latin typeface="+mn-lt"/>
            <a:cs typeface="Arial" panose="020B0604020202020204" pitchFamily="34" charset="0"/>
          </a:endParaRPr>
        </a:p>
      </dsp:txBody>
      <dsp:txXfrm>
        <a:off x="2313613" y="1972981"/>
        <a:ext cx="1866317" cy="621590"/>
      </dsp:txXfrm>
    </dsp:sp>
    <dsp:sp modelId="{3C08B6C0-B2B2-444E-9BBB-BA6A6B6E7472}">
      <dsp:nvSpPr>
        <dsp:cNvPr id="0" name=""/>
        <dsp:cNvSpPr/>
      </dsp:nvSpPr>
      <dsp:spPr>
        <a:xfrm rot="5400000">
          <a:off x="3163890" y="2696792"/>
          <a:ext cx="165762" cy="100241"/>
        </a:xfrm>
        <a:prstGeom prst="rightArrow">
          <a:avLst>
            <a:gd name="adj1" fmla="val 66700"/>
            <a:gd name="adj2" fmla="val 50000"/>
          </a:avLst>
        </a:prstGeom>
        <a:solidFill>
          <a:schemeClr val="accent2">
            <a:hueOff val="-7144544"/>
            <a:satOff val="-24963"/>
            <a:lumOff val="64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7A1B99-911C-454A-B862-F882DF07D9D1}">
      <dsp:nvSpPr>
        <dsp:cNvPr id="0" name=""/>
        <dsp:cNvSpPr/>
      </dsp:nvSpPr>
      <dsp:spPr>
        <a:xfrm>
          <a:off x="2294274" y="2879915"/>
          <a:ext cx="1904995" cy="533328"/>
        </a:xfrm>
        <a:prstGeom prst="roundRect">
          <a:avLst>
            <a:gd name="adj" fmla="val 10000"/>
          </a:avLst>
        </a:prstGeom>
        <a:solidFill>
          <a:schemeClr val="accent2">
            <a:tint val="40000"/>
            <a:alpha val="90000"/>
            <a:hueOff val="-7185827"/>
            <a:satOff val="-14976"/>
            <a:lumOff val="621"/>
            <a:alphaOff val="0"/>
          </a:schemeClr>
        </a:solidFill>
        <a:ln w="12700" cap="flat" cmpd="sng" algn="ctr">
          <a:solidFill>
            <a:schemeClr val="accent2">
              <a:tint val="40000"/>
              <a:alpha val="90000"/>
              <a:hueOff val="-7185827"/>
              <a:satOff val="-14976"/>
              <a:lumOff val="6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MX" sz="1200" b="1" kern="1200">
              <a:latin typeface="+mn-lt"/>
              <a:cs typeface="Arial"/>
            </a:rPr>
            <a:t>Complejidad e inestabilidad</a:t>
          </a:r>
          <a:r>
            <a:rPr lang="es-MX" sz="1200" kern="1200">
              <a:latin typeface="+mn-lt"/>
              <a:cs typeface="Arial"/>
            </a:rPr>
            <a:t> plataformas de infraestructura.</a:t>
          </a:r>
        </a:p>
      </dsp:txBody>
      <dsp:txXfrm>
        <a:off x="2309895" y="2895536"/>
        <a:ext cx="1873753" cy="502086"/>
      </dsp:txXfrm>
    </dsp:sp>
    <dsp:sp modelId="{2DD23B55-2F48-437A-BEEC-1F1D7402D032}">
      <dsp:nvSpPr>
        <dsp:cNvPr id="0" name=""/>
        <dsp:cNvSpPr/>
      </dsp:nvSpPr>
      <dsp:spPr>
        <a:xfrm rot="5378466">
          <a:off x="3175350" y="3487110"/>
          <a:ext cx="147736" cy="100241"/>
        </a:xfrm>
        <a:prstGeom prst="rightArrow">
          <a:avLst>
            <a:gd name="adj1" fmla="val 66700"/>
            <a:gd name="adj2" fmla="val 50000"/>
          </a:avLst>
        </a:prstGeom>
        <a:solidFill>
          <a:schemeClr val="accent2">
            <a:hueOff val="-8335302"/>
            <a:satOff val="-29123"/>
            <a:lumOff val="7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6C2445-9928-4233-8360-BAF3FEF93B2F}">
      <dsp:nvSpPr>
        <dsp:cNvPr id="0" name=""/>
        <dsp:cNvSpPr/>
      </dsp:nvSpPr>
      <dsp:spPr>
        <a:xfrm>
          <a:off x="2299292" y="3661216"/>
          <a:ext cx="1904995" cy="572806"/>
        </a:xfrm>
        <a:prstGeom prst="roundRect">
          <a:avLst>
            <a:gd name="adj" fmla="val 10000"/>
          </a:avLst>
        </a:prstGeom>
        <a:solidFill>
          <a:schemeClr val="accent2">
            <a:tint val="40000"/>
            <a:alpha val="90000"/>
            <a:hueOff val="-8383465"/>
            <a:satOff val="-17472"/>
            <a:lumOff val="724"/>
            <a:alphaOff val="0"/>
          </a:schemeClr>
        </a:solidFill>
        <a:ln w="12700" cap="flat" cmpd="sng" algn="ctr">
          <a:solidFill>
            <a:schemeClr val="accent2">
              <a:tint val="40000"/>
              <a:alpha val="90000"/>
              <a:hueOff val="-8383465"/>
              <a:satOff val="-17472"/>
              <a:lumOff val="7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MX" sz="1200" b="1" kern="1200">
              <a:latin typeface="+mn-lt"/>
              <a:cs typeface="Arial"/>
            </a:rPr>
            <a:t>Obsolescencia.</a:t>
          </a:r>
        </a:p>
      </dsp:txBody>
      <dsp:txXfrm>
        <a:off x="2316069" y="3677993"/>
        <a:ext cx="1871441" cy="539252"/>
      </dsp:txXfrm>
    </dsp:sp>
    <dsp:sp modelId="{949C39D6-23E2-435C-B0AC-5FB5C689CA44}">
      <dsp:nvSpPr>
        <dsp:cNvPr id="0" name=""/>
        <dsp:cNvSpPr/>
      </dsp:nvSpPr>
      <dsp:spPr>
        <a:xfrm>
          <a:off x="4520041" y="274425"/>
          <a:ext cx="1833623" cy="722796"/>
        </a:xfrm>
        <a:prstGeom prst="roundRect">
          <a:avLst>
            <a:gd name="adj" fmla="val 10000"/>
          </a:avLst>
        </a:prstGeom>
        <a:solidFill>
          <a:schemeClr val="accent2">
            <a:hueOff val="-10716816"/>
            <a:satOff val="-37444"/>
            <a:lumOff val="9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ctr" defTabSz="577850">
            <a:lnSpc>
              <a:spcPct val="90000"/>
            </a:lnSpc>
            <a:spcBef>
              <a:spcPct val="0"/>
            </a:spcBef>
            <a:spcAft>
              <a:spcPct val="35000"/>
            </a:spcAft>
            <a:buNone/>
          </a:pPr>
          <a:r>
            <a:rPr lang="es-MX" sz="1300" b="1" kern="1200"/>
            <a:t>Exploración de Mercado</a:t>
          </a:r>
        </a:p>
      </dsp:txBody>
      <dsp:txXfrm>
        <a:off x="4541211" y="295595"/>
        <a:ext cx="1791283" cy="680456"/>
      </dsp:txXfrm>
    </dsp:sp>
    <dsp:sp modelId="{09734EDA-1ADC-46EC-BA1E-A909AA45F27B}">
      <dsp:nvSpPr>
        <dsp:cNvPr id="0" name=""/>
        <dsp:cNvSpPr/>
      </dsp:nvSpPr>
      <dsp:spPr>
        <a:xfrm rot="5400000">
          <a:off x="5389718" y="1041370"/>
          <a:ext cx="94269" cy="100241"/>
        </a:xfrm>
        <a:prstGeom prst="rightArrow">
          <a:avLst>
            <a:gd name="adj1" fmla="val 66700"/>
            <a:gd name="adj2" fmla="val 50000"/>
          </a:avLst>
        </a:prstGeom>
        <a:solidFill>
          <a:schemeClr val="accent2">
            <a:hueOff val="-9526059"/>
            <a:satOff val="-33284"/>
            <a:lumOff val="862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B1A938-89F4-4E53-A46D-F7A5C72E647E}">
      <dsp:nvSpPr>
        <dsp:cNvPr id="0" name=""/>
        <dsp:cNvSpPr/>
      </dsp:nvSpPr>
      <dsp:spPr>
        <a:xfrm>
          <a:off x="4520041" y="1185761"/>
          <a:ext cx="1833623" cy="572806"/>
        </a:xfrm>
        <a:prstGeom prst="roundRect">
          <a:avLst>
            <a:gd name="adj" fmla="val 10000"/>
          </a:avLst>
        </a:prstGeom>
        <a:solidFill>
          <a:schemeClr val="accent2">
            <a:tint val="40000"/>
            <a:alpha val="90000"/>
            <a:hueOff val="-9581103"/>
            <a:satOff val="-19968"/>
            <a:lumOff val="828"/>
            <a:alphaOff val="0"/>
          </a:schemeClr>
        </a:solidFill>
        <a:ln w="12700" cap="flat" cmpd="sng" algn="ctr">
          <a:solidFill>
            <a:schemeClr val="accent2">
              <a:tint val="40000"/>
              <a:alpha val="90000"/>
              <a:hueOff val="-9581103"/>
              <a:satOff val="-19968"/>
              <a:lumOff val="8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kern="1200">
              <a:latin typeface="+mn-lt"/>
              <a:cs typeface="Arial"/>
            </a:rPr>
            <a:t>Colaboración con</a:t>
          </a:r>
          <a:r>
            <a:rPr lang="es-CO" sz="1200" b="1" kern="1200">
              <a:latin typeface="+mn-lt"/>
              <a:cs typeface="Arial"/>
            </a:rPr>
            <a:t> </a:t>
          </a:r>
          <a:r>
            <a:rPr lang="es-CO" sz="1200" b="1" kern="1200" err="1">
              <a:latin typeface="+mn-lt"/>
              <a:cs typeface="Arial"/>
            </a:rPr>
            <a:t>Invest</a:t>
          </a:r>
          <a:r>
            <a:rPr lang="es-CO" sz="1200" b="1" kern="1200">
              <a:latin typeface="+mn-lt"/>
              <a:cs typeface="Arial"/>
            </a:rPr>
            <a:t> in Bogotá.</a:t>
          </a:r>
          <a:endParaRPr lang="es-MX" sz="1200" b="1" kern="1200">
            <a:latin typeface="+mn-lt"/>
            <a:cs typeface="Arial"/>
          </a:endParaRPr>
        </a:p>
      </dsp:txBody>
      <dsp:txXfrm>
        <a:off x="4536818" y="1202538"/>
        <a:ext cx="1800069" cy="539252"/>
      </dsp:txXfrm>
    </dsp:sp>
    <dsp:sp modelId="{149C2E1E-F6B0-4B8A-AC39-A64DA46F4182}">
      <dsp:nvSpPr>
        <dsp:cNvPr id="0" name=""/>
        <dsp:cNvSpPr/>
      </dsp:nvSpPr>
      <dsp:spPr>
        <a:xfrm rot="5400000">
          <a:off x="5356875" y="1838545"/>
          <a:ext cx="159954" cy="100241"/>
        </a:xfrm>
        <a:prstGeom prst="rightArrow">
          <a:avLst>
            <a:gd name="adj1" fmla="val 66700"/>
            <a:gd name="adj2" fmla="val 50000"/>
          </a:avLst>
        </a:prstGeom>
        <a:solidFill>
          <a:schemeClr val="accent2">
            <a:hueOff val="-10716816"/>
            <a:satOff val="-37444"/>
            <a:lumOff val="970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A7103D-A5BE-43DB-9C06-CD9ED56F9753}">
      <dsp:nvSpPr>
        <dsp:cNvPr id="0" name=""/>
        <dsp:cNvSpPr/>
      </dsp:nvSpPr>
      <dsp:spPr>
        <a:xfrm>
          <a:off x="4520041" y="2018763"/>
          <a:ext cx="1833623" cy="572806"/>
        </a:xfrm>
        <a:prstGeom prst="roundRect">
          <a:avLst>
            <a:gd name="adj" fmla="val 10000"/>
          </a:avLst>
        </a:prstGeom>
        <a:solidFill>
          <a:schemeClr val="accent2">
            <a:tint val="40000"/>
            <a:alpha val="90000"/>
            <a:hueOff val="-10778741"/>
            <a:satOff val="-22465"/>
            <a:lumOff val="931"/>
            <a:alphaOff val="0"/>
          </a:schemeClr>
        </a:solidFill>
        <a:ln w="12700" cap="flat" cmpd="sng" algn="ctr">
          <a:solidFill>
            <a:schemeClr val="accent2">
              <a:tint val="40000"/>
              <a:alpha val="90000"/>
              <a:hueOff val="-10778741"/>
              <a:satOff val="-22465"/>
              <a:lumOff val="9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kern="1200">
              <a:latin typeface="+mn-lt"/>
              <a:cs typeface="Arial"/>
            </a:rPr>
            <a:t>Entendimiento del </a:t>
          </a:r>
          <a:r>
            <a:rPr lang="es-CO" sz="1200" b="1" kern="1200">
              <a:latin typeface="+mn-lt"/>
              <a:cs typeface="Arial"/>
            </a:rPr>
            <a:t>mercado de soluciones tecnológicas para la administración tributaria</a:t>
          </a:r>
          <a:r>
            <a:rPr lang="es-CO" sz="1200" kern="1200">
              <a:latin typeface="+mn-lt"/>
              <a:cs typeface="Arial"/>
            </a:rPr>
            <a:t>.</a:t>
          </a:r>
          <a:endParaRPr lang="es-MX" sz="1200" kern="1200">
            <a:latin typeface="+mn-lt"/>
            <a:cs typeface="Arial"/>
          </a:endParaRPr>
        </a:p>
      </dsp:txBody>
      <dsp:txXfrm>
        <a:off x="4536818" y="2035540"/>
        <a:ext cx="1800069" cy="539252"/>
      </dsp:txXfrm>
    </dsp:sp>
    <dsp:sp modelId="{2338183C-C9EF-4D1B-985C-D4F6CEC07CF9}">
      <dsp:nvSpPr>
        <dsp:cNvPr id="0" name=""/>
        <dsp:cNvSpPr/>
      </dsp:nvSpPr>
      <dsp:spPr>
        <a:xfrm rot="5343105">
          <a:off x="5352007" y="2683487"/>
          <a:ext cx="183873" cy="100241"/>
        </a:xfrm>
        <a:prstGeom prst="rightArrow">
          <a:avLst>
            <a:gd name="adj1" fmla="val 66700"/>
            <a:gd name="adj2" fmla="val 50000"/>
          </a:avLst>
        </a:prstGeom>
        <a:solidFill>
          <a:schemeClr val="accent2">
            <a:hueOff val="-11907574"/>
            <a:satOff val="-41604"/>
            <a:lumOff val="107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AA17E3-DDFE-40A2-BA0D-519429647452}">
      <dsp:nvSpPr>
        <dsp:cNvPr id="0" name=""/>
        <dsp:cNvSpPr/>
      </dsp:nvSpPr>
      <dsp:spPr>
        <a:xfrm>
          <a:off x="4534223" y="2875646"/>
          <a:ext cx="1833623" cy="572806"/>
        </a:xfrm>
        <a:prstGeom prst="roundRect">
          <a:avLst>
            <a:gd name="adj" fmla="val 10000"/>
          </a:avLst>
        </a:prstGeom>
        <a:solidFill>
          <a:schemeClr val="accent2">
            <a:tint val="40000"/>
            <a:alpha val="90000"/>
            <a:hueOff val="-11976379"/>
            <a:satOff val="-24961"/>
            <a:lumOff val="1035"/>
            <a:alphaOff val="0"/>
          </a:schemeClr>
        </a:solidFill>
        <a:ln w="12700" cap="flat" cmpd="sng" algn="ctr">
          <a:solidFill>
            <a:schemeClr val="accent2">
              <a:tint val="40000"/>
              <a:alpha val="90000"/>
              <a:hueOff val="-11976379"/>
              <a:satOff val="-24961"/>
              <a:lumOff val="10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b="1" kern="1200">
              <a:latin typeface="+mn-lt"/>
              <a:cs typeface="Arial"/>
            </a:rPr>
            <a:t>Aproximación a la oferta</a:t>
          </a:r>
          <a:r>
            <a:rPr lang="es-CO" sz="1200" kern="1200">
              <a:latin typeface="+mn-lt"/>
              <a:cs typeface="Arial"/>
            </a:rPr>
            <a:t> a través de sesiones de trabajo con fabricantes e integradores.</a:t>
          </a:r>
          <a:endParaRPr lang="es-MX" sz="1200" kern="1200">
            <a:latin typeface="+mn-lt"/>
            <a:cs typeface="Arial"/>
          </a:endParaRPr>
        </a:p>
      </dsp:txBody>
      <dsp:txXfrm>
        <a:off x="4551000" y="2892423"/>
        <a:ext cx="1800069" cy="539252"/>
      </dsp:txXfrm>
    </dsp:sp>
    <dsp:sp modelId="{C928123D-A5E7-4064-A7B1-8658807F1209}">
      <dsp:nvSpPr>
        <dsp:cNvPr id="0" name=""/>
        <dsp:cNvSpPr/>
      </dsp:nvSpPr>
      <dsp:spPr>
        <a:xfrm rot="5449323">
          <a:off x="5365595" y="3527911"/>
          <a:ext cx="158943" cy="100241"/>
        </a:xfrm>
        <a:prstGeom prst="rightArrow">
          <a:avLst>
            <a:gd name="adj1" fmla="val 66700"/>
            <a:gd name="adj2" fmla="val 50000"/>
          </a:avLst>
        </a:prstGeom>
        <a:solidFill>
          <a:schemeClr val="accent2">
            <a:hueOff val="-13098331"/>
            <a:satOff val="-45765"/>
            <a:lumOff val="118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A1F94E-4408-49C0-AF7E-678D9A733C00}">
      <dsp:nvSpPr>
        <dsp:cNvPr id="0" name=""/>
        <dsp:cNvSpPr/>
      </dsp:nvSpPr>
      <dsp:spPr>
        <a:xfrm>
          <a:off x="4522286" y="3707610"/>
          <a:ext cx="1833623" cy="572806"/>
        </a:xfrm>
        <a:prstGeom prst="roundRect">
          <a:avLst>
            <a:gd name="adj" fmla="val 10000"/>
          </a:avLst>
        </a:prstGeom>
        <a:solidFill>
          <a:schemeClr val="accent2">
            <a:tint val="40000"/>
            <a:alpha val="90000"/>
            <a:hueOff val="-13174016"/>
            <a:satOff val="-27457"/>
            <a:lumOff val="1138"/>
            <a:alphaOff val="0"/>
          </a:schemeClr>
        </a:solidFill>
        <a:ln w="12700" cap="flat" cmpd="sng" algn="ctr">
          <a:solidFill>
            <a:schemeClr val="accent2">
              <a:tint val="40000"/>
              <a:alpha val="90000"/>
              <a:hueOff val="-13174016"/>
              <a:satOff val="-27457"/>
              <a:lumOff val="11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b="1" kern="1200" err="1">
              <a:latin typeface="+mn-lt"/>
              <a:cs typeface="Arial"/>
            </a:rPr>
            <a:t>Request</a:t>
          </a:r>
          <a:r>
            <a:rPr lang="es-CO" sz="1200" b="1" kern="1200">
              <a:latin typeface="+mn-lt"/>
              <a:cs typeface="Arial"/>
            </a:rPr>
            <a:t> </a:t>
          </a:r>
          <a:r>
            <a:rPr lang="es-CO" sz="1200" b="1" kern="1200" err="1">
              <a:latin typeface="+mn-lt"/>
              <a:cs typeface="Arial"/>
            </a:rPr>
            <a:t>for</a:t>
          </a:r>
          <a:r>
            <a:rPr lang="es-CO" sz="1200" b="1" kern="1200">
              <a:latin typeface="+mn-lt"/>
              <a:cs typeface="Arial"/>
            </a:rPr>
            <a:t> </a:t>
          </a:r>
          <a:r>
            <a:rPr lang="es-CO" sz="1200" b="1" kern="1200" err="1">
              <a:latin typeface="+mn-lt"/>
              <a:cs typeface="Arial"/>
            </a:rPr>
            <a:t>information</a:t>
          </a:r>
          <a:r>
            <a:rPr lang="es-CO" sz="1200" b="1" kern="1200">
              <a:latin typeface="+mn-lt"/>
              <a:cs typeface="Arial"/>
            </a:rPr>
            <a:t> (RFI</a:t>
          </a:r>
          <a:r>
            <a:rPr lang="es-CO" sz="1200" kern="1200">
              <a:latin typeface="+mn-lt"/>
              <a:cs typeface="Arial"/>
            </a:rPr>
            <a:t>) sobre soluciones tecnológicas para la administración tributaria.</a:t>
          </a:r>
          <a:endParaRPr lang="es-MX" sz="1200" kern="1200">
            <a:latin typeface="+mn-lt"/>
            <a:cs typeface="Arial"/>
          </a:endParaRPr>
        </a:p>
      </dsp:txBody>
      <dsp:txXfrm>
        <a:off x="4539063" y="3724387"/>
        <a:ext cx="1800069" cy="539252"/>
      </dsp:txXfrm>
    </dsp:sp>
    <dsp:sp modelId="{7FA711A8-C0DB-477E-83A3-582B5696A4AB}">
      <dsp:nvSpPr>
        <dsp:cNvPr id="0" name=""/>
        <dsp:cNvSpPr/>
      </dsp:nvSpPr>
      <dsp:spPr>
        <a:xfrm>
          <a:off x="6674436" y="274425"/>
          <a:ext cx="1745731" cy="706631"/>
        </a:xfrm>
        <a:prstGeom prst="roundRect">
          <a:avLst>
            <a:gd name="adj" fmla="val 10000"/>
          </a:avLst>
        </a:prstGeom>
        <a:solidFill>
          <a:schemeClr val="accent2">
            <a:hueOff val="-16075225"/>
            <a:satOff val="-56166"/>
            <a:lumOff val="145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b="1" kern="1200"/>
            <a:t>Resultados AC </a:t>
          </a:r>
          <a:br>
            <a:rPr lang="es-MX" sz="1300" b="1" kern="1200"/>
          </a:br>
          <a:r>
            <a:rPr lang="es-MX" sz="1300" b="1" kern="1200"/>
            <a:t>Banco Mundial</a:t>
          </a:r>
        </a:p>
      </dsp:txBody>
      <dsp:txXfrm>
        <a:off x="6695133" y="295122"/>
        <a:ext cx="1704337" cy="665237"/>
      </dsp:txXfrm>
    </dsp:sp>
    <dsp:sp modelId="{853BF8B9-FB9C-4345-BC25-48EA7EC9005A}">
      <dsp:nvSpPr>
        <dsp:cNvPr id="0" name=""/>
        <dsp:cNvSpPr/>
      </dsp:nvSpPr>
      <dsp:spPr>
        <a:xfrm rot="5400000">
          <a:off x="7494339" y="1036862"/>
          <a:ext cx="105925" cy="100241"/>
        </a:xfrm>
        <a:prstGeom prst="rightArrow">
          <a:avLst>
            <a:gd name="adj1" fmla="val 66700"/>
            <a:gd name="adj2" fmla="val 50000"/>
          </a:avLst>
        </a:prstGeom>
        <a:solidFill>
          <a:schemeClr val="accent2">
            <a:hueOff val="-14289088"/>
            <a:satOff val="-49925"/>
            <a:lumOff val="129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A4AC82-9F48-49AA-9D58-774C0F22C232}">
      <dsp:nvSpPr>
        <dsp:cNvPr id="0" name=""/>
        <dsp:cNvSpPr/>
      </dsp:nvSpPr>
      <dsp:spPr>
        <a:xfrm>
          <a:off x="6674436" y="1192908"/>
          <a:ext cx="1745731" cy="572806"/>
        </a:xfrm>
        <a:prstGeom prst="roundRect">
          <a:avLst>
            <a:gd name="adj" fmla="val 10000"/>
          </a:avLst>
        </a:prstGeom>
        <a:solidFill>
          <a:schemeClr val="accent2">
            <a:tint val="40000"/>
            <a:alpha val="90000"/>
            <a:hueOff val="-14371654"/>
            <a:satOff val="-29953"/>
            <a:lumOff val="1242"/>
            <a:alphaOff val="0"/>
          </a:schemeClr>
        </a:solidFill>
        <a:ln w="12700" cap="flat" cmpd="sng" algn="ctr">
          <a:solidFill>
            <a:schemeClr val="accent2">
              <a:tint val="40000"/>
              <a:alpha val="90000"/>
              <a:hueOff val="-14371654"/>
              <a:satOff val="-29953"/>
              <a:lumOff val="12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0" kern="1200">
              <a:latin typeface="+mn-lt"/>
              <a:cs typeface="Arial"/>
            </a:rPr>
            <a:t>Evaluación</a:t>
          </a:r>
          <a:r>
            <a:rPr lang="es-MX" sz="1200" b="1" kern="1200">
              <a:latin typeface="+mn-lt"/>
              <a:cs typeface="Arial"/>
            </a:rPr>
            <a:t> TIC.</a:t>
          </a:r>
          <a:endParaRPr lang="es-MX" sz="1200" kern="1200">
            <a:latin typeface="+mn-lt"/>
            <a:cs typeface="Arial"/>
          </a:endParaRPr>
        </a:p>
      </dsp:txBody>
      <dsp:txXfrm>
        <a:off x="6691213" y="1209685"/>
        <a:ext cx="1712177" cy="539252"/>
      </dsp:txXfrm>
    </dsp:sp>
    <dsp:sp modelId="{6904163B-5C6E-45B4-BA10-C523C0792F87}">
      <dsp:nvSpPr>
        <dsp:cNvPr id="0" name=""/>
        <dsp:cNvSpPr/>
      </dsp:nvSpPr>
      <dsp:spPr>
        <a:xfrm rot="5400000">
          <a:off x="7474443" y="1838574"/>
          <a:ext cx="145718" cy="100241"/>
        </a:xfrm>
        <a:prstGeom prst="rightArrow">
          <a:avLst>
            <a:gd name="adj1" fmla="val 66700"/>
            <a:gd name="adj2" fmla="val 50000"/>
          </a:avLst>
        </a:prstGeom>
        <a:solidFill>
          <a:schemeClr val="accent2">
            <a:hueOff val="-15479844"/>
            <a:satOff val="-54086"/>
            <a:lumOff val="140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D8E94-A8CD-4BF1-AB46-24899A75B77C}">
      <dsp:nvSpPr>
        <dsp:cNvPr id="0" name=""/>
        <dsp:cNvSpPr/>
      </dsp:nvSpPr>
      <dsp:spPr>
        <a:xfrm>
          <a:off x="6674436" y="2011675"/>
          <a:ext cx="1745731" cy="572806"/>
        </a:xfrm>
        <a:prstGeom prst="roundRect">
          <a:avLst>
            <a:gd name="adj" fmla="val 10000"/>
          </a:avLst>
        </a:prstGeom>
        <a:solidFill>
          <a:schemeClr val="accent2">
            <a:tint val="40000"/>
            <a:alpha val="90000"/>
            <a:hueOff val="-15569291"/>
            <a:satOff val="-32449"/>
            <a:lumOff val="1345"/>
            <a:alphaOff val="0"/>
          </a:schemeClr>
        </a:solidFill>
        <a:ln w="12700" cap="flat" cmpd="sng" algn="ctr">
          <a:solidFill>
            <a:schemeClr val="accent2">
              <a:tint val="40000"/>
              <a:alpha val="90000"/>
              <a:hueOff val="-15569291"/>
              <a:satOff val="-32449"/>
              <a:lumOff val="13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0" kern="1200">
              <a:latin typeface="+mn-lt"/>
              <a:cs typeface="Arial"/>
            </a:rPr>
            <a:t>Evaluación Funcional del Sistema de Información Tributaria.</a:t>
          </a:r>
        </a:p>
      </dsp:txBody>
      <dsp:txXfrm>
        <a:off x="6691213" y="2028452"/>
        <a:ext cx="1712177" cy="539252"/>
      </dsp:txXfrm>
    </dsp:sp>
    <dsp:sp modelId="{16704101-961C-4591-97E1-F4854AE16423}">
      <dsp:nvSpPr>
        <dsp:cNvPr id="0" name=""/>
        <dsp:cNvSpPr/>
      </dsp:nvSpPr>
      <dsp:spPr>
        <a:xfrm rot="5400000">
          <a:off x="7440335" y="2691448"/>
          <a:ext cx="213932" cy="100241"/>
        </a:xfrm>
        <a:prstGeom prst="rightArrow">
          <a:avLst>
            <a:gd name="adj1" fmla="val 66700"/>
            <a:gd name="adj2" fmla="val 50000"/>
          </a:avLst>
        </a:prstGeom>
        <a:solidFill>
          <a:schemeClr val="accent2">
            <a:hueOff val="-16670603"/>
            <a:satOff val="-58246"/>
            <a:lumOff val="150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024B6B-690B-4F23-81A4-E1A9E20720FC}">
      <dsp:nvSpPr>
        <dsp:cNvPr id="0" name=""/>
        <dsp:cNvSpPr/>
      </dsp:nvSpPr>
      <dsp:spPr>
        <a:xfrm>
          <a:off x="6674436" y="2898655"/>
          <a:ext cx="1745731" cy="572806"/>
        </a:xfrm>
        <a:prstGeom prst="roundRect">
          <a:avLst>
            <a:gd name="adj" fmla="val 10000"/>
          </a:avLst>
        </a:prstGeom>
        <a:solidFill>
          <a:schemeClr val="accent2">
            <a:tint val="40000"/>
            <a:alpha val="90000"/>
            <a:hueOff val="-16766929"/>
            <a:satOff val="-34945"/>
            <a:lumOff val="1449"/>
            <a:alphaOff val="0"/>
          </a:schemeClr>
        </a:solidFill>
        <a:ln w="12700" cap="flat" cmpd="sng" algn="ctr">
          <a:solidFill>
            <a:schemeClr val="accent2">
              <a:tint val="40000"/>
              <a:alpha val="90000"/>
              <a:hueOff val="-16766929"/>
              <a:satOff val="-34945"/>
              <a:lumOff val="14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0" kern="1200">
              <a:latin typeface="+mn-lt"/>
              <a:cs typeface="Arial"/>
            </a:rPr>
            <a:t>Asesoría Técnica definición de necesidades (Requerimientos CORE).</a:t>
          </a:r>
        </a:p>
      </dsp:txBody>
      <dsp:txXfrm>
        <a:off x="6691213" y="2915432"/>
        <a:ext cx="1712177" cy="539252"/>
      </dsp:txXfrm>
    </dsp:sp>
    <dsp:sp modelId="{59E68161-8036-48D0-B46A-294E309972BE}">
      <dsp:nvSpPr>
        <dsp:cNvPr id="0" name=""/>
        <dsp:cNvSpPr/>
      </dsp:nvSpPr>
      <dsp:spPr>
        <a:xfrm rot="5230760">
          <a:off x="7495270" y="3543474"/>
          <a:ext cx="144320" cy="100241"/>
        </a:xfrm>
        <a:prstGeom prst="rightArrow">
          <a:avLst>
            <a:gd name="adj1" fmla="val 66700"/>
            <a:gd name="adj2" fmla="val 50000"/>
          </a:avLst>
        </a:prstGeom>
        <a:solidFill>
          <a:schemeClr val="accent2">
            <a:hueOff val="-17861360"/>
            <a:satOff val="-62407"/>
            <a:lumOff val="161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F6955B-E7CC-4AA3-B60F-877DF8C80D31}">
      <dsp:nvSpPr>
        <dsp:cNvPr id="0" name=""/>
        <dsp:cNvSpPr/>
      </dsp:nvSpPr>
      <dsp:spPr>
        <a:xfrm>
          <a:off x="6714693" y="3715728"/>
          <a:ext cx="1745731" cy="572806"/>
        </a:xfrm>
        <a:prstGeom prst="roundRect">
          <a:avLst>
            <a:gd name="adj" fmla="val 10000"/>
          </a:avLst>
        </a:prstGeom>
        <a:solidFill>
          <a:schemeClr val="accent2">
            <a:tint val="40000"/>
            <a:alpha val="90000"/>
            <a:hueOff val="-17964567"/>
            <a:satOff val="-37441"/>
            <a:lumOff val="1552"/>
            <a:alphaOff val="0"/>
          </a:schemeClr>
        </a:solidFill>
        <a:ln w="12700" cap="flat" cmpd="sng" algn="ctr">
          <a:solidFill>
            <a:schemeClr val="accent2">
              <a:tint val="40000"/>
              <a:alpha val="90000"/>
              <a:hueOff val="-17964567"/>
              <a:satOff val="-37441"/>
              <a:lumOff val="15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a:latin typeface="+mn-lt"/>
              <a:cs typeface="Arial"/>
            </a:rPr>
            <a:t>Exploración de otras </a:t>
          </a:r>
          <a:br>
            <a:rPr lang="es-MX" sz="1200" b="1" kern="1200">
              <a:latin typeface="+mn-lt"/>
              <a:cs typeface="Arial"/>
            </a:rPr>
          </a:br>
          <a:r>
            <a:rPr lang="es-MX" sz="1200" b="1" kern="1200">
              <a:latin typeface="+mn-lt"/>
              <a:cs typeface="Arial"/>
            </a:rPr>
            <a:t>experiencias.*</a:t>
          </a:r>
          <a:endParaRPr lang="es-MX" sz="1200" kern="1200">
            <a:latin typeface="+mn-lt"/>
            <a:cs typeface="Arial"/>
          </a:endParaRPr>
        </a:p>
      </dsp:txBody>
      <dsp:txXfrm>
        <a:off x="6731470" y="3732505"/>
        <a:ext cx="1712177" cy="539252"/>
      </dsp:txXfrm>
    </dsp:sp>
    <dsp:sp modelId="{807B046B-0804-48D2-AADE-227ED8447C87}">
      <dsp:nvSpPr>
        <dsp:cNvPr id="0" name=""/>
        <dsp:cNvSpPr/>
      </dsp:nvSpPr>
      <dsp:spPr>
        <a:xfrm>
          <a:off x="8722312" y="293342"/>
          <a:ext cx="1643153" cy="683908"/>
        </a:xfrm>
        <a:prstGeom prst="roundRect">
          <a:avLst>
            <a:gd name="adj" fmla="val 10000"/>
          </a:avLst>
        </a:prstGeom>
        <a:solidFill>
          <a:schemeClr val="accent2">
            <a:hueOff val="-21433632"/>
            <a:satOff val="-74888"/>
            <a:lumOff val="194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b="1" kern="1200"/>
            <a:t>Escenarios Financieros</a:t>
          </a:r>
        </a:p>
      </dsp:txBody>
      <dsp:txXfrm>
        <a:off x="8742343" y="313373"/>
        <a:ext cx="1603091" cy="643846"/>
      </dsp:txXfrm>
    </dsp:sp>
    <dsp:sp modelId="{40F72F72-07AC-49C5-9ED8-0F4A7CE471E2}">
      <dsp:nvSpPr>
        <dsp:cNvPr id="0" name=""/>
        <dsp:cNvSpPr/>
      </dsp:nvSpPr>
      <dsp:spPr>
        <a:xfrm rot="5332907">
          <a:off x="9472235" y="1090119"/>
          <a:ext cx="163020" cy="100241"/>
        </a:xfrm>
        <a:prstGeom prst="rightArrow">
          <a:avLst>
            <a:gd name="adj1" fmla="val 66700"/>
            <a:gd name="adj2" fmla="val 50000"/>
          </a:avLst>
        </a:prstGeom>
        <a:solidFill>
          <a:schemeClr val="accent2">
            <a:hueOff val="-19052119"/>
            <a:satOff val="-66567"/>
            <a:lumOff val="172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F004AD-6419-4ABF-A674-E770015007BD}">
      <dsp:nvSpPr>
        <dsp:cNvPr id="0" name=""/>
        <dsp:cNvSpPr/>
      </dsp:nvSpPr>
      <dsp:spPr>
        <a:xfrm>
          <a:off x="8740940" y="1303229"/>
          <a:ext cx="1643153" cy="572806"/>
        </a:xfrm>
        <a:prstGeom prst="roundRect">
          <a:avLst>
            <a:gd name="adj" fmla="val 10000"/>
          </a:avLst>
        </a:prstGeom>
        <a:solidFill>
          <a:schemeClr val="accent2">
            <a:tint val="40000"/>
            <a:alpha val="90000"/>
            <a:hueOff val="-19162205"/>
            <a:satOff val="-39937"/>
            <a:lumOff val="1656"/>
            <a:alphaOff val="0"/>
          </a:schemeClr>
        </a:solidFill>
        <a:ln w="12700" cap="flat" cmpd="sng" algn="ctr">
          <a:solidFill>
            <a:schemeClr val="accent2">
              <a:tint val="40000"/>
              <a:alpha val="90000"/>
              <a:hueOff val="-19162205"/>
              <a:satOff val="-39937"/>
              <a:lumOff val="16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15240" rIns="15240" bIns="15240" numCol="1" spcCol="1270" anchor="ctr" anchorCtr="0">
          <a:noAutofit/>
        </a:bodyPr>
        <a:lstStyle/>
        <a:p>
          <a:pPr marL="0" lvl="0" indent="0" algn="l" defTabSz="533400" rtl="0">
            <a:lnSpc>
              <a:spcPct val="90000"/>
            </a:lnSpc>
            <a:spcBef>
              <a:spcPct val="0"/>
            </a:spcBef>
            <a:spcAft>
              <a:spcPct val="35000"/>
            </a:spcAft>
            <a:buNone/>
          </a:pPr>
          <a:r>
            <a:rPr lang="es-MX" sz="1200" kern="1200">
              <a:latin typeface="+mn-lt"/>
              <a:cs typeface="Arial"/>
            </a:rPr>
            <a:t>1. Mantener </a:t>
          </a:r>
          <a:r>
            <a:rPr lang="es-MX" sz="1200" kern="1200" err="1">
              <a:latin typeface="+mn-lt"/>
              <a:cs typeface="Arial"/>
            </a:rPr>
            <a:t>SiCapital</a:t>
          </a:r>
          <a:r>
            <a:rPr lang="es-MX" sz="1200" kern="1200">
              <a:latin typeface="+mn-lt"/>
              <a:cs typeface="Arial"/>
            </a:rPr>
            <a:t> </a:t>
          </a:r>
          <a:r>
            <a:rPr lang="es-MX" sz="1200" b="1" kern="1200">
              <a:latin typeface="+mn-lt"/>
              <a:cs typeface="Arial"/>
            </a:rPr>
            <a:t>$110.419,69</a:t>
          </a:r>
        </a:p>
      </dsp:txBody>
      <dsp:txXfrm>
        <a:off x="8757717" y="1320006"/>
        <a:ext cx="1609599" cy="539252"/>
      </dsp:txXfrm>
    </dsp:sp>
    <dsp:sp modelId="{3FA734E0-89FC-4DDA-B74C-F48E63C7B641}">
      <dsp:nvSpPr>
        <dsp:cNvPr id="0" name=""/>
        <dsp:cNvSpPr/>
      </dsp:nvSpPr>
      <dsp:spPr>
        <a:xfrm rot="5477692">
          <a:off x="9477640" y="1951566"/>
          <a:ext cx="151125" cy="100241"/>
        </a:xfrm>
        <a:prstGeom prst="rightArrow">
          <a:avLst>
            <a:gd name="adj1" fmla="val 66700"/>
            <a:gd name="adj2" fmla="val 50000"/>
          </a:avLst>
        </a:prstGeom>
        <a:solidFill>
          <a:schemeClr val="accent2">
            <a:hueOff val="-20242874"/>
            <a:satOff val="-70728"/>
            <a:lumOff val="183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76FDA6-7278-4EA3-80D8-DD4F5E8D361D}">
      <dsp:nvSpPr>
        <dsp:cNvPr id="0" name=""/>
        <dsp:cNvSpPr/>
      </dsp:nvSpPr>
      <dsp:spPr>
        <a:xfrm>
          <a:off x="8722312" y="2127338"/>
          <a:ext cx="1643153" cy="572806"/>
        </a:xfrm>
        <a:prstGeom prst="roundRect">
          <a:avLst>
            <a:gd name="adj" fmla="val 10000"/>
          </a:avLst>
        </a:prstGeom>
        <a:solidFill>
          <a:schemeClr val="accent2">
            <a:tint val="40000"/>
            <a:alpha val="90000"/>
            <a:hueOff val="-20359843"/>
            <a:satOff val="-42433"/>
            <a:lumOff val="1759"/>
            <a:alphaOff val="0"/>
          </a:schemeClr>
        </a:solidFill>
        <a:ln w="12700" cap="flat" cmpd="sng" algn="ctr">
          <a:solidFill>
            <a:schemeClr val="accent2">
              <a:tint val="40000"/>
              <a:alpha val="90000"/>
              <a:hueOff val="-20359843"/>
              <a:satOff val="-42433"/>
              <a:lumOff val="17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15240" rIns="15240" bIns="15240" numCol="1" spcCol="1270" anchor="ctr" anchorCtr="0">
          <a:noAutofit/>
        </a:bodyPr>
        <a:lstStyle/>
        <a:p>
          <a:pPr marL="0" lvl="0" indent="0" algn="l" defTabSz="533400" rtl="0">
            <a:lnSpc>
              <a:spcPct val="90000"/>
            </a:lnSpc>
            <a:spcBef>
              <a:spcPct val="0"/>
            </a:spcBef>
            <a:spcAft>
              <a:spcPct val="35000"/>
            </a:spcAft>
            <a:buNone/>
          </a:pPr>
          <a:r>
            <a:rPr lang="es-MX" sz="1200" kern="1200">
              <a:latin typeface="+mn-lt"/>
              <a:cs typeface="Arial"/>
            </a:rPr>
            <a:t>2. Mejorar </a:t>
          </a:r>
          <a:r>
            <a:rPr lang="es-MX" sz="1200" kern="1200" err="1">
              <a:latin typeface="+mn-lt"/>
              <a:cs typeface="Arial"/>
            </a:rPr>
            <a:t>SiCapital</a:t>
          </a:r>
          <a:r>
            <a:rPr lang="es-MX" sz="1200" kern="1200">
              <a:latin typeface="+mn-lt"/>
              <a:cs typeface="Arial"/>
            </a:rPr>
            <a:t> </a:t>
          </a:r>
          <a:br>
            <a:rPr lang="es-MX" sz="1200" kern="1200">
              <a:latin typeface="+mn-lt"/>
              <a:cs typeface="Arial"/>
            </a:rPr>
          </a:br>
          <a:r>
            <a:rPr lang="es-MX" sz="1200" b="1" kern="1200">
              <a:latin typeface="+mn-lt"/>
              <a:cs typeface="Arial"/>
            </a:rPr>
            <a:t>$172.692,31</a:t>
          </a:r>
        </a:p>
      </dsp:txBody>
      <dsp:txXfrm>
        <a:off x="8739089" y="2144115"/>
        <a:ext cx="1609599" cy="539252"/>
      </dsp:txXfrm>
    </dsp:sp>
    <dsp:sp modelId="{001BB192-2DB0-4889-869E-6310499CEFED}">
      <dsp:nvSpPr>
        <dsp:cNvPr id="0" name=""/>
        <dsp:cNvSpPr/>
      </dsp:nvSpPr>
      <dsp:spPr>
        <a:xfrm rot="5323246">
          <a:off x="9447517" y="2806364"/>
          <a:ext cx="212516" cy="100241"/>
        </a:xfrm>
        <a:prstGeom prst="rightArrow">
          <a:avLst>
            <a:gd name="adj1" fmla="val 66700"/>
            <a:gd name="adj2" fmla="val 50000"/>
          </a:avLst>
        </a:prstGeom>
        <a:solidFill>
          <a:schemeClr val="accent2">
            <a:hueOff val="-21433632"/>
            <a:satOff val="-74888"/>
            <a:lumOff val="194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89382D-E0DA-4305-B512-B7075B9DB460}">
      <dsp:nvSpPr>
        <dsp:cNvPr id="0" name=""/>
        <dsp:cNvSpPr/>
      </dsp:nvSpPr>
      <dsp:spPr>
        <a:xfrm>
          <a:off x="8742085" y="3012825"/>
          <a:ext cx="1643153" cy="572806"/>
        </a:xfrm>
        <a:prstGeom prst="roundRect">
          <a:avLst>
            <a:gd name="adj" fmla="val 10000"/>
          </a:avLst>
        </a:prstGeom>
        <a:solidFill>
          <a:schemeClr val="accent2">
            <a:tint val="40000"/>
            <a:alpha val="90000"/>
            <a:hueOff val="-21557481"/>
            <a:satOff val="-44929"/>
            <a:lumOff val="1863"/>
            <a:alphaOff val="0"/>
          </a:schemeClr>
        </a:solidFill>
        <a:ln w="12700" cap="flat" cmpd="sng" algn="ctr">
          <a:solidFill>
            <a:schemeClr val="accent2">
              <a:tint val="40000"/>
              <a:alpha val="90000"/>
              <a:hueOff val="-21557481"/>
              <a:satOff val="-44929"/>
              <a:lumOff val="18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15240" rIns="15240" bIns="15240" numCol="1" spcCol="1270" anchor="ctr" anchorCtr="0">
          <a:noAutofit/>
        </a:bodyPr>
        <a:lstStyle/>
        <a:p>
          <a:pPr marL="0" lvl="0" indent="0" algn="l" defTabSz="533400" rtl="0">
            <a:lnSpc>
              <a:spcPct val="90000"/>
            </a:lnSpc>
            <a:spcBef>
              <a:spcPct val="0"/>
            </a:spcBef>
            <a:spcAft>
              <a:spcPct val="35000"/>
            </a:spcAft>
            <a:buNone/>
          </a:pPr>
          <a:r>
            <a:rPr lang="es-MX" sz="1200" kern="1200">
              <a:latin typeface="+mn-lt"/>
              <a:cs typeface="Arial"/>
            </a:rPr>
            <a:t>3. Adquirir e Implementar</a:t>
          </a:r>
        </a:p>
        <a:p>
          <a:pPr marL="0" lvl="0" indent="0" algn="l" defTabSz="533400">
            <a:lnSpc>
              <a:spcPct val="90000"/>
            </a:lnSpc>
            <a:spcBef>
              <a:spcPct val="0"/>
            </a:spcBef>
            <a:spcAft>
              <a:spcPct val="35000"/>
            </a:spcAft>
            <a:buNone/>
          </a:pPr>
          <a:r>
            <a:rPr lang="es-MX" sz="1200" b="1" kern="1200">
              <a:latin typeface="+mn-lt"/>
              <a:cs typeface="Arial"/>
            </a:rPr>
            <a:t>$93.366,93</a:t>
          </a:r>
        </a:p>
      </dsp:txBody>
      <dsp:txXfrm>
        <a:off x="8758862" y="3029602"/>
        <a:ext cx="1609599" cy="53925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emf"/></Relationships>
</file>

<file path=ppt/drawings/drawing1.xml><?xml version="1.0" encoding="utf-8"?>
<c:userShapes xmlns:c="http://schemas.openxmlformats.org/drawingml/2006/chart">
  <cdr:relSizeAnchor xmlns:cdr="http://schemas.openxmlformats.org/drawingml/2006/chartDrawing">
    <cdr:from>
      <cdr:x>0.74809</cdr:x>
      <cdr:y>0.08051</cdr:y>
    </cdr:from>
    <cdr:to>
      <cdr:x>0.97672</cdr:x>
      <cdr:y>0.16118</cdr:y>
    </cdr:to>
    <cdr:sp macro="" textlink="">
      <cdr:nvSpPr>
        <cdr:cNvPr id="2" name="CuadroTexto 7">
          <a:extLst xmlns:a="http://schemas.openxmlformats.org/drawingml/2006/main">
            <a:ext uri="{FF2B5EF4-FFF2-40B4-BE49-F238E27FC236}">
              <a16:creationId xmlns:a16="http://schemas.microsoft.com/office/drawing/2014/main" id="{DE10333B-690E-0594-62C6-F93576699CD5}"/>
            </a:ext>
          </a:extLst>
        </cdr:cNvPr>
        <cdr:cNvSpPr txBox="1"/>
      </cdr:nvSpPr>
      <cdr:spPr>
        <a:xfrm xmlns:a="http://schemas.openxmlformats.org/drawingml/2006/main">
          <a:off x="3966542" y="215001"/>
          <a:ext cx="1212263" cy="215444"/>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CO" altLang="es-CO" sz="800" dirty="0">
              <a:solidFill>
                <a:srgbClr val="FF0000"/>
              </a:solidFill>
            </a:rPr>
            <a:t>Cifras en millones COP</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4295785-B454-2DCC-D0FB-0457254D67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CO"/>
          </a:p>
        </p:txBody>
      </p:sp>
      <p:sp>
        <p:nvSpPr>
          <p:cNvPr id="3" name="Marcador de fecha 2">
            <a:extLst>
              <a:ext uri="{FF2B5EF4-FFF2-40B4-BE49-F238E27FC236}">
                <a16:creationId xmlns:a16="http://schemas.microsoft.com/office/drawing/2014/main" id="{FCE97250-5257-93C3-EBA8-8493419E5B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A95E062-E894-4AD6-9795-0722E163A116}" type="datetimeFigureOut">
              <a:rPr lang="es-CO"/>
              <a:pPr>
                <a:defRPr/>
              </a:pPr>
              <a:t>15/11/2022</a:t>
            </a:fld>
            <a:endParaRPr lang="es-CO"/>
          </a:p>
        </p:txBody>
      </p:sp>
      <p:sp>
        <p:nvSpPr>
          <p:cNvPr id="4" name="Marcador de pie de página 3">
            <a:extLst>
              <a:ext uri="{FF2B5EF4-FFF2-40B4-BE49-F238E27FC236}">
                <a16:creationId xmlns:a16="http://schemas.microsoft.com/office/drawing/2014/main" id="{A1782F23-29F8-FCF6-26C9-B8D88C4FF2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CO"/>
          </a:p>
        </p:txBody>
      </p:sp>
      <p:sp>
        <p:nvSpPr>
          <p:cNvPr id="5" name="Marcador de número de diapositiva 4">
            <a:extLst>
              <a:ext uri="{FF2B5EF4-FFF2-40B4-BE49-F238E27FC236}">
                <a16:creationId xmlns:a16="http://schemas.microsoft.com/office/drawing/2014/main" id="{AD2A8718-48D3-BCA0-BE6B-147F375A73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28188AA2-F49D-4AB4-83CA-BB09E976F430}" type="slidenum">
              <a:rPr lang="es-CO"/>
              <a:pPr>
                <a:defRPr/>
              </a:pPr>
              <a:t>‹Nº›</a:t>
            </a:fld>
            <a:endParaRPr lang="es-C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14T21:48:08.644"/>
    </inkml:context>
    <inkml:brush xml:id="br0">
      <inkml:brushProperty name="width" value="0.05" units="cm"/>
      <inkml:brushProperty name="height" value="0.05" units="cm"/>
    </inkml:brush>
  </inkml:definitions>
  <inkml:trace contextRef="#ctx0" brushRef="#br0">27 49 564 0 0,'0'1'211'0'0,"0"0"-1"0"0,0-1 1 0 0,-1 1 0 0 0,1 0-1 0 0,-1-1 1 0 0,0 1 0 0 0,0-1-1 0 0,1 1 1 0 0,-1-1 0 0 0,0 1-1 0 0,0-1 1 0 0,1 0-1 0 0,-1 1 1 0 0,0-1 0 0 0,0 0-1 0 0,0 0 1 0 0,0 1 0 0 0,0-1-1 0 0,1 0 1 0 0,-1 0 0 0 0,0 0-1 0 0,0 0 1 0 0,0 0 0 0 0,0-1-211 0 0,-8 0 2118 0 0,14-2-2133 0 0,-3 2-10 0 0,0 0 0 0 0,-1 0 1 0 0,1 0-1 0 0,0 0 0 0 0,0 0 0 0 0,0-1 0 0 0,0 2 0 0 0,-1-1 0 0 0,1-1 0 0 0,0 0 0 0 0,-1 1 0 0 0,0-1 0 0 0,1-1 25 0 0,-2 3-61 0 0,1-1 0 0 0,-1 0 0 0 0,0 0 0 0 0,1 0 1 0 0,-1 1-1 0 0,0-1 0 0 0,0 1 0 0 0,0-1 0 0 0,0 0 0 0 0,0 1 0 0 0,0-1 0 0 0,0 0 0 0 0,0 0 0 0 0,0 0 1 0 0,0 0-1 0 0,0 0 0 0 0,0 1 0 0 0,-1-1 0 0 0,1 0 0 0 0,0 0 0 0 0,-1 0 0 0 0,1 0 0 0 0,0 1 0 0 0,-1-1 1 0 0,1 0-1 0 0,-1 0 0 0 0,1 1 0 0 0,0-1 0 0 0,-1 0 0 0 0,1 1 0 0 0,-1-1 0 0 0,0 0 0 0 0,0 1 0 0 0,1 0 1 0 0,-1 0-1 0 0,0 0 0 0 0,0-1 61 0 0,-1-7-3643 0 0,2 8 2756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0D03F87-0BC2-52A0-0041-2D795504F0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CO"/>
          </a:p>
        </p:txBody>
      </p:sp>
      <p:sp>
        <p:nvSpPr>
          <p:cNvPr id="3" name="Marcador de fecha 2">
            <a:extLst>
              <a:ext uri="{FF2B5EF4-FFF2-40B4-BE49-F238E27FC236}">
                <a16:creationId xmlns:a16="http://schemas.microsoft.com/office/drawing/2014/main" id="{EBE61CEE-40FD-68A0-1409-3D158FD739A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D58421A-BBE8-448C-AB5E-7BD3229716D1}" type="datetimeFigureOut">
              <a:rPr lang="es-CO"/>
              <a:pPr>
                <a:defRPr/>
              </a:pPr>
              <a:t>15/11/2022</a:t>
            </a:fld>
            <a:endParaRPr lang="es-CO"/>
          </a:p>
        </p:txBody>
      </p:sp>
      <p:sp>
        <p:nvSpPr>
          <p:cNvPr id="4" name="Marcador de imagen de diapositiva 3">
            <a:extLst>
              <a:ext uri="{FF2B5EF4-FFF2-40B4-BE49-F238E27FC236}">
                <a16:creationId xmlns:a16="http://schemas.microsoft.com/office/drawing/2014/main" id="{30D7BDAE-69C8-6E57-F5E2-2B6DC3C64F5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CO" noProof="0"/>
          </a:p>
        </p:txBody>
      </p:sp>
      <p:sp>
        <p:nvSpPr>
          <p:cNvPr id="5" name="Marcador de notas 4">
            <a:extLst>
              <a:ext uri="{FF2B5EF4-FFF2-40B4-BE49-F238E27FC236}">
                <a16:creationId xmlns:a16="http://schemas.microsoft.com/office/drawing/2014/main" id="{9AE5A6F9-F4F4-6CC9-290B-0EC15BB8737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CO" noProof="0"/>
          </a:p>
        </p:txBody>
      </p:sp>
      <p:sp>
        <p:nvSpPr>
          <p:cNvPr id="6" name="Marcador de pie de página 5">
            <a:extLst>
              <a:ext uri="{FF2B5EF4-FFF2-40B4-BE49-F238E27FC236}">
                <a16:creationId xmlns:a16="http://schemas.microsoft.com/office/drawing/2014/main" id="{AA4EAF13-A0C5-E44A-D7A6-EC565990484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CO"/>
          </a:p>
        </p:txBody>
      </p:sp>
      <p:sp>
        <p:nvSpPr>
          <p:cNvPr id="7" name="Marcador de número de diapositiva 6">
            <a:extLst>
              <a:ext uri="{FF2B5EF4-FFF2-40B4-BE49-F238E27FC236}">
                <a16:creationId xmlns:a16="http://schemas.microsoft.com/office/drawing/2014/main" id="{76C10F20-32B6-2840-369D-73F2C6B8EA4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A531053-7AEC-4C7D-AD76-10ADC4CCC481}" type="slidenum">
              <a:rPr lang="es-CO"/>
              <a:pPr>
                <a:defRPr/>
              </a:pPr>
              <a:t>‹Nº›</a:t>
            </a:fld>
            <a:endParaRPr lang="es-C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Marcador de imagen de diapositiva 1">
            <a:extLst>
              <a:ext uri="{FF2B5EF4-FFF2-40B4-BE49-F238E27FC236}">
                <a16:creationId xmlns:a16="http://schemas.microsoft.com/office/drawing/2014/main" id="{88899D2E-B00B-33E1-7537-91F5AA1939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Marcador de notas 2">
            <a:extLst>
              <a:ext uri="{FF2B5EF4-FFF2-40B4-BE49-F238E27FC236}">
                <a16:creationId xmlns:a16="http://schemas.microsoft.com/office/drawing/2014/main" id="{9A675312-3767-D825-CFEB-B751422A1D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a:p>
        </p:txBody>
      </p:sp>
      <p:sp>
        <p:nvSpPr>
          <p:cNvPr id="9219" name="Marcador de número de diapositiva 3">
            <a:extLst>
              <a:ext uri="{FF2B5EF4-FFF2-40B4-BE49-F238E27FC236}">
                <a16:creationId xmlns:a16="http://schemas.microsoft.com/office/drawing/2014/main" id="{5F2462C7-CE6C-37BC-3E97-C9E6064960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6637064-7FA9-4771-8850-DE01642D32A2}" type="slidenum">
              <a:rPr lang="es-CO" altLang="es-CO"/>
              <a:pPr fontAlgn="base">
                <a:spcBef>
                  <a:spcPct val="0"/>
                </a:spcBef>
                <a:spcAft>
                  <a:spcPct val="0"/>
                </a:spcAft>
              </a:pPr>
              <a:t>1</a:t>
            </a:fld>
            <a:endParaRPr lang="es-CO" altLang="es-C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367be83b6f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1367be83b6f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1367be83b6f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57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367be83b6f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1367be83b6f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1367be83b6f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58</a:t>
            </a:fld>
            <a:endParaRPr/>
          </a:p>
        </p:txBody>
      </p:sp>
    </p:spTree>
    <p:extLst>
      <p:ext uri="{BB962C8B-B14F-4D97-AF65-F5344CB8AC3E}">
        <p14:creationId xmlns:p14="http://schemas.microsoft.com/office/powerpoint/2010/main" val="426010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AD50F4B-F356-40B0-A41D-A465A4E2B830}" type="slidenum">
              <a:rPr lang="es-CO" smtClean="0"/>
              <a:t>19</a:t>
            </a:fld>
            <a:endParaRPr lang="es-CO"/>
          </a:p>
        </p:txBody>
      </p:sp>
    </p:spTree>
    <p:extLst>
      <p:ext uri="{BB962C8B-B14F-4D97-AF65-F5344CB8AC3E}">
        <p14:creationId xmlns:p14="http://schemas.microsoft.com/office/powerpoint/2010/main" val="389016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AD50F4B-F356-40B0-A41D-A465A4E2B830}" type="slidenum">
              <a:rPr lang="es-CO" smtClean="0"/>
              <a:t>20</a:t>
            </a:fld>
            <a:endParaRPr lang="es-CO"/>
          </a:p>
        </p:txBody>
      </p:sp>
    </p:spTree>
    <p:extLst>
      <p:ext uri="{BB962C8B-B14F-4D97-AF65-F5344CB8AC3E}">
        <p14:creationId xmlns:p14="http://schemas.microsoft.com/office/powerpoint/2010/main" val="1202976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AD50F4B-F356-40B0-A41D-A465A4E2B830}" type="slidenum">
              <a:rPr lang="es-CO" smtClean="0"/>
              <a:t>21</a:t>
            </a:fld>
            <a:endParaRPr lang="es-CO"/>
          </a:p>
        </p:txBody>
      </p:sp>
    </p:spTree>
    <p:extLst>
      <p:ext uri="{BB962C8B-B14F-4D97-AF65-F5344CB8AC3E}">
        <p14:creationId xmlns:p14="http://schemas.microsoft.com/office/powerpoint/2010/main" val="246242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041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CO"/>
              <a:t>Dimensión </a:t>
            </a:r>
            <a:r>
              <a:rPr lang="es-CO" b="1"/>
              <a:t>Gestión con Valores para Resultados</a:t>
            </a:r>
            <a:r>
              <a:rPr lang="es-CO"/>
              <a:t>: incluye las </a:t>
            </a:r>
            <a:r>
              <a:rPr lang="es-CO" b="1"/>
              <a:t>políticas</a:t>
            </a:r>
            <a:r>
              <a:rPr lang="es-CO"/>
              <a:t> de fortalecimiento organizacional, gobierno y seguridad digital, defensa jurídica y mejora normativa, servicio al ciudadano, participación ciudadana y racionalización de trámites. </a:t>
            </a:r>
          </a:p>
          <a:p>
            <a:pPr marL="228600" indent="-228600">
              <a:buAutoNum type="arabicPeriod"/>
            </a:pPr>
            <a:r>
              <a:rPr lang="es-CO"/>
              <a:t>Dimensión </a:t>
            </a:r>
            <a:r>
              <a:rPr lang="es-CO" b="1"/>
              <a:t>Información y Comunicación</a:t>
            </a:r>
            <a:r>
              <a:rPr lang="es-CO"/>
              <a:t>: incluye las </a:t>
            </a:r>
            <a:r>
              <a:rPr lang="es-CO" b="1"/>
              <a:t>políticas</a:t>
            </a:r>
            <a:r>
              <a:rPr lang="es-CO"/>
              <a:t> de gestión documental, transparencia y acceso a la información pública, gestión de la información estadística. </a:t>
            </a:r>
          </a:p>
        </p:txBody>
      </p:sp>
      <p:sp>
        <p:nvSpPr>
          <p:cNvPr id="4" name="Marcador de número de diapositiva 3"/>
          <p:cNvSpPr>
            <a:spLocks noGrp="1"/>
          </p:cNvSpPr>
          <p:nvPr>
            <p:ph type="sldNum" sz="quarter" idx="5"/>
          </p:nvPr>
        </p:nvSpPr>
        <p:spPr/>
        <p:txBody>
          <a:bodyPr/>
          <a:lstStyle/>
          <a:p>
            <a:fld id="{F8BE610D-3775-4EB0-8D01-DA98A7869C0F}" type="slidenum">
              <a:rPr lang="es-CO" smtClean="0"/>
              <a:t>25</a:t>
            </a:fld>
            <a:endParaRPr lang="es-CO"/>
          </a:p>
        </p:txBody>
      </p:sp>
    </p:spTree>
    <p:extLst>
      <p:ext uri="{BB962C8B-B14F-4D97-AF65-F5344CB8AC3E}">
        <p14:creationId xmlns:p14="http://schemas.microsoft.com/office/powerpoint/2010/main" val="684897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2226E9-8B3A-4F30-B95B-F0880742DF4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274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BEBD3723-8573-DF49-98DA-CC807B5DF32D}" type="slidenum">
              <a:rPr lang="es-CO" smtClean="0"/>
              <a:t>52</a:t>
            </a:fld>
            <a:endParaRPr lang="es-CO"/>
          </a:p>
        </p:txBody>
      </p:sp>
    </p:spTree>
    <p:extLst>
      <p:ext uri="{BB962C8B-B14F-4D97-AF65-F5344CB8AC3E}">
        <p14:creationId xmlns:p14="http://schemas.microsoft.com/office/powerpoint/2010/main" val="183882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080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14" name="Marcador de medios 13"/>
          <p:cNvSpPr>
            <a:spLocks noGrp="1"/>
          </p:cNvSpPr>
          <p:nvPr>
            <p:ph type="media" sz="quarter" idx="14"/>
          </p:nvPr>
        </p:nvSpPr>
        <p:spPr>
          <a:xfrm>
            <a:off x="762000" y="136525"/>
            <a:ext cx="9220200" cy="6858000"/>
          </a:xfrm>
        </p:spPr>
        <p:txBody>
          <a:bodyPr rtlCol="0">
            <a:normAutofit/>
          </a:bodyPr>
          <a:lstStyle/>
          <a:p>
            <a:pPr lvl="0"/>
            <a:r>
              <a:rPr lang="es-ES" noProof="0"/>
              <a:t>Haga clic en el icono para agregar medios</a:t>
            </a:r>
            <a:endParaRPr lang="es-CO" noProof="0"/>
          </a:p>
        </p:txBody>
      </p:sp>
      <p:sp>
        <p:nvSpPr>
          <p:cNvPr id="2" name="Título 1"/>
          <p:cNvSpPr>
            <a:spLocks noGrp="1"/>
          </p:cNvSpPr>
          <p:nvPr>
            <p:ph type="ctrTitle"/>
          </p:nvPr>
        </p:nvSpPr>
        <p:spPr>
          <a:xfrm>
            <a:off x="4349227" y="1122363"/>
            <a:ext cx="7209982" cy="2387600"/>
          </a:xfrm>
          <a:prstGeom prst="rect">
            <a:avLst/>
          </a:prstGeom>
        </p:spPr>
        <p:txBody>
          <a:bodyPr anchor="b"/>
          <a:lstStyle>
            <a:lvl1pPr algn="ctr">
              <a:defRPr sz="4800"/>
            </a:lvl1pPr>
          </a:lstStyle>
          <a:p>
            <a:r>
              <a:rPr lang="es-ES"/>
              <a:t>Haga clic para modificar el estilo de título del patrón</a:t>
            </a:r>
            <a:endParaRPr lang="es-CO"/>
          </a:p>
        </p:txBody>
      </p:sp>
      <p:sp>
        <p:nvSpPr>
          <p:cNvPr id="3" name="Subtítulo 2"/>
          <p:cNvSpPr>
            <a:spLocks noGrp="1"/>
          </p:cNvSpPr>
          <p:nvPr>
            <p:ph type="subTitle" idx="1"/>
          </p:nvPr>
        </p:nvSpPr>
        <p:spPr>
          <a:xfrm>
            <a:off x="5002296" y="3509963"/>
            <a:ext cx="5903843" cy="77117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5" name="Marcador de fecha 3">
            <a:extLst>
              <a:ext uri="{FF2B5EF4-FFF2-40B4-BE49-F238E27FC236}">
                <a16:creationId xmlns:a16="http://schemas.microsoft.com/office/drawing/2014/main" id="{C9AC7B6D-35D7-E8B2-5900-76D22D60C07E}"/>
              </a:ext>
            </a:extLst>
          </p:cNvPr>
          <p:cNvSpPr>
            <a:spLocks noGrp="1"/>
          </p:cNvSpPr>
          <p:nvPr>
            <p:ph type="dt" sz="half" idx="15"/>
          </p:nvPr>
        </p:nvSpPr>
        <p:spPr/>
        <p:txBody>
          <a:bodyPr/>
          <a:lstStyle>
            <a:lvl1pPr>
              <a:defRPr/>
            </a:lvl1pPr>
          </a:lstStyle>
          <a:p>
            <a:pPr>
              <a:defRPr/>
            </a:pPr>
            <a:fld id="{14FBF085-E118-4BAC-B065-4700841F2FC8}" type="datetimeFigureOut">
              <a:rPr lang="es-CO"/>
              <a:pPr>
                <a:defRPr/>
              </a:pPr>
              <a:t>15/11/2022</a:t>
            </a:fld>
            <a:endParaRPr lang="es-CO"/>
          </a:p>
        </p:txBody>
      </p:sp>
      <p:sp>
        <p:nvSpPr>
          <p:cNvPr id="6" name="Marcador de pie de página 4">
            <a:extLst>
              <a:ext uri="{FF2B5EF4-FFF2-40B4-BE49-F238E27FC236}">
                <a16:creationId xmlns:a16="http://schemas.microsoft.com/office/drawing/2014/main" id="{F0184014-B83C-AADF-50B2-BE0F701CFBAF}"/>
              </a:ext>
            </a:extLst>
          </p:cNvPr>
          <p:cNvSpPr>
            <a:spLocks noGrp="1"/>
          </p:cNvSpPr>
          <p:nvPr>
            <p:ph type="ftr" sz="quarter" idx="16"/>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9C646B4D-2E8E-EF61-C59B-0DC7164F0CFC}"/>
              </a:ext>
            </a:extLst>
          </p:cNvPr>
          <p:cNvSpPr>
            <a:spLocks noGrp="1"/>
          </p:cNvSpPr>
          <p:nvPr>
            <p:ph type="sldNum" sz="quarter" idx="17"/>
          </p:nvPr>
        </p:nvSpPr>
        <p:spPr/>
        <p:txBody>
          <a:bodyPr/>
          <a:lstStyle>
            <a:lvl1pPr>
              <a:defRPr/>
            </a:lvl1pPr>
          </a:lstStyle>
          <a:p>
            <a:pPr>
              <a:defRPr/>
            </a:pPr>
            <a:fld id="{6D7C38B0-DF6A-4956-AAEB-3A6E066A22AE}" type="slidenum">
              <a:rPr lang="es-CO"/>
              <a:pPr>
                <a:defRPr/>
              </a:pPr>
              <a:t>‹Nº›</a:t>
            </a:fld>
            <a:endParaRPr lang="es-CO"/>
          </a:p>
        </p:txBody>
      </p:sp>
    </p:spTree>
    <p:extLst>
      <p:ext uri="{BB962C8B-B14F-4D97-AF65-F5344CB8AC3E}">
        <p14:creationId xmlns:p14="http://schemas.microsoft.com/office/powerpoint/2010/main" val="3333658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8200" y="188913"/>
            <a:ext cx="7873314"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Subtítulo 2"/>
          <p:cNvSpPr>
            <a:spLocks noGrp="1"/>
          </p:cNvSpPr>
          <p:nvPr>
            <p:ph type="subTitle" idx="13"/>
          </p:nvPr>
        </p:nvSpPr>
        <p:spPr>
          <a:xfrm>
            <a:off x="838200" y="1065043"/>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11"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9" name="Marcador de fecha 3">
            <a:extLst>
              <a:ext uri="{FF2B5EF4-FFF2-40B4-BE49-F238E27FC236}">
                <a16:creationId xmlns:a16="http://schemas.microsoft.com/office/drawing/2014/main" id="{988D6EBA-32FA-0AD0-C1E9-413D23B64EEA}"/>
              </a:ext>
            </a:extLst>
          </p:cNvPr>
          <p:cNvSpPr>
            <a:spLocks noGrp="1"/>
          </p:cNvSpPr>
          <p:nvPr>
            <p:ph type="dt" sz="half" idx="15"/>
          </p:nvPr>
        </p:nvSpPr>
        <p:spPr/>
        <p:txBody>
          <a:bodyPr/>
          <a:lstStyle>
            <a:lvl1pPr>
              <a:defRPr/>
            </a:lvl1pPr>
          </a:lstStyle>
          <a:p>
            <a:pPr>
              <a:defRPr/>
            </a:pPr>
            <a:fld id="{46C7D8DA-B2C7-4639-9ED2-A8CFAD4A6DB5}" type="datetimeFigureOut">
              <a:rPr lang="es-CO"/>
              <a:pPr>
                <a:defRPr/>
              </a:pPr>
              <a:t>15/11/2022</a:t>
            </a:fld>
            <a:endParaRPr lang="es-CO"/>
          </a:p>
        </p:txBody>
      </p:sp>
      <p:sp>
        <p:nvSpPr>
          <p:cNvPr id="12" name="Marcador de pie de página 4">
            <a:extLst>
              <a:ext uri="{FF2B5EF4-FFF2-40B4-BE49-F238E27FC236}">
                <a16:creationId xmlns:a16="http://schemas.microsoft.com/office/drawing/2014/main" id="{C262B678-538B-9141-1A4A-A94650C3672D}"/>
              </a:ext>
            </a:extLst>
          </p:cNvPr>
          <p:cNvSpPr>
            <a:spLocks noGrp="1"/>
          </p:cNvSpPr>
          <p:nvPr>
            <p:ph type="ftr" sz="quarter" idx="16"/>
          </p:nvPr>
        </p:nvSpPr>
        <p:spPr/>
        <p:txBody>
          <a:bodyPr/>
          <a:lstStyle>
            <a:lvl1pPr>
              <a:defRPr/>
            </a:lvl1pPr>
          </a:lstStyle>
          <a:p>
            <a:pPr>
              <a:defRPr/>
            </a:pPr>
            <a:endParaRPr lang="es-CO"/>
          </a:p>
        </p:txBody>
      </p:sp>
      <p:sp>
        <p:nvSpPr>
          <p:cNvPr id="13" name="Marcador de número de diapositiva 5">
            <a:extLst>
              <a:ext uri="{FF2B5EF4-FFF2-40B4-BE49-F238E27FC236}">
                <a16:creationId xmlns:a16="http://schemas.microsoft.com/office/drawing/2014/main" id="{A8920B66-6BBF-7F10-32F1-2A9017F6DD9B}"/>
              </a:ext>
            </a:extLst>
          </p:cNvPr>
          <p:cNvSpPr>
            <a:spLocks noGrp="1"/>
          </p:cNvSpPr>
          <p:nvPr>
            <p:ph type="sldNum" sz="quarter" idx="17"/>
          </p:nvPr>
        </p:nvSpPr>
        <p:spPr/>
        <p:txBody>
          <a:bodyPr/>
          <a:lstStyle>
            <a:lvl1pPr>
              <a:defRPr/>
            </a:lvl1pPr>
          </a:lstStyle>
          <a:p>
            <a:pPr>
              <a:defRPr/>
            </a:pPr>
            <a:fld id="{F76CE951-553E-4E6F-86D3-B76EA1B01F0C}" type="slidenum">
              <a:rPr lang="es-CO"/>
              <a:pPr>
                <a:defRPr/>
              </a:pPr>
              <a:t>‹Nº›</a:t>
            </a:fld>
            <a:endParaRPr lang="es-CO"/>
          </a:p>
        </p:txBody>
      </p:sp>
    </p:spTree>
    <p:extLst>
      <p:ext uri="{BB962C8B-B14F-4D97-AF65-F5344CB8AC3E}">
        <p14:creationId xmlns:p14="http://schemas.microsoft.com/office/powerpoint/2010/main" val="705911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6" name="Subtítulo 2"/>
          <p:cNvSpPr>
            <a:spLocks noGrp="1"/>
          </p:cNvSpPr>
          <p:nvPr>
            <p:ph type="subTitle" idx="1"/>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7" name="Marcador de posición de imagen 7"/>
          <p:cNvSpPr>
            <a:spLocks noGrp="1"/>
          </p:cNvSpPr>
          <p:nvPr>
            <p:ph type="pic" sz="quarter" idx="13"/>
          </p:nvPr>
        </p:nvSpPr>
        <p:spPr>
          <a:xfrm>
            <a:off x="111125" y="160338"/>
            <a:ext cx="727075" cy="679450"/>
          </a:xfrm>
        </p:spPr>
        <p:txBody>
          <a:bodyPr rtlCol="0">
            <a:normAutofit/>
          </a:bodyPr>
          <a:lstStyle/>
          <a:p>
            <a:pPr lvl="0"/>
            <a:endParaRPr lang="es-CO" noProof="0"/>
          </a:p>
        </p:txBody>
      </p:sp>
      <p:sp>
        <p:nvSpPr>
          <p:cNvPr id="5" name="Marcador de fecha 3">
            <a:extLst>
              <a:ext uri="{FF2B5EF4-FFF2-40B4-BE49-F238E27FC236}">
                <a16:creationId xmlns:a16="http://schemas.microsoft.com/office/drawing/2014/main" id="{2DC707A2-A283-B472-8687-7C1B3B8903B8}"/>
              </a:ext>
            </a:extLst>
          </p:cNvPr>
          <p:cNvSpPr>
            <a:spLocks noGrp="1"/>
          </p:cNvSpPr>
          <p:nvPr>
            <p:ph type="dt" sz="half" idx="14"/>
          </p:nvPr>
        </p:nvSpPr>
        <p:spPr/>
        <p:txBody>
          <a:bodyPr/>
          <a:lstStyle>
            <a:lvl1pPr>
              <a:defRPr/>
            </a:lvl1pPr>
          </a:lstStyle>
          <a:p>
            <a:pPr>
              <a:defRPr/>
            </a:pPr>
            <a:fld id="{9AE7A562-6C3E-4388-9D49-099E10AD07C9}" type="datetimeFigureOut">
              <a:rPr lang="es-CO"/>
              <a:pPr>
                <a:defRPr/>
              </a:pPr>
              <a:t>15/11/2022</a:t>
            </a:fld>
            <a:endParaRPr lang="es-CO"/>
          </a:p>
        </p:txBody>
      </p:sp>
      <p:sp>
        <p:nvSpPr>
          <p:cNvPr id="8" name="Marcador de pie de página 4">
            <a:extLst>
              <a:ext uri="{FF2B5EF4-FFF2-40B4-BE49-F238E27FC236}">
                <a16:creationId xmlns:a16="http://schemas.microsoft.com/office/drawing/2014/main" id="{E8B90DFB-5E56-A74E-4FE8-182CED2DBE42}"/>
              </a:ext>
            </a:extLst>
          </p:cNvPr>
          <p:cNvSpPr>
            <a:spLocks noGrp="1"/>
          </p:cNvSpPr>
          <p:nvPr>
            <p:ph type="ftr" sz="quarter" idx="15"/>
          </p:nvPr>
        </p:nvSpPr>
        <p:spPr/>
        <p:txBody>
          <a:bodyPr/>
          <a:lstStyle>
            <a:lvl1pPr>
              <a:defRPr/>
            </a:lvl1pPr>
          </a:lstStyle>
          <a:p>
            <a:pPr>
              <a:defRPr/>
            </a:pPr>
            <a:endParaRPr lang="es-CO"/>
          </a:p>
        </p:txBody>
      </p:sp>
      <p:sp>
        <p:nvSpPr>
          <p:cNvPr id="9" name="Marcador de número de diapositiva 5">
            <a:extLst>
              <a:ext uri="{FF2B5EF4-FFF2-40B4-BE49-F238E27FC236}">
                <a16:creationId xmlns:a16="http://schemas.microsoft.com/office/drawing/2014/main" id="{FFDF6CB5-35FB-78D6-A388-D4BBAD679E50}"/>
              </a:ext>
            </a:extLst>
          </p:cNvPr>
          <p:cNvSpPr>
            <a:spLocks noGrp="1"/>
          </p:cNvSpPr>
          <p:nvPr>
            <p:ph type="sldNum" sz="quarter" idx="16"/>
          </p:nvPr>
        </p:nvSpPr>
        <p:spPr/>
        <p:txBody>
          <a:bodyPr/>
          <a:lstStyle>
            <a:lvl1pPr>
              <a:defRPr/>
            </a:lvl1pPr>
          </a:lstStyle>
          <a:p>
            <a:pPr>
              <a:defRPr/>
            </a:pPr>
            <a:fld id="{59D7DB19-BB49-445B-936D-E97013B7103B}" type="slidenum">
              <a:rPr lang="es-CO"/>
              <a:pPr>
                <a:defRPr/>
              </a:pPr>
              <a:t>‹Nº›</a:t>
            </a:fld>
            <a:endParaRPr lang="es-CO"/>
          </a:p>
        </p:txBody>
      </p:sp>
    </p:spTree>
    <p:extLst>
      <p:ext uri="{BB962C8B-B14F-4D97-AF65-F5344CB8AC3E}">
        <p14:creationId xmlns:p14="http://schemas.microsoft.com/office/powerpoint/2010/main" val="532648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6172200" cy="53975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1952582"/>
            <a:ext cx="6172200" cy="390846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1952582"/>
            <a:ext cx="3932237" cy="391640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9"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7" name="Marcador de fecha 3">
            <a:extLst>
              <a:ext uri="{FF2B5EF4-FFF2-40B4-BE49-F238E27FC236}">
                <a16:creationId xmlns:a16="http://schemas.microsoft.com/office/drawing/2014/main" id="{7AFB665E-9CFA-D1F5-34B8-FB13AE744710}"/>
              </a:ext>
            </a:extLst>
          </p:cNvPr>
          <p:cNvSpPr>
            <a:spLocks noGrp="1"/>
          </p:cNvSpPr>
          <p:nvPr>
            <p:ph type="dt" sz="half" idx="15"/>
          </p:nvPr>
        </p:nvSpPr>
        <p:spPr/>
        <p:txBody>
          <a:bodyPr/>
          <a:lstStyle>
            <a:lvl1pPr>
              <a:defRPr/>
            </a:lvl1pPr>
          </a:lstStyle>
          <a:p>
            <a:pPr>
              <a:defRPr/>
            </a:pPr>
            <a:fld id="{EE07C072-4DCF-4107-9214-3F39D06B923B}" type="datetimeFigureOut">
              <a:rPr lang="es-CO"/>
              <a:pPr>
                <a:defRPr/>
              </a:pPr>
              <a:t>15/11/2022</a:t>
            </a:fld>
            <a:endParaRPr lang="es-CO"/>
          </a:p>
        </p:txBody>
      </p:sp>
      <p:sp>
        <p:nvSpPr>
          <p:cNvPr id="10" name="Marcador de pie de página 4">
            <a:extLst>
              <a:ext uri="{FF2B5EF4-FFF2-40B4-BE49-F238E27FC236}">
                <a16:creationId xmlns:a16="http://schemas.microsoft.com/office/drawing/2014/main" id="{CE20FD0A-B645-54C5-20DE-60CD2E65445E}"/>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682D4A4F-735C-F42D-5B90-1E9B45E6871B}"/>
              </a:ext>
            </a:extLst>
          </p:cNvPr>
          <p:cNvSpPr>
            <a:spLocks noGrp="1"/>
          </p:cNvSpPr>
          <p:nvPr>
            <p:ph type="sldNum" sz="quarter" idx="17"/>
          </p:nvPr>
        </p:nvSpPr>
        <p:spPr/>
        <p:txBody>
          <a:bodyPr/>
          <a:lstStyle>
            <a:lvl1pPr>
              <a:defRPr/>
            </a:lvl1pPr>
          </a:lstStyle>
          <a:p>
            <a:pPr>
              <a:defRPr/>
            </a:pPr>
            <a:fld id="{6D279D91-A18A-49F6-B2CB-C1D01F3D8AFB}" type="slidenum">
              <a:rPr lang="es-CO"/>
              <a:pPr>
                <a:defRPr/>
              </a:pPr>
              <a:t>‹Nº›</a:t>
            </a:fld>
            <a:endParaRPr lang="es-CO"/>
          </a:p>
        </p:txBody>
      </p:sp>
    </p:spTree>
    <p:extLst>
      <p:ext uri="{BB962C8B-B14F-4D97-AF65-F5344CB8AC3E}">
        <p14:creationId xmlns:p14="http://schemas.microsoft.com/office/powerpoint/2010/main" val="779420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464F54D7-E52B-617B-12A5-E76C6D074518}"/>
              </a:ext>
            </a:extLst>
          </p:cNvPr>
          <p:cNvSpPr>
            <a:spLocks noGrp="1"/>
          </p:cNvSpPr>
          <p:nvPr>
            <p:ph type="dt" sz="half" idx="10"/>
          </p:nvPr>
        </p:nvSpPr>
        <p:spPr/>
        <p:txBody>
          <a:bodyPr/>
          <a:lstStyle>
            <a:lvl1pPr>
              <a:defRPr/>
            </a:lvl1pPr>
          </a:lstStyle>
          <a:p>
            <a:pPr>
              <a:defRPr/>
            </a:pPr>
            <a:fld id="{A95DFADE-B646-4BFD-9D74-E0D69128E02F}" type="datetimeFigureOut">
              <a:rPr lang="es-CO"/>
              <a:pPr>
                <a:defRPr/>
              </a:pPr>
              <a:t>15/11/2022</a:t>
            </a:fld>
            <a:endParaRPr lang="es-CO"/>
          </a:p>
        </p:txBody>
      </p:sp>
      <p:sp>
        <p:nvSpPr>
          <p:cNvPr id="6" name="Marcador de pie de página 4">
            <a:extLst>
              <a:ext uri="{FF2B5EF4-FFF2-40B4-BE49-F238E27FC236}">
                <a16:creationId xmlns:a16="http://schemas.microsoft.com/office/drawing/2014/main" id="{530DAAEA-6AE9-82F0-C767-7FA628667599}"/>
              </a:ext>
            </a:extLst>
          </p:cNvPr>
          <p:cNvSpPr>
            <a:spLocks noGrp="1"/>
          </p:cNvSpPr>
          <p:nvPr>
            <p:ph type="ftr" sz="quarter" idx="11"/>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8C42EE39-EFE7-78F5-6BCB-785AD9F4522C}"/>
              </a:ext>
            </a:extLst>
          </p:cNvPr>
          <p:cNvSpPr>
            <a:spLocks noGrp="1"/>
          </p:cNvSpPr>
          <p:nvPr>
            <p:ph type="sldNum" sz="quarter" idx="12"/>
          </p:nvPr>
        </p:nvSpPr>
        <p:spPr/>
        <p:txBody>
          <a:bodyPr/>
          <a:lstStyle>
            <a:lvl1pPr>
              <a:defRPr/>
            </a:lvl1pPr>
          </a:lstStyle>
          <a:p>
            <a:pPr>
              <a:defRPr/>
            </a:pPr>
            <a:fld id="{1D5A19DD-1093-431C-B1A3-F475DDCCF6D5}" type="slidenum">
              <a:rPr lang="es-CO"/>
              <a:pPr>
                <a:defRPr/>
              </a:pPr>
              <a:t>‹Nº›</a:t>
            </a:fld>
            <a:endParaRPr lang="es-CO"/>
          </a:p>
        </p:txBody>
      </p:sp>
    </p:spTree>
    <p:extLst>
      <p:ext uri="{BB962C8B-B14F-4D97-AF65-F5344CB8AC3E}">
        <p14:creationId xmlns:p14="http://schemas.microsoft.com/office/powerpoint/2010/main" val="2026251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199" y="498564"/>
            <a:ext cx="6993715" cy="520611"/>
          </a:xfr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8"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6" name="Marcador de fecha 3">
            <a:extLst>
              <a:ext uri="{FF2B5EF4-FFF2-40B4-BE49-F238E27FC236}">
                <a16:creationId xmlns:a16="http://schemas.microsoft.com/office/drawing/2014/main" id="{DAD25AB2-4EA0-6DED-AA38-136CA7B728FB}"/>
              </a:ext>
            </a:extLst>
          </p:cNvPr>
          <p:cNvSpPr>
            <a:spLocks noGrp="1"/>
          </p:cNvSpPr>
          <p:nvPr>
            <p:ph type="dt" sz="half" idx="15"/>
          </p:nvPr>
        </p:nvSpPr>
        <p:spPr/>
        <p:txBody>
          <a:bodyPr/>
          <a:lstStyle>
            <a:lvl1pPr>
              <a:defRPr/>
            </a:lvl1pPr>
          </a:lstStyle>
          <a:p>
            <a:pPr>
              <a:defRPr/>
            </a:pPr>
            <a:fld id="{F8900CBE-3982-4B05-A6D6-4CA571A97230}" type="datetimeFigureOut">
              <a:rPr lang="es-CO"/>
              <a:pPr>
                <a:defRPr/>
              </a:pPr>
              <a:t>15/11/2022</a:t>
            </a:fld>
            <a:endParaRPr lang="es-CO"/>
          </a:p>
        </p:txBody>
      </p:sp>
      <p:sp>
        <p:nvSpPr>
          <p:cNvPr id="9" name="Marcador de pie de página 4">
            <a:extLst>
              <a:ext uri="{FF2B5EF4-FFF2-40B4-BE49-F238E27FC236}">
                <a16:creationId xmlns:a16="http://schemas.microsoft.com/office/drawing/2014/main" id="{54261D9C-DA91-AC41-B747-7C2A45B605CF}"/>
              </a:ext>
            </a:extLst>
          </p:cNvPr>
          <p:cNvSpPr>
            <a:spLocks noGrp="1"/>
          </p:cNvSpPr>
          <p:nvPr>
            <p:ph type="ftr" sz="quarter" idx="16"/>
          </p:nvPr>
        </p:nvSpPr>
        <p:spPr/>
        <p:txBody>
          <a:bodyPr/>
          <a:lstStyle>
            <a:lvl1pPr>
              <a:defRPr/>
            </a:lvl1pPr>
          </a:lstStyle>
          <a:p>
            <a:pPr>
              <a:defRPr/>
            </a:pPr>
            <a:endParaRPr lang="es-CO"/>
          </a:p>
        </p:txBody>
      </p:sp>
      <p:sp>
        <p:nvSpPr>
          <p:cNvPr id="10" name="Marcador de número de diapositiva 5">
            <a:extLst>
              <a:ext uri="{FF2B5EF4-FFF2-40B4-BE49-F238E27FC236}">
                <a16:creationId xmlns:a16="http://schemas.microsoft.com/office/drawing/2014/main" id="{15900C7C-8125-740E-A4B9-46AFDEAF8040}"/>
              </a:ext>
            </a:extLst>
          </p:cNvPr>
          <p:cNvSpPr>
            <a:spLocks noGrp="1"/>
          </p:cNvSpPr>
          <p:nvPr>
            <p:ph type="sldNum" sz="quarter" idx="17"/>
          </p:nvPr>
        </p:nvSpPr>
        <p:spPr/>
        <p:txBody>
          <a:bodyPr/>
          <a:lstStyle>
            <a:lvl1pPr>
              <a:defRPr/>
            </a:lvl1pPr>
          </a:lstStyle>
          <a:p>
            <a:pPr>
              <a:defRPr/>
            </a:pPr>
            <a:fld id="{A6148CCC-4559-4FED-97F0-AB377B29C778}" type="slidenum">
              <a:rPr lang="es-CO"/>
              <a:pPr>
                <a:defRPr/>
              </a:pPr>
              <a:t>‹Nº›</a:t>
            </a:fld>
            <a:endParaRPr lang="es-CO"/>
          </a:p>
        </p:txBody>
      </p:sp>
    </p:spTree>
    <p:extLst>
      <p:ext uri="{BB962C8B-B14F-4D97-AF65-F5344CB8AC3E}">
        <p14:creationId xmlns:p14="http://schemas.microsoft.com/office/powerpoint/2010/main" val="58143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0B3998-5194-42B2-A32B-04231060134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AA90B31-FFD1-4E80-9808-4A6443A26371}"/>
              </a:ext>
            </a:extLst>
          </p:cNvPr>
          <p:cNvSpPr>
            <a:spLocks noGrp="1"/>
          </p:cNvSpPr>
          <p:nvPr>
            <p:ph type="dt" sz="half" idx="10"/>
          </p:nvPr>
        </p:nvSpPr>
        <p:spPr/>
        <p:txBody>
          <a:bodyPr/>
          <a:lstStyle/>
          <a:p>
            <a:fld id="{8E27C2D7-4C80-4826-B78D-4BFDBD8A0EF9}" type="datetimeFigureOut">
              <a:rPr lang="es-CO" smtClean="0"/>
              <a:t>15/11/2022</a:t>
            </a:fld>
            <a:endParaRPr lang="es-CO"/>
          </a:p>
        </p:txBody>
      </p:sp>
      <p:sp>
        <p:nvSpPr>
          <p:cNvPr id="4" name="Marcador de pie de página 3">
            <a:extLst>
              <a:ext uri="{FF2B5EF4-FFF2-40B4-BE49-F238E27FC236}">
                <a16:creationId xmlns:a16="http://schemas.microsoft.com/office/drawing/2014/main" id="{EB87DF2E-D28B-4642-AD81-2209773E7D1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11E0A5A-C8E6-49E1-AA86-4D3474652FDA}"/>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4163777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BC2F39D-4413-4DFC-B648-93E3926FFDD1}"/>
              </a:ext>
            </a:extLst>
          </p:cNvPr>
          <p:cNvSpPr>
            <a:spLocks noGrp="1"/>
          </p:cNvSpPr>
          <p:nvPr>
            <p:ph type="dt" sz="half" idx="10"/>
          </p:nvPr>
        </p:nvSpPr>
        <p:spPr/>
        <p:txBody>
          <a:bodyPr/>
          <a:lstStyle/>
          <a:p>
            <a:fld id="{8E27C2D7-4C80-4826-B78D-4BFDBD8A0EF9}" type="datetimeFigureOut">
              <a:rPr lang="es-CO" smtClean="0"/>
              <a:t>15/11/2022</a:t>
            </a:fld>
            <a:endParaRPr lang="es-CO"/>
          </a:p>
        </p:txBody>
      </p:sp>
      <p:sp>
        <p:nvSpPr>
          <p:cNvPr id="3" name="Marcador de pie de página 2">
            <a:extLst>
              <a:ext uri="{FF2B5EF4-FFF2-40B4-BE49-F238E27FC236}">
                <a16:creationId xmlns:a16="http://schemas.microsoft.com/office/drawing/2014/main" id="{51672460-F2BF-4F07-8A92-A060C0FAEF58}"/>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B2B7CBC-EF2B-479E-88BA-40DC60388CE9}"/>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3786076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00000"/>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928578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14" name="Marcador de medios 13"/>
          <p:cNvSpPr>
            <a:spLocks noGrp="1"/>
          </p:cNvSpPr>
          <p:nvPr>
            <p:ph type="media" sz="quarter" idx="14"/>
          </p:nvPr>
        </p:nvSpPr>
        <p:spPr>
          <a:xfrm>
            <a:off x="762000" y="136525"/>
            <a:ext cx="9220200" cy="6858000"/>
          </a:xfrm>
        </p:spPr>
        <p:txBody>
          <a:bodyPr rtlCol="0">
            <a:normAutofit/>
          </a:bodyPr>
          <a:lstStyle/>
          <a:p>
            <a:pPr lvl="0"/>
            <a:r>
              <a:rPr lang="es-ES" noProof="0"/>
              <a:t>Haga clic en el icono para agregar medios</a:t>
            </a:r>
            <a:endParaRPr lang="es-CO" noProof="0"/>
          </a:p>
        </p:txBody>
      </p:sp>
      <p:sp>
        <p:nvSpPr>
          <p:cNvPr id="2" name="Título 1"/>
          <p:cNvSpPr>
            <a:spLocks noGrp="1"/>
          </p:cNvSpPr>
          <p:nvPr>
            <p:ph type="ctrTitle"/>
          </p:nvPr>
        </p:nvSpPr>
        <p:spPr>
          <a:xfrm>
            <a:off x="4349227" y="1122363"/>
            <a:ext cx="7209982" cy="2387600"/>
          </a:xfrm>
          <a:prstGeom prst="rect">
            <a:avLst/>
          </a:prstGeom>
        </p:spPr>
        <p:txBody>
          <a:bodyPr anchor="b"/>
          <a:lstStyle>
            <a:lvl1pPr algn="ctr">
              <a:defRPr sz="4800"/>
            </a:lvl1pPr>
          </a:lstStyle>
          <a:p>
            <a:r>
              <a:rPr lang="es-ES"/>
              <a:t>Haga clic para modificar el estilo de título del patrón</a:t>
            </a:r>
            <a:endParaRPr lang="es-CO"/>
          </a:p>
        </p:txBody>
      </p:sp>
      <p:sp>
        <p:nvSpPr>
          <p:cNvPr id="3" name="Subtítulo 2"/>
          <p:cNvSpPr>
            <a:spLocks noGrp="1"/>
          </p:cNvSpPr>
          <p:nvPr>
            <p:ph type="subTitle" idx="1"/>
          </p:nvPr>
        </p:nvSpPr>
        <p:spPr>
          <a:xfrm>
            <a:off x="5002296" y="3509963"/>
            <a:ext cx="5903843" cy="77117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5" name="Marcador de fecha 3">
            <a:extLst>
              <a:ext uri="{FF2B5EF4-FFF2-40B4-BE49-F238E27FC236}">
                <a16:creationId xmlns:a16="http://schemas.microsoft.com/office/drawing/2014/main" id="{C9AC7B6D-35D7-E8B2-5900-76D22D60C07E}"/>
              </a:ext>
            </a:extLst>
          </p:cNvPr>
          <p:cNvSpPr>
            <a:spLocks noGrp="1"/>
          </p:cNvSpPr>
          <p:nvPr>
            <p:ph type="dt" sz="half" idx="15"/>
          </p:nvPr>
        </p:nvSpPr>
        <p:spPr/>
        <p:txBody>
          <a:bodyPr/>
          <a:lstStyle>
            <a:lvl1pPr>
              <a:defRPr/>
            </a:lvl1pPr>
          </a:lstStyle>
          <a:p>
            <a:pPr>
              <a:defRPr/>
            </a:pPr>
            <a:fld id="{14FBF085-E118-4BAC-B065-4700841F2FC8}" type="datetimeFigureOut">
              <a:rPr lang="es-CO"/>
              <a:pPr>
                <a:defRPr/>
              </a:pPr>
              <a:t>15/11/2022</a:t>
            </a:fld>
            <a:endParaRPr lang="es-CO"/>
          </a:p>
        </p:txBody>
      </p:sp>
      <p:sp>
        <p:nvSpPr>
          <p:cNvPr id="6" name="Marcador de pie de página 4">
            <a:extLst>
              <a:ext uri="{FF2B5EF4-FFF2-40B4-BE49-F238E27FC236}">
                <a16:creationId xmlns:a16="http://schemas.microsoft.com/office/drawing/2014/main" id="{F0184014-B83C-AADF-50B2-BE0F701CFBAF}"/>
              </a:ext>
            </a:extLst>
          </p:cNvPr>
          <p:cNvSpPr>
            <a:spLocks noGrp="1"/>
          </p:cNvSpPr>
          <p:nvPr>
            <p:ph type="ftr" sz="quarter" idx="16"/>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9C646B4D-2E8E-EF61-C59B-0DC7164F0CFC}"/>
              </a:ext>
            </a:extLst>
          </p:cNvPr>
          <p:cNvSpPr>
            <a:spLocks noGrp="1"/>
          </p:cNvSpPr>
          <p:nvPr>
            <p:ph type="sldNum" sz="quarter" idx="17"/>
          </p:nvPr>
        </p:nvSpPr>
        <p:spPr/>
        <p:txBody>
          <a:bodyPr/>
          <a:lstStyle>
            <a:lvl1pPr>
              <a:defRPr/>
            </a:lvl1pPr>
          </a:lstStyle>
          <a:p>
            <a:pPr>
              <a:defRPr/>
            </a:pPr>
            <a:fld id="{6D7C38B0-DF6A-4956-AAEB-3A6E066A22AE}" type="slidenum">
              <a:rPr lang="es-CO"/>
              <a:pPr>
                <a:defRPr/>
              </a:pPr>
              <a:t>‹Nº›</a:t>
            </a:fld>
            <a:endParaRPr lang="es-CO"/>
          </a:p>
        </p:txBody>
      </p:sp>
    </p:spTree>
    <p:extLst>
      <p:ext uri="{BB962C8B-B14F-4D97-AF65-F5344CB8AC3E}">
        <p14:creationId xmlns:p14="http://schemas.microsoft.com/office/powerpoint/2010/main" val="3302592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BB20B1A-B029-2EA1-B350-B00E1E28658E}"/>
              </a:ext>
            </a:extLst>
          </p:cNvPr>
          <p:cNvSpPr>
            <a:spLocks noGrp="1"/>
          </p:cNvSpPr>
          <p:nvPr>
            <p:ph type="dt" sz="half" idx="10"/>
          </p:nvPr>
        </p:nvSpPr>
        <p:spPr/>
        <p:txBody>
          <a:bodyPr/>
          <a:lstStyle>
            <a:lvl1pPr>
              <a:defRPr/>
            </a:lvl1pPr>
          </a:lstStyle>
          <a:p>
            <a:pPr>
              <a:defRPr/>
            </a:pPr>
            <a:fld id="{63920E8A-EDAE-4C7D-84B1-8768FF2EE99A}" type="datetimeFigureOut">
              <a:rPr lang="es-CO"/>
              <a:pPr>
                <a:defRPr/>
              </a:pPr>
              <a:t>15/11/2022</a:t>
            </a:fld>
            <a:endParaRPr lang="es-CO"/>
          </a:p>
        </p:txBody>
      </p:sp>
      <p:sp>
        <p:nvSpPr>
          <p:cNvPr id="5" name="Marcador de pie de página 4">
            <a:extLst>
              <a:ext uri="{FF2B5EF4-FFF2-40B4-BE49-F238E27FC236}">
                <a16:creationId xmlns:a16="http://schemas.microsoft.com/office/drawing/2014/main" id="{38DE63AD-7F5D-A527-2B2F-9BF234548CEF}"/>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32253D99-4D3E-6BB2-8639-E4259E3ADE43}"/>
              </a:ext>
            </a:extLst>
          </p:cNvPr>
          <p:cNvSpPr>
            <a:spLocks noGrp="1"/>
          </p:cNvSpPr>
          <p:nvPr>
            <p:ph type="sldNum" sz="quarter" idx="12"/>
          </p:nvPr>
        </p:nvSpPr>
        <p:spPr/>
        <p:txBody>
          <a:bodyPr/>
          <a:lstStyle>
            <a:lvl1pPr>
              <a:defRPr/>
            </a:lvl1pPr>
          </a:lstStyle>
          <a:p>
            <a:pPr>
              <a:defRPr/>
            </a:pPr>
            <a:fld id="{61AD616B-20BE-45B1-A5D6-E2357BA44D8E}" type="slidenum">
              <a:rPr lang="es-CO"/>
              <a:pPr>
                <a:defRPr/>
              </a:pPr>
              <a:t>‹Nº›</a:t>
            </a:fld>
            <a:endParaRPr lang="es-CO"/>
          </a:p>
        </p:txBody>
      </p:sp>
    </p:spTree>
    <p:extLst>
      <p:ext uri="{BB962C8B-B14F-4D97-AF65-F5344CB8AC3E}">
        <p14:creationId xmlns:p14="http://schemas.microsoft.com/office/powerpoint/2010/main" val="258298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3">
            <a:extLst>
              <a:ext uri="{FF2B5EF4-FFF2-40B4-BE49-F238E27FC236}">
                <a16:creationId xmlns:a16="http://schemas.microsoft.com/office/drawing/2014/main" id="{8996C421-E36F-A5E0-8C34-CCCE13900148}"/>
              </a:ext>
            </a:extLst>
          </p:cNvPr>
          <p:cNvSpPr>
            <a:spLocks noGrp="1"/>
          </p:cNvSpPr>
          <p:nvPr>
            <p:ph type="dt" sz="half" idx="10"/>
          </p:nvPr>
        </p:nvSpPr>
        <p:spPr/>
        <p:txBody>
          <a:bodyPr/>
          <a:lstStyle>
            <a:lvl1pPr>
              <a:defRPr/>
            </a:lvl1pPr>
          </a:lstStyle>
          <a:p>
            <a:pPr>
              <a:defRPr/>
            </a:pPr>
            <a:fld id="{AA610AFF-2CB6-4859-B85E-E246F5D3308F}" type="datetimeFigureOut">
              <a:rPr lang="es-CO"/>
              <a:pPr>
                <a:defRPr/>
              </a:pPr>
              <a:t>15/11/2022</a:t>
            </a:fld>
            <a:endParaRPr lang="es-CO"/>
          </a:p>
        </p:txBody>
      </p:sp>
      <p:sp>
        <p:nvSpPr>
          <p:cNvPr id="4" name="Marcador de pie de página 4">
            <a:extLst>
              <a:ext uri="{FF2B5EF4-FFF2-40B4-BE49-F238E27FC236}">
                <a16:creationId xmlns:a16="http://schemas.microsoft.com/office/drawing/2014/main" id="{C72666DF-2843-E110-480A-0BF6BC676480}"/>
              </a:ext>
            </a:extLst>
          </p:cNvPr>
          <p:cNvSpPr>
            <a:spLocks noGrp="1"/>
          </p:cNvSpPr>
          <p:nvPr>
            <p:ph type="ftr" sz="quarter" idx="11"/>
          </p:nvPr>
        </p:nvSpPr>
        <p:spPr/>
        <p:txBody>
          <a:bodyPr/>
          <a:lstStyle>
            <a:lvl1pPr>
              <a:defRPr/>
            </a:lvl1pPr>
          </a:lstStyle>
          <a:p>
            <a:pPr>
              <a:defRPr/>
            </a:pPr>
            <a:endParaRPr lang="es-CO"/>
          </a:p>
        </p:txBody>
      </p:sp>
      <p:sp>
        <p:nvSpPr>
          <p:cNvPr id="5" name="Marcador de número de diapositiva 5">
            <a:extLst>
              <a:ext uri="{FF2B5EF4-FFF2-40B4-BE49-F238E27FC236}">
                <a16:creationId xmlns:a16="http://schemas.microsoft.com/office/drawing/2014/main" id="{97E0739E-21CD-BB30-4995-9CD40FB30365}"/>
              </a:ext>
            </a:extLst>
          </p:cNvPr>
          <p:cNvSpPr>
            <a:spLocks noGrp="1"/>
          </p:cNvSpPr>
          <p:nvPr>
            <p:ph type="sldNum" sz="quarter" idx="12"/>
          </p:nvPr>
        </p:nvSpPr>
        <p:spPr/>
        <p:txBody>
          <a:bodyPr/>
          <a:lstStyle>
            <a:lvl1pPr>
              <a:defRPr/>
            </a:lvl1pPr>
          </a:lstStyle>
          <a:p>
            <a:pPr>
              <a:defRPr/>
            </a:pPr>
            <a:fld id="{B336BE27-513C-4B15-BD52-54E1456BD1AA}" type="slidenum">
              <a:rPr lang="es-CO"/>
              <a:pPr>
                <a:defRPr/>
              </a:pPr>
              <a:t>‹Nº›</a:t>
            </a:fld>
            <a:endParaRPr lang="es-CO"/>
          </a:p>
        </p:txBody>
      </p:sp>
    </p:spTree>
    <p:extLst>
      <p:ext uri="{BB962C8B-B14F-4D97-AF65-F5344CB8AC3E}">
        <p14:creationId xmlns:p14="http://schemas.microsoft.com/office/powerpoint/2010/main" val="4099936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Diapositiva de título" type="title">
  <p:cSld name="2_Diapositiva de título">
    <p:spTree>
      <p:nvGrpSpPr>
        <p:cNvPr id="1" name="Shape 67"/>
        <p:cNvGrpSpPr/>
        <p:nvPr/>
      </p:nvGrpSpPr>
      <p:grpSpPr>
        <a:xfrm>
          <a:off x="0" y="0"/>
          <a:ext cx="0" cy="0"/>
          <a:chOff x="0" y="0"/>
          <a:chExt cx="0" cy="0"/>
        </a:xfrm>
      </p:grpSpPr>
      <p:sp>
        <p:nvSpPr>
          <p:cNvPr id="68" name="Google Shape;68;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0" name="Google Shape;7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50764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ítulo y texto vertical">
  <p:cSld name="1_Título y texto vertical">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501741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posición de imagen 7"/>
          <p:cNvSpPr>
            <a:spLocks noGrp="1"/>
          </p:cNvSpPr>
          <p:nvPr>
            <p:ph type="pic" sz="quarter" idx="13"/>
          </p:nvPr>
        </p:nvSpPr>
        <p:spPr>
          <a:xfrm>
            <a:off x="93663" y="128588"/>
            <a:ext cx="744537" cy="762000"/>
          </a:xfrm>
        </p:spPr>
        <p:txBody>
          <a:bodyPr rtlCol="0">
            <a:normAutofit/>
          </a:bodyPr>
          <a:lstStyle/>
          <a:p>
            <a:pPr lvl="0"/>
            <a:endParaRPr lang="es-CO" noProof="0"/>
          </a:p>
        </p:txBody>
      </p:sp>
      <p:sp>
        <p:nvSpPr>
          <p:cNvPr id="10" name="Marcador de texto 9"/>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fecha 3">
            <a:extLst>
              <a:ext uri="{FF2B5EF4-FFF2-40B4-BE49-F238E27FC236}">
                <a16:creationId xmlns:a16="http://schemas.microsoft.com/office/drawing/2014/main" id="{EB4A73DA-E917-B90A-52B8-FACCCFAAC240}"/>
              </a:ext>
            </a:extLst>
          </p:cNvPr>
          <p:cNvSpPr>
            <a:spLocks noGrp="1"/>
          </p:cNvSpPr>
          <p:nvPr>
            <p:ph type="dt" sz="half" idx="15"/>
          </p:nvPr>
        </p:nvSpPr>
        <p:spPr/>
        <p:txBody>
          <a:bodyPr/>
          <a:lstStyle>
            <a:lvl1pPr>
              <a:defRPr/>
            </a:lvl1pPr>
          </a:lstStyle>
          <a:p>
            <a:pPr>
              <a:defRPr/>
            </a:pPr>
            <a:fld id="{7D118D34-8115-42E7-8E3E-7FE035047F1F}" type="datetimeFigureOut">
              <a:rPr lang="es-CO"/>
              <a:pPr>
                <a:defRPr/>
              </a:pPr>
              <a:t>15/11/2022</a:t>
            </a:fld>
            <a:endParaRPr lang="es-CO"/>
          </a:p>
        </p:txBody>
      </p:sp>
      <p:sp>
        <p:nvSpPr>
          <p:cNvPr id="7" name="Marcador de pie de página 4">
            <a:extLst>
              <a:ext uri="{FF2B5EF4-FFF2-40B4-BE49-F238E27FC236}">
                <a16:creationId xmlns:a16="http://schemas.microsoft.com/office/drawing/2014/main" id="{F01B22AE-6DDB-62EE-756E-83A378DEC19D}"/>
              </a:ext>
            </a:extLst>
          </p:cNvPr>
          <p:cNvSpPr>
            <a:spLocks noGrp="1"/>
          </p:cNvSpPr>
          <p:nvPr>
            <p:ph type="ftr" sz="quarter" idx="16"/>
          </p:nvPr>
        </p:nvSpPr>
        <p:spPr/>
        <p:txBody>
          <a:bodyPr/>
          <a:lstStyle>
            <a:lvl1pPr>
              <a:defRPr/>
            </a:lvl1pPr>
          </a:lstStyle>
          <a:p>
            <a:pPr>
              <a:defRPr/>
            </a:pPr>
            <a:endParaRPr lang="es-CO"/>
          </a:p>
        </p:txBody>
      </p:sp>
      <p:sp>
        <p:nvSpPr>
          <p:cNvPr id="9" name="Marcador de número de diapositiva 5">
            <a:extLst>
              <a:ext uri="{FF2B5EF4-FFF2-40B4-BE49-F238E27FC236}">
                <a16:creationId xmlns:a16="http://schemas.microsoft.com/office/drawing/2014/main" id="{074A8A54-37AB-A29E-8630-15BCB54C93E1}"/>
              </a:ext>
            </a:extLst>
          </p:cNvPr>
          <p:cNvSpPr>
            <a:spLocks noGrp="1"/>
          </p:cNvSpPr>
          <p:nvPr>
            <p:ph type="sldNum" sz="quarter" idx="17"/>
          </p:nvPr>
        </p:nvSpPr>
        <p:spPr/>
        <p:txBody>
          <a:bodyPr/>
          <a:lstStyle>
            <a:lvl1pPr>
              <a:defRPr/>
            </a:lvl1pPr>
          </a:lstStyle>
          <a:p>
            <a:pPr>
              <a:defRPr/>
            </a:pPr>
            <a:fld id="{DB7451B0-C0F6-4152-AC18-ED3BA2DD52CA}" type="slidenum">
              <a:rPr lang="es-CO"/>
              <a:pPr>
                <a:defRPr/>
              </a:pPr>
              <a:t>‹Nº›</a:t>
            </a:fld>
            <a:endParaRPr lang="es-CO"/>
          </a:p>
        </p:txBody>
      </p:sp>
    </p:spTree>
    <p:extLst>
      <p:ext uri="{BB962C8B-B14F-4D97-AF65-F5344CB8AC3E}">
        <p14:creationId xmlns:p14="http://schemas.microsoft.com/office/powerpoint/2010/main" val="4074581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posición de imagen 7"/>
          <p:cNvSpPr>
            <a:spLocks noGrp="1"/>
          </p:cNvSpPr>
          <p:nvPr>
            <p:ph type="pic" sz="quarter" idx="13"/>
          </p:nvPr>
        </p:nvSpPr>
        <p:spPr>
          <a:xfrm>
            <a:off x="93663" y="128588"/>
            <a:ext cx="744537" cy="762000"/>
          </a:xfrm>
        </p:spPr>
        <p:txBody>
          <a:bodyPr rtlCol="0">
            <a:normAutofit/>
          </a:bodyPr>
          <a:lstStyle/>
          <a:p>
            <a:pPr lvl="0"/>
            <a:endParaRPr lang="es-CO" noProof="0"/>
          </a:p>
        </p:txBody>
      </p:sp>
      <p:sp>
        <p:nvSpPr>
          <p:cNvPr id="9" name="Marcador de texto 9"/>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3">
            <a:extLst>
              <a:ext uri="{FF2B5EF4-FFF2-40B4-BE49-F238E27FC236}">
                <a16:creationId xmlns:a16="http://schemas.microsoft.com/office/drawing/2014/main" id="{F9250F47-E023-22B9-5ECB-32F6D25FE6D0}"/>
              </a:ext>
            </a:extLst>
          </p:cNvPr>
          <p:cNvSpPr>
            <a:spLocks noGrp="1"/>
          </p:cNvSpPr>
          <p:nvPr>
            <p:ph type="dt" sz="half" idx="15"/>
          </p:nvPr>
        </p:nvSpPr>
        <p:spPr/>
        <p:txBody>
          <a:bodyPr/>
          <a:lstStyle>
            <a:lvl1pPr>
              <a:defRPr/>
            </a:lvl1pPr>
          </a:lstStyle>
          <a:p>
            <a:pPr>
              <a:defRPr/>
            </a:pPr>
            <a:fld id="{7EE90EF3-F9D1-49EB-BFD1-F21C6E1EAA7C}" type="datetimeFigureOut">
              <a:rPr lang="es-CO"/>
              <a:pPr>
                <a:defRPr/>
              </a:pPr>
              <a:t>15/11/2022</a:t>
            </a:fld>
            <a:endParaRPr lang="es-CO"/>
          </a:p>
        </p:txBody>
      </p:sp>
      <p:sp>
        <p:nvSpPr>
          <p:cNvPr id="10" name="Marcador de pie de página 4">
            <a:extLst>
              <a:ext uri="{FF2B5EF4-FFF2-40B4-BE49-F238E27FC236}">
                <a16:creationId xmlns:a16="http://schemas.microsoft.com/office/drawing/2014/main" id="{9D10CE2A-02E2-70DB-5403-369CFE867A18}"/>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9F9D91C0-B7A7-4BA1-9D6A-4FDACFA75845}"/>
              </a:ext>
            </a:extLst>
          </p:cNvPr>
          <p:cNvSpPr>
            <a:spLocks noGrp="1"/>
          </p:cNvSpPr>
          <p:nvPr>
            <p:ph type="sldNum" sz="quarter" idx="17"/>
          </p:nvPr>
        </p:nvSpPr>
        <p:spPr/>
        <p:txBody>
          <a:bodyPr/>
          <a:lstStyle>
            <a:lvl1pPr>
              <a:defRPr/>
            </a:lvl1pPr>
          </a:lstStyle>
          <a:p>
            <a:pPr>
              <a:defRPr/>
            </a:pPr>
            <a:fld id="{96A5E4BB-8D09-4E56-9E31-D6E84C89626C}" type="slidenum">
              <a:rPr lang="es-CO"/>
              <a:pPr>
                <a:defRPr/>
              </a:pPr>
              <a:t>‹Nº›</a:t>
            </a:fld>
            <a:endParaRPr lang="es-CO"/>
          </a:p>
        </p:txBody>
      </p:sp>
    </p:spTree>
    <p:extLst>
      <p:ext uri="{BB962C8B-B14F-4D97-AF65-F5344CB8AC3E}">
        <p14:creationId xmlns:p14="http://schemas.microsoft.com/office/powerpoint/2010/main" val="4146530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76300" y="-91282"/>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posición de imagen 7"/>
          <p:cNvSpPr>
            <a:spLocks noGrp="1"/>
          </p:cNvSpPr>
          <p:nvPr>
            <p:ph type="pic" sz="quarter" idx="13"/>
          </p:nvPr>
        </p:nvSpPr>
        <p:spPr>
          <a:xfrm>
            <a:off x="93663" y="128588"/>
            <a:ext cx="744537" cy="762000"/>
          </a:xfrm>
        </p:spPr>
        <p:txBody>
          <a:bodyPr rtlCol="0">
            <a:normAutofit/>
          </a:bodyPr>
          <a:lstStyle/>
          <a:p>
            <a:pPr lvl="0"/>
            <a:endParaRPr lang="es-CO" noProof="0"/>
          </a:p>
        </p:txBody>
      </p:sp>
      <p:sp>
        <p:nvSpPr>
          <p:cNvPr id="11" name="Marcador de texto 9"/>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fecha 3">
            <a:extLst>
              <a:ext uri="{FF2B5EF4-FFF2-40B4-BE49-F238E27FC236}">
                <a16:creationId xmlns:a16="http://schemas.microsoft.com/office/drawing/2014/main" id="{9691DAD2-77CC-73D0-DB98-1C261DC1C76E}"/>
              </a:ext>
            </a:extLst>
          </p:cNvPr>
          <p:cNvSpPr>
            <a:spLocks noGrp="1"/>
          </p:cNvSpPr>
          <p:nvPr>
            <p:ph type="dt" sz="half" idx="15"/>
          </p:nvPr>
        </p:nvSpPr>
        <p:spPr/>
        <p:txBody>
          <a:bodyPr/>
          <a:lstStyle>
            <a:lvl1pPr>
              <a:defRPr/>
            </a:lvl1pPr>
          </a:lstStyle>
          <a:p>
            <a:pPr>
              <a:defRPr/>
            </a:pPr>
            <a:fld id="{DE125E61-5B58-4B54-8D87-14C92F1B09F1}" type="datetimeFigureOut">
              <a:rPr lang="es-CO"/>
              <a:pPr>
                <a:defRPr/>
              </a:pPr>
              <a:t>15/11/2022</a:t>
            </a:fld>
            <a:endParaRPr lang="es-CO"/>
          </a:p>
        </p:txBody>
      </p:sp>
      <p:sp>
        <p:nvSpPr>
          <p:cNvPr id="12" name="Marcador de pie de página 4">
            <a:extLst>
              <a:ext uri="{FF2B5EF4-FFF2-40B4-BE49-F238E27FC236}">
                <a16:creationId xmlns:a16="http://schemas.microsoft.com/office/drawing/2014/main" id="{B4D96D9F-63E1-1D39-B3E0-9C3C651FF138}"/>
              </a:ext>
            </a:extLst>
          </p:cNvPr>
          <p:cNvSpPr>
            <a:spLocks noGrp="1"/>
          </p:cNvSpPr>
          <p:nvPr>
            <p:ph type="ftr" sz="quarter" idx="16"/>
          </p:nvPr>
        </p:nvSpPr>
        <p:spPr/>
        <p:txBody>
          <a:bodyPr/>
          <a:lstStyle>
            <a:lvl1pPr>
              <a:defRPr/>
            </a:lvl1pPr>
          </a:lstStyle>
          <a:p>
            <a:pPr>
              <a:defRPr/>
            </a:pPr>
            <a:endParaRPr lang="es-CO"/>
          </a:p>
        </p:txBody>
      </p:sp>
      <p:sp>
        <p:nvSpPr>
          <p:cNvPr id="13" name="Marcador de número de diapositiva 5">
            <a:extLst>
              <a:ext uri="{FF2B5EF4-FFF2-40B4-BE49-F238E27FC236}">
                <a16:creationId xmlns:a16="http://schemas.microsoft.com/office/drawing/2014/main" id="{A3E0CB0B-7003-61B2-1367-27947476CA03}"/>
              </a:ext>
            </a:extLst>
          </p:cNvPr>
          <p:cNvSpPr>
            <a:spLocks noGrp="1"/>
          </p:cNvSpPr>
          <p:nvPr>
            <p:ph type="sldNum" sz="quarter" idx="17"/>
          </p:nvPr>
        </p:nvSpPr>
        <p:spPr/>
        <p:txBody>
          <a:bodyPr/>
          <a:lstStyle>
            <a:lvl1pPr>
              <a:defRPr/>
            </a:lvl1pPr>
          </a:lstStyle>
          <a:p>
            <a:pPr>
              <a:defRPr/>
            </a:pPr>
            <a:fld id="{1FB9810F-5B68-4CA5-BF4C-5227CF6C3EFB}" type="slidenum">
              <a:rPr lang="es-CO"/>
              <a:pPr>
                <a:defRPr/>
              </a:pPr>
              <a:t>‹Nº›</a:t>
            </a:fld>
            <a:endParaRPr lang="es-CO"/>
          </a:p>
        </p:txBody>
      </p:sp>
    </p:spTree>
    <p:extLst>
      <p:ext uri="{BB962C8B-B14F-4D97-AF65-F5344CB8AC3E}">
        <p14:creationId xmlns:p14="http://schemas.microsoft.com/office/powerpoint/2010/main" val="3029712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10930181" cy="365125"/>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Marcador de posición de imagen 7"/>
          <p:cNvSpPr>
            <a:spLocks noGrp="1"/>
          </p:cNvSpPr>
          <p:nvPr>
            <p:ph type="pic" sz="quarter" idx="13"/>
          </p:nvPr>
        </p:nvSpPr>
        <p:spPr>
          <a:xfrm>
            <a:off x="93663" y="128588"/>
            <a:ext cx="744537" cy="762000"/>
          </a:xfrm>
        </p:spPr>
        <p:txBody>
          <a:bodyPr rtlCol="0">
            <a:normAutofit/>
          </a:bodyPr>
          <a:lstStyle/>
          <a:p>
            <a:pPr lvl="0"/>
            <a:endParaRPr lang="es-CO" noProof="0"/>
          </a:p>
        </p:txBody>
      </p:sp>
      <p:sp>
        <p:nvSpPr>
          <p:cNvPr id="9" name="Marcador de texto 9"/>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3">
            <a:extLst>
              <a:ext uri="{FF2B5EF4-FFF2-40B4-BE49-F238E27FC236}">
                <a16:creationId xmlns:a16="http://schemas.microsoft.com/office/drawing/2014/main" id="{21F3E7C6-3922-7A40-F4C5-FE96AA25BADD}"/>
              </a:ext>
            </a:extLst>
          </p:cNvPr>
          <p:cNvSpPr>
            <a:spLocks noGrp="1"/>
          </p:cNvSpPr>
          <p:nvPr>
            <p:ph type="dt" sz="half" idx="15"/>
          </p:nvPr>
        </p:nvSpPr>
        <p:spPr/>
        <p:txBody>
          <a:bodyPr/>
          <a:lstStyle>
            <a:lvl1pPr>
              <a:defRPr/>
            </a:lvl1pPr>
          </a:lstStyle>
          <a:p>
            <a:pPr>
              <a:defRPr/>
            </a:pPr>
            <a:fld id="{E3026910-0EBD-4773-814F-E2B5556B5472}" type="datetimeFigureOut">
              <a:rPr lang="es-CO"/>
              <a:pPr>
                <a:defRPr/>
              </a:pPr>
              <a:t>15/11/2022</a:t>
            </a:fld>
            <a:endParaRPr lang="es-CO"/>
          </a:p>
        </p:txBody>
      </p:sp>
      <p:sp>
        <p:nvSpPr>
          <p:cNvPr id="10" name="Marcador de pie de página 4">
            <a:extLst>
              <a:ext uri="{FF2B5EF4-FFF2-40B4-BE49-F238E27FC236}">
                <a16:creationId xmlns:a16="http://schemas.microsoft.com/office/drawing/2014/main" id="{8785E05B-CD83-9EB5-14D8-C4F93982AFF1}"/>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3B18D992-7322-0634-3ED8-1D8FA382D5D4}"/>
              </a:ext>
            </a:extLst>
          </p:cNvPr>
          <p:cNvSpPr>
            <a:spLocks noGrp="1"/>
          </p:cNvSpPr>
          <p:nvPr>
            <p:ph type="sldNum" sz="quarter" idx="17"/>
          </p:nvPr>
        </p:nvSpPr>
        <p:spPr/>
        <p:txBody>
          <a:bodyPr/>
          <a:lstStyle>
            <a:lvl1pPr>
              <a:defRPr/>
            </a:lvl1pPr>
          </a:lstStyle>
          <a:p>
            <a:pPr>
              <a:defRPr/>
            </a:pPr>
            <a:fld id="{EDC0D592-83E7-45C0-9E03-5D41DD75DBC2}" type="slidenum">
              <a:rPr lang="es-CO"/>
              <a:pPr>
                <a:defRPr/>
              </a:pPr>
              <a:t>‹Nº›</a:t>
            </a:fld>
            <a:endParaRPr lang="es-CO"/>
          </a:p>
        </p:txBody>
      </p:sp>
    </p:spTree>
    <p:extLst>
      <p:ext uri="{BB962C8B-B14F-4D97-AF65-F5344CB8AC3E}">
        <p14:creationId xmlns:p14="http://schemas.microsoft.com/office/powerpoint/2010/main" val="2059330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11352212" cy="365125"/>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Marcador de posición de imagen 7"/>
          <p:cNvSpPr>
            <a:spLocks noGrp="1"/>
          </p:cNvSpPr>
          <p:nvPr>
            <p:ph type="pic" sz="quarter" idx="13"/>
          </p:nvPr>
        </p:nvSpPr>
        <p:spPr>
          <a:xfrm>
            <a:off x="93663" y="128588"/>
            <a:ext cx="744537" cy="762000"/>
          </a:xfrm>
        </p:spPr>
        <p:txBody>
          <a:bodyPr rtlCol="0">
            <a:normAutofit/>
          </a:bodyPr>
          <a:lstStyle/>
          <a:p>
            <a:pPr lvl="0"/>
            <a:endParaRPr lang="es-CO" noProof="0"/>
          </a:p>
        </p:txBody>
      </p:sp>
      <p:sp>
        <p:nvSpPr>
          <p:cNvPr id="9" name="Marcador de texto 9"/>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3">
            <a:extLst>
              <a:ext uri="{FF2B5EF4-FFF2-40B4-BE49-F238E27FC236}">
                <a16:creationId xmlns:a16="http://schemas.microsoft.com/office/drawing/2014/main" id="{71A76B13-8625-C5E1-FAC9-7DB7E02CA3E1}"/>
              </a:ext>
            </a:extLst>
          </p:cNvPr>
          <p:cNvSpPr>
            <a:spLocks noGrp="1"/>
          </p:cNvSpPr>
          <p:nvPr>
            <p:ph type="dt" sz="half" idx="15"/>
          </p:nvPr>
        </p:nvSpPr>
        <p:spPr/>
        <p:txBody>
          <a:bodyPr/>
          <a:lstStyle>
            <a:lvl1pPr>
              <a:defRPr/>
            </a:lvl1pPr>
          </a:lstStyle>
          <a:p>
            <a:pPr>
              <a:defRPr/>
            </a:pPr>
            <a:fld id="{736C6CE5-108B-4AB5-B8C8-C67E78123794}" type="datetimeFigureOut">
              <a:rPr lang="es-CO"/>
              <a:pPr>
                <a:defRPr/>
              </a:pPr>
              <a:t>15/11/2022</a:t>
            </a:fld>
            <a:endParaRPr lang="es-CO"/>
          </a:p>
        </p:txBody>
      </p:sp>
      <p:sp>
        <p:nvSpPr>
          <p:cNvPr id="10" name="Marcador de pie de página 4">
            <a:extLst>
              <a:ext uri="{FF2B5EF4-FFF2-40B4-BE49-F238E27FC236}">
                <a16:creationId xmlns:a16="http://schemas.microsoft.com/office/drawing/2014/main" id="{7933B4B0-8C59-ECB4-AA4F-DCB0E2A52368}"/>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153F6E22-DBF8-B06C-4EAE-0813DF257502}"/>
              </a:ext>
            </a:extLst>
          </p:cNvPr>
          <p:cNvSpPr>
            <a:spLocks noGrp="1"/>
          </p:cNvSpPr>
          <p:nvPr>
            <p:ph type="sldNum" sz="quarter" idx="17"/>
          </p:nvPr>
        </p:nvSpPr>
        <p:spPr/>
        <p:txBody>
          <a:bodyPr/>
          <a:lstStyle>
            <a:lvl1pPr>
              <a:defRPr/>
            </a:lvl1pPr>
          </a:lstStyle>
          <a:p>
            <a:pPr>
              <a:defRPr/>
            </a:pPr>
            <a:fld id="{15DD21D8-0149-48EF-AF65-0E90653F1716}" type="slidenum">
              <a:rPr lang="es-CO"/>
              <a:pPr>
                <a:defRPr/>
              </a:pPr>
              <a:t>‹Nº›</a:t>
            </a:fld>
            <a:endParaRPr lang="es-CO"/>
          </a:p>
        </p:txBody>
      </p:sp>
    </p:spTree>
    <p:extLst>
      <p:ext uri="{BB962C8B-B14F-4D97-AF65-F5344CB8AC3E}">
        <p14:creationId xmlns:p14="http://schemas.microsoft.com/office/powerpoint/2010/main" val="1147705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B0290-1E67-B540-A1CC-70DCC6EA57C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5030468-1816-9041-84EF-228EEAA00D0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0BA70CF-DFCA-FB4E-949C-284E4602C20F}"/>
              </a:ext>
            </a:extLst>
          </p:cNvPr>
          <p:cNvSpPr>
            <a:spLocks noGrp="1"/>
          </p:cNvSpPr>
          <p:nvPr>
            <p:ph type="dt" sz="half" idx="10"/>
          </p:nvPr>
        </p:nvSpPr>
        <p:spPr/>
        <p:txBody>
          <a:bodyPr/>
          <a:lstStyle/>
          <a:p>
            <a:fld id="{210CAFB9-7B40-2849-BA21-77335440FCCD}" type="datetimeFigureOut">
              <a:rPr lang="es-CO" smtClean="0"/>
              <a:t>15/11/2022</a:t>
            </a:fld>
            <a:endParaRPr lang="es-CO"/>
          </a:p>
        </p:txBody>
      </p:sp>
      <p:sp>
        <p:nvSpPr>
          <p:cNvPr id="5" name="Marcador de pie de página 4">
            <a:extLst>
              <a:ext uri="{FF2B5EF4-FFF2-40B4-BE49-F238E27FC236}">
                <a16:creationId xmlns:a16="http://schemas.microsoft.com/office/drawing/2014/main" id="{7031AF2F-E28A-1C46-BEE6-AF6F7D529AE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0DA6D12-6877-B44F-B0D5-4217D433D6D1}"/>
              </a:ext>
            </a:extLst>
          </p:cNvPr>
          <p:cNvSpPr>
            <a:spLocks noGrp="1"/>
          </p:cNvSpPr>
          <p:nvPr>
            <p:ph type="sldNum" sz="quarter" idx="12"/>
          </p:nvPr>
        </p:nvSpPr>
        <p:spPr/>
        <p:txBody>
          <a:bodyPr/>
          <a:lstStyle/>
          <a:p>
            <a:fld id="{0D5CE743-FF15-2E4D-B801-FE6A92F8BD8B}" type="slidenum">
              <a:rPr lang="es-CO" smtClean="0"/>
              <a:t>‹Nº›</a:t>
            </a:fld>
            <a:endParaRPr lang="es-CO"/>
          </a:p>
        </p:txBody>
      </p:sp>
      <p:sp>
        <p:nvSpPr>
          <p:cNvPr id="8" name="Marcador de posición de imagen 7">
            <a:extLst>
              <a:ext uri="{FF2B5EF4-FFF2-40B4-BE49-F238E27FC236}">
                <a16:creationId xmlns:a16="http://schemas.microsoft.com/office/drawing/2014/main" id="{BAD31070-541B-3946-90A6-643A1503FC2C}"/>
              </a:ext>
            </a:extLst>
          </p:cNvPr>
          <p:cNvSpPr>
            <a:spLocks noGrp="1"/>
          </p:cNvSpPr>
          <p:nvPr>
            <p:ph type="pic" sz="quarter" idx="13"/>
          </p:nvPr>
        </p:nvSpPr>
        <p:spPr>
          <a:xfrm>
            <a:off x="93663" y="128588"/>
            <a:ext cx="744537" cy="762000"/>
          </a:xfrm>
        </p:spPr>
        <p:txBody>
          <a:bodyPr/>
          <a:lstStyle/>
          <a:p>
            <a:endParaRPr lang="es-CO"/>
          </a:p>
        </p:txBody>
      </p:sp>
      <p:sp>
        <p:nvSpPr>
          <p:cNvPr id="10" name="Marcador de texto 9">
            <a:extLst>
              <a:ext uri="{FF2B5EF4-FFF2-40B4-BE49-F238E27FC236}">
                <a16:creationId xmlns:a16="http://schemas.microsoft.com/office/drawing/2014/main" id="{7A3B5C69-FD59-1249-9CD8-8FAD809BAF54}"/>
              </a:ext>
            </a:extLst>
          </p:cNvPr>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85175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F48E7E-ADB3-ED41-B128-426C130E27B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3D5F99A-08A2-6043-A7C0-B07196ADA68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EC29666-E977-AF4B-9FF3-1B40ED0DD4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F8252A1A-DA47-9A44-BCF2-19FD08033642}"/>
              </a:ext>
            </a:extLst>
          </p:cNvPr>
          <p:cNvSpPr>
            <a:spLocks noGrp="1"/>
          </p:cNvSpPr>
          <p:nvPr>
            <p:ph type="dt" sz="half" idx="10"/>
          </p:nvPr>
        </p:nvSpPr>
        <p:spPr/>
        <p:txBody>
          <a:bodyPr/>
          <a:lstStyle/>
          <a:p>
            <a:fld id="{210CAFB9-7B40-2849-BA21-77335440FCCD}" type="datetimeFigureOut">
              <a:rPr lang="es-CO" smtClean="0"/>
              <a:t>15/11/2022</a:t>
            </a:fld>
            <a:endParaRPr lang="es-CO"/>
          </a:p>
        </p:txBody>
      </p:sp>
      <p:sp>
        <p:nvSpPr>
          <p:cNvPr id="6" name="Marcador de pie de página 5">
            <a:extLst>
              <a:ext uri="{FF2B5EF4-FFF2-40B4-BE49-F238E27FC236}">
                <a16:creationId xmlns:a16="http://schemas.microsoft.com/office/drawing/2014/main" id="{F12AE65E-AA61-C845-8942-2F4ED1F3B75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90F2D5A-784D-D54A-92CB-9C577A939A78}"/>
              </a:ext>
            </a:extLst>
          </p:cNvPr>
          <p:cNvSpPr>
            <a:spLocks noGrp="1"/>
          </p:cNvSpPr>
          <p:nvPr>
            <p:ph type="sldNum" sz="quarter" idx="12"/>
          </p:nvPr>
        </p:nvSpPr>
        <p:spPr/>
        <p:txBody>
          <a:bodyPr/>
          <a:lstStyle/>
          <a:p>
            <a:fld id="{0D5CE743-FF15-2E4D-B801-FE6A92F8BD8B}" type="slidenum">
              <a:rPr lang="es-CO" smtClean="0"/>
              <a:t>‹Nº›</a:t>
            </a:fld>
            <a:endParaRPr lang="es-CO"/>
          </a:p>
        </p:txBody>
      </p:sp>
      <p:sp>
        <p:nvSpPr>
          <p:cNvPr id="8" name="Marcador de posición de imagen 7">
            <a:extLst>
              <a:ext uri="{FF2B5EF4-FFF2-40B4-BE49-F238E27FC236}">
                <a16:creationId xmlns:a16="http://schemas.microsoft.com/office/drawing/2014/main" id="{79621312-0938-8A4B-B970-6BB8CB534BFD}"/>
              </a:ext>
            </a:extLst>
          </p:cNvPr>
          <p:cNvSpPr>
            <a:spLocks noGrp="1"/>
          </p:cNvSpPr>
          <p:nvPr>
            <p:ph type="pic" sz="quarter" idx="13"/>
          </p:nvPr>
        </p:nvSpPr>
        <p:spPr>
          <a:xfrm>
            <a:off x="93663" y="128588"/>
            <a:ext cx="744537" cy="762000"/>
          </a:xfrm>
        </p:spPr>
        <p:txBody>
          <a:bodyPr/>
          <a:lstStyle/>
          <a:p>
            <a:endParaRPr lang="es-CO"/>
          </a:p>
        </p:txBody>
      </p:sp>
      <p:sp>
        <p:nvSpPr>
          <p:cNvPr id="9" name="Marcador de texto 9">
            <a:extLst>
              <a:ext uri="{FF2B5EF4-FFF2-40B4-BE49-F238E27FC236}">
                <a16:creationId xmlns:a16="http://schemas.microsoft.com/office/drawing/2014/main" id="{A66C8E22-44E5-A845-BC0F-349AE09102B5}"/>
              </a:ext>
            </a:extLst>
          </p:cNvPr>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737296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0A1662-38A2-1546-9561-1DFD4A27A827}"/>
              </a:ext>
            </a:extLst>
          </p:cNvPr>
          <p:cNvSpPr>
            <a:spLocks noGrp="1"/>
          </p:cNvSpPr>
          <p:nvPr>
            <p:ph type="title"/>
          </p:nvPr>
        </p:nvSpPr>
        <p:spPr>
          <a:xfrm>
            <a:off x="876300" y="-91282"/>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54318D1-FCF5-A442-BC3E-B913B72A20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CA990F3-07D1-DB47-9FE9-40137218E60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71A7BA15-77FB-A349-A117-FBD381C269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327E22-DC67-AA44-A525-D25FB7D2FE0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46F77A7C-898C-184C-9F18-D66EFC21A4DA}"/>
              </a:ext>
            </a:extLst>
          </p:cNvPr>
          <p:cNvSpPr>
            <a:spLocks noGrp="1"/>
          </p:cNvSpPr>
          <p:nvPr>
            <p:ph type="dt" sz="half" idx="10"/>
          </p:nvPr>
        </p:nvSpPr>
        <p:spPr/>
        <p:txBody>
          <a:bodyPr/>
          <a:lstStyle/>
          <a:p>
            <a:fld id="{210CAFB9-7B40-2849-BA21-77335440FCCD}" type="datetimeFigureOut">
              <a:rPr lang="es-CO" smtClean="0"/>
              <a:t>15/11/2022</a:t>
            </a:fld>
            <a:endParaRPr lang="es-CO"/>
          </a:p>
        </p:txBody>
      </p:sp>
      <p:sp>
        <p:nvSpPr>
          <p:cNvPr id="8" name="Marcador de pie de página 7">
            <a:extLst>
              <a:ext uri="{FF2B5EF4-FFF2-40B4-BE49-F238E27FC236}">
                <a16:creationId xmlns:a16="http://schemas.microsoft.com/office/drawing/2014/main" id="{611BEBE8-CFB0-4941-B4E5-12CDF5F1BEF4}"/>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061FE03F-04E1-BB42-BAE2-9B987E634301}"/>
              </a:ext>
            </a:extLst>
          </p:cNvPr>
          <p:cNvSpPr>
            <a:spLocks noGrp="1"/>
          </p:cNvSpPr>
          <p:nvPr>
            <p:ph type="sldNum" sz="quarter" idx="12"/>
          </p:nvPr>
        </p:nvSpPr>
        <p:spPr/>
        <p:txBody>
          <a:bodyPr/>
          <a:lstStyle/>
          <a:p>
            <a:fld id="{0D5CE743-FF15-2E4D-B801-FE6A92F8BD8B}" type="slidenum">
              <a:rPr lang="es-CO" smtClean="0"/>
              <a:t>‹Nº›</a:t>
            </a:fld>
            <a:endParaRPr lang="es-CO"/>
          </a:p>
        </p:txBody>
      </p:sp>
      <p:sp>
        <p:nvSpPr>
          <p:cNvPr id="10" name="Marcador de posición de imagen 7">
            <a:extLst>
              <a:ext uri="{FF2B5EF4-FFF2-40B4-BE49-F238E27FC236}">
                <a16:creationId xmlns:a16="http://schemas.microsoft.com/office/drawing/2014/main" id="{1927DDC4-3ACD-0348-A93F-AD2CBF803A31}"/>
              </a:ext>
            </a:extLst>
          </p:cNvPr>
          <p:cNvSpPr>
            <a:spLocks noGrp="1"/>
          </p:cNvSpPr>
          <p:nvPr>
            <p:ph type="pic" sz="quarter" idx="13"/>
          </p:nvPr>
        </p:nvSpPr>
        <p:spPr>
          <a:xfrm>
            <a:off x="93663" y="128588"/>
            <a:ext cx="744537" cy="762000"/>
          </a:xfrm>
        </p:spPr>
        <p:txBody>
          <a:bodyPr/>
          <a:lstStyle/>
          <a:p>
            <a:endParaRPr lang="es-CO"/>
          </a:p>
        </p:txBody>
      </p:sp>
      <p:sp>
        <p:nvSpPr>
          <p:cNvPr id="11" name="Marcador de texto 9">
            <a:extLst>
              <a:ext uri="{FF2B5EF4-FFF2-40B4-BE49-F238E27FC236}">
                <a16:creationId xmlns:a16="http://schemas.microsoft.com/office/drawing/2014/main" id="{C2D54FAE-9E70-C840-91A7-D150B9FB7D0D}"/>
              </a:ext>
            </a:extLst>
          </p:cNvPr>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8142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32D6A4-6978-44B9-A5D5-16FA0D71145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5B1E363-CD73-4066-89BD-B05E2DC9DD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FE2F926-22D1-419C-B423-556A219729D0}"/>
              </a:ext>
            </a:extLst>
          </p:cNvPr>
          <p:cNvSpPr>
            <a:spLocks noGrp="1"/>
          </p:cNvSpPr>
          <p:nvPr>
            <p:ph type="dt" sz="half" idx="10"/>
          </p:nvPr>
        </p:nvSpPr>
        <p:spPr/>
        <p:txBody>
          <a:bodyPr/>
          <a:lstStyle/>
          <a:p>
            <a:fld id="{B839BC9B-DA27-4F49-ADA3-4E55B3FB4169}" type="datetimeFigureOut">
              <a:rPr lang="es-CO" smtClean="0"/>
              <a:t>15/11/2022</a:t>
            </a:fld>
            <a:endParaRPr lang="es-CO"/>
          </a:p>
        </p:txBody>
      </p:sp>
      <p:sp>
        <p:nvSpPr>
          <p:cNvPr id="5" name="Marcador de pie de página 4">
            <a:extLst>
              <a:ext uri="{FF2B5EF4-FFF2-40B4-BE49-F238E27FC236}">
                <a16:creationId xmlns:a16="http://schemas.microsoft.com/office/drawing/2014/main" id="{F71E69AA-FC8B-46EB-922B-66DCF7942AD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3880C0B-8E00-49EB-BE74-7E81AC4B4BFF}"/>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4112122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001DE-91D7-C549-A213-A6FF67410843}"/>
              </a:ext>
            </a:extLst>
          </p:cNvPr>
          <p:cNvSpPr>
            <a:spLocks noGrp="1"/>
          </p:cNvSpPr>
          <p:nvPr>
            <p:ph type="title"/>
          </p:nvPr>
        </p:nvSpPr>
        <p:spPr>
          <a:xfrm>
            <a:off x="839788" y="457200"/>
            <a:ext cx="10930181" cy="365125"/>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76D05E4-3FF0-A546-AA3D-5A351454EC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E6A4A83F-8C2A-3C48-821C-58BBC82FF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8956A7C-43CB-9346-8E82-0B6DAD59BB81}"/>
              </a:ext>
            </a:extLst>
          </p:cNvPr>
          <p:cNvSpPr>
            <a:spLocks noGrp="1"/>
          </p:cNvSpPr>
          <p:nvPr>
            <p:ph type="dt" sz="half" idx="10"/>
          </p:nvPr>
        </p:nvSpPr>
        <p:spPr/>
        <p:txBody>
          <a:bodyPr/>
          <a:lstStyle/>
          <a:p>
            <a:fld id="{210CAFB9-7B40-2849-BA21-77335440FCCD}" type="datetimeFigureOut">
              <a:rPr lang="es-CO" smtClean="0"/>
              <a:t>15/11/2022</a:t>
            </a:fld>
            <a:endParaRPr lang="es-CO"/>
          </a:p>
        </p:txBody>
      </p:sp>
      <p:sp>
        <p:nvSpPr>
          <p:cNvPr id="6" name="Marcador de pie de página 5">
            <a:extLst>
              <a:ext uri="{FF2B5EF4-FFF2-40B4-BE49-F238E27FC236}">
                <a16:creationId xmlns:a16="http://schemas.microsoft.com/office/drawing/2014/main" id="{6EE8B1B0-E7F5-7D41-884F-FA3F049605E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E70E1C0-DE7C-904B-94E6-BE3EE8901D34}"/>
              </a:ext>
            </a:extLst>
          </p:cNvPr>
          <p:cNvSpPr>
            <a:spLocks noGrp="1"/>
          </p:cNvSpPr>
          <p:nvPr>
            <p:ph type="sldNum" sz="quarter" idx="12"/>
          </p:nvPr>
        </p:nvSpPr>
        <p:spPr/>
        <p:txBody>
          <a:bodyPr/>
          <a:lstStyle/>
          <a:p>
            <a:fld id="{0D5CE743-FF15-2E4D-B801-FE6A92F8BD8B}" type="slidenum">
              <a:rPr lang="es-CO" smtClean="0"/>
              <a:t>‹Nº›</a:t>
            </a:fld>
            <a:endParaRPr lang="es-CO"/>
          </a:p>
        </p:txBody>
      </p:sp>
      <p:sp>
        <p:nvSpPr>
          <p:cNvPr id="8" name="Marcador de posición de imagen 7">
            <a:extLst>
              <a:ext uri="{FF2B5EF4-FFF2-40B4-BE49-F238E27FC236}">
                <a16:creationId xmlns:a16="http://schemas.microsoft.com/office/drawing/2014/main" id="{75A007B1-85EE-854C-B7AD-155CBBBC7FA0}"/>
              </a:ext>
            </a:extLst>
          </p:cNvPr>
          <p:cNvSpPr>
            <a:spLocks noGrp="1"/>
          </p:cNvSpPr>
          <p:nvPr>
            <p:ph type="pic" sz="quarter" idx="13"/>
          </p:nvPr>
        </p:nvSpPr>
        <p:spPr>
          <a:xfrm>
            <a:off x="93663" y="128588"/>
            <a:ext cx="744537" cy="762000"/>
          </a:xfrm>
        </p:spPr>
        <p:txBody>
          <a:bodyPr/>
          <a:lstStyle/>
          <a:p>
            <a:endParaRPr lang="es-CO"/>
          </a:p>
        </p:txBody>
      </p:sp>
      <p:sp>
        <p:nvSpPr>
          <p:cNvPr id="9" name="Marcador de texto 9">
            <a:extLst>
              <a:ext uri="{FF2B5EF4-FFF2-40B4-BE49-F238E27FC236}">
                <a16:creationId xmlns:a16="http://schemas.microsoft.com/office/drawing/2014/main" id="{BE8D6399-174F-2048-A599-5E81D0A28F58}"/>
              </a:ext>
            </a:extLst>
          </p:cNvPr>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427218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7FD1E6-07F4-1C4A-85A5-E94874822131}"/>
              </a:ext>
            </a:extLst>
          </p:cNvPr>
          <p:cNvSpPr>
            <a:spLocks noGrp="1"/>
          </p:cNvSpPr>
          <p:nvPr>
            <p:ph type="title"/>
          </p:nvPr>
        </p:nvSpPr>
        <p:spPr>
          <a:xfrm>
            <a:off x="839788" y="457200"/>
            <a:ext cx="11352212" cy="365125"/>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8532F12F-88C1-A449-9F01-EA0751971F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4229DA9D-32B7-D547-A28A-53BA50AB1C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34653CE-CB89-ED4D-AC34-66D20F9A58CB}"/>
              </a:ext>
            </a:extLst>
          </p:cNvPr>
          <p:cNvSpPr>
            <a:spLocks noGrp="1"/>
          </p:cNvSpPr>
          <p:nvPr>
            <p:ph type="dt" sz="half" idx="10"/>
          </p:nvPr>
        </p:nvSpPr>
        <p:spPr/>
        <p:txBody>
          <a:bodyPr/>
          <a:lstStyle/>
          <a:p>
            <a:fld id="{210CAFB9-7B40-2849-BA21-77335440FCCD}" type="datetimeFigureOut">
              <a:rPr lang="es-CO" smtClean="0"/>
              <a:t>15/11/2022</a:t>
            </a:fld>
            <a:endParaRPr lang="es-CO"/>
          </a:p>
        </p:txBody>
      </p:sp>
      <p:sp>
        <p:nvSpPr>
          <p:cNvPr id="6" name="Marcador de pie de página 5">
            <a:extLst>
              <a:ext uri="{FF2B5EF4-FFF2-40B4-BE49-F238E27FC236}">
                <a16:creationId xmlns:a16="http://schemas.microsoft.com/office/drawing/2014/main" id="{6739B7A8-F6AF-2043-B9FE-1125C85DBC0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F3E8131-1EF8-8541-B79A-37AB37D4A2A3}"/>
              </a:ext>
            </a:extLst>
          </p:cNvPr>
          <p:cNvSpPr>
            <a:spLocks noGrp="1"/>
          </p:cNvSpPr>
          <p:nvPr>
            <p:ph type="sldNum" sz="quarter" idx="12"/>
          </p:nvPr>
        </p:nvSpPr>
        <p:spPr/>
        <p:txBody>
          <a:bodyPr/>
          <a:lstStyle/>
          <a:p>
            <a:fld id="{0D5CE743-FF15-2E4D-B801-FE6A92F8BD8B}" type="slidenum">
              <a:rPr lang="es-CO" smtClean="0"/>
              <a:t>‹Nº›</a:t>
            </a:fld>
            <a:endParaRPr lang="es-CO"/>
          </a:p>
        </p:txBody>
      </p:sp>
      <p:sp>
        <p:nvSpPr>
          <p:cNvPr id="8" name="Marcador de posición de imagen 7">
            <a:extLst>
              <a:ext uri="{FF2B5EF4-FFF2-40B4-BE49-F238E27FC236}">
                <a16:creationId xmlns:a16="http://schemas.microsoft.com/office/drawing/2014/main" id="{5D510D21-250D-9D4E-9305-97B078808593}"/>
              </a:ext>
            </a:extLst>
          </p:cNvPr>
          <p:cNvSpPr>
            <a:spLocks noGrp="1"/>
          </p:cNvSpPr>
          <p:nvPr>
            <p:ph type="pic" sz="quarter" idx="13"/>
          </p:nvPr>
        </p:nvSpPr>
        <p:spPr>
          <a:xfrm>
            <a:off x="93663" y="128588"/>
            <a:ext cx="744537" cy="762000"/>
          </a:xfrm>
        </p:spPr>
        <p:txBody>
          <a:bodyPr/>
          <a:lstStyle/>
          <a:p>
            <a:endParaRPr lang="es-CO"/>
          </a:p>
        </p:txBody>
      </p:sp>
      <p:sp>
        <p:nvSpPr>
          <p:cNvPr id="9" name="Marcador de texto 9">
            <a:extLst>
              <a:ext uri="{FF2B5EF4-FFF2-40B4-BE49-F238E27FC236}">
                <a16:creationId xmlns:a16="http://schemas.microsoft.com/office/drawing/2014/main" id="{98E30987-68F4-6B4A-B37F-88F859299BA4}"/>
              </a:ext>
            </a:extLst>
          </p:cNvPr>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265056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910B21B8-515C-8E45-ACC6-C958B3C94B4B}" type="datetimeFigureOut">
              <a:rPr lang="es-ES" smtClean="0"/>
              <a:t>15/11/2022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1340435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14" name="Marcador de medios 13">
            <a:extLst>
              <a:ext uri="{FF2B5EF4-FFF2-40B4-BE49-F238E27FC236}">
                <a16:creationId xmlns:a16="http://schemas.microsoft.com/office/drawing/2014/main" id="{05A779C1-D8C9-B441-81C0-E0EFC22BD1D7}"/>
              </a:ext>
            </a:extLst>
          </p:cNvPr>
          <p:cNvSpPr>
            <a:spLocks noGrp="1"/>
          </p:cNvSpPr>
          <p:nvPr>
            <p:ph type="media" sz="quarter" idx="14"/>
          </p:nvPr>
        </p:nvSpPr>
        <p:spPr>
          <a:xfrm>
            <a:off x="762000" y="136525"/>
            <a:ext cx="9220200" cy="6858000"/>
          </a:xfrm>
        </p:spPr>
        <p:txBody>
          <a:bodyPr/>
          <a:lstStyle/>
          <a:p>
            <a:r>
              <a:rPr lang="es-ES"/>
              <a:t>Haga clic en el icono para agregar medios</a:t>
            </a:r>
            <a:endParaRPr lang="es-CO"/>
          </a:p>
        </p:txBody>
      </p:sp>
      <p:sp>
        <p:nvSpPr>
          <p:cNvPr id="4" name="Marcador de fecha 3">
            <a:extLst>
              <a:ext uri="{FF2B5EF4-FFF2-40B4-BE49-F238E27FC236}">
                <a16:creationId xmlns:a16="http://schemas.microsoft.com/office/drawing/2014/main" id="{4F9D89C9-F76A-403D-80B4-CFBAD05D80C8}"/>
              </a:ext>
            </a:extLst>
          </p:cNvPr>
          <p:cNvSpPr>
            <a:spLocks noGrp="1"/>
          </p:cNvSpPr>
          <p:nvPr>
            <p:ph type="dt" sz="half" idx="10"/>
          </p:nvPr>
        </p:nvSpPr>
        <p:spPr/>
        <p:txBody>
          <a:bodyPr/>
          <a:lstStyle/>
          <a:p>
            <a:fld id="{2FED334C-957E-4021-8214-2E1E8CA21F06}" type="datetimeFigureOut">
              <a:rPr lang="es-CO" smtClean="0"/>
              <a:t>15/11/2022</a:t>
            </a:fld>
            <a:endParaRPr lang="es-CO"/>
          </a:p>
        </p:txBody>
      </p:sp>
      <p:sp>
        <p:nvSpPr>
          <p:cNvPr id="5" name="Marcador de pie de página 4">
            <a:extLst>
              <a:ext uri="{FF2B5EF4-FFF2-40B4-BE49-F238E27FC236}">
                <a16:creationId xmlns:a16="http://schemas.microsoft.com/office/drawing/2014/main" id="{0CA22D24-FBE9-4708-8C3B-0487E0C7D09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AEEE06D-6F11-4342-A9CC-24AADB377081}"/>
              </a:ext>
            </a:extLst>
          </p:cNvPr>
          <p:cNvSpPr>
            <a:spLocks noGrp="1"/>
          </p:cNvSpPr>
          <p:nvPr>
            <p:ph type="sldNum" sz="quarter" idx="12"/>
          </p:nvPr>
        </p:nvSpPr>
        <p:spPr/>
        <p:txBody>
          <a:bodyPr/>
          <a:lstStyle/>
          <a:p>
            <a:fld id="{DBD47380-0BCC-4D8D-8939-3BCDB4127E37}" type="slidenum">
              <a:rPr lang="es-CO" smtClean="0"/>
              <a:t>‹Nº›</a:t>
            </a:fld>
            <a:endParaRPr lang="es-CO"/>
          </a:p>
        </p:txBody>
      </p:sp>
      <p:sp>
        <p:nvSpPr>
          <p:cNvPr id="2" name="Título 1">
            <a:extLst>
              <a:ext uri="{FF2B5EF4-FFF2-40B4-BE49-F238E27FC236}">
                <a16:creationId xmlns:a16="http://schemas.microsoft.com/office/drawing/2014/main" id="{7500B34D-2FE1-4373-ACC8-C395466431C0}"/>
              </a:ext>
            </a:extLst>
          </p:cNvPr>
          <p:cNvSpPr>
            <a:spLocks noGrp="1"/>
          </p:cNvSpPr>
          <p:nvPr>
            <p:ph type="ctrTitle"/>
          </p:nvPr>
        </p:nvSpPr>
        <p:spPr>
          <a:xfrm>
            <a:off x="4349227" y="1122363"/>
            <a:ext cx="7209982" cy="2387600"/>
          </a:xfrm>
          <a:prstGeom prst="rect">
            <a:avLst/>
          </a:prstGeom>
        </p:spPr>
        <p:txBody>
          <a:bodyPr anchor="b"/>
          <a:lstStyle>
            <a:lvl1pPr algn="ctr">
              <a:defRPr sz="48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318FBCF5-F28E-48BD-AB13-40834B1117E9}"/>
              </a:ext>
            </a:extLst>
          </p:cNvPr>
          <p:cNvSpPr>
            <a:spLocks noGrp="1"/>
          </p:cNvSpPr>
          <p:nvPr>
            <p:ph type="subTitle" idx="1"/>
          </p:nvPr>
        </p:nvSpPr>
        <p:spPr>
          <a:xfrm>
            <a:off x="5002296" y="3509963"/>
            <a:ext cx="5903843" cy="77117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Tree>
    <p:extLst>
      <p:ext uri="{BB962C8B-B14F-4D97-AF65-F5344CB8AC3E}">
        <p14:creationId xmlns:p14="http://schemas.microsoft.com/office/powerpoint/2010/main" val="1746239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10B21B8-515C-8E45-ACC6-C958B3C94B4B}" type="datetimeFigureOut">
              <a:rPr lang="es-ES" smtClean="0"/>
              <a:t>15/11/2022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FCD7B5D-4AAF-944F-8F79-1958F93DB250}" type="slidenum">
              <a:rPr lang="es-ES" smtClean="0"/>
              <a:t>‹Nº›</a:t>
            </a:fld>
            <a:endParaRPr lang="es-ES"/>
          </a:p>
        </p:txBody>
      </p:sp>
    </p:spTree>
    <p:extLst>
      <p:ext uri="{BB962C8B-B14F-4D97-AF65-F5344CB8AC3E}">
        <p14:creationId xmlns:p14="http://schemas.microsoft.com/office/powerpoint/2010/main" val="284853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50422" y="1720880"/>
            <a:ext cx="10403378"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088967" y="4275369"/>
            <a:ext cx="9288088" cy="1655762"/>
          </a:xfr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A062695-AC4B-B9AF-B465-0EB64363BA03}"/>
              </a:ext>
            </a:extLst>
          </p:cNvPr>
          <p:cNvSpPr>
            <a:spLocks noGrp="1"/>
          </p:cNvSpPr>
          <p:nvPr>
            <p:ph type="dt" sz="half" idx="10"/>
          </p:nvPr>
        </p:nvSpPr>
        <p:spPr/>
        <p:txBody>
          <a:bodyPr/>
          <a:lstStyle>
            <a:lvl1pPr>
              <a:defRPr/>
            </a:lvl1pPr>
          </a:lstStyle>
          <a:p>
            <a:pPr>
              <a:defRPr/>
            </a:pPr>
            <a:fld id="{003EF2EC-C107-483B-9B96-DDB0F500F520}" type="datetimeFigureOut">
              <a:rPr lang="es-CO"/>
              <a:pPr>
                <a:defRPr/>
              </a:pPr>
              <a:t>15/11/2022</a:t>
            </a:fld>
            <a:endParaRPr lang="es-CO"/>
          </a:p>
        </p:txBody>
      </p:sp>
      <p:sp>
        <p:nvSpPr>
          <p:cNvPr id="5" name="Marcador de pie de página 4">
            <a:extLst>
              <a:ext uri="{FF2B5EF4-FFF2-40B4-BE49-F238E27FC236}">
                <a16:creationId xmlns:a16="http://schemas.microsoft.com/office/drawing/2014/main" id="{85F1F802-8726-B19E-8B1C-FC19329A12DB}"/>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C6FE3B13-87F5-6522-50D3-A20E85FE5F0C}"/>
              </a:ext>
            </a:extLst>
          </p:cNvPr>
          <p:cNvSpPr>
            <a:spLocks noGrp="1"/>
          </p:cNvSpPr>
          <p:nvPr>
            <p:ph type="sldNum" sz="quarter" idx="12"/>
          </p:nvPr>
        </p:nvSpPr>
        <p:spPr/>
        <p:txBody>
          <a:bodyPr/>
          <a:lstStyle>
            <a:lvl1pPr>
              <a:defRPr/>
            </a:lvl1pPr>
          </a:lstStyle>
          <a:p>
            <a:pPr>
              <a:defRPr/>
            </a:pPr>
            <a:fld id="{D3AD1D44-B701-4854-9900-8177FBD6B48E}" type="slidenum">
              <a:rPr lang="es-CO"/>
              <a:pPr>
                <a:defRPr/>
              </a:pPr>
              <a:t>‹Nº›</a:t>
            </a:fld>
            <a:endParaRPr lang="es-CO"/>
          </a:p>
        </p:txBody>
      </p:sp>
    </p:spTree>
    <p:extLst>
      <p:ext uri="{BB962C8B-B14F-4D97-AF65-F5344CB8AC3E}">
        <p14:creationId xmlns:p14="http://schemas.microsoft.com/office/powerpoint/2010/main" val="3835689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BB20B1A-B029-2EA1-B350-B00E1E28658E}"/>
              </a:ext>
            </a:extLst>
          </p:cNvPr>
          <p:cNvSpPr>
            <a:spLocks noGrp="1"/>
          </p:cNvSpPr>
          <p:nvPr>
            <p:ph type="dt" sz="half" idx="10"/>
          </p:nvPr>
        </p:nvSpPr>
        <p:spPr/>
        <p:txBody>
          <a:bodyPr/>
          <a:lstStyle>
            <a:lvl1pPr>
              <a:defRPr/>
            </a:lvl1pPr>
          </a:lstStyle>
          <a:p>
            <a:pPr>
              <a:defRPr/>
            </a:pPr>
            <a:fld id="{63920E8A-EDAE-4C7D-84B1-8768FF2EE99A}" type="datetimeFigureOut">
              <a:rPr lang="es-CO"/>
              <a:pPr>
                <a:defRPr/>
              </a:pPr>
              <a:t>15/11/2022</a:t>
            </a:fld>
            <a:endParaRPr lang="es-CO"/>
          </a:p>
        </p:txBody>
      </p:sp>
      <p:sp>
        <p:nvSpPr>
          <p:cNvPr id="5" name="Marcador de pie de página 4">
            <a:extLst>
              <a:ext uri="{FF2B5EF4-FFF2-40B4-BE49-F238E27FC236}">
                <a16:creationId xmlns:a16="http://schemas.microsoft.com/office/drawing/2014/main" id="{38DE63AD-7F5D-A527-2B2F-9BF234548CEF}"/>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32253D99-4D3E-6BB2-8639-E4259E3ADE43}"/>
              </a:ext>
            </a:extLst>
          </p:cNvPr>
          <p:cNvSpPr>
            <a:spLocks noGrp="1"/>
          </p:cNvSpPr>
          <p:nvPr>
            <p:ph type="sldNum" sz="quarter" idx="12"/>
          </p:nvPr>
        </p:nvSpPr>
        <p:spPr/>
        <p:txBody>
          <a:bodyPr/>
          <a:lstStyle>
            <a:lvl1pPr>
              <a:defRPr/>
            </a:lvl1pPr>
          </a:lstStyle>
          <a:p>
            <a:pPr>
              <a:defRPr/>
            </a:pPr>
            <a:fld id="{61AD616B-20BE-45B1-A5D6-E2357BA44D8E}" type="slidenum">
              <a:rPr lang="es-CO"/>
              <a:pPr>
                <a:defRPr/>
              </a:pPr>
              <a:t>‹Nº›</a:t>
            </a:fld>
            <a:endParaRPr lang="es-CO"/>
          </a:p>
        </p:txBody>
      </p:sp>
    </p:spTree>
    <p:extLst>
      <p:ext uri="{BB962C8B-B14F-4D97-AF65-F5344CB8AC3E}">
        <p14:creationId xmlns:p14="http://schemas.microsoft.com/office/powerpoint/2010/main" val="2686216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3">
            <a:extLst>
              <a:ext uri="{FF2B5EF4-FFF2-40B4-BE49-F238E27FC236}">
                <a16:creationId xmlns:a16="http://schemas.microsoft.com/office/drawing/2014/main" id="{419D6FC3-F817-A306-2FE3-D19189E55B53}"/>
              </a:ext>
            </a:extLst>
          </p:cNvPr>
          <p:cNvSpPr>
            <a:spLocks noGrp="1"/>
          </p:cNvSpPr>
          <p:nvPr>
            <p:ph type="dt" sz="half" idx="10"/>
          </p:nvPr>
        </p:nvSpPr>
        <p:spPr/>
        <p:txBody>
          <a:bodyPr/>
          <a:lstStyle>
            <a:lvl1pPr>
              <a:defRPr/>
            </a:lvl1pPr>
          </a:lstStyle>
          <a:p>
            <a:pPr>
              <a:defRPr/>
            </a:pPr>
            <a:fld id="{4FC94330-6A35-41A8-8CCA-03C10B54732B}" type="datetimeFigureOut">
              <a:rPr lang="es-CO"/>
              <a:pPr>
                <a:defRPr/>
              </a:pPr>
              <a:t>15/11/2022</a:t>
            </a:fld>
            <a:endParaRPr lang="es-CO"/>
          </a:p>
        </p:txBody>
      </p:sp>
      <p:sp>
        <p:nvSpPr>
          <p:cNvPr id="4" name="Marcador de pie de página 4">
            <a:extLst>
              <a:ext uri="{FF2B5EF4-FFF2-40B4-BE49-F238E27FC236}">
                <a16:creationId xmlns:a16="http://schemas.microsoft.com/office/drawing/2014/main" id="{56160736-19E8-B785-9283-BC83E8735528}"/>
              </a:ext>
            </a:extLst>
          </p:cNvPr>
          <p:cNvSpPr>
            <a:spLocks noGrp="1"/>
          </p:cNvSpPr>
          <p:nvPr>
            <p:ph type="ftr" sz="quarter" idx="11"/>
          </p:nvPr>
        </p:nvSpPr>
        <p:spPr/>
        <p:txBody>
          <a:bodyPr/>
          <a:lstStyle>
            <a:lvl1pPr>
              <a:defRPr/>
            </a:lvl1pPr>
          </a:lstStyle>
          <a:p>
            <a:pPr>
              <a:defRPr/>
            </a:pPr>
            <a:endParaRPr lang="es-CO"/>
          </a:p>
        </p:txBody>
      </p:sp>
      <p:sp>
        <p:nvSpPr>
          <p:cNvPr id="5" name="Marcador de número de diapositiva 5">
            <a:extLst>
              <a:ext uri="{FF2B5EF4-FFF2-40B4-BE49-F238E27FC236}">
                <a16:creationId xmlns:a16="http://schemas.microsoft.com/office/drawing/2014/main" id="{D5E3A1E0-5059-8546-19D2-2FC2F3E5C454}"/>
              </a:ext>
            </a:extLst>
          </p:cNvPr>
          <p:cNvSpPr>
            <a:spLocks noGrp="1"/>
          </p:cNvSpPr>
          <p:nvPr>
            <p:ph type="sldNum" sz="quarter" idx="12"/>
          </p:nvPr>
        </p:nvSpPr>
        <p:spPr/>
        <p:txBody>
          <a:bodyPr/>
          <a:lstStyle>
            <a:lvl1pPr>
              <a:defRPr/>
            </a:lvl1pPr>
          </a:lstStyle>
          <a:p>
            <a:pPr>
              <a:defRPr/>
            </a:pPr>
            <a:fld id="{CEF11381-FEE2-4D38-9A94-7EAC4B9970AD}" type="slidenum">
              <a:rPr lang="es-CO"/>
              <a:pPr>
                <a:defRPr/>
              </a:pPr>
              <a:t>‹Nº›</a:t>
            </a:fld>
            <a:endParaRPr lang="es-CO"/>
          </a:p>
        </p:txBody>
      </p:sp>
    </p:spTree>
    <p:extLst>
      <p:ext uri="{BB962C8B-B14F-4D97-AF65-F5344CB8AC3E}">
        <p14:creationId xmlns:p14="http://schemas.microsoft.com/office/powerpoint/2010/main" val="36849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24698" y="214807"/>
            <a:ext cx="8033951" cy="570512"/>
          </a:xfrm>
        </p:spPr>
        <p:txBody>
          <a:bodyPr anchor="b">
            <a:normAutofit/>
          </a:bodyPr>
          <a:lstStyle>
            <a:lvl1pPr algn="ctr">
              <a:defRPr sz="4000"/>
            </a:lvl1pPr>
          </a:lstStyle>
          <a:p>
            <a:r>
              <a:rPr lang="es-ES"/>
              <a:t>Haga clic para modificar el estilo de título del patrón</a:t>
            </a:r>
            <a:endParaRPr lang="es-CO"/>
          </a:p>
        </p:txBody>
      </p:sp>
      <p:sp>
        <p:nvSpPr>
          <p:cNvPr id="3" name="Subtítulo 2"/>
          <p:cNvSpPr>
            <a:spLocks noGrp="1"/>
          </p:cNvSpPr>
          <p:nvPr>
            <p:ph type="subTitle" idx="1"/>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8" name="Marcador de posición de imagen 7"/>
          <p:cNvSpPr>
            <a:spLocks noGrp="1"/>
          </p:cNvSpPr>
          <p:nvPr>
            <p:ph type="pic" sz="quarter" idx="13"/>
          </p:nvPr>
        </p:nvSpPr>
        <p:spPr>
          <a:xfrm>
            <a:off x="111125" y="160338"/>
            <a:ext cx="727075" cy="679450"/>
          </a:xfrm>
        </p:spPr>
        <p:txBody>
          <a:bodyPr rtlCol="0">
            <a:normAutofit/>
          </a:bodyPr>
          <a:lstStyle/>
          <a:p>
            <a:pPr lvl="0"/>
            <a:endParaRPr lang="es-CO" noProof="0"/>
          </a:p>
        </p:txBody>
      </p:sp>
      <p:sp>
        <p:nvSpPr>
          <p:cNvPr id="5" name="Marcador de fecha 3">
            <a:extLst>
              <a:ext uri="{FF2B5EF4-FFF2-40B4-BE49-F238E27FC236}">
                <a16:creationId xmlns:a16="http://schemas.microsoft.com/office/drawing/2014/main" id="{ACC21FEC-D7F1-C515-03BE-765E8FD671F6}"/>
              </a:ext>
            </a:extLst>
          </p:cNvPr>
          <p:cNvSpPr>
            <a:spLocks noGrp="1"/>
          </p:cNvSpPr>
          <p:nvPr>
            <p:ph type="dt" sz="half" idx="14"/>
          </p:nvPr>
        </p:nvSpPr>
        <p:spPr/>
        <p:txBody>
          <a:bodyPr/>
          <a:lstStyle>
            <a:lvl1pPr>
              <a:defRPr/>
            </a:lvl1pPr>
          </a:lstStyle>
          <a:p>
            <a:pPr>
              <a:defRPr/>
            </a:pPr>
            <a:fld id="{36FD8903-865E-433F-BFE2-FACB6DB30239}" type="datetimeFigureOut">
              <a:rPr lang="es-CO"/>
              <a:pPr>
                <a:defRPr/>
              </a:pPr>
              <a:t>15/11/2022</a:t>
            </a:fld>
            <a:endParaRPr lang="es-CO"/>
          </a:p>
        </p:txBody>
      </p:sp>
      <p:sp>
        <p:nvSpPr>
          <p:cNvPr id="6" name="Marcador de pie de página 4">
            <a:extLst>
              <a:ext uri="{FF2B5EF4-FFF2-40B4-BE49-F238E27FC236}">
                <a16:creationId xmlns:a16="http://schemas.microsoft.com/office/drawing/2014/main" id="{6679F058-F73D-A588-7E3C-F5CD7C29404F}"/>
              </a:ext>
            </a:extLst>
          </p:cNvPr>
          <p:cNvSpPr>
            <a:spLocks noGrp="1"/>
          </p:cNvSpPr>
          <p:nvPr>
            <p:ph type="ftr" sz="quarter" idx="15"/>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4EFFD077-06FF-9E8E-391F-CC7B5D1DC518}"/>
              </a:ext>
            </a:extLst>
          </p:cNvPr>
          <p:cNvSpPr>
            <a:spLocks noGrp="1"/>
          </p:cNvSpPr>
          <p:nvPr>
            <p:ph type="sldNum" sz="quarter" idx="16"/>
          </p:nvPr>
        </p:nvSpPr>
        <p:spPr/>
        <p:txBody>
          <a:bodyPr/>
          <a:lstStyle>
            <a:lvl1pPr>
              <a:defRPr/>
            </a:lvl1pPr>
          </a:lstStyle>
          <a:p>
            <a:pPr>
              <a:defRPr/>
            </a:pPr>
            <a:fld id="{E660EF99-FB5D-4592-AD47-00CC19578C2A}" type="slidenum">
              <a:rPr lang="es-CO"/>
              <a:pPr>
                <a:defRPr/>
              </a:pPr>
              <a:t>‹Nº›</a:t>
            </a:fld>
            <a:endParaRPr lang="es-CO"/>
          </a:p>
        </p:txBody>
      </p:sp>
    </p:spTree>
    <p:extLst>
      <p:ext uri="{BB962C8B-B14F-4D97-AF65-F5344CB8AC3E}">
        <p14:creationId xmlns:p14="http://schemas.microsoft.com/office/powerpoint/2010/main" val="37002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41157"/>
            <a:ext cx="10515600" cy="4335806"/>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8"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6" name="Marcador de fecha 3">
            <a:extLst>
              <a:ext uri="{FF2B5EF4-FFF2-40B4-BE49-F238E27FC236}">
                <a16:creationId xmlns:a16="http://schemas.microsoft.com/office/drawing/2014/main" id="{4A3D6828-687D-E587-518B-FA351048ACAE}"/>
              </a:ext>
            </a:extLst>
          </p:cNvPr>
          <p:cNvSpPr>
            <a:spLocks noGrp="1"/>
          </p:cNvSpPr>
          <p:nvPr>
            <p:ph type="dt" sz="half" idx="15"/>
          </p:nvPr>
        </p:nvSpPr>
        <p:spPr/>
        <p:txBody>
          <a:bodyPr/>
          <a:lstStyle>
            <a:lvl1pPr>
              <a:defRPr/>
            </a:lvl1pPr>
          </a:lstStyle>
          <a:p>
            <a:pPr>
              <a:defRPr/>
            </a:pPr>
            <a:fld id="{E26696DB-138E-48E8-81BB-99EC4D4F0CBD}" type="datetimeFigureOut">
              <a:rPr lang="es-CO"/>
              <a:pPr>
                <a:defRPr/>
              </a:pPr>
              <a:t>15/11/2022</a:t>
            </a:fld>
            <a:endParaRPr lang="es-CO"/>
          </a:p>
        </p:txBody>
      </p:sp>
      <p:sp>
        <p:nvSpPr>
          <p:cNvPr id="9" name="Marcador de pie de página 4">
            <a:extLst>
              <a:ext uri="{FF2B5EF4-FFF2-40B4-BE49-F238E27FC236}">
                <a16:creationId xmlns:a16="http://schemas.microsoft.com/office/drawing/2014/main" id="{E0D8C07E-6682-10AB-828E-976F95A27E23}"/>
              </a:ext>
            </a:extLst>
          </p:cNvPr>
          <p:cNvSpPr>
            <a:spLocks noGrp="1"/>
          </p:cNvSpPr>
          <p:nvPr>
            <p:ph type="ftr" sz="quarter" idx="16"/>
          </p:nvPr>
        </p:nvSpPr>
        <p:spPr/>
        <p:txBody>
          <a:bodyPr/>
          <a:lstStyle>
            <a:lvl1pPr>
              <a:defRPr/>
            </a:lvl1pPr>
          </a:lstStyle>
          <a:p>
            <a:pPr>
              <a:defRPr/>
            </a:pPr>
            <a:endParaRPr lang="es-CO"/>
          </a:p>
        </p:txBody>
      </p:sp>
      <p:sp>
        <p:nvSpPr>
          <p:cNvPr id="10" name="Marcador de número de diapositiva 5">
            <a:extLst>
              <a:ext uri="{FF2B5EF4-FFF2-40B4-BE49-F238E27FC236}">
                <a16:creationId xmlns:a16="http://schemas.microsoft.com/office/drawing/2014/main" id="{A163975C-666D-ECC6-FB4A-42B758F68361}"/>
              </a:ext>
            </a:extLst>
          </p:cNvPr>
          <p:cNvSpPr>
            <a:spLocks noGrp="1"/>
          </p:cNvSpPr>
          <p:nvPr>
            <p:ph type="sldNum" sz="quarter" idx="17"/>
          </p:nvPr>
        </p:nvSpPr>
        <p:spPr/>
        <p:txBody>
          <a:bodyPr/>
          <a:lstStyle>
            <a:lvl1pPr>
              <a:defRPr/>
            </a:lvl1pPr>
          </a:lstStyle>
          <a:p>
            <a:pPr>
              <a:defRPr/>
            </a:pPr>
            <a:fld id="{82ED2526-2C24-4D66-9A8C-75A567110DFB}" type="slidenum">
              <a:rPr lang="es-CO"/>
              <a:pPr>
                <a:defRPr/>
              </a:pPr>
              <a:t>‹Nº›</a:t>
            </a:fld>
            <a:endParaRPr lang="es-CO"/>
          </a:p>
        </p:txBody>
      </p:sp>
    </p:spTree>
    <p:extLst>
      <p:ext uri="{BB962C8B-B14F-4D97-AF65-F5344CB8AC3E}">
        <p14:creationId xmlns:p14="http://schemas.microsoft.com/office/powerpoint/2010/main" val="1361083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9"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7" name="Marcador de fecha 3">
            <a:extLst>
              <a:ext uri="{FF2B5EF4-FFF2-40B4-BE49-F238E27FC236}">
                <a16:creationId xmlns:a16="http://schemas.microsoft.com/office/drawing/2014/main" id="{C6BEE6B3-A678-7C29-3A56-3ABCC5DE7EF4}"/>
              </a:ext>
            </a:extLst>
          </p:cNvPr>
          <p:cNvSpPr>
            <a:spLocks noGrp="1"/>
          </p:cNvSpPr>
          <p:nvPr>
            <p:ph type="dt" sz="half" idx="15"/>
          </p:nvPr>
        </p:nvSpPr>
        <p:spPr/>
        <p:txBody>
          <a:bodyPr/>
          <a:lstStyle>
            <a:lvl1pPr>
              <a:defRPr/>
            </a:lvl1pPr>
          </a:lstStyle>
          <a:p>
            <a:pPr>
              <a:defRPr/>
            </a:pPr>
            <a:fld id="{E99255C0-4F88-4CF0-B420-0EA482B7FE3E}" type="datetimeFigureOut">
              <a:rPr lang="es-CO"/>
              <a:pPr>
                <a:defRPr/>
              </a:pPr>
              <a:t>15/11/2022</a:t>
            </a:fld>
            <a:endParaRPr lang="es-CO"/>
          </a:p>
        </p:txBody>
      </p:sp>
      <p:sp>
        <p:nvSpPr>
          <p:cNvPr id="10" name="Marcador de pie de página 4">
            <a:extLst>
              <a:ext uri="{FF2B5EF4-FFF2-40B4-BE49-F238E27FC236}">
                <a16:creationId xmlns:a16="http://schemas.microsoft.com/office/drawing/2014/main" id="{4EB7C25F-2A45-6BD3-5354-EE1CCE8DD612}"/>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90C887CB-F5D5-7F5E-819D-628AE15B48EF}"/>
              </a:ext>
            </a:extLst>
          </p:cNvPr>
          <p:cNvSpPr>
            <a:spLocks noGrp="1"/>
          </p:cNvSpPr>
          <p:nvPr>
            <p:ph type="sldNum" sz="quarter" idx="17"/>
          </p:nvPr>
        </p:nvSpPr>
        <p:spPr/>
        <p:txBody>
          <a:bodyPr/>
          <a:lstStyle>
            <a:lvl1pPr>
              <a:defRPr/>
            </a:lvl1pPr>
          </a:lstStyle>
          <a:p>
            <a:pPr>
              <a:defRPr/>
            </a:pPr>
            <a:fld id="{34FCD199-9CBE-49C4-B334-4875112944EB}" type="slidenum">
              <a:rPr lang="es-CO"/>
              <a:pPr>
                <a:defRPr/>
              </a:pPr>
              <a:t>‹Nº›</a:t>
            </a:fld>
            <a:endParaRPr lang="es-CO"/>
          </a:p>
        </p:txBody>
      </p:sp>
    </p:spTree>
    <p:extLst>
      <p:ext uri="{BB962C8B-B14F-4D97-AF65-F5344CB8AC3E}">
        <p14:creationId xmlns:p14="http://schemas.microsoft.com/office/powerpoint/2010/main" val="28897296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4.png"/><Relationship Id="rId2" Type="http://schemas.openxmlformats.org/officeDocument/2006/relationships/slideLayout" Target="../slideLayouts/slideLayout8.xml"/><Relationship Id="rId16"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image" Target="../media/image6.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8.svg"/><Relationship Id="rId5" Type="http://schemas.openxmlformats.org/officeDocument/2006/relationships/slideLayout" Target="../slideLayouts/slideLayout31.xml"/><Relationship Id="rId10" Type="http://schemas.openxmlformats.org/officeDocument/2006/relationships/image" Target="../media/image7.png"/><Relationship Id="rId4" Type="http://schemas.openxmlformats.org/officeDocument/2006/relationships/slideLayout" Target="../slideLayouts/slideLayout30.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441E49E4-7030-0594-86C0-DAEEB43C98C3}"/>
              </a:ext>
            </a:extLst>
          </p:cNvPr>
          <p:cNvSpPr>
            <a:spLocks noGrp="1" noChangeArrowheads="1"/>
          </p:cNvSpPr>
          <p:nvPr>
            <p:ph type="title"/>
          </p:nvPr>
        </p:nvSpPr>
        <p:spPr bwMode="auto">
          <a:xfrm>
            <a:off x="4495800" y="1343025"/>
            <a:ext cx="73152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sp>
        <p:nvSpPr>
          <p:cNvPr id="1027" name="Marcador de texto 2">
            <a:extLst>
              <a:ext uri="{FF2B5EF4-FFF2-40B4-BE49-F238E27FC236}">
                <a16:creationId xmlns:a16="http://schemas.microsoft.com/office/drawing/2014/main" id="{8F5CB388-228B-1D4D-F7C5-EA426D7A2586}"/>
              </a:ext>
            </a:extLst>
          </p:cNvPr>
          <p:cNvSpPr>
            <a:spLocks noGrp="1" noChangeArrowheads="1"/>
          </p:cNvSpPr>
          <p:nvPr>
            <p:ph type="body" idx="1"/>
          </p:nvPr>
        </p:nvSpPr>
        <p:spPr bwMode="auto">
          <a:xfrm>
            <a:off x="4699000" y="3100388"/>
            <a:ext cx="6964363"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
        <p:nvSpPr>
          <p:cNvPr id="4" name="Marcador de fecha 3">
            <a:extLst>
              <a:ext uri="{FF2B5EF4-FFF2-40B4-BE49-F238E27FC236}">
                <a16:creationId xmlns:a16="http://schemas.microsoft.com/office/drawing/2014/main" id="{613AE601-904F-8401-6D41-E153F48471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E79655E9-7DF7-45B6-A602-978223DEBCCE}" type="datetimeFigureOut">
              <a:rPr lang="es-CO"/>
              <a:pPr>
                <a:defRPr/>
              </a:pPr>
              <a:t>15/11/2022</a:t>
            </a:fld>
            <a:endParaRPr lang="es-CO"/>
          </a:p>
        </p:txBody>
      </p:sp>
      <p:sp>
        <p:nvSpPr>
          <p:cNvPr id="5" name="Marcador de pie de página 4">
            <a:extLst>
              <a:ext uri="{FF2B5EF4-FFF2-40B4-BE49-F238E27FC236}">
                <a16:creationId xmlns:a16="http://schemas.microsoft.com/office/drawing/2014/main" id="{75F30BFB-CA64-71EE-CF1A-74FA971D4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O"/>
          </a:p>
        </p:txBody>
      </p:sp>
      <p:sp>
        <p:nvSpPr>
          <p:cNvPr id="6" name="Marcador de número de diapositiva 5">
            <a:extLst>
              <a:ext uri="{FF2B5EF4-FFF2-40B4-BE49-F238E27FC236}">
                <a16:creationId xmlns:a16="http://schemas.microsoft.com/office/drawing/2014/main" id="{4CA87418-CDAD-CC9F-0105-3119C9F54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A4D575C-2F47-41C9-85B2-A4859BD094D7}" type="slidenum">
              <a:rPr lang="es-CO"/>
              <a:pPr>
                <a:defRPr/>
              </a:pPr>
              <a:t>‹Nº›</a:t>
            </a:fld>
            <a:endParaRPr lang="es-CO"/>
          </a:p>
        </p:txBody>
      </p:sp>
      <p:sp>
        <p:nvSpPr>
          <p:cNvPr id="9" name="Rectángulo 8">
            <a:extLst>
              <a:ext uri="{FF2B5EF4-FFF2-40B4-BE49-F238E27FC236}">
                <a16:creationId xmlns:a16="http://schemas.microsoft.com/office/drawing/2014/main" id="{F866F5B1-B12B-255E-D2D7-CED6BF04F671}"/>
              </a:ext>
            </a:extLst>
          </p:cNvPr>
          <p:cNvSpPr/>
          <p:nvPr/>
        </p:nvSpPr>
        <p:spPr>
          <a:xfrm>
            <a:off x="-33338" y="1343025"/>
            <a:ext cx="374651" cy="4202113"/>
          </a:xfrm>
          <a:prstGeom prst="rect">
            <a:avLst/>
          </a:prstGeom>
          <a:solidFill>
            <a:srgbClr val="CA1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pic>
        <p:nvPicPr>
          <p:cNvPr id="11" name="Gráfico 10">
            <a:extLst>
              <a:ext uri="{FF2B5EF4-FFF2-40B4-BE49-F238E27FC236}">
                <a16:creationId xmlns:a16="http://schemas.microsoft.com/office/drawing/2014/main" id="{69A58540-0B19-C0E7-6724-59F181110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9050" y="4324350"/>
            <a:ext cx="32607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áfico 11">
            <a:extLst>
              <a:ext uri="{FF2B5EF4-FFF2-40B4-BE49-F238E27FC236}">
                <a16:creationId xmlns:a16="http://schemas.microsoft.com/office/drawing/2014/main" id="{CA6A858B-0633-5B8E-18E3-FFECD63E28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861175" y="4014788"/>
            <a:ext cx="4802188"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5" r:id="rId1"/>
    <p:sldLayoutId id="2147483766" r:id="rId2"/>
    <p:sldLayoutId id="2147483784" r:id="rId3"/>
  </p:sldLayoutIdLst>
  <p:txStyles>
    <p:titleStyle>
      <a:lvl1pPr algn="l" rtl="0" eaLnBrk="1" fontAlgn="base" hangingPunct="1">
        <a:lnSpc>
          <a:spcPct val="90000"/>
        </a:lnSpc>
        <a:spcBef>
          <a:spcPct val="0"/>
        </a:spcBef>
        <a:spcAft>
          <a:spcPct val="0"/>
        </a:spcAft>
        <a:defRPr lang="es-CO" sz="5400" b="1" kern="1200" dirty="0">
          <a:solidFill>
            <a:schemeClr val="tx1"/>
          </a:solidFill>
          <a:latin typeface="Arial" panose="020B0604020202020204" pitchFamily="34" charset="0"/>
          <a:ea typeface="+mn-ea"/>
          <a:cs typeface="Arial" panose="020B0604020202020204" pitchFamily="34" charset="0"/>
        </a:defRPr>
      </a:lvl1pPr>
      <a:lvl2pPr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9pPr>
    </p:titleStyle>
    <p:bodyStyle>
      <a:lvl1pPr algn="l" rtl="0" eaLnBrk="1" fontAlgn="base" hangingPunct="1">
        <a:lnSpc>
          <a:spcPct val="90000"/>
        </a:lnSpc>
        <a:spcBef>
          <a:spcPts val="1000"/>
        </a:spcBef>
        <a:spcAft>
          <a:spcPct val="0"/>
        </a:spcAft>
        <a:buFont typeface="Arial" panose="020B0604020202020204" pitchFamily="34" charset="0"/>
        <a:defRPr lang="es-ES" sz="2800" b="1" kern="1200" dirty="0">
          <a:solidFill>
            <a:schemeClr val="tx1"/>
          </a:solidFill>
          <a:latin typeface="Arial" panose="020B0604020202020204" pitchFamily="34" charset="0"/>
          <a:ea typeface="+mn-ea"/>
          <a:cs typeface="Arial" panose="020B0604020202020204" pitchFamily="34" charset="0"/>
        </a:defRPr>
      </a:lvl1pPr>
      <a:lvl2pPr marL="457200" algn="l" rtl="0" eaLnBrk="1" fontAlgn="base" hangingPunct="1">
        <a:lnSpc>
          <a:spcPct val="90000"/>
        </a:lnSpc>
        <a:spcBef>
          <a:spcPts val="500"/>
        </a:spcBef>
        <a:spcAft>
          <a:spcPct val="0"/>
        </a:spcAft>
        <a:buFont typeface="Arial" panose="020B0604020202020204" pitchFamily="34" charset="0"/>
        <a:defRPr sz="2400" kern="1200">
          <a:solidFill>
            <a:schemeClr val="tx1"/>
          </a:solidFill>
          <a:latin typeface="+mn-lt"/>
          <a:ea typeface="+mn-ea"/>
          <a:cs typeface="Arial" panose="020B0604020202020204" pitchFamily="34" charset="0"/>
        </a:defRPr>
      </a:lvl2pPr>
      <a:lvl3pPr marL="914400" algn="l" rtl="0" eaLnBrk="1" fontAlgn="base" hangingPunct="1">
        <a:lnSpc>
          <a:spcPct val="90000"/>
        </a:lnSpc>
        <a:spcBef>
          <a:spcPts val="500"/>
        </a:spcBef>
        <a:spcAft>
          <a:spcPct val="0"/>
        </a:spcAft>
        <a:buFont typeface="Arial" panose="020B0604020202020204" pitchFamily="34" charset="0"/>
        <a:defRPr sz="2000" kern="1200">
          <a:solidFill>
            <a:schemeClr val="tx1"/>
          </a:solidFill>
          <a:latin typeface="+mn-lt"/>
          <a:ea typeface="+mn-ea"/>
          <a:cs typeface="Arial" panose="020B0604020202020204" pitchFamily="34" charset="0"/>
        </a:defRPr>
      </a:lvl3pPr>
      <a:lvl4pPr marL="13716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Arial" panose="020B0604020202020204" pitchFamily="34" charset="0"/>
        </a:defRPr>
      </a:lvl4pPr>
      <a:lvl5pPr marL="18288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exto 2">
            <a:extLst>
              <a:ext uri="{FF2B5EF4-FFF2-40B4-BE49-F238E27FC236}">
                <a16:creationId xmlns:a16="http://schemas.microsoft.com/office/drawing/2014/main" id="{BE4F6AFA-2F3B-75C1-1D92-854B2D987AD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
        <p:nvSpPr>
          <p:cNvPr id="4" name="Marcador de fecha 3">
            <a:extLst>
              <a:ext uri="{FF2B5EF4-FFF2-40B4-BE49-F238E27FC236}">
                <a16:creationId xmlns:a16="http://schemas.microsoft.com/office/drawing/2014/main" id="{6FDF3DF2-9B47-8390-92FA-66A1E9B532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2E67E1E9-1D17-47D1-825F-ECFBCC6DB34A}" type="datetimeFigureOut">
              <a:rPr lang="es-CO"/>
              <a:pPr>
                <a:defRPr/>
              </a:pPr>
              <a:t>15/11/2022</a:t>
            </a:fld>
            <a:endParaRPr lang="es-CO"/>
          </a:p>
        </p:txBody>
      </p:sp>
      <p:sp>
        <p:nvSpPr>
          <p:cNvPr id="5" name="Marcador de pie de página 4">
            <a:extLst>
              <a:ext uri="{FF2B5EF4-FFF2-40B4-BE49-F238E27FC236}">
                <a16:creationId xmlns:a16="http://schemas.microsoft.com/office/drawing/2014/main" id="{5DF19D3C-1DE3-107C-22A9-DBDF6A9D72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O"/>
          </a:p>
        </p:txBody>
      </p:sp>
      <p:sp>
        <p:nvSpPr>
          <p:cNvPr id="6" name="Marcador de número de diapositiva 5">
            <a:extLst>
              <a:ext uri="{FF2B5EF4-FFF2-40B4-BE49-F238E27FC236}">
                <a16:creationId xmlns:a16="http://schemas.microsoft.com/office/drawing/2014/main" id="{47857165-A81E-5B41-6B76-5FE78BC4A9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2B5A3BEB-2A8F-4E94-B276-836BD3AF0988}" type="slidenum">
              <a:rPr lang="es-CO"/>
              <a:pPr>
                <a:defRPr/>
              </a:pPr>
              <a:t>‹Nº›</a:t>
            </a:fld>
            <a:endParaRPr lang="es-CO"/>
          </a:p>
        </p:txBody>
      </p:sp>
      <p:sp>
        <p:nvSpPr>
          <p:cNvPr id="7" name="Rectángulo 6">
            <a:extLst>
              <a:ext uri="{FF2B5EF4-FFF2-40B4-BE49-F238E27FC236}">
                <a16:creationId xmlns:a16="http://schemas.microsoft.com/office/drawing/2014/main" id="{A9812220-BDE2-33F5-D8FC-D5FE643FBD57}"/>
              </a:ext>
            </a:extLst>
          </p:cNvPr>
          <p:cNvSpPr/>
          <p:nvPr/>
        </p:nvSpPr>
        <p:spPr>
          <a:xfrm>
            <a:off x="676275" y="1343025"/>
            <a:ext cx="10975975" cy="42021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8" name="Rectángulo 7">
            <a:extLst>
              <a:ext uri="{FF2B5EF4-FFF2-40B4-BE49-F238E27FC236}">
                <a16:creationId xmlns:a16="http://schemas.microsoft.com/office/drawing/2014/main" id="{2538FA1F-6B98-47D5-3A94-2500E3708DA8}"/>
              </a:ext>
            </a:extLst>
          </p:cNvPr>
          <p:cNvSpPr/>
          <p:nvPr/>
        </p:nvSpPr>
        <p:spPr>
          <a:xfrm>
            <a:off x="596900" y="1343025"/>
            <a:ext cx="84138" cy="4202113"/>
          </a:xfrm>
          <a:prstGeom prst="rect">
            <a:avLst/>
          </a:prstGeom>
          <a:solidFill>
            <a:srgbClr val="CA1E2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pic>
        <p:nvPicPr>
          <p:cNvPr id="10" name="Gráfico 9">
            <a:extLst>
              <a:ext uri="{FF2B5EF4-FFF2-40B4-BE49-F238E27FC236}">
                <a16:creationId xmlns:a16="http://schemas.microsoft.com/office/drawing/2014/main" id="{BDE26F39-0013-44C3-A3D8-7B5434EE1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3075" y="5999163"/>
            <a:ext cx="22891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ángulo 10">
            <a:extLst>
              <a:ext uri="{FF2B5EF4-FFF2-40B4-BE49-F238E27FC236}">
                <a16:creationId xmlns:a16="http://schemas.microsoft.com/office/drawing/2014/main" id="{304BEEF3-BF40-59CA-F72F-3F3D03A42DF0}"/>
              </a:ext>
            </a:extLst>
          </p:cNvPr>
          <p:cNvSpPr/>
          <p:nvPr/>
        </p:nvSpPr>
        <p:spPr>
          <a:xfrm>
            <a:off x="528638" y="1346200"/>
            <a:ext cx="85725" cy="4202113"/>
          </a:xfrm>
          <a:prstGeom prst="rect">
            <a:avLst/>
          </a:prstGeom>
          <a:solidFill>
            <a:srgbClr val="F7B03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2058" name="Marcador de título 1">
            <a:extLst>
              <a:ext uri="{FF2B5EF4-FFF2-40B4-BE49-F238E27FC236}">
                <a16:creationId xmlns:a16="http://schemas.microsoft.com/office/drawing/2014/main" id="{069CC408-C567-6117-61E5-2FDFD69BA570}"/>
              </a:ext>
            </a:extLst>
          </p:cNvPr>
          <p:cNvSpPr>
            <a:spLocks noGrp="1" noChangeArrowheads="1"/>
          </p:cNvSpPr>
          <p:nvPr>
            <p:ph type="title"/>
          </p:nvPr>
        </p:nvSpPr>
        <p:spPr bwMode="auto">
          <a:xfrm>
            <a:off x="1144588" y="2103438"/>
            <a:ext cx="10045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pic>
        <p:nvPicPr>
          <p:cNvPr id="2059" name="Imagen 11" descr="Logotipo&#10;&#10;Descripción generada automáticamente">
            <a:extLst>
              <a:ext uri="{FF2B5EF4-FFF2-40B4-BE49-F238E27FC236}">
                <a16:creationId xmlns:a16="http://schemas.microsoft.com/office/drawing/2014/main" id="{3BA1622B-439A-A191-E0F6-95C1E3A280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763" y="6070600"/>
            <a:ext cx="18859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Lst>
  <p:txStyles>
    <p:titleStyle>
      <a:lvl1pPr algn="l" rtl="0" fontAlgn="base">
        <a:lnSpc>
          <a:spcPct val="90000"/>
        </a:lnSpc>
        <a:spcBef>
          <a:spcPct val="0"/>
        </a:spcBef>
        <a:spcAft>
          <a:spcPct val="0"/>
        </a:spcAft>
        <a:defRPr lang="es-CO" sz="5400" b="1" kern="1200" dirty="0">
          <a:solidFill>
            <a:schemeClr val="tx1"/>
          </a:solidFill>
          <a:latin typeface="Arial" panose="020B0604020202020204" pitchFamily="34" charset="0"/>
          <a:ea typeface="+mn-ea"/>
          <a:cs typeface="Arial" panose="020B0604020202020204" pitchFamily="34" charset="0"/>
        </a:defRPr>
      </a:lvl1pPr>
      <a:lvl2pPr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Marcador de título 1">
            <a:extLst>
              <a:ext uri="{FF2B5EF4-FFF2-40B4-BE49-F238E27FC236}">
                <a16:creationId xmlns:a16="http://schemas.microsoft.com/office/drawing/2014/main" id="{8B73287C-2B56-7FC8-6694-92657AF0C53B}"/>
              </a:ext>
            </a:extLst>
          </p:cNvPr>
          <p:cNvSpPr>
            <a:spLocks noGrp="1" noChangeArrowheads="1"/>
          </p:cNvSpPr>
          <p:nvPr>
            <p:ph type="title"/>
          </p:nvPr>
        </p:nvSpPr>
        <p:spPr bwMode="auto">
          <a:xfrm>
            <a:off x="828675" y="225425"/>
            <a:ext cx="69929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sp>
        <p:nvSpPr>
          <p:cNvPr id="3075" name="Marcador de texto 2">
            <a:extLst>
              <a:ext uri="{FF2B5EF4-FFF2-40B4-BE49-F238E27FC236}">
                <a16:creationId xmlns:a16="http://schemas.microsoft.com/office/drawing/2014/main" id="{39E74E93-7FBF-29EC-B5F3-240658E40296}"/>
              </a:ext>
            </a:extLst>
          </p:cNvPr>
          <p:cNvSpPr>
            <a:spLocks noGrp="1" noChangeArrowheads="1"/>
          </p:cNvSpPr>
          <p:nvPr>
            <p:ph type="body" idx="1"/>
          </p:nvPr>
        </p:nvSpPr>
        <p:spPr bwMode="auto">
          <a:xfrm>
            <a:off x="838200" y="1465263"/>
            <a:ext cx="106045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
        <p:nvSpPr>
          <p:cNvPr id="4" name="Marcador de fecha 3">
            <a:extLst>
              <a:ext uri="{FF2B5EF4-FFF2-40B4-BE49-F238E27FC236}">
                <a16:creationId xmlns:a16="http://schemas.microsoft.com/office/drawing/2014/main" id="{061742A8-CDD4-4EA9-B5B9-EF66EA4FD4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15E93E98-1042-4B2F-A7E7-D87C8F229B53}" type="datetimeFigureOut">
              <a:rPr lang="es-CO"/>
              <a:pPr>
                <a:defRPr/>
              </a:pPr>
              <a:t>15/11/2022</a:t>
            </a:fld>
            <a:endParaRPr lang="es-CO"/>
          </a:p>
        </p:txBody>
      </p:sp>
      <p:sp>
        <p:nvSpPr>
          <p:cNvPr id="5" name="Marcador de pie de página 4">
            <a:extLst>
              <a:ext uri="{FF2B5EF4-FFF2-40B4-BE49-F238E27FC236}">
                <a16:creationId xmlns:a16="http://schemas.microsoft.com/office/drawing/2014/main" id="{D0AAAAA7-185A-2DC3-62C2-F854C1ED4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O"/>
          </a:p>
        </p:txBody>
      </p:sp>
      <p:sp>
        <p:nvSpPr>
          <p:cNvPr id="6" name="Marcador de número de diapositiva 5">
            <a:extLst>
              <a:ext uri="{FF2B5EF4-FFF2-40B4-BE49-F238E27FC236}">
                <a16:creationId xmlns:a16="http://schemas.microsoft.com/office/drawing/2014/main" id="{C6D80573-AE0A-AC6C-6975-B5CFE3256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01A0B8F2-177B-4C02-AB6A-18BC6B58212B}" type="slidenum">
              <a:rPr lang="es-CO"/>
              <a:pPr>
                <a:defRPr/>
              </a:pPr>
              <a:t>‹Nº›</a:t>
            </a:fld>
            <a:endParaRPr lang="es-CO"/>
          </a:p>
        </p:txBody>
      </p:sp>
      <p:pic>
        <p:nvPicPr>
          <p:cNvPr id="7" name="Gráfico 6">
            <a:extLst>
              <a:ext uri="{FF2B5EF4-FFF2-40B4-BE49-F238E27FC236}">
                <a16:creationId xmlns:a16="http://schemas.microsoft.com/office/drawing/2014/main" id="{0C9CCC26-92AF-23C2-FD0A-B212781F51D1}"/>
              </a:ext>
            </a:extLst>
          </p:cNvPr>
          <p:cNvPicPr>
            <a:picLocks noChangeAspect="1"/>
          </p:cNvPicPr>
          <p:nvPr/>
        </p:nvPicPr>
        <p:blipFill>
          <a:blip r:embed="rId17"/>
          <a:stretch>
            <a:fillRect/>
          </a:stretch>
        </p:blipFill>
        <p:spPr>
          <a:xfrm>
            <a:off x="-19050" y="900113"/>
            <a:ext cx="7704138" cy="44450"/>
          </a:xfrm>
          <a:prstGeom prst="rect">
            <a:avLst/>
          </a:prstGeom>
        </p:spPr>
      </p:pic>
      <p:pic>
        <p:nvPicPr>
          <p:cNvPr id="8" name="Gráfico 7">
            <a:extLst>
              <a:ext uri="{FF2B5EF4-FFF2-40B4-BE49-F238E27FC236}">
                <a16:creationId xmlns:a16="http://schemas.microsoft.com/office/drawing/2014/main" id="{85188771-BBA0-AFB1-074C-FD32F4DFF2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45613" y="339725"/>
            <a:ext cx="24431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Imagen 8" descr="Logotipo&#10;&#10;Descripción generada automáticamente">
            <a:extLst>
              <a:ext uri="{FF2B5EF4-FFF2-40B4-BE49-F238E27FC236}">
                <a16:creationId xmlns:a16="http://schemas.microsoft.com/office/drawing/2014/main" id="{0E960772-56EB-1788-4CD7-B66E51B3ACE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6575" y="6089650"/>
            <a:ext cx="2097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85" r:id="rId9"/>
    <p:sldLayoutId id="2147483786" r:id="rId10"/>
    <p:sldLayoutId id="2147483787" r:id="rId11"/>
    <p:sldLayoutId id="2147483788" r:id="rId12"/>
    <p:sldLayoutId id="2147483789" r:id="rId13"/>
    <p:sldLayoutId id="2147483791" r:id="rId14"/>
    <p:sldLayoutId id="2147483792" r:id="rId15"/>
  </p:sldLayoutIdLst>
  <p:txStyles>
    <p:titleStyle>
      <a:lvl1pPr algn="l" rtl="0" fontAlgn="base">
        <a:lnSpc>
          <a:spcPct val="90000"/>
        </a:lnSpc>
        <a:spcBef>
          <a:spcPct val="0"/>
        </a:spcBef>
        <a:spcAft>
          <a:spcPct val="0"/>
        </a:spcAft>
        <a:defRPr lang="es-CO" sz="3800" b="1" kern="1200" dirty="0">
          <a:solidFill>
            <a:schemeClr val="tx1"/>
          </a:solidFill>
          <a:latin typeface="Arial" panose="020B0604020202020204" pitchFamily="34" charset="0"/>
          <a:ea typeface="+mn-ea"/>
          <a:cs typeface="Arial" panose="020B0604020202020204" pitchFamily="34" charset="0"/>
        </a:defRPr>
      </a:lvl1pPr>
      <a:lvl2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Marcador de título 1">
            <a:extLst>
              <a:ext uri="{FF2B5EF4-FFF2-40B4-BE49-F238E27FC236}">
                <a16:creationId xmlns:a16="http://schemas.microsoft.com/office/drawing/2014/main" id="{2021A0F0-0169-5B7B-A252-BE68EB2B5D6E}"/>
              </a:ext>
            </a:extLst>
          </p:cNvPr>
          <p:cNvSpPr>
            <a:spLocks noGrp="1" noChangeArrowheads="1"/>
          </p:cNvSpPr>
          <p:nvPr>
            <p:ph type="title"/>
          </p:nvPr>
        </p:nvSpPr>
        <p:spPr bwMode="auto">
          <a:xfrm>
            <a:off x="876300" y="-1460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sp>
        <p:nvSpPr>
          <p:cNvPr id="4099" name="Marcador de texto 2">
            <a:extLst>
              <a:ext uri="{FF2B5EF4-FFF2-40B4-BE49-F238E27FC236}">
                <a16:creationId xmlns:a16="http://schemas.microsoft.com/office/drawing/2014/main" id="{BE90C7FF-03BF-4371-2E29-37BADC648E78}"/>
              </a:ext>
            </a:extLst>
          </p:cNvPr>
          <p:cNvSpPr>
            <a:spLocks noGrp="1" noChangeArrowheads="1"/>
          </p:cNvSpPr>
          <p:nvPr>
            <p:ph type="body" idx="1"/>
          </p:nvPr>
        </p:nvSpPr>
        <p:spPr bwMode="auto">
          <a:xfrm>
            <a:off x="790575" y="1531938"/>
            <a:ext cx="105156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
        <p:nvSpPr>
          <p:cNvPr id="4" name="Marcador de fecha 3">
            <a:extLst>
              <a:ext uri="{FF2B5EF4-FFF2-40B4-BE49-F238E27FC236}">
                <a16:creationId xmlns:a16="http://schemas.microsoft.com/office/drawing/2014/main" id="{76E27D9E-01B6-5330-07B1-484EA304F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2D4596C6-85A1-4A47-8B14-3204620AA0BE}" type="datetimeFigureOut">
              <a:rPr lang="es-CO"/>
              <a:pPr>
                <a:defRPr/>
              </a:pPr>
              <a:t>15/11/2022</a:t>
            </a:fld>
            <a:endParaRPr lang="es-CO"/>
          </a:p>
        </p:txBody>
      </p:sp>
      <p:sp>
        <p:nvSpPr>
          <p:cNvPr id="5" name="Marcador de pie de página 4">
            <a:extLst>
              <a:ext uri="{FF2B5EF4-FFF2-40B4-BE49-F238E27FC236}">
                <a16:creationId xmlns:a16="http://schemas.microsoft.com/office/drawing/2014/main" id="{E0A60C8F-C560-FF38-A9B8-0ABC4919E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O"/>
          </a:p>
        </p:txBody>
      </p:sp>
      <p:sp>
        <p:nvSpPr>
          <p:cNvPr id="6" name="Marcador de número de diapositiva 5">
            <a:extLst>
              <a:ext uri="{FF2B5EF4-FFF2-40B4-BE49-F238E27FC236}">
                <a16:creationId xmlns:a16="http://schemas.microsoft.com/office/drawing/2014/main" id="{9FECF4F1-9E22-C507-D217-FC9A49E8E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CFCBB91-7EC4-4981-BE4F-B84CB215E1B8}" type="slidenum">
              <a:rPr lang="es-CO"/>
              <a:pPr>
                <a:defRPr/>
              </a:pPr>
              <a:t>‹Nº›</a:t>
            </a:fld>
            <a:endParaRPr lang="es-CO"/>
          </a:p>
        </p:txBody>
      </p:sp>
      <p:pic>
        <p:nvPicPr>
          <p:cNvPr id="8" name="Gráfico 7">
            <a:extLst>
              <a:ext uri="{FF2B5EF4-FFF2-40B4-BE49-F238E27FC236}">
                <a16:creationId xmlns:a16="http://schemas.microsoft.com/office/drawing/2014/main" id="{77C2F912-9044-1FBB-CA94-F3D7C672FB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3713" y="6121400"/>
            <a:ext cx="24431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4" name="Grupo 11">
            <a:extLst>
              <a:ext uri="{FF2B5EF4-FFF2-40B4-BE49-F238E27FC236}">
                <a16:creationId xmlns:a16="http://schemas.microsoft.com/office/drawing/2014/main" id="{A6821BBB-3BDA-AABC-171F-8468F67782E6}"/>
              </a:ext>
            </a:extLst>
          </p:cNvPr>
          <p:cNvGrpSpPr>
            <a:grpSpLocks/>
          </p:cNvGrpSpPr>
          <p:nvPr/>
        </p:nvGrpSpPr>
        <p:grpSpPr bwMode="auto">
          <a:xfrm>
            <a:off x="2935288" y="6540500"/>
            <a:ext cx="6321425" cy="101600"/>
            <a:chOff x="-13467" y="6486524"/>
            <a:chExt cx="9166992" cy="371475"/>
          </a:xfrm>
        </p:grpSpPr>
        <p:sp>
          <p:nvSpPr>
            <p:cNvPr id="4106" name="Forma libre: forma 7">
              <a:extLst>
                <a:ext uri="{FF2B5EF4-FFF2-40B4-BE49-F238E27FC236}">
                  <a16:creationId xmlns:a16="http://schemas.microsoft.com/office/drawing/2014/main" id="{AA860DD8-49CE-58D3-AFC0-0FC8DF2486B9}"/>
                </a:ext>
              </a:extLst>
            </p:cNvPr>
            <p:cNvSpPr>
              <a:spLocks/>
            </p:cNvSpPr>
            <p:nvPr/>
          </p:nvSpPr>
          <p:spPr bwMode="auto">
            <a:xfrm>
              <a:off x="-13467" y="6486524"/>
              <a:ext cx="5953124" cy="371475"/>
            </a:xfrm>
            <a:custGeom>
              <a:avLst/>
              <a:gdLst>
                <a:gd name="T0" fmla="*/ 0 w 803716"/>
                <a:gd name="T1" fmla="*/ 0 h 811434"/>
                <a:gd name="T2" fmla="*/ 5953124 w 803716"/>
                <a:gd name="T3" fmla="*/ 0 h 811434"/>
                <a:gd name="T4" fmla="*/ 5953124 w 803716"/>
                <a:gd name="T5" fmla="*/ 371475 h 811434"/>
                <a:gd name="T6" fmla="*/ 0 w 803716"/>
                <a:gd name="T7" fmla="*/ 371475 h 8114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716" h="811434">
                  <a:moveTo>
                    <a:pt x="0" y="0"/>
                  </a:moveTo>
                  <a:lnTo>
                    <a:pt x="803716" y="0"/>
                  </a:lnTo>
                  <a:lnTo>
                    <a:pt x="803716" y="811435"/>
                  </a:lnTo>
                  <a:lnTo>
                    <a:pt x="0" y="811435"/>
                  </a:lnTo>
                  <a:lnTo>
                    <a:pt x="0" y="0"/>
                  </a:lnTo>
                  <a:close/>
                </a:path>
              </a:pathLst>
            </a:custGeom>
            <a:solidFill>
              <a:srgbClr val="AA1C2E"/>
            </a:solidFill>
            <a:ln>
              <a:noFill/>
            </a:ln>
            <a:extLst>
              <a:ext uri="{91240B29-F687-4F45-9708-019B960494DF}">
                <a14:hiddenLine xmlns:a14="http://schemas.microsoft.com/office/drawing/2010/main" w="5251" cap="flat">
                  <a:solidFill>
                    <a:srgbClr val="000000"/>
                  </a:solidFill>
                  <a:prstDash val="solid"/>
                  <a:miter lim="800000"/>
                  <a:headEnd/>
                  <a:tailEnd/>
                </a14:hiddenLine>
              </a:ext>
            </a:extLst>
          </p:spPr>
          <p:txBody>
            <a:bodyPr anchor="ctr"/>
            <a:lstStyle/>
            <a:p>
              <a:endParaRPr lang="es-CO"/>
            </a:p>
          </p:txBody>
        </p:sp>
        <p:sp>
          <p:nvSpPr>
            <p:cNvPr id="4107" name="Forma libre: forma 8">
              <a:extLst>
                <a:ext uri="{FF2B5EF4-FFF2-40B4-BE49-F238E27FC236}">
                  <a16:creationId xmlns:a16="http://schemas.microsoft.com/office/drawing/2014/main" id="{2A85746B-22EB-A868-B10B-C6967B69656A}"/>
                </a:ext>
              </a:extLst>
            </p:cNvPr>
            <p:cNvSpPr>
              <a:spLocks/>
            </p:cNvSpPr>
            <p:nvPr/>
          </p:nvSpPr>
          <p:spPr bwMode="auto">
            <a:xfrm>
              <a:off x="790255" y="6486524"/>
              <a:ext cx="5950791" cy="371475"/>
            </a:xfrm>
            <a:custGeom>
              <a:avLst/>
              <a:gdLst>
                <a:gd name="T0" fmla="*/ 0 w 803401"/>
                <a:gd name="T1" fmla="*/ 0 h 811434"/>
                <a:gd name="T2" fmla="*/ 5950791 w 803401"/>
                <a:gd name="T3" fmla="*/ 0 h 811434"/>
                <a:gd name="T4" fmla="*/ 5950791 w 803401"/>
                <a:gd name="T5" fmla="*/ 371475 h 811434"/>
                <a:gd name="T6" fmla="*/ 0 w 803401"/>
                <a:gd name="T7" fmla="*/ 371475 h 8114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401" h="811434">
                  <a:moveTo>
                    <a:pt x="0" y="0"/>
                  </a:moveTo>
                  <a:lnTo>
                    <a:pt x="803401" y="0"/>
                  </a:lnTo>
                  <a:lnTo>
                    <a:pt x="803401" y="811435"/>
                  </a:lnTo>
                  <a:lnTo>
                    <a:pt x="0" y="811435"/>
                  </a:lnTo>
                  <a:lnTo>
                    <a:pt x="0" y="0"/>
                  </a:lnTo>
                  <a:close/>
                </a:path>
              </a:pathLst>
            </a:custGeom>
            <a:solidFill>
              <a:srgbClr val="CA1E25"/>
            </a:solidFill>
            <a:ln>
              <a:noFill/>
            </a:ln>
            <a:extLst>
              <a:ext uri="{91240B29-F687-4F45-9708-019B960494DF}">
                <a14:hiddenLine xmlns:a14="http://schemas.microsoft.com/office/drawing/2010/main" w="5251" cap="flat">
                  <a:solidFill>
                    <a:srgbClr val="000000"/>
                  </a:solidFill>
                  <a:prstDash val="solid"/>
                  <a:miter lim="800000"/>
                  <a:headEnd/>
                  <a:tailEnd/>
                </a14:hiddenLine>
              </a:ext>
            </a:extLst>
          </p:spPr>
          <p:txBody>
            <a:bodyPr anchor="ctr"/>
            <a:lstStyle/>
            <a:p>
              <a:endParaRPr lang="es-CO"/>
            </a:p>
          </p:txBody>
        </p:sp>
        <p:sp>
          <p:nvSpPr>
            <p:cNvPr id="4108" name="Forma libre: forma 9">
              <a:extLst>
                <a:ext uri="{FF2B5EF4-FFF2-40B4-BE49-F238E27FC236}">
                  <a16:creationId xmlns:a16="http://schemas.microsoft.com/office/drawing/2014/main" id="{27CDC74C-A4FF-187D-EBA3-F2C9214BF986}"/>
                </a:ext>
              </a:extLst>
            </p:cNvPr>
            <p:cNvSpPr>
              <a:spLocks/>
            </p:cNvSpPr>
            <p:nvPr/>
          </p:nvSpPr>
          <p:spPr bwMode="auto">
            <a:xfrm>
              <a:off x="1593656" y="6486524"/>
              <a:ext cx="5950791" cy="371475"/>
            </a:xfrm>
            <a:custGeom>
              <a:avLst/>
              <a:gdLst>
                <a:gd name="T0" fmla="*/ 0 w 803401"/>
                <a:gd name="T1" fmla="*/ 0 h 811434"/>
                <a:gd name="T2" fmla="*/ 5950791 w 803401"/>
                <a:gd name="T3" fmla="*/ 0 h 811434"/>
                <a:gd name="T4" fmla="*/ 5950791 w 803401"/>
                <a:gd name="T5" fmla="*/ 371475 h 811434"/>
                <a:gd name="T6" fmla="*/ 0 w 803401"/>
                <a:gd name="T7" fmla="*/ 371475 h 8114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401" h="811434">
                  <a:moveTo>
                    <a:pt x="0" y="0"/>
                  </a:moveTo>
                  <a:lnTo>
                    <a:pt x="803401" y="0"/>
                  </a:lnTo>
                  <a:lnTo>
                    <a:pt x="803401" y="811435"/>
                  </a:lnTo>
                  <a:lnTo>
                    <a:pt x="0" y="811435"/>
                  </a:lnTo>
                  <a:lnTo>
                    <a:pt x="0" y="0"/>
                  </a:lnTo>
                  <a:close/>
                </a:path>
              </a:pathLst>
            </a:custGeom>
            <a:solidFill>
              <a:srgbClr val="EA422D"/>
            </a:solidFill>
            <a:ln>
              <a:noFill/>
            </a:ln>
            <a:extLst>
              <a:ext uri="{91240B29-F687-4F45-9708-019B960494DF}">
                <a14:hiddenLine xmlns:a14="http://schemas.microsoft.com/office/drawing/2010/main" w="5251" cap="flat">
                  <a:solidFill>
                    <a:srgbClr val="000000"/>
                  </a:solidFill>
                  <a:prstDash val="solid"/>
                  <a:miter lim="800000"/>
                  <a:headEnd/>
                  <a:tailEnd/>
                </a14:hiddenLine>
              </a:ext>
            </a:extLst>
          </p:spPr>
          <p:txBody>
            <a:bodyPr anchor="ctr"/>
            <a:lstStyle/>
            <a:p>
              <a:endParaRPr lang="es-CO"/>
            </a:p>
          </p:txBody>
        </p:sp>
        <p:sp>
          <p:nvSpPr>
            <p:cNvPr id="4109" name="Forma libre: forma 10">
              <a:extLst>
                <a:ext uri="{FF2B5EF4-FFF2-40B4-BE49-F238E27FC236}">
                  <a16:creationId xmlns:a16="http://schemas.microsoft.com/office/drawing/2014/main" id="{09D4C7EC-8B68-23C5-5EF5-D47E065BFDFD}"/>
                </a:ext>
              </a:extLst>
            </p:cNvPr>
            <p:cNvSpPr>
              <a:spLocks/>
            </p:cNvSpPr>
            <p:nvPr/>
          </p:nvSpPr>
          <p:spPr bwMode="auto">
            <a:xfrm>
              <a:off x="2397005" y="6486524"/>
              <a:ext cx="5950791" cy="371475"/>
            </a:xfrm>
            <a:custGeom>
              <a:avLst/>
              <a:gdLst>
                <a:gd name="T0" fmla="*/ 0 w 803401"/>
                <a:gd name="T1" fmla="*/ 0 h 811434"/>
                <a:gd name="T2" fmla="*/ 5950791 w 803401"/>
                <a:gd name="T3" fmla="*/ 0 h 811434"/>
                <a:gd name="T4" fmla="*/ 5950791 w 803401"/>
                <a:gd name="T5" fmla="*/ 371475 h 811434"/>
                <a:gd name="T6" fmla="*/ 0 w 803401"/>
                <a:gd name="T7" fmla="*/ 371475 h 8114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401" h="811434">
                  <a:moveTo>
                    <a:pt x="0" y="0"/>
                  </a:moveTo>
                  <a:lnTo>
                    <a:pt x="803401" y="0"/>
                  </a:lnTo>
                  <a:lnTo>
                    <a:pt x="803401" y="811435"/>
                  </a:lnTo>
                  <a:lnTo>
                    <a:pt x="0" y="811435"/>
                  </a:lnTo>
                  <a:lnTo>
                    <a:pt x="0" y="0"/>
                  </a:lnTo>
                  <a:close/>
                </a:path>
              </a:pathLst>
            </a:custGeom>
            <a:solidFill>
              <a:srgbClr val="F7B036"/>
            </a:solidFill>
            <a:ln>
              <a:noFill/>
            </a:ln>
            <a:extLst>
              <a:ext uri="{91240B29-F687-4F45-9708-019B960494DF}">
                <a14:hiddenLine xmlns:a14="http://schemas.microsoft.com/office/drawing/2010/main" w="5251" cap="flat">
                  <a:solidFill>
                    <a:srgbClr val="000000"/>
                  </a:solidFill>
                  <a:prstDash val="solid"/>
                  <a:miter lim="800000"/>
                  <a:headEnd/>
                  <a:tailEnd/>
                </a14:hiddenLine>
              </a:ext>
            </a:extLst>
          </p:spPr>
          <p:txBody>
            <a:bodyPr anchor="ctr"/>
            <a:lstStyle/>
            <a:p>
              <a:endParaRPr lang="es-CO"/>
            </a:p>
          </p:txBody>
        </p:sp>
        <p:sp>
          <p:nvSpPr>
            <p:cNvPr id="4110" name="Forma libre: forma 11">
              <a:extLst>
                <a:ext uri="{FF2B5EF4-FFF2-40B4-BE49-F238E27FC236}">
                  <a16:creationId xmlns:a16="http://schemas.microsoft.com/office/drawing/2014/main" id="{B62E75F6-5C39-4D87-5967-52BB3FDFCCD8}"/>
                </a:ext>
              </a:extLst>
            </p:cNvPr>
            <p:cNvSpPr>
              <a:spLocks/>
            </p:cNvSpPr>
            <p:nvPr/>
          </p:nvSpPr>
          <p:spPr bwMode="auto">
            <a:xfrm>
              <a:off x="3200401" y="6486524"/>
              <a:ext cx="5953124" cy="371475"/>
            </a:xfrm>
            <a:custGeom>
              <a:avLst/>
              <a:gdLst>
                <a:gd name="T0" fmla="*/ 0 w 803716"/>
                <a:gd name="T1" fmla="*/ 0 h 811434"/>
                <a:gd name="T2" fmla="*/ 5953131 w 803716"/>
                <a:gd name="T3" fmla="*/ 0 h 811434"/>
                <a:gd name="T4" fmla="*/ 5953131 w 803716"/>
                <a:gd name="T5" fmla="*/ 371475 h 811434"/>
                <a:gd name="T6" fmla="*/ 0 w 803716"/>
                <a:gd name="T7" fmla="*/ 371475 h 8114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716" h="811434">
                  <a:moveTo>
                    <a:pt x="0" y="0"/>
                  </a:moveTo>
                  <a:lnTo>
                    <a:pt x="803717" y="0"/>
                  </a:lnTo>
                  <a:lnTo>
                    <a:pt x="803717" y="811435"/>
                  </a:lnTo>
                  <a:lnTo>
                    <a:pt x="0" y="811435"/>
                  </a:lnTo>
                  <a:lnTo>
                    <a:pt x="0" y="0"/>
                  </a:lnTo>
                  <a:close/>
                </a:path>
              </a:pathLst>
            </a:custGeom>
            <a:solidFill>
              <a:srgbClr val="FADD2C"/>
            </a:solidFill>
            <a:ln>
              <a:noFill/>
            </a:ln>
            <a:extLst>
              <a:ext uri="{91240B29-F687-4F45-9708-019B960494DF}">
                <a14:hiddenLine xmlns:a14="http://schemas.microsoft.com/office/drawing/2010/main" w="5251" cap="flat">
                  <a:solidFill>
                    <a:srgbClr val="000000"/>
                  </a:solidFill>
                  <a:prstDash val="solid"/>
                  <a:miter lim="800000"/>
                  <a:headEnd/>
                  <a:tailEnd/>
                </a14:hiddenLine>
              </a:ext>
            </a:extLst>
          </p:spPr>
          <p:txBody>
            <a:bodyPr anchor="ctr"/>
            <a:lstStyle/>
            <a:p>
              <a:endParaRPr lang="es-CO"/>
            </a:p>
          </p:txBody>
        </p:sp>
      </p:grpSp>
      <p:pic>
        <p:nvPicPr>
          <p:cNvPr id="4105" name="Imagen 17" descr="Logotipo&#10;&#10;Descripción generada automáticamente">
            <a:extLst>
              <a:ext uri="{FF2B5EF4-FFF2-40B4-BE49-F238E27FC236}">
                <a16:creationId xmlns:a16="http://schemas.microsoft.com/office/drawing/2014/main" id="{7E5D0525-EFD2-8E01-12CE-E5DE76C146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850" y="6178550"/>
            <a:ext cx="1868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Lst>
  <p:txStyles>
    <p:titleStyle>
      <a:lvl1pPr algn="l" rtl="0" fontAlgn="base">
        <a:lnSpc>
          <a:spcPct val="90000"/>
        </a:lnSpc>
        <a:spcBef>
          <a:spcPct val="0"/>
        </a:spcBef>
        <a:spcAft>
          <a:spcPct val="0"/>
        </a:spcAft>
        <a:defRPr lang="es-CO" sz="3200" b="1" kern="1200" dirty="0">
          <a:solidFill>
            <a:srgbClr val="C00000"/>
          </a:solidFill>
          <a:latin typeface="Arial" panose="020B0604020202020204" pitchFamily="34" charset="0"/>
          <a:ea typeface="+mn-ea"/>
          <a:cs typeface="Arial" panose="020B0604020202020204" pitchFamily="34" charset="0"/>
        </a:defRPr>
      </a:lvl1pPr>
      <a:lvl2pPr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9pPr>
    </p:titleStyle>
    <p:bodyStyle>
      <a:lvl1pPr indent="-228600" algn="l" rtl="0" fontAlgn="base">
        <a:lnSpc>
          <a:spcPct val="90000"/>
        </a:lnSpc>
        <a:spcBef>
          <a:spcPts val="1000"/>
        </a:spcBef>
        <a:spcAft>
          <a:spcPct val="0"/>
        </a:spcAft>
        <a:buFont typeface="Arial" panose="020B0604020202020204" pitchFamily="34" charset="0"/>
        <a:buChar char="•"/>
        <a:defRPr lang="es-ES" sz="2400" b="1" kern="1200" dirty="0">
          <a:solidFill>
            <a:srgbClr val="262626"/>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EBD3D57-A655-4D4D-937B-EB890E56C0DE}"/>
              </a:ext>
            </a:extLst>
          </p:cNvPr>
          <p:cNvSpPr>
            <a:spLocks noGrp="1"/>
          </p:cNvSpPr>
          <p:nvPr>
            <p:ph type="title"/>
          </p:nvPr>
        </p:nvSpPr>
        <p:spPr>
          <a:xfrm>
            <a:off x="876863" y="-1456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0A7254B-70AE-AD4F-B674-48C40ADDA343}"/>
              </a:ext>
            </a:extLst>
          </p:cNvPr>
          <p:cNvSpPr>
            <a:spLocks noGrp="1"/>
          </p:cNvSpPr>
          <p:nvPr>
            <p:ph type="body" idx="1"/>
          </p:nvPr>
        </p:nvSpPr>
        <p:spPr>
          <a:xfrm>
            <a:off x="790255" y="1532729"/>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A6055E6-7877-244E-A06E-6CA5FCF32C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0CAFB9-7B40-2849-BA21-77335440FCCD}" type="datetimeFigureOut">
              <a:rPr lang="es-CO" smtClean="0"/>
              <a:t>15/11/2022</a:t>
            </a:fld>
            <a:endParaRPr lang="es-CO"/>
          </a:p>
        </p:txBody>
      </p:sp>
      <p:sp>
        <p:nvSpPr>
          <p:cNvPr id="5" name="Marcador de pie de página 4">
            <a:extLst>
              <a:ext uri="{FF2B5EF4-FFF2-40B4-BE49-F238E27FC236}">
                <a16:creationId xmlns:a16="http://schemas.microsoft.com/office/drawing/2014/main" id="{13608856-E72B-4A40-8FC3-69F12047B3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60A071D4-5311-B340-8272-46CB5B2342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CE743-FF15-2E4D-B801-FE6A92F8BD8B}" type="slidenum">
              <a:rPr lang="es-CO" smtClean="0"/>
              <a:t>‹Nº›</a:t>
            </a:fld>
            <a:endParaRPr lang="es-CO"/>
          </a:p>
        </p:txBody>
      </p:sp>
      <p:pic>
        <p:nvPicPr>
          <p:cNvPr id="8" name="Gráfico 7">
            <a:extLst>
              <a:ext uri="{FF2B5EF4-FFF2-40B4-BE49-F238E27FC236}">
                <a16:creationId xmlns:a16="http://schemas.microsoft.com/office/drawing/2014/main" id="{15672CD4-1B2B-B24F-9B31-720F1C73CF3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384120" y="6121916"/>
            <a:ext cx="2443217" cy="520611"/>
          </a:xfrm>
          <a:prstGeom prst="rect">
            <a:avLst/>
          </a:prstGeom>
        </p:spPr>
      </p:pic>
      <p:grpSp>
        <p:nvGrpSpPr>
          <p:cNvPr id="12" name="Grupo 11">
            <a:extLst>
              <a:ext uri="{FF2B5EF4-FFF2-40B4-BE49-F238E27FC236}">
                <a16:creationId xmlns:a16="http://schemas.microsoft.com/office/drawing/2014/main" id="{6CD0005D-1EA0-3846-84B0-85CE623DB2C4}"/>
              </a:ext>
            </a:extLst>
          </p:cNvPr>
          <p:cNvGrpSpPr/>
          <p:nvPr userDrawn="1"/>
        </p:nvGrpSpPr>
        <p:grpSpPr>
          <a:xfrm>
            <a:off x="-13467" y="6709143"/>
            <a:ext cx="9166992" cy="148856"/>
            <a:chOff x="-13467" y="6486524"/>
            <a:chExt cx="9166992" cy="371475"/>
          </a:xfrm>
        </p:grpSpPr>
        <p:sp>
          <p:nvSpPr>
            <p:cNvPr id="13" name="Forma libre: forma 7">
              <a:extLst>
                <a:ext uri="{FF2B5EF4-FFF2-40B4-BE49-F238E27FC236}">
                  <a16:creationId xmlns:a16="http://schemas.microsoft.com/office/drawing/2014/main" id="{88807DAB-C3B6-B64B-B085-DB4D0B89C196}"/>
                </a:ext>
              </a:extLst>
            </p:cNvPr>
            <p:cNvSpPr/>
            <p:nvPr/>
          </p:nvSpPr>
          <p:spPr>
            <a:xfrm>
              <a:off x="-13467" y="6486524"/>
              <a:ext cx="5953124" cy="371475"/>
            </a:xfrm>
            <a:custGeom>
              <a:avLst/>
              <a:gdLst>
                <a:gd name="connsiteX0" fmla="*/ 0 w 803716"/>
                <a:gd name="connsiteY0" fmla="*/ 0 h 811434"/>
                <a:gd name="connsiteX1" fmla="*/ 803716 w 803716"/>
                <a:gd name="connsiteY1" fmla="*/ 0 h 811434"/>
                <a:gd name="connsiteX2" fmla="*/ 803716 w 803716"/>
                <a:gd name="connsiteY2" fmla="*/ 811435 h 811434"/>
                <a:gd name="connsiteX3" fmla="*/ 0 w 803716"/>
                <a:gd name="connsiteY3" fmla="*/ 811435 h 811434"/>
              </a:gdLst>
              <a:ahLst/>
              <a:cxnLst>
                <a:cxn ang="0">
                  <a:pos x="connsiteX0" y="connsiteY0"/>
                </a:cxn>
                <a:cxn ang="0">
                  <a:pos x="connsiteX1" y="connsiteY1"/>
                </a:cxn>
                <a:cxn ang="0">
                  <a:pos x="connsiteX2" y="connsiteY2"/>
                </a:cxn>
                <a:cxn ang="0">
                  <a:pos x="connsiteX3" y="connsiteY3"/>
                </a:cxn>
              </a:cxnLst>
              <a:rect l="l" t="t" r="r" b="b"/>
              <a:pathLst>
                <a:path w="803716" h="811434">
                  <a:moveTo>
                    <a:pt x="0" y="0"/>
                  </a:moveTo>
                  <a:lnTo>
                    <a:pt x="803716" y="0"/>
                  </a:lnTo>
                  <a:lnTo>
                    <a:pt x="803716" y="811435"/>
                  </a:lnTo>
                  <a:lnTo>
                    <a:pt x="0" y="811435"/>
                  </a:lnTo>
                  <a:close/>
                </a:path>
              </a:pathLst>
            </a:custGeom>
            <a:solidFill>
              <a:srgbClr val="AA1C2E"/>
            </a:solidFill>
            <a:ln w="5251" cap="flat">
              <a:noFill/>
              <a:prstDash val="solid"/>
              <a:miter/>
            </a:ln>
          </p:spPr>
          <p:txBody>
            <a:bodyPr rtlCol="0" anchor="ctr"/>
            <a:lstStyle/>
            <a:p>
              <a:endParaRPr lang="es-CO"/>
            </a:p>
          </p:txBody>
        </p:sp>
        <p:sp>
          <p:nvSpPr>
            <p:cNvPr id="14" name="Forma libre: forma 8">
              <a:extLst>
                <a:ext uri="{FF2B5EF4-FFF2-40B4-BE49-F238E27FC236}">
                  <a16:creationId xmlns:a16="http://schemas.microsoft.com/office/drawing/2014/main" id="{87632090-CB47-1B45-BDEB-7DB6916612EC}"/>
                </a:ext>
              </a:extLst>
            </p:cNvPr>
            <p:cNvSpPr/>
            <p:nvPr/>
          </p:nvSpPr>
          <p:spPr>
            <a:xfrm>
              <a:off x="790255" y="6486524"/>
              <a:ext cx="5950791" cy="371475"/>
            </a:xfrm>
            <a:custGeom>
              <a:avLst/>
              <a:gdLst>
                <a:gd name="connsiteX0" fmla="*/ 0 w 803401"/>
                <a:gd name="connsiteY0" fmla="*/ 0 h 811434"/>
                <a:gd name="connsiteX1" fmla="*/ 803401 w 803401"/>
                <a:gd name="connsiteY1" fmla="*/ 0 h 811434"/>
                <a:gd name="connsiteX2" fmla="*/ 803401 w 803401"/>
                <a:gd name="connsiteY2" fmla="*/ 811435 h 811434"/>
                <a:gd name="connsiteX3" fmla="*/ 0 w 803401"/>
                <a:gd name="connsiteY3" fmla="*/ 811435 h 811434"/>
              </a:gdLst>
              <a:ahLst/>
              <a:cxnLst>
                <a:cxn ang="0">
                  <a:pos x="connsiteX0" y="connsiteY0"/>
                </a:cxn>
                <a:cxn ang="0">
                  <a:pos x="connsiteX1" y="connsiteY1"/>
                </a:cxn>
                <a:cxn ang="0">
                  <a:pos x="connsiteX2" y="connsiteY2"/>
                </a:cxn>
                <a:cxn ang="0">
                  <a:pos x="connsiteX3" y="connsiteY3"/>
                </a:cxn>
              </a:cxnLst>
              <a:rect l="l" t="t" r="r" b="b"/>
              <a:pathLst>
                <a:path w="803401" h="811434">
                  <a:moveTo>
                    <a:pt x="0" y="0"/>
                  </a:moveTo>
                  <a:lnTo>
                    <a:pt x="803401" y="0"/>
                  </a:lnTo>
                  <a:lnTo>
                    <a:pt x="803401" y="811435"/>
                  </a:lnTo>
                  <a:lnTo>
                    <a:pt x="0" y="811435"/>
                  </a:lnTo>
                  <a:close/>
                </a:path>
              </a:pathLst>
            </a:custGeom>
            <a:solidFill>
              <a:srgbClr val="CA1E25"/>
            </a:solidFill>
            <a:ln w="5251" cap="flat">
              <a:noFill/>
              <a:prstDash val="solid"/>
              <a:miter/>
            </a:ln>
          </p:spPr>
          <p:txBody>
            <a:bodyPr rtlCol="0" anchor="ctr"/>
            <a:lstStyle/>
            <a:p>
              <a:endParaRPr lang="es-CO"/>
            </a:p>
          </p:txBody>
        </p:sp>
        <p:sp>
          <p:nvSpPr>
            <p:cNvPr id="15" name="Forma libre: forma 9">
              <a:extLst>
                <a:ext uri="{FF2B5EF4-FFF2-40B4-BE49-F238E27FC236}">
                  <a16:creationId xmlns:a16="http://schemas.microsoft.com/office/drawing/2014/main" id="{8ACE9538-B32D-F14A-B161-1F0285CCA4B2}"/>
                </a:ext>
              </a:extLst>
            </p:cNvPr>
            <p:cNvSpPr/>
            <p:nvPr/>
          </p:nvSpPr>
          <p:spPr>
            <a:xfrm>
              <a:off x="1593656" y="6486524"/>
              <a:ext cx="5950791" cy="371475"/>
            </a:xfrm>
            <a:custGeom>
              <a:avLst/>
              <a:gdLst>
                <a:gd name="connsiteX0" fmla="*/ 0 w 803401"/>
                <a:gd name="connsiteY0" fmla="*/ 0 h 811434"/>
                <a:gd name="connsiteX1" fmla="*/ 803401 w 803401"/>
                <a:gd name="connsiteY1" fmla="*/ 0 h 811434"/>
                <a:gd name="connsiteX2" fmla="*/ 803401 w 803401"/>
                <a:gd name="connsiteY2" fmla="*/ 811435 h 811434"/>
                <a:gd name="connsiteX3" fmla="*/ 0 w 803401"/>
                <a:gd name="connsiteY3" fmla="*/ 811435 h 811434"/>
              </a:gdLst>
              <a:ahLst/>
              <a:cxnLst>
                <a:cxn ang="0">
                  <a:pos x="connsiteX0" y="connsiteY0"/>
                </a:cxn>
                <a:cxn ang="0">
                  <a:pos x="connsiteX1" y="connsiteY1"/>
                </a:cxn>
                <a:cxn ang="0">
                  <a:pos x="connsiteX2" y="connsiteY2"/>
                </a:cxn>
                <a:cxn ang="0">
                  <a:pos x="connsiteX3" y="connsiteY3"/>
                </a:cxn>
              </a:cxnLst>
              <a:rect l="l" t="t" r="r" b="b"/>
              <a:pathLst>
                <a:path w="803401" h="811434">
                  <a:moveTo>
                    <a:pt x="0" y="0"/>
                  </a:moveTo>
                  <a:lnTo>
                    <a:pt x="803401" y="0"/>
                  </a:lnTo>
                  <a:lnTo>
                    <a:pt x="803401" y="811435"/>
                  </a:lnTo>
                  <a:lnTo>
                    <a:pt x="0" y="811435"/>
                  </a:lnTo>
                  <a:close/>
                </a:path>
              </a:pathLst>
            </a:custGeom>
            <a:solidFill>
              <a:srgbClr val="EA422D"/>
            </a:solidFill>
            <a:ln w="5251" cap="flat">
              <a:noFill/>
              <a:prstDash val="solid"/>
              <a:miter/>
            </a:ln>
          </p:spPr>
          <p:txBody>
            <a:bodyPr rtlCol="0" anchor="ctr"/>
            <a:lstStyle/>
            <a:p>
              <a:endParaRPr lang="es-CO"/>
            </a:p>
          </p:txBody>
        </p:sp>
        <p:sp>
          <p:nvSpPr>
            <p:cNvPr id="16" name="Forma libre: forma 10">
              <a:extLst>
                <a:ext uri="{FF2B5EF4-FFF2-40B4-BE49-F238E27FC236}">
                  <a16:creationId xmlns:a16="http://schemas.microsoft.com/office/drawing/2014/main" id="{EE93A06F-6891-5B4E-9B32-6B91F51FE9A4}"/>
                </a:ext>
              </a:extLst>
            </p:cNvPr>
            <p:cNvSpPr/>
            <p:nvPr/>
          </p:nvSpPr>
          <p:spPr>
            <a:xfrm>
              <a:off x="2397005" y="6486524"/>
              <a:ext cx="5950791" cy="371475"/>
            </a:xfrm>
            <a:custGeom>
              <a:avLst/>
              <a:gdLst>
                <a:gd name="connsiteX0" fmla="*/ 0 w 803401"/>
                <a:gd name="connsiteY0" fmla="*/ 0 h 811434"/>
                <a:gd name="connsiteX1" fmla="*/ 803401 w 803401"/>
                <a:gd name="connsiteY1" fmla="*/ 0 h 811434"/>
                <a:gd name="connsiteX2" fmla="*/ 803401 w 803401"/>
                <a:gd name="connsiteY2" fmla="*/ 811435 h 811434"/>
                <a:gd name="connsiteX3" fmla="*/ 0 w 803401"/>
                <a:gd name="connsiteY3" fmla="*/ 811435 h 811434"/>
              </a:gdLst>
              <a:ahLst/>
              <a:cxnLst>
                <a:cxn ang="0">
                  <a:pos x="connsiteX0" y="connsiteY0"/>
                </a:cxn>
                <a:cxn ang="0">
                  <a:pos x="connsiteX1" y="connsiteY1"/>
                </a:cxn>
                <a:cxn ang="0">
                  <a:pos x="connsiteX2" y="connsiteY2"/>
                </a:cxn>
                <a:cxn ang="0">
                  <a:pos x="connsiteX3" y="connsiteY3"/>
                </a:cxn>
              </a:cxnLst>
              <a:rect l="l" t="t" r="r" b="b"/>
              <a:pathLst>
                <a:path w="803401" h="811434">
                  <a:moveTo>
                    <a:pt x="0" y="0"/>
                  </a:moveTo>
                  <a:lnTo>
                    <a:pt x="803401" y="0"/>
                  </a:lnTo>
                  <a:lnTo>
                    <a:pt x="803401" y="811435"/>
                  </a:lnTo>
                  <a:lnTo>
                    <a:pt x="0" y="811435"/>
                  </a:lnTo>
                  <a:close/>
                </a:path>
              </a:pathLst>
            </a:custGeom>
            <a:solidFill>
              <a:srgbClr val="F7B036"/>
            </a:solidFill>
            <a:ln w="5251" cap="flat">
              <a:noFill/>
              <a:prstDash val="solid"/>
              <a:miter/>
            </a:ln>
          </p:spPr>
          <p:txBody>
            <a:bodyPr rtlCol="0" anchor="ctr"/>
            <a:lstStyle/>
            <a:p>
              <a:endParaRPr lang="es-CO"/>
            </a:p>
          </p:txBody>
        </p:sp>
        <p:sp>
          <p:nvSpPr>
            <p:cNvPr id="17" name="Forma libre: forma 11">
              <a:extLst>
                <a:ext uri="{FF2B5EF4-FFF2-40B4-BE49-F238E27FC236}">
                  <a16:creationId xmlns:a16="http://schemas.microsoft.com/office/drawing/2014/main" id="{9438A3D7-719B-EF40-860C-54B9C1A84AC3}"/>
                </a:ext>
              </a:extLst>
            </p:cNvPr>
            <p:cNvSpPr/>
            <p:nvPr/>
          </p:nvSpPr>
          <p:spPr>
            <a:xfrm>
              <a:off x="3200401" y="6486524"/>
              <a:ext cx="5953124" cy="371475"/>
            </a:xfrm>
            <a:custGeom>
              <a:avLst/>
              <a:gdLst>
                <a:gd name="connsiteX0" fmla="*/ 0 w 803716"/>
                <a:gd name="connsiteY0" fmla="*/ 0 h 811434"/>
                <a:gd name="connsiteX1" fmla="*/ 803717 w 803716"/>
                <a:gd name="connsiteY1" fmla="*/ 0 h 811434"/>
                <a:gd name="connsiteX2" fmla="*/ 803717 w 803716"/>
                <a:gd name="connsiteY2" fmla="*/ 811435 h 811434"/>
                <a:gd name="connsiteX3" fmla="*/ 0 w 803716"/>
                <a:gd name="connsiteY3" fmla="*/ 811435 h 811434"/>
              </a:gdLst>
              <a:ahLst/>
              <a:cxnLst>
                <a:cxn ang="0">
                  <a:pos x="connsiteX0" y="connsiteY0"/>
                </a:cxn>
                <a:cxn ang="0">
                  <a:pos x="connsiteX1" y="connsiteY1"/>
                </a:cxn>
                <a:cxn ang="0">
                  <a:pos x="connsiteX2" y="connsiteY2"/>
                </a:cxn>
                <a:cxn ang="0">
                  <a:pos x="connsiteX3" y="connsiteY3"/>
                </a:cxn>
              </a:cxnLst>
              <a:rect l="l" t="t" r="r" b="b"/>
              <a:pathLst>
                <a:path w="803716" h="811434">
                  <a:moveTo>
                    <a:pt x="0" y="0"/>
                  </a:moveTo>
                  <a:lnTo>
                    <a:pt x="803717" y="0"/>
                  </a:lnTo>
                  <a:lnTo>
                    <a:pt x="803717" y="811435"/>
                  </a:lnTo>
                  <a:lnTo>
                    <a:pt x="0" y="811435"/>
                  </a:lnTo>
                  <a:close/>
                </a:path>
              </a:pathLst>
            </a:custGeom>
            <a:solidFill>
              <a:srgbClr val="FADD2C"/>
            </a:solidFill>
            <a:ln w="5251" cap="flat">
              <a:noFill/>
              <a:prstDash val="solid"/>
              <a:miter/>
            </a:ln>
          </p:spPr>
          <p:txBody>
            <a:bodyPr rtlCol="0" anchor="ctr"/>
            <a:lstStyle/>
            <a:p>
              <a:endParaRPr lang="es-CO"/>
            </a:p>
          </p:txBody>
        </p:sp>
      </p:grpSp>
    </p:spTree>
    <p:extLst>
      <p:ext uri="{BB962C8B-B14F-4D97-AF65-F5344CB8AC3E}">
        <p14:creationId xmlns:p14="http://schemas.microsoft.com/office/powerpoint/2010/main" val="259039529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Lst>
  <p:txStyles>
    <p:titleStyle>
      <a:lvl1pPr marL="0" algn="l" defTabSz="914400" rtl="0" eaLnBrk="1" latinLnBrk="0" hangingPunct="1">
        <a:lnSpc>
          <a:spcPct val="90000"/>
        </a:lnSpc>
        <a:spcBef>
          <a:spcPct val="0"/>
        </a:spcBef>
        <a:buNone/>
        <a:defRPr lang="es-CO" sz="3200" b="1" kern="1200" dirty="0">
          <a:solidFill>
            <a:srgbClr val="C00000"/>
          </a:solidFill>
          <a:latin typeface="Arial" panose="020B0604020202020204" pitchFamily="34" charset="0"/>
          <a:ea typeface="+mn-ea"/>
          <a:cs typeface="Arial" panose="020B0604020202020204" pitchFamily="34" charset="0"/>
        </a:defRPr>
      </a:lvl1pPr>
    </p:titleStyle>
    <p:bodyStyle>
      <a:lvl1pPr marL="0" indent="-228600" algn="l" defTabSz="914400" rtl="0" eaLnBrk="1" latinLnBrk="0" hangingPunct="1">
        <a:lnSpc>
          <a:spcPct val="90000"/>
        </a:lnSpc>
        <a:spcBef>
          <a:spcPts val="1000"/>
        </a:spcBef>
        <a:buFont typeface="Arial" panose="020B0604020202020204" pitchFamily="34" charset="0"/>
        <a:buChar char="•"/>
        <a:defRPr lang="es-ES" sz="2400" b="1" kern="1200" dirty="0" smtClean="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1.xml"/><Relationship Id="rId7"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5.jpeg"/><Relationship Id="rId1" Type="http://schemas.openxmlformats.org/officeDocument/2006/relationships/slideLayout" Target="../slideLayouts/slideLayout17.xml"/><Relationship Id="rId6" Type="http://schemas.openxmlformats.org/officeDocument/2006/relationships/diagramColors" Target="../diagrams/colors3.xml"/><Relationship Id="rId11" Type="http://schemas.openxmlformats.org/officeDocument/2006/relationships/image" Target="../media/image20.svg"/><Relationship Id="rId5" Type="http://schemas.openxmlformats.org/officeDocument/2006/relationships/diagramQuickStyle" Target="../diagrams/quickStyle3.xml"/><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diagramLayout" Target="../diagrams/layout3.xml"/><Relationship Id="rId9" Type="http://schemas.openxmlformats.org/officeDocument/2006/relationships/image" Target="../media/image18.svg"/><Relationship Id="rId1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chart" Target="../charts/char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hyperlink" Target="https://hayderecho.com/encuesta-transparencia-gobierno/" TargetMode="External"/><Relationship Id="rId13"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hyperlink" Target="https://www.cienciamx.com/index.php/libro/17642-tecnologias-de-informacion-comunicacion-en-la-administracion-publica-conceptos-enfoques-aplicaciones-y-resultados" TargetMode="External"/><Relationship Id="rId2" Type="http://schemas.openxmlformats.org/officeDocument/2006/relationships/notesSlide" Target="../notesSlides/notesSlide6.xml"/><Relationship Id="rId16" Type="http://schemas.openxmlformats.org/officeDocument/2006/relationships/hyperlink" Target="https://www.redycomercio.com/es/auditoria-marketing-online.php" TargetMode="External"/><Relationship Id="rId1" Type="http://schemas.openxmlformats.org/officeDocument/2006/relationships/slideLayout" Target="../slideLayouts/slideLayout16.xml"/><Relationship Id="rId6" Type="http://schemas.openxmlformats.org/officeDocument/2006/relationships/hyperlink" Target="http://elconta.com/2011/09/21/planeacion-estrategica-sus-procesos-peligros-y-beneficios/" TargetMode="External"/><Relationship Id="rId11" Type="http://schemas.openxmlformats.org/officeDocument/2006/relationships/image" Target="../media/image33.jpeg"/><Relationship Id="rId5" Type="http://schemas.openxmlformats.org/officeDocument/2006/relationships/image" Target="../media/image30.jpeg"/><Relationship Id="rId15" Type="http://schemas.openxmlformats.org/officeDocument/2006/relationships/image" Target="../media/image35.jpeg"/><Relationship Id="rId10" Type="http://schemas.openxmlformats.org/officeDocument/2006/relationships/hyperlink" Target="http://enriquesacanell.blogspot.com/2015/02/la-gestion-orientada-resultados-en-la.html" TargetMode="External"/><Relationship Id="rId4" Type="http://schemas.openxmlformats.org/officeDocument/2006/relationships/hyperlink" Target="https://www.eoi.es/blogs/alfredo-fernandez-lorenzo/2016/04/04/vamos-a-dirigir-una-reunion/" TargetMode="External"/><Relationship Id="rId9" Type="http://schemas.openxmlformats.org/officeDocument/2006/relationships/image" Target="../media/image32.jpeg"/><Relationship Id="rId14" Type="http://schemas.openxmlformats.org/officeDocument/2006/relationships/hyperlink" Target="https://www.picuida.es/ii-jornadas-conocimiento-enfermero-organizadas-colegio-enfermeria-cadiz/"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6.xml"/><Relationship Id="rId6" Type="http://schemas.openxmlformats.org/officeDocument/2006/relationships/image" Target="../media/image62.emf"/><Relationship Id="rId5" Type="http://schemas.openxmlformats.org/officeDocument/2006/relationships/image" Target="../media/image61.sv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6.xml"/><Relationship Id="rId6" Type="http://schemas.openxmlformats.org/officeDocument/2006/relationships/image" Target="../media/image63.emf"/><Relationship Id="rId5" Type="http://schemas.openxmlformats.org/officeDocument/2006/relationships/image" Target="../media/image61.sv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6.xml"/><Relationship Id="rId4" Type="http://schemas.openxmlformats.org/officeDocument/2006/relationships/chart" Target="../charts/char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71.sv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18" Type="http://schemas.openxmlformats.org/officeDocument/2006/relationships/image" Target="../media/image94.png"/><Relationship Id="rId3" Type="http://schemas.openxmlformats.org/officeDocument/2006/relationships/image" Target="../media/image81.svg"/><Relationship Id="rId21" Type="http://schemas.openxmlformats.org/officeDocument/2006/relationships/image" Target="../media/image97.svg"/><Relationship Id="rId7" Type="http://schemas.openxmlformats.org/officeDocument/2006/relationships/image" Target="../media/image71.svg"/><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image" Target="../media/image80.png"/><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16.xml"/><Relationship Id="rId6" Type="http://schemas.openxmlformats.org/officeDocument/2006/relationships/image" Target="../media/image70.png"/><Relationship Id="rId11" Type="http://schemas.openxmlformats.org/officeDocument/2006/relationships/image" Target="../media/image87.svg"/><Relationship Id="rId5" Type="http://schemas.openxmlformats.org/officeDocument/2006/relationships/image" Target="../media/image83.svg"/><Relationship Id="rId15" Type="http://schemas.openxmlformats.org/officeDocument/2006/relationships/image" Target="../media/image91.svg"/><Relationship Id="rId10" Type="http://schemas.openxmlformats.org/officeDocument/2006/relationships/image" Target="../media/image86.png"/><Relationship Id="rId19" Type="http://schemas.openxmlformats.org/officeDocument/2006/relationships/image" Target="../media/image95.svg"/><Relationship Id="rId4" Type="http://schemas.openxmlformats.org/officeDocument/2006/relationships/image" Target="../media/image82.png"/><Relationship Id="rId9" Type="http://schemas.openxmlformats.org/officeDocument/2006/relationships/image" Target="../media/image85.svg"/><Relationship Id="rId14" Type="http://schemas.openxmlformats.org/officeDocument/2006/relationships/image" Target="../media/image90.png"/></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18" Type="http://schemas.openxmlformats.org/officeDocument/2006/relationships/image" Target="../media/image98.png"/><Relationship Id="rId3" Type="http://schemas.openxmlformats.org/officeDocument/2006/relationships/image" Target="../media/image81.svg"/><Relationship Id="rId7" Type="http://schemas.openxmlformats.org/officeDocument/2006/relationships/image" Target="../media/image71.svg"/><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image" Target="../media/image80.png"/><Relationship Id="rId16" Type="http://schemas.openxmlformats.org/officeDocument/2006/relationships/image" Target="../media/image92.png"/><Relationship Id="rId1" Type="http://schemas.openxmlformats.org/officeDocument/2006/relationships/slideLayout" Target="../slideLayouts/slideLayout16.xml"/><Relationship Id="rId6" Type="http://schemas.openxmlformats.org/officeDocument/2006/relationships/image" Target="../media/image70.png"/><Relationship Id="rId11" Type="http://schemas.openxmlformats.org/officeDocument/2006/relationships/image" Target="../media/image87.svg"/><Relationship Id="rId5" Type="http://schemas.openxmlformats.org/officeDocument/2006/relationships/image" Target="../media/image83.svg"/><Relationship Id="rId15" Type="http://schemas.openxmlformats.org/officeDocument/2006/relationships/image" Target="../media/image91.svg"/><Relationship Id="rId10" Type="http://schemas.openxmlformats.org/officeDocument/2006/relationships/image" Target="../media/image86.png"/><Relationship Id="rId19" Type="http://schemas.openxmlformats.org/officeDocument/2006/relationships/image" Target="../media/image99.svg"/><Relationship Id="rId4" Type="http://schemas.openxmlformats.org/officeDocument/2006/relationships/image" Target="../media/image82.png"/><Relationship Id="rId9" Type="http://schemas.openxmlformats.org/officeDocument/2006/relationships/image" Target="../media/image85.svg"/><Relationship Id="rId14" Type="http://schemas.openxmlformats.org/officeDocument/2006/relationships/image" Target="../media/image90.png"/></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11.xml"/><Relationship Id="rId7" Type="http://schemas.openxmlformats.org/officeDocument/2006/relationships/chart" Target="../charts/chart15.xml"/><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image" Target="../media/image103.emf"/><Relationship Id="rId5" Type="http://schemas.openxmlformats.org/officeDocument/2006/relationships/oleObject" Target="../embeddings/oleObject1.bin"/><Relationship Id="rId10" Type="http://schemas.openxmlformats.org/officeDocument/2006/relationships/chart" Target="../charts/chart17.xml"/><Relationship Id="rId4" Type="http://schemas.openxmlformats.org/officeDocument/2006/relationships/notesSlide" Target="../notesSlides/notesSlide8.xml"/><Relationship Id="rId9" Type="http://schemas.openxmlformats.org/officeDocument/2006/relationships/chart" Target="../charts/chart1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chart" Target="../charts/chart18.xml"/><Relationship Id="rId5" Type="http://schemas.openxmlformats.org/officeDocument/2006/relationships/image" Target="../media/image103.emf"/><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chart" Target="../charts/chart20.xml"/><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chart" Target="../charts/chart19.xml"/><Relationship Id="rId5" Type="http://schemas.openxmlformats.org/officeDocument/2006/relationships/image" Target="../media/image103.emf"/><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notesSlide" Target="../notesSlides/notesSlide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xml"/><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https://www.haciendabogota.gov.co/shd/sites/default/files/documentos/II_01_111_con_15.pdf" TargetMode="External"/><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124.svg"/><Relationship Id="rId7" Type="http://schemas.openxmlformats.org/officeDocument/2006/relationships/image" Target="../media/image127.png"/><Relationship Id="rId2" Type="http://schemas.openxmlformats.org/officeDocument/2006/relationships/image" Target="../media/image123.png"/><Relationship Id="rId1" Type="http://schemas.openxmlformats.org/officeDocument/2006/relationships/slideLayout" Target="../slideLayouts/slideLayout16.xml"/><Relationship Id="rId6" Type="http://schemas.openxmlformats.org/officeDocument/2006/relationships/image" Target="../media/image126.png"/><Relationship Id="rId5" Type="http://schemas.microsoft.com/office/2007/relationships/hdphoto" Target="../media/hdphoto1.wdp"/><Relationship Id="rId4" Type="http://schemas.openxmlformats.org/officeDocument/2006/relationships/image" Target="../media/image125.png"/><Relationship Id="rId9" Type="http://schemas.openxmlformats.org/officeDocument/2006/relationships/image" Target="../media/image128.png"/></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chart" Target="../charts/chart22.xml"/><Relationship Id="rId1" Type="http://schemas.openxmlformats.org/officeDocument/2006/relationships/slideLayout" Target="../slideLayouts/slideLayout11.xml"/><Relationship Id="rId5" Type="http://schemas.openxmlformats.org/officeDocument/2006/relationships/image" Target="../media/image130.png"/><Relationship Id="rId4" Type="http://schemas.openxmlformats.org/officeDocument/2006/relationships/chart" Target="../charts/chart23.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9.xml"/><Relationship Id="rId5" Type="http://schemas.openxmlformats.org/officeDocument/2006/relationships/chart" Target="../charts/chart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Imagen 5" descr="Imagen en blanco y negro de una ciudad&#10;&#10;Descripción generada automáticamente">
            <a:extLst>
              <a:ext uri="{FF2B5EF4-FFF2-40B4-BE49-F238E27FC236}">
                <a16:creationId xmlns:a16="http://schemas.microsoft.com/office/drawing/2014/main" id="{F9A4B825-6AD9-99CD-9D0D-49AB13078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12" r="5745"/>
          <a:stretch>
            <a:fillRect/>
          </a:stretch>
        </p:blipFill>
        <p:spPr bwMode="auto">
          <a:xfrm>
            <a:off x="550863" y="11196"/>
            <a:ext cx="6300000" cy="6831814"/>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094365C8-4D18-E8C5-B0AB-B30289E05737}"/>
              </a:ext>
            </a:extLst>
          </p:cNvPr>
          <p:cNvGrpSpPr/>
          <p:nvPr/>
        </p:nvGrpSpPr>
        <p:grpSpPr>
          <a:xfrm>
            <a:off x="6706348" y="1133469"/>
            <a:ext cx="5472000" cy="4896000"/>
            <a:chOff x="6782954" y="1008623"/>
            <a:chExt cx="4802188" cy="4202112"/>
          </a:xfrm>
        </p:grpSpPr>
        <p:sp>
          <p:nvSpPr>
            <p:cNvPr id="7" name="Rectángulo 6">
              <a:extLst>
                <a:ext uri="{FF2B5EF4-FFF2-40B4-BE49-F238E27FC236}">
                  <a16:creationId xmlns:a16="http://schemas.microsoft.com/office/drawing/2014/main" id="{91565AE9-8A54-5F69-E852-18C1E4164E46}"/>
                </a:ext>
              </a:extLst>
            </p:cNvPr>
            <p:cNvSpPr/>
            <p:nvPr/>
          </p:nvSpPr>
          <p:spPr>
            <a:xfrm>
              <a:off x="6782954" y="1008623"/>
              <a:ext cx="4802188" cy="4202112"/>
            </a:xfrm>
            <a:prstGeom prst="rect">
              <a:avLst/>
            </a:prstGeom>
            <a:solidFill>
              <a:srgbClr val="F7B036"/>
            </a:solid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pic>
          <p:nvPicPr>
            <p:cNvPr id="16" name="Gráfico 15">
              <a:extLst>
                <a:ext uri="{FF2B5EF4-FFF2-40B4-BE49-F238E27FC236}">
                  <a16:creationId xmlns:a16="http://schemas.microsoft.com/office/drawing/2014/main" id="{D37F79BC-82FB-6951-613B-A8D567E51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050" y="4324350"/>
              <a:ext cx="3260725" cy="69532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CuadroTexto 18">
              <a:extLst>
                <a:ext uri="{FF2B5EF4-FFF2-40B4-BE49-F238E27FC236}">
                  <a16:creationId xmlns:a16="http://schemas.microsoft.com/office/drawing/2014/main" id="{62175FBF-9D09-CBFE-599E-212B54C5E415}"/>
                </a:ext>
              </a:extLst>
            </p:cNvPr>
            <p:cNvSpPr txBox="1">
              <a:spLocks noChangeArrowheads="1"/>
            </p:cNvSpPr>
            <p:nvPr/>
          </p:nvSpPr>
          <p:spPr bwMode="auto">
            <a:xfrm>
              <a:off x="7345723" y="3319522"/>
              <a:ext cx="3676650" cy="81888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MX" sz="2800" b="0" i="0" u="none" strike="noStrike">
                  <a:solidFill>
                    <a:srgbClr val="000000"/>
                  </a:solidFill>
                  <a:effectLst/>
                  <a:latin typeface="Arial Narrow"/>
                </a:rPr>
                <a:t>Bogotá D.C., </a:t>
              </a:r>
              <a:endParaRPr lang="es-CO" altLang="es-CO" sz="2800" b="1">
                <a:solidFill>
                  <a:srgbClr val="000000"/>
                </a:solidFill>
                <a:latin typeface="Arial" panose="020B0604020202020204" pitchFamily="34" charset="0"/>
                <a:cs typeface="Arial" panose="020B0604020202020204" pitchFamily="34" charset="0"/>
              </a:endParaRPr>
            </a:p>
            <a:p>
              <a:r>
                <a:rPr lang="es-MX" sz="2800">
                  <a:solidFill>
                    <a:srgbClr val="000000"/>
                  </a:solidFill>
                  <a:latin typeface="Arial Narrow"/>
                </a:rPr>
                <a:t>Noviembre</a:t>
              </a:r>
              <a:r>
                <a:rPr lang="es-MX" sz="2800" b="0" i="0" u="none" strike="noStrike">
                  <a:solidFill>
                    <a:srgbClr val="000000"/>
                  </a:solidFill>
                  <a:effectLst/>
                  <a:latin typeface="Arial Narrow"/>
                </a:rPr>
                <a:t> de 2022</a:t>
              </a:r>
              <a:r>
                <a:rPr lang="es-MX" sz="2800" b="0" i="0">
                  <a:solidFill>
                    <a:srgbClr val="000000"/>
                  </a:solidFill>
                  <a:effectLst/>
                  <a:latin typeface="Arial Narrow"/>
                </a:rPr>
                <a:t>​</a:t>
              </a:r>
              <a:endParaRPr lang="es-CO" altLang="es-CO" sz="2800" b="1">
                <a:latin typeface="Arial" panose="020B0604020202020204" pitchFamily="34" charset="0"/>
                <a:cs typeface="Arial" panose="020B0604020202020204" pitchFamily="34" charset="0"/>
              </a:endParaRPr>
            </a:p>
          </p:txBody>
        </p:sp>
      </p:grpSp>
      <p:sp>
        <p:nvSpPr>
          <p:cNvPr id="13" name="Rectángulo 12">
            <a:extLst>
              <a:ext uri="{FF2B5EF4-FFF2-40B4-BE49-F238E27FC236}">
                <a16:creationId xmlns:a16="http://schemas.microsoft.com/office/drawing/2014/main" id="{016BEF05-C3D5-6DCA-C4C4-8F2F14D4A6A6}"/>
              </a:ext>
            </a:extLst>
          </p:cNvPr>
          <p:cNvSpPr/>
          <p:nvPr/>
        </p:nvSpPr>
        <p:spPr>
          <a:xfrm>
            <a:off x="-33338" y="1343025"/>
            <a:ext cx="584201" cy="4202113"/>
          </a:xfrm>
          <a:prstGeom prst="rect">
            <a:avLst/>
          </a:prstGeom>
          <a:solidFill>
            <a:srgbClr val="CA1E25"/>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8196" name="CuadroTexto 13">
            <a:extLst>
              <a:ext uri="{FF2B5EF4-FFF2-40B4-BE49-F238E27FC236}">
                <a16:creationId xmlns:a16="http://schemas.microsoft.com/office/drawing/2014/main" id="{41F5F78C-D827-CE32-1059-D215E5E39ED5}"/>
              </a:ext>
            </a:extLst>
          </p:cNvPr>
          <p:cNvSpPr txBox="1">
            <a:spLocks noChangeArrowheads="1"/>
          </p:cNvSpPr>
          <p:nvPr/>
        </p:nvSpPr>
        <p:spPr bwMode="auto">
          <a:xfrm>
            <a:off x="7011554" y="1313033"/>
            <a:ext cx="45735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MX" altLang="es-CO" sz="4000" b="1">
                <a:latin typeface="Arial" panose="020B0604020202020204" pitchFamily="34" charset="0"/>
                <a:cs typeface="Arial" panose="020B0604020202020204" pitchFamily="34" charset="0"/>
              </a:rPr>
              <a:t>Informe previo​</a:t>
            </a:r>
          </a:p>
          <a:p>
            <a:pPr algn="ctr" eaLnBrk="1" hangingPunct="1"/>
            <a:r>
              <a:rPr lang="es-MX" altLang="es-CO" sz="4000" b="1">
                <a:latin typeface="Arial" panose="020B0604020202020204" pitchFamily="34" charset="0"/>
                <a:cs typeface="Arial" panose="020B0604020202020204" pitchFamily="34" charset="0"/>
              </a:rPr>
              <a:t>Secretaría de Hacienda​</a:t>
            </a:r>
            <a:endParaRPr lang="es-CO" altLang="es-CO" sz="4000" b="1">
              <a:latin typeface="Arial" panose="020B0604020202020204" pitchFamily="34" charset="0"/>
              <a:cs typeface="Arial" panose="020B0604020202020204" pitchFamily="34" charset="0"/>
            </a:endParaRPr>
          </a:p>
        </p:txBody>
      </p:sp>
      <p:pic>
        <p:nvPicPr>
          <p:cNvPr id="18" name="Gráfico 17">
            <a:extLst>
              <a:ext uri="{FF2B5EF4-FFF2-40B4-BE49-F238E27FC236}">
                <a16:creationId xmlns:a16="http://schemas.microsoft.com/office/drawing/2014/main" id="{6F60AE73-B773-AAA2-3C87-D2E939B368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6897254" y="3535432"/>
            <a:ext cx="4802188"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E3FD46B5-DD06-C158-A3C4-8F434C520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8348" y="13526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109D57E-7940-BFA9-A77C-D9D27BC01266}"/>
              </a:ext>
            </a:extLst>
          </p:cNvPr>
          <p:cNvSpPr>
            <a:spLocks noGrp="1"/>
          </p:cNvSpPr>
          <p:nvPr>
            <p:ph type="title"/>
          </p:nvPr>
        </p:nvSpPr>
        <p:spPr>
          <a:xfrm>
            <a:off x="0" y="408524"/>
            <a:ext cx="8820000" cy="828000"/>
          </a:xfrm>
        </p:spPr>
        <p:txBody>
          <a:bodyPr anchor="ctr"/>
          <a:lstStyle/>
          <a:p>
            <a:pPr eaLnBrk="0" hangingPunct="0"/>
            <a:r>
              <a:rPr lang="es-CO" sz="3600" spc="-130">
                <a:solidFill>
                  <a:srgbClr val="C00000"/>
                </a:solidFill>
                <a:latin typeface="Calibri" panose="020F0502020204030204" pitchFamily="34" charset="0"/>
                <a:cs typeface="Calibri" panose="020F0502020204030204" pitchFamily="34" charset="0"/>
              </a:rPr>
              <a:t>Ejecución presupuestal Proyectos 2022 –SHD</a:t>
            </a:r>
          </a:p>
          <a:p>
            <a:pPr rtl="0" eaLnBrk="1" latinLnBrk="0" hangingPunct="1"/>
            <a:r>
              <a:rPr lang="es-CO" sz="1600" spc="-130">
                <a:solidFill>
                  <a:srgbClr val="C00000"/>
                </a:solidFill>
                <a:latin typeface="Calibri" panose="020F0502020204030204" pitchFamily="34" charset="0"/>
                <a:cs typeface="Calibri" panose="020F0502020204030204" pitchFamily="34" charset="0"/>
              </a:rPr>
              <a:t>Corte junio de 2022</a:t>
            </a:r>
          </a:p>
        </p:txBody>
      </p:sp>
      <p:graphicFrame>
        <p:nvGraphicFramePr>
          <p:cNvPr id="7" name="Objeto 6">
            <a:extLst>
              <a:ext uri="{FF2B5EF4-FFF2-40B4-BE49-F238E27FC236}">
                <a16:creationId xmlns:a16="http://schemas.microsoft.com/office/drawing/2014/main" id="{280458B8-97B6-A95F-EA2F-CA18CD82D08E}"/>
              </a:ext>
            </a:extLst>
          </p:cNvPr>
          <p:cNvGraphicFramePr>
            <a:graphicFrameLocks noChangeAspect="1"/>
          </p:cNvGraphicFramePr>
          <p:nvPr>
            <p:extLst>
              <p:ext uri="{D42A27DB-BD31-4B8C-83A1-F6EECF244321}">
                <p14:modId xmlns:p14="http://schemas.microsoft.com/office/powerpoint/2010/main" val="3258671448"/>
              </p:ext>
            </p:extLst>
          </p:nvPr>
        </p:nvGraphicFramePr>
        <p:xfrm>
          <a:off x="431248" y="1509101"/>
          <a:ext cx="11057341" cy="3839797"/>
        </p:xfrm>
        <a:graphic>
          <a:graphicData uri="http://schemas.openxmlformats.org/presentationml/2006/ole">
            <mc:AlternateContent xmlns:mc="http://schemas.openxmlformats.org/markup-compatibility/2006">
              <mc:Choice xmlns:v="urn:schemas-microsoft-com:vml" Requires="v">
                <p:oleObj spid="_x0000_s2051" name="Worksheet" r:id="rId3" imgW="6610190" imgH="2295383" progId="Excel.Sheet.12">
                  <p:embed/>
                </p:oleObj>
              </mc:Choice>
              <mc:Fallback>
                <p:oleObj name="Worksheet" r:id="rId3" imgW="6610190" imgH="2295383" progId="Excel.Sheet.12">
                  <p:embed/>
                  <p:pic>
                    <p:nvPicPr>
                      <p:cNvPr id="7" name="Objeto 6">
                        <a:extLst>
                          <a:ext uri="{FF2B5EF4-FFF2-40B4-BE49-F238E27FC236}">
                            <a16:creationId xmlns:a16="http://schemas.microsoft.com/office/drawing/2014/main" id="{280458B8-97B6-A95F-EA2F-CA18CD82D08E}"/>
                          </a:ext>
                        </a:extLst>
                      </p:cNvPr>
                      <p:cNvPicPr/>
                      <p:nvPr/>
                    </p:nvPicPr>
                    <p:blipFill>
                      <a:blip r:embed="rId4"/>
                      <a:stretch>
                        <a:fillRect/>
                      </a:stretch>
                    </p:blipFill>
                    <p:spPr>
                      <a:xfrm>
                        <a:off x="431248" y="1509101"/>
                        <a:ext cx="11057341" cy="3839797"/>
                      </a:xfrm>
                      <a:prstGeom prst="rect">
                        <a:avLst/>
                      </a:prstGeom>
                    </p:spPr>
                  </p:pic>
                </p:oleObj>
              </mc:Fallback>
            </mc:AlternateContent>
          </a:graphicData>
        </a:graphic>
      </p:graphicFrame>
    </p:spTree>
    <p:extLst>
      <p:ext uri="{BB962C8B-B14F-4D97-AF65-F5344CB8AC3E}">
        <p14:creationId xmlns:p14="http://schemas.microsoft.com/office/powerpoint/2010/main" val="1911816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691050"/>
            <a:ext cx="10515600" cy="1260000"/>
          </a:xfrm>
        </p:spPr>
        <p:txBody>
          <a:bodyPr anchor="ctr"/>
          <a:lstStyle/>
          <a:p>
            <a:pPr algn="ctr"/>
            <a:r>
              <a:rPr lang="es-MX" sz="3600">
                <a:latin typeface="Calibri" panose="020F0502020204030204" pitchFamily="34" charset="0"/>
                <a:cs typeface="Calibri" panose="020F0502020204030204" pitchFamily="34" charset="0"/>
              </a:rPr>
              <a:t>ESTADO DE SITUACIÓN FINANCIERA 2022</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121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D019A9C0-4CC6-4680-A769-A3F71B28A25A}"/>
              </a:ext>
            </a:extLst>
          </p:cNvPr>
          <p:cNvSpPr txBox="1">
            <a:spLocks/>
          </p:cNvSpPr>
          <p:nvPr/>
        </p:nvSpPr>
        <p:spPr>
          <a:xfrm>
            <a:off x="299674" y="1290022"/>
            <a:ext cx="6376430" cy="1615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r"/>
            <a:r>
              <a:rPr lang="es-419" sz="1400">
                <a:solidFill>
                  <a:srgbClr val="C00000"/>
                </a:solidFill>
                <a:latin typeface="+mn-lt"/>
                <a:ea typeface="+mn-ea"/>
                <a:cs typeface="+mn-cs"/>
              </a:rPr>
              <a:t>(Cifras en Billones de pesos)</a:t>
            </a:r>
            <a:endParaRPr lang="es-419" sz="1400">
              <a:solidFill>
                <a:srgbClr val="C00000"/>
              </a:solidFill>
              <a:latin typeface="+mn-lt"/>
              <a:ea typeface="+mn-ea"/>
              <a:cs typeface="Calibri"/>
            </a:endParaRPr>
          </a:p>
        </p:txBody>
      </p:sp>
      <p:graphicFrame>
        <p:nvGraphicFramePr>
          <p:cNvPr id="18" name="Tabla 17">
            <a:extLst>
              <a:ext uri="{FF2B5EF4-FFF2-40B4-BE49-F238E27FC236}">
                <a16:creationId xmlns:a16="http://schemas.microsoft.com/office/drawing/2014/main" id="{6BFD3F5E-6BF8-4DA7-9E16-1759515169F1}"/>
              </a:ext>
            </a:extLst>
          </p:cNvPr>
          <p:cNvGraphicFramePr>
            <a:graphicFrameLocks noGrp="1"/>
          </p:cNvGraphicFramePr>
          <p:nvPr/>
        </p:nvGraphicFramePr>
        <p:xfrm>
          <a:off x="443366" y="2478469"/>
          <a:ext cx="4677273" cy="1793184"/>
        </p:xfrm>
        <a:graphic>
          <a:graphicData uri="http://schemas.openxmlformats.org/drawingml/2006/table">
            <a:tbl>
              <a:tblPr bandRow="1">
                <a:tableStyleId>{00A15C55-8517-42AA-B614-E9B94910E393}</a:tableStyleId>
              </a:tblPr>
              <a:tblGrid>
                <a:gridCol w="1877803">
                  <a:extLst>
                    <a:ext uri="{9D8B030D-6E8A-4147-A177-3AD203B41FA5}">
                      <a16:colId xmlns:a16="http://schemas.microsoft.com/office/drawing/2014/main" val="3242415368"/>
                    </a:ext>
                  </a:extLst>
                </a:gridCol>
                <a:gridCol w="1392702">
                  <a:extLst>
                    <a:ext uri="{9D8B030D-6E8A-4147-A177-3AD203B41FA5}">
                      <a16:colId xmlns:a16="http://schemas.microsoft.com/office/drawing/2014/main" val="1518750031"/>
                    </a:ext>
                  </a:extLst>
                </a:gridCol>
                <a:gridCol w="1406768">
                  <a:extLst>
                    <a:ext uri="{9D8B030D-6E8A-4147-A177-3AD203B41FA5}">
                      <a16:colId xmlns:a16="http://schemas.microsoft.com/office/drawing/2014/main" val="20002"/>
                    </a:ext>
                  </a:extLst>
                </a:gridCol>
              </a:tblGrid>
              <a:tr h="448296">
                <a:tc>
                  <a:txBody>
                    <a:bodyPr/>
                    <a:lstStyle/>
                    <a:p>
                      <a:endParaRPr lang="es-CO" sz="1900" b="1">
                        <a:latin typeface="Arial Rounded MT Bold" panose="020F0704030504030204" pitchFamily="34" charset="0"/>
                      </a:endParaRPr>
                    </a:p>
                  </a:txBody>
                  <a:tcPr/>
                </a:tc>
                <a:tc>
                  <a:txBody>
                    <a:bodyPr/>
                    <a:lstStyle/>
                    <a:p>
                      <a:pPr algn="ctr"/>
                      <a:r>
                        <a:rPr lang="es-CO" sz="1900" b="1">
                          <a:latin typeface="Arial Rounded MT Bold"/>
                        </a:rPr>
                        <a:t>SEP-2022</a:t>
                      </a:r>
                    </a:p>
                  </a:txBody>
                  <a:tcPr/>
                </a:tc>
                <a:tc>
                  <a:txBody>
                    <a:bodyPr/>
                    <a:lstStyle/>
                    <a:p>
                      <a:pPr algn="ctr"/>
                      <a:r>
                        <a:rPr lang="es-CO" sz="1900" b="1">
                          <a:latin typeface="Arial Rounded MT Bold"/>
                        </a:rPr>
                        <a:t>SEP-2021</a:t>
                      </a:r>
                      <a:endParaRPr lang="es-ES"/>
                    </a:p>
                  </a:txBody>
                  <a:tcPr/>
                </a:tc>
                <a:extLst>
                  <a:ext uri="{0D108BD9-81ED-4DB2-BD59-A6C34878D82A}">
                    <a16:rowId xmlns:a16="http://schemas.microsoft.com/office/drawing/2014/main" val="10000"/>
                  </a:ext>
                </a:extLst>
              </a:tr>
              <a:tr h="448296">
                <a:tc>
                  <a:txBody>
                    <a:bodyPr/>
                    <a:lstStyle/>
                    <a:p>
                      <a:r>
                        <a:rPr lang="es-CO" sz="1900">
                          <a:latin typeface="Arial Rounded MT Bold"/>
                        </a:rPr>
                        <a:t>ACTIVO</a:t>
                      </a:r>
                      <a:endParaRPr lang="es-CO" sz="1900" b="1">
                        <a:latin typeface="Arial Rounded MT Bold"/>
                      </a:endParaRPr>
                    </a:p>
                  </a:txBody>
                  <a:tcPr/>
                </a:tc>
                <a:tc>
                  <a:txBody>
                    <a:bodyPr/>
                    <a:lstStyle/>
                    <a:p>
                      <a:pPr algn="l"/>
                      <a:r>
                        <a:rPr lang="es-CO" sz="1900">
                          <a:latin typeface="Arial Rounded MT Bold"/>
                        </a:rPr>
                        <a:t>$        26,2</a:t>
                      </a:r>
                      <a:endParaRPr lang="es-CO" sz="1900" b="1">
                        <a:latin typeface="Arial Rounded MT Bold" panose="020F0704030504030204" pitchFamily="34" charset="0"/>
                      </a:endParaRPr>
                    </a:p>
                  </a:txBody>
                  <a:tcPr/>
                </a:tc>
                <a:tc>
                  <a:txBody>
                    <a:bodyPr/>
                    <a:lstStyle/>
                    <a:p>
                      <a:pPr algn="l"/>
                      <a:r>
                        <a:rPr lang="es-CO" sz="1900">
                          <a:latin typeface="Arial Rounded MT Bold"/>
                        </a:rPr>
                        <a:t>$        22,3</a:t>
                      </a:r>
                      <a:endParaRPr lang="es-CO" sz="1900" b="1">
                        <a:latin typeface="Arial Rounded MT Bold" panose="020F0704030504030204" pitchFamily="34" charset="0"/>
                      </a:endParaRPr>
                    </a:p>
                  </a:txBody>
                  <a:tcPr/>
                </a:tc>
                <a:extLst>
                  <a:ext uri="{0D108BD9-81ED-4DB2-BD59-A6C34878D82A}">
                    <a16:rowId xmlns:a16="http://schemas.microsoft.com/office/drawing/2014/main" val="2992719662"/>
                  </a:ext>
                </a:extLst>
              </a:tr>
              <a:tr h="448296">
                <a:tc>
                  <a:txBody>
                    <a:bodyPr/>
                    <a:lstStyle/>
                    <a:p>
                      <a:r>
                        <a:rPr lang="es-CO" sz="1900">
                          <a:latin typeface="Arial Rounded MT Bold"/>
                        </a:rPr>
                        <a:t>PASIVO</a:t>
                      </a:r>
                      <a:endParaRPr lang="es-CO" sz="1900" b="1">
                        <a:latin typeface="Arial Rounded MT Bold"/>
                      </a:endParaRPr>
                    </a:p>
                  </a:txBody>
                  <a:tcPr/>
                </a:tc>
                <a:tc>
                  <a:txBody>
                    <a:bodyPr/>
                    <a:lstStyle/>
                    <a:p>
                      <a:pPr algn="l"/>
                      <a:r>
                        <a:rPr lang="es-CO" sz="1900">
                          <a:latin typeface="Arial Rounded MT Bold"/>
                        </a:rPr>
                        <a:t>$         12,4</a:t>
                      </a:r>
                      <a:endParaRPr lang="es-CO" sz="1900" b="1">
                        <a:latin typeface="Arial Rounded MT Bold" panose="020F0704030504030204" pitchFamily="34" charset="0"/>
                      </a:endParaRPr>
                    </a:p>
                  </a:txBody>
                  <a:tcPr/>
                </a:tc>
                <a:tc>
                  <a:txBody>
                    <a:bodyPr/>
                    <a:lstStyle/>
                    <a:p>
                      <a:pPr algn="l"/>
                      <a:r>
                        <a:rPr lang="es-CO" sz="1900">
                          <a:latin typeface="Arial Rounded MT Bold"/>
                        </a:rPr>
                        <a:t>$          7,7</a:t>
                      </a:r>
                      <a:endParaRPr lang="es-CO" sz="1900" b="1">
                        <a:latin typeface="Arial Rounded MT Bold" panose="020F0704030504030204" pitchFamily="34" charset="0"/>
                      </a:endParaRPr>
                    </a:p>
                  </a:txBody>
                  <a:tcPr/>
                </a:tc>
                <a:extLst>
                  <a:ext uri="{0D108BD9-81ED-4DB2-BD59-A6C34878D82A}">
                    <a16:rowId xmlns:a16="http://schemas.microsoft.com/office/drawing/2014/main" val="2150565357"/>
                  </a:ext>
                </a:extLst>
              </a:tr>
              <a:tr h="448296">
                <a:tc>
                  <a:txBody>
                    <a:bodyPr/>
                    <a:lstStyle/>
                    <a:p>
                      <a:r>
                        <a:rPr lang="es-CO" sz="1900">
                          <a:latin typeface="Arial Rounded MT Bold"/>
                        </a:rPr>
                        <a:t>PATRIMONIO</a:t>
                      </a:r>
                      <a:endParaRPr lang="es-CO" sz="1900" b="1">
                        <a:latin typeface="Arial Rounded MT Bold"/>
                      </a:endParaRPr>
                    </a:p>
                  </a:txBody>
                  <a:tcPr/>
                </a:tc>
                <a:tc>
                  <a:txBody>
                    <a:bodyPr/>
                    <a:lstStyle/>
                    <a:p>
                      <a:pPr algn="l"/>
                      <a:r>
                        <a:rPr lang="es-CO" sz="1900">
                          <a:latin typeface="Arial Rounded MT Bold"/>
                        </a:rPr>
                        <a:t>$        13,8</a:t>
                      </a:r>
                      <a:endParaRPr lang="es-CO" sz="1900" b="1">
                        <a:latin typeface="Arial Rounded MT Bold" panose="020F0704030504030204" pitchFamily="34" charset="0"/>
                      </a:endParaRPr>
                    </a:p>
                  </a:txBody>
                  <a:tcPr/>
                </a:tc>
                <a:tc>
                  <a:txBody>
                    <a:bodyPr/>
                    <a:lstStyle/>
                    <a:p>
                      <a:pPr algn="l"/>
                      <a:r>
                        <a:rPr lang="es-CO" sz="1900">
                          <a:latin typeface="Arial Rounded MT Bold"/>
                        </a:rPr>
                        <a:t>$        14,6</a:t>
                      </a:r>
                      <a:endParaRPr lang="es-CO" sz="1900" b="1">
                        <a:latin typeface="Arial Rounded MT Bold" panose="020F0704030504030204" pitchFamily="34" charset="0"/>
                      </a:endParaRPr>
                    </a:p>
                  </a:txBody>
                  <a:tcPr/>
                </a:tc>
                <a:extLst>
                  <a:ext uri="{0D108BD9-81ED-4DB2-BD59-A6C34878D82A}">
                    <a16:rowId xmlns:a16="http://schemas.microsoft.com/office/drawing/2014/main" val="2836237923"/>
                  </a:ext>
                </a:extLst>
              </a:tr>
            </a:tbl>
          </a:graphicData>
        </a:graphic>
      </p:graphicFrame>
      <p:graphicFrame>
        <p:nvGraphicFramePr>
          <p:cNvPr id="20" name="Diagrama 19">
            <a:extLst>
              <a:ext uri="{FF2B5EF4-FFF2-40B4-BE49-F238E27FC236}">
                <a16:creationId xmlns:a16="http://schemas.microsoft.com/office/drawing/2014/main" id="{3EEFEAE4-7E19-4C77-A263-80F0925DB943}"/>
              </a:ext>
            </a:extLst>
          </p:cNvPr>
          <p:cNvGraphicFramePr/>
          <p:nvPr/>
        </p:nvGraphicFramePr>
        <p:xfrm>
          <a:off x="4647646" y="1726429"/>
          <a:ext cx="7767792" cy="3864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ítulo 1">
            <a:extLst>
              <a:ext uri="{FF2B5EF4-FFF2-40B4-BE49-F238E27FC236}">
                <a16:creationId xmlns:a16="http://schemas.microsoft.com/office/drawing/2014/main" id="{DB109750-75DC-4D6A-A5E6-B927B98CC517}"/>
              </a:ext>
            </a:extLst>
          </p:cNvPr>
          <p:cNvSpPr txBox="1">
            <a:spLocks/>
          </p:cNvSpPr>
          <p:nvPr/>
        </p:nvSpPr>
        <p:spPr>
          <a:xfrm>
            <a:off x="-75860" y="372246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ctr"/>
            <a:endParaRPr lang="es-419" sz="1500">
              <a:solidFill>
                <a:schemeClr val="tx1"/>
              </a:solidFill>
              <a:latin typeface="Arial Rounded MT Bold" panose="020F0704030504030204" pitchFamily="34" charset="0"/>
            </a:endParaRPr>
          </a:p>
        </p:txBody>
      </p:sp>
      <p:sp>
        <p:nvSpPr>
          <p:cNvPr id="22" name="Rectángulo 21">
            <a:extLst>
              <a:ext uri="{FF2B5EF4-FFF2-40B4-BE49-F238E27FC236}">
                <a16:creationId xmlns:a16="http://schemas.microsoft.com/office/drawing/2014/main" id="{8A502D02-64CD-4391-A387-BD75F0B5B23F}"/>
              </a:ext>
            </a:extLst>
          </p:cNvPr>
          <p:cNvSpPr/>
          <p:nvPr/>
        </p:nvSpPr>
        <p:spPr>
          <a:xfrm>
            <a:off x="6787691" y="1290022"/>
            <a:ext cx="5104636" cy="365100"/>
          </a:xfrm>
          <a:prstGeom prst="rect">
            <a:avLst/>
          </a:prstGeom>
        </p:spPr>
        <p:txBody>
          <a:bodyPr wrap="square">
            <a:spAutoFit/>
          </a:bodyPr>
          <a:lstStyle/>
          <a:p>
            <a:pPr algn="ctr">
              <a:lnSpc>
                <a:spcPct val="107000"/>
              </a:lnSpc>
              <a:spcAft>
                <a:spcPts val="800"/>
              </a:spcAft>
            </a:pPr>
            <a:r>
              <a:rPr lang="es-CO">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pic>
        <p:nvPicPr>
          <p:cNvPr id="23" name="Imagen 22">
            <a:extLst>
              <a:ext uri="{FF2B5EF4-FFF2-40B4-BE49-F238E27FC236}">
                <a16:creationId xmlns:a16="http://schemas.microsoft.com/office/drawing/2014/main" id="{98095F6D-D59E-43A4-9D6B-608C6DAB4E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0232" y="1726429"/>
            <a:ext cx="1611131" cy="1671112"/>
          </a:xfrm>
          <a:prstGeom prst="rect">
            <a:avLst/>
          </a:prstGeom>
        </p:spPr>
      </p:pic>
      <p:pic>
        <p:nvPicPr>
          <p:cNvPr id="24" name="Imagen 23">
            <a:extLst>
              <a:ext uri="{FF2B5EF4-FFF2-40B4-BE49-F238E27FC236}">
                <a16:creationId xmlns:a16="http://schemas.microsoft.com/office/drawing/2014/main" id="{1109225B-5245-47C9-BAD0-8BFA9159B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0232" y="3551072"/>
            <a:ext cx="1737264" cy="1671112"/>
          </a:xfrm>
          <a:prstGeom prst="rect">
            <a:avLst/>
          </a:prstGeom>
        </p:spPr>
      </p:pic>
      <p:sp>
        <p:nvSpPr>
          <p:cNvPr id="2" name="Título 1">
            <a:extLst>
              <a:ext uri="{FF2B5EF4-FFF2-40B4-BE49-F238E27FC236}">
                <a16:creationId xmlns:a16="http://schemas.microsoft.com/office/drawing/2014/main" id="{CFF51DE7-D603-4F3B-88DD-3C9C85EEFEE1}"/>
              </a:ext>
            </a:extLst>
          </p:cNvPr>
          <p:cNvSpPr>
            <a:spLocks noGrp="1"/>
          </p:cNvSpPr>
          <p:nvPr>
            <p:ph type="title"/>
          </p:nvPr>
        </p:nvSpPr>
        <p:spPr>
          <a:xfrm>
            <a:off x="247500" y="247335"/>
            <a:ext cx="10515600" cy="1325563"/>
          </a:xfrm>
        </p:spPr>
        <p:txBody>
          <a:bodyPr>
            <a:normAutofit/>
          </a:bodyPr>
          <a:lstStyle/>
          <a:p>
            <a:r>
              <a:rPr lang="es-ES" sz="4000" b="0">
                <a:solidFill>
                  <a:srgbClr val="C00000"/>
                </a:solidFill>
                <a:latin typeface="+mn-lt"/>
                <a:ea typeface="+mn-ea"/>
                <a:cs typeface="+mn-cs"/>
              </a:rPr>
              <a:t>Estado de Situación Financiera </a:t>
            </a:r>
            <a:r>
              <a:rPr lang="es-ES" sz="4000" b="0">
                <a:latin typeface="+mn-lt"/>
                <a:cs typeface="+mn-cs"/>
              </a:rPr>
              <a:t>SDH</a:t>
            </a:r>
            <a:br>
              <a:rPr lang="es-ES" sz="2800" b="0">
                <a:solidFill>
                  <a:srgbClr val="C00000"/>
                </a:solidFill>
                <a:latin typeface="+mn-lt"/>
                <a:ea typeface="+mn-ea"/>
                <a:cs typeface="+mn-cs"/>
              </a:rPr>
            </a:br>
            <a:br>
              <a:rPr lang="es-ES" sz="2800" b="0">
                <a:solidFill>
                  <a:srgbClr val="C00000"/>
                </a:solidFill>
                <a:latin typeface="+mn-lt"/>
                <a:ea typeface="+mn-ea"/>
                <a:cs typeface="+mn-cs"/>
              </a:rPr>
            </a:br>
            <a:r>
              <a:rPr lang="es-ES" sz="1800" b="0">
                <a:latin typeface="+mn-lt"/>
                <a:cs typeface="+mn-cs"/>
              </a:rPr>
              <a:t>Corte a </a:t>
            </a:r>
            <a:r>
              <a:rPr lang="es-ES" sz="1800">
                <a:solidFill>
                  <a:srgbClr val="C00000"/>
                </a:solidFill>
                <a:latin typeface="+mn-lt"/>
                <a:ea typeface="+mn-ea"/>
                <a:cs typeface="+mn-cs"/>
              </a:rPr>
              <a:t>septiembre</a:t>
            </a:r>
            <a:r>
              <a:rPr lang="es-ES" sz="1800" b="0">
                <a:solidFill>
                  <a:srgbClr val="C00000"/>
                </a:solidFill>
                <a:latin typeface="+mn-lt"/>
                <a:ea typeface="+mn-ea"/>
                <a:cs typeface="+mn-cs"/>
              </a:rPr>
              <a:t> 30 de 2022</a:t>
            </a:r>
            <a:endParaRPr lang="es-CO" sz="1800" b="0">
              <a:solidFill>
                <a:srgbClr val="C00000"/>
              </a:solidFill>
              <a:latin typeface="+mn-lt"/>
              <a:ea typeface="+mn-ea"/>
              <a:cs typeface="+mn-cs"/>
            </a:endParaRPr>
          </a:p>
        </p:txBody>
      </p:sp>
    </p:spTree>
    <p:extLst>
      <p:ext uri="{BB962C8B-B14F-4D97-AF65-F5344CB8AC3E}">
        <p14:creationId xmlns:p14="http://schemas.microsoft.com/office/powerpoint/2010/main" val="402991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981336"/>
            <a:ext cx="10515600" cy="684000"/>
          </a:xfrm>
        </p:spPr>
        <p:txBody>
          <a:bodyPr anchor="ctr"/>
          <a:lstStyle/>
          <a:p>
            <a:pPr algn="ctr"/>
            <a:r>
              <a:rPr lang="es-MX" sz="3600">
                <a:latin typeface="Calibri" panose="020F0502020204030204" pitchFamily="34" charset="0"/>
                <a:cs typeface="Calibri" panose="020F0502020204030204" pitchFamily="34" charset="0"/>
              </a:rPr>
              <a:t>ESTADO DE RESULTADOS 2022</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89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4AD31580-58B8-45EC-9A2D-17DAD5380810}"/>
              </a:ext>
            </a:extLst>
          </p:cNvPr>
          <p:cNvGraphicFramePr>
            <a:graphicFrameLocks noGrp="1"/>
          </p:cNvGraphicFramePr>
          <p:nvPr/>
        </p:nvGraphicFramePr>
        <p:xfrm>
          <a:off x="279458" y="2413828"/>
          <a:ext cx="4140238" cy="2015448"/>
        </p:xfrm>
        <a:graphic>
          <a:graphicData uri="http://schemas.openxmlformats.org/drawingml/2006/table">
            <a:tbl>
              <a:tblPr bandRow="1">
                <a:tableStyleId>{00A15C55-8517-42AA-B614-E9B94910E393}</a:tableStyleId>
              </a:tblPr>
              <a:tblGrid>
                <a:gridCol w="1844764">
                  <a:extLst>
                    <a:ext uri="{9D8B030D-6E8A-4147-A177-3AD203B41FA5}">
                      <a16:colId xmlns:a16="http://schemas.microsoft.com/office/drawing/2014/main" val="3242415368"/>
                    </a:ext>
                  </a:extLst>
                </a:gridCol>
                <a:gridCol w="1052845">
                  <a:extLst>
                    <a:ext uri="{9D8B030D-6E8A-4147-A177-3AD203B41FA5}">
                      <a16:colId xmlns:a16="http://schemas.microsoft.com/office/drawing/2014/main" val="1518750031"/>
                    </a:ext>
                  </a:extLst>
                </a:gridCol>
                <a:gridCol w="1242629">
                  <a:extLst>
                    <a:ext uri="{9D8B030D-6E8A-4147-A177-3AD203B41FA5}">
                      <a16:colId xmlns:a16="http://schemas.microsoft.com/office/drawing/2014/main" val="20002"/>
                    </a:ext>
                  </a:extLst>
                </a:gridCol>
              </a:tblGrid>
              <a:tr h="448296">
                <a:tc>
                  <a:txBody>
                    <a:bodyPr/>
                    <a:lstStyle/>
                    <a:p>
                      <a:endParaRPr lang="es-CO" sz="1900" b="0">
                        <a:latin typeface="Arial Rounded MT Bold" panose="020F0704030504030204" pitchFamily="34" charset="0"/>
                      </a:endParaRPr>
                    </a:p>
                  </a:txBody>
                  <a:tcPr/>
                </a:tc>
                <a:tc>
                  <a:txBody>
                    <a:bodyPr/>
                    <a:lstStyle/>
                    <a:p>
                      <a:pPr algn="ctr"/>
                      <a:r>
                        <a:rPr lang="es-CO" sz="1900" b="1">
                          <a:latin typeface="Arial Rounded MT Bold"/>
                        </a:rPr>
                        <a:t>SEP-2022</a:t>
                      </a:r>
                      <a:endParaRPr lang="es-CO" sz="1900" b="1">
                        <a:latin typeface="Arial Rounded MT Bold" panose="020F0704030504030204" pitchFamily="34" charset="0"/>
                      </a:endParaRPr>
                    </a:p>
                  </a:txBody>
                  <a:tcPr/>
                </a:tc>
                <a:tc>
                  <a:txBody>
                    <a:bodyPr/>
                    <a:lstStyle/>
                    <a:p>
                      <a:pPr algn="ctr"/>
                      <a:r>
                        <a:rPr lang="es-CO" sz="1900" b="1">
                          <a:latin typeface="Arial Rounded MT Bold"/>
                        </a:rPr>
                        <a:t>SEP-2021</a:t>
                      </a:r>
                      <a:endParaRPr lang="es-CO" sz="1900" b="1">
                        <a:latin typeface="Arial Rounded MT Bold" panose="020F0704030504030204" pitchFamily="34" charset="0"/>
                      </a:endParaRPr>
                    </a:p>
                  </a:txBody>
                  <a:tcPr/>
                </a:tc>
                <a:extLst>
                  <a:ext uri="{0D108BD9-81ED-4DB2-BD59-A6C34878D82A}">
                    <a16:rowId xmlns:a16="http://schemas.microsoft.com/office/drawing/2014/main" val="10000"/>
                  </a:ext>
                </a:extLst>
              </a:tr>
              <a:tr h="448296">
                <a:tc>
                  <a:txBody>
                    <a:bodyPr/>
                    <a:lstStyle/>
                    <a:p>
                      <a:r>
                        <a:rPr lang="es-CO" sz="1900" b="0">
                          <a:latin typeface="Arial Rounded MT Bold"/>
                        </a:rPr>
                        <a:t>INGRESOS</a:t>
                      </a:r>
                    </a:p>
                  </a:txBody>
                  <a:tcPr/>
                </a:tc>
                <a:tc>
                  <a:txBody>
                    <a:bodyPr/>
                    <a:lstStyle/>
                    <a:p>
                      <a:pPr algn="l"/>
                      <a:r>
                        <a:rPr lang="es-CO" sz="1900">
                          <a:latin typeface="Arial Rounded MT Bold"/>
                        </a:rPr>
                        <a:t>$ 16,7</a:t>
                      </a:r>
                      <a:endParaRPr lang="es-CO" sz="1900" b="1">
                        <a:latin typeface="Arial Rounded MT Bold" panose="020F0704030504030204" pitchFamily="34" charset="0"/>
                      </a:endParaRPr>
                    </a:p>
                  </a:txBody>
                  <a:tcPr/>
                </a:tc>
                <a:tc>
                  <a:txBody>
                    <a:bodyPr/>
                    <a:lstStyle/>
                    <a:p>
                      <a:pPr algn="l"/>
                      <a:r>
                        <a:rPr lang="es-CO" sz="1900">
                          <a:latin typeface="Arial Rounded MT Bold"/>
                        </a:rPr>
                        <a:t>$   13,5</a:t>
                      </a:r>
                      <a:endParaRPr lang="es-CO" sz="1900" b="1">
                        <a:latin typeface="Arial Rounded MT Bold" panose="020F0704030504030204" pitchFamily="34" charset="0"/>
                      </a:endParaRPr>
                    </a:p>
                  </a:txBody>
                  <a:tcPr/>
                </a:tc>
                <a:extLst>
                  <a:ext uri="{0D108BD9-81ED-4DB2-BD59-A6C34878D82A}">
                    <a16:rowId xmlns:a16="http://schemas.microsoft.com/office/drawing/2014/main" val="2992719662"/>
                  </a:ext>
                </a:extLst>
              </a:tr>
              <a:tr h="448296">
                <a:tc>
                  <a:txBody>
                    <a:bodyPr/>
                    <a:lstStyle/>
                    <a:p>
                      <a:r>
                        <a:rPr lang="es-CO" sz="1900" b="0">
                          <a:latin typeface="Arial Rounded MT Bold"/>
                        </a:rPr>
                        <a:t>GASTOS</a:t>
                      </a:r>
                    </a:p>
                  </a:txBody>
                  <a:tcPr/>
                </a:tc>
                <a:tc>
                  <a:txBody>
                    <a:bodyPr/>
                    <a:lstStyle/>
                    <a:p>
                      <a:pPr algn="l"/>
                      <a:r>
                        <a:rPr lang="es-CO" sz="1900">
                          <a:latin typeface="Arial Rounded MT Bold"/>
                        </a:rPr>
                        <a:t>$ 15,2</a:t>
                      </a:r>
                      <a:endParaRPr lang="es-CO" sz="1900" b="1">
                        <a:latin typeface="Arial Rounded MT Bold" panose="020F0704030504030204" pitchFamily="34" charset="0"/>
                      </a:endParaRPr>
                    </a:p>
                  </a:txBody>
                  <a:tcPr/>
                </a:tc>
                <a:tc>
                  <a:txBody>
                    <a:bodyPr/>
                    <a:lstStyle/>
                    <a:p>
                      <a:pPr algn="l"/>
                      <a:r>
                        <a:rPr lang="es-CO" sz="1900">
                          <a:latin typeface="Arial Rounded MT Bold"/>
                        </a:rPr>
                        <a:t>$   12,8</a:t>
                      </a:r>
                      <a:endParaRPr lang="es-CO" sz="1900" b="1">
                        <a:latin typeface="Arial Rounded MT Bold" panose="020F0704030504030204" pitchFamily="34" charset="0"/>
                      </a:endParaRPr>
                    </a:p>
                  </a:txBody>
                  <a:tcPr/>
                </a:tc>
                <a:extLst>
                  <a:ext uri="{0D108BD9-81ED-4DB2-BD59-A6C34878D82A}">
                    <a16:rowId xmlns:a16="http://schemas.microsoft.com/office/drawing/2014/main" val="2150565357"/>
                  </a:ext>
                </a:extLst>
              </a:tr>
              <a:tr h="448296">
                <a:tc>
                  <a:txBody>
                    <a:bodyPr/>
                    <a:lstStyle/>
                    <a:p>
                      <a:r>
                        <a:rPr lang="es-CO" sz="1900">
                          <a:latin typeface="Arial Rounded MT Bold"/>
                        </a:rPr>
                        <a:t>RESULTADO</a:t>
                      </a:r>
                      <a:endParaRPr lang="es-CO" sz="1900" b="1">
                        <a:latin typeface="Arial Rounded MT Bold"/>
                      </a:endParaRPr>
                    </a:p>
                  </a:txBody>
                  <a:tcPr/>
                </a:tc>
                <a:tc>
                  <a:txBody>
                    <a:bodyPr/>
                    <a:lstStyle/>
                    <a:p>
                      <a:pPr algn="l"/>
                      <a:r>
                        <a:rPr lang="es-CO" sz="1900">
                          <a:latin typeface="Arial Rounded MT Bold"/>
                        </a:rPr>
                        <a:t>$    1,5</a:t>
                      </a:r>
                      <a:endParaRPr lang="es-CO" sz="1900" b="1">
                        <a:latin typeface="Arial Rounded MT Bold" panose="020F0704030504030204" pitchFamily="34" charset="0"/>
                      </a:endParaRPr>
                    </a:p>
                  </a:txBody>
                  <a:tcPr/>
                </a:tc>
                <a:tc>
                  <a:txBody>
                    <a:bodyPr/>
                    <a:lstStyle/>
                    <a:p>
                      <a:pPr algn="l"/>
                      <a:r>
                        <a:rPr lang="es-CO" sz="1900">
                          <a:latin typeface="Arial Rounded MT Bold"/>
                        </a:rPr>
                        <a:t>$     0,7</a:t>
                      </a:r>
                      <a:endParaRPr lang="es-CO" sz="1900" b="1">
                        <a:latin typeface="Arial Rounded MT Bold" panose="020F0704030504030204" pitchFamily="34" charset="0"/>
                      </a:endParaRPr>
                    </a:p>
                  </a:txBody>
                  <a:tcPr/>
                </a:tc>
                <a:extLst>
                  <a:ext uri="{0D108BD9-81ED-4DB2-BD59-A6C34878D82A}">
                    <a16:rowId xmlns:a16="http://schemas.microsoft.com/office/drawing/2014/main" val="2836237923"/>
                  </a:ext>
                </a:extLst>
              </a:tr>
            </a:tbl>
          </a:graphicData>
        </a:graphic>
      </p:graphicFrame>
      <p:graphicFrame>
        <p:nvGraphicFramePr>
          <p:cNvPr id="4" name="Diagrama 3">
            <a:extLst>
              <a:ext uri="{FF2B5EF4-FFF2-40B4-BE49-F238E27FC236}">
                <a16:creationId xmlns:a16="http://schemas.microsoft.com/office/drawing/2014/main" id="{5FD7C011-6793-4FB3-A620-7E22B6F04F90}"/>
              </a:ext>
            </a:extLst>
          </p:cNvPr>
          <p:cNvGraphicFramePr/>
          <p:nvPr/>
        </p:nvGraphicFramePr>
        <p:xfrm>
          <a:off x="4192172" y="1831083"/>
          <a:ext cx="7999828" cy="3649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a:extLst>
              <a:ext uri="{FF2B5EF4-FFF2-40B4-BE49-F238E27FC236}">
                <a16:creationId xmlns:a16="http://schemas.microsoft.com/office/drawing/2014/main" id="{019B4A9F-689E-4139-8D67-AEE3A9E0814A}"/>
              </a:ext>
            </a:extLst>
          </p:cNvPr>
          <p:cNvSpPr/>
          <p:nvPr/>
        </p:nvSpPr>
        <p:spPr>
          <a:xfrm>
            <a:off x="5828249" y="1377035"/>
            <a:ext cx="5104636" cy="365100"/>
          </a:xfrm>
          <a:prstGeom prst="rect">
            <a:avLst/>
          </a:prstGeom>
        </p:spPr>
        <p:txBody>
          <a:bodyPr wrap="square">
            <a:spAutoFit/>
          </a:bodyPr>
          <a:lstStyle/>
          <a:p>
            <a:pPr algn="ctr">
              <a:lnSpc>
                <a:spcPct val="107000"/>
              </a:lnSpc>
              <a:spcAft>
                <a:spcPts val="800"/>
              </a:spcAft>
            </a:pPr>
            <a:r>
              <a:rPr lang="es-CO">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pic>
        <p:nvPicPr>
          <p:cNvPr id="7" name="Imagen 6">
            <a:extLst>
              <a:ext uri="{FF2B5EF4-FFF2-40B4-BE49-F238E27FC236}">
                <a16:creationId xmlns:a16="http://schemas.microsoft.com/office/drawing/2014/main" id="{3E7F33BD-089F-4788-B7D8-0132DC8C94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696" y="1838866"/>
            <a:ext cx="1408553" cy="1830900"/>
          </a:xfrm>
          <a:prstGeom prst="rect">
            <a:avLst/>
          </a:prstGeom>
        </p:spPr>
      </p:pic>
      <p:pic>
        <p:nvPicPr>
          <p:cNvPr id="8" name="Imagen 7">
            <a:extLst>
              <a:ext uri="{FF2B5EF4-FFF2-40B4-BE49-F238E27FC236}">
                <a16:creationId xmlns:a16="http://schemas.microsoft.com/office/drawing/2014/main" id="{A91C844A-28E1-402E-885D-01AA1AF7B1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0145" y="3772782"/>
            <a:ext cx="1128904" cy="1446333"/>
          </a:xfrm>
          <a:prstGeom prst="rect">
            <a:avLst/>
          </a:prstGeom>
        </p:spPr>
      </p:pic>
      <p:sp>
        <p:nvSpPr>
          <p:cNvPr id="10" name="Título 1">
            <a:extLst>
              <a:ext uri="{FF2B5EF4-FFF2-40B4-BE49-F238E27FC236}">
                <a16:creationId xmlns:a16="http://schemas.microsoft.com/office/drawing/2014/main" id="{382E29C6-337F-4969-94C1-6035DD7D6FA1}"/>
              </a:ext>
            </a:extLst>
          </p:cNvPr>
          <p:cNvSpPr>
            <a:spLocks noGrp="1"/>
          </p:cNvSpPr>
          <p:nvPr>
            <p:ph type="title"/>
          </p:nvPr>
        </p:nvSpPr>
        <p:spPr>
          <a:xfrm>
            <a:off x="247500" y="247335"/>
            <a:ext cx="10515600" cy="1325563"/>
          </a:xfrm>
        </p:spPr>
        <p:txBody>
          <a:bodyPr>
            <a:normAutofit/>
          </a:bodyPr>
          <a:lstStyle/>
          <a:p>
            <a:r>
              <a:rPr lang="es-ES" sz="4000" b="0">
                <a:solidFill>
                  <a:srgbClr val="C00000"/>
                </a:solidFill>
                <a:latin typeface="+mn-lt"/>
                <a:ea typeface="+mn-ea"/>
                <a:cs typeface="+mn-cs"/>
              </a:rPr>
              <a:t>Estado de Resultados</a:t>
            </a:r>
            <a:r>
              <a:rPr lang="es-ES" sz="4000" b="0">
                <a:latin typeface="+mn-lt"/>
                <a:cs typeface="+mn-cs"/>
              </a:rPr>
              <a:t> SDH</a:t>
            </a:r>
            <a:br>
              <a:rPr lang="es-ES" sz="2800" b="0">
                <a:solidFill>
                  <a:srgbClr val="C00000"/>
                </a:solidFill>
                <a:latin typeface="+mn-lt"/>
                <a:ea typeface="+mn-ea"/>
                <a:cs typeface="+mn-cs"/>
              </a:rPr>
            </a:br>
            <a:br>
              <a:rPr lang="es-ES" sz="2800" b="0">
                <a:solidFill>
                  <a:srgbClr val="C00000"/>
                </a:solidFill>
                <a:latin typeface="+mn-lt"/>
                <a:ea typeface="+mn-ea"/>
                <a:cs typeface="+mn-cs"/>
              </a:rPr>
            </a:br>
            <a:r>
              <a:rPr lang="es-ES" sz="1800" b="0">
                <a:latin typeface="+mn-lt"/>
                <a:cs typeface="+mn-cs"/>
              </a:rPr>
              <a:t>Corte a </a:t>
            </a:r>
            <a:r>
              <a:rPr lang="es-ES" sz="1800">
                <a:solidFill>
                  <a:srgbClr val="C00000"/>
                </a:solidFill>
                <a:latin typeface="+mn-lt"/>
                <a:ea typeface="+mn-ea"/>
                <a:cs typeface="+mn-cs"/>
              </a:rPr>
              <a:t>septiembre</a:t>
            </a:r>
            <a:r>
              <a:rPr lang="es-ES" sz="1800" b="0">
                <a:solidFill>
                  <a:srgbClr val="C00000"/>
                </a:solidFill>
                <a:latin typeface="+mn-lt"/>
                <a:ea typeface="+mn-ea"/>
                <a:cs typeface="+mn-cs"/>
              </a:rPr>
              <a:t> 30 de 2022</a:t>
            </a:r>
            <a:endParaRPr lang="es-CO" sz="1800" b="0">
              <a:solidFill>
                <a:srgbClr val="C00000"/>
              </a:solidFill>
              <a:latin typeface="+mn-lt"/>
              <a:ea typeface="+mn-ea"/>
              <a:cs typeface="+mn-cs"/>
            </a:endParaRPr>
          </a:p>
        </p:txBody>
      </p:sp>
      <p:sp>
        <p:nvSpPr>
          <p:cNvPr id="11" name="Título 1">
            <a:extLst>
              <a:ext uri="{FF2B5EF4-FFF2-40B4-BE49-F238E27FC236}">
                <a16:creationId xmlns:a16="http://schemas.microsoft.com/office/drawing/2014/main" id="{8C94C1EE-0994-453E-A6DB-4FE0C476F960}"/>
              </a:ext>
            </a:extLst>
          </p:cNvPr>
          <p:cNvSpPr txBox="1">
            <a:spLocks/>
          </p:cNvSpPr>
          <p:nvPr/>
        </p:nvSpPr>
        <p:spPr>
          <a:xfrm>
            <a:off x="3968307" y="1189703"/>
            <a:ext cx="2806119" cy="328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r"/>
            <a:r>
              <a:rPr lang="es-419" sz="1400">
                <a:solidFill>
                  <a:srgbClr val="C00000"/>
                </a:solidFill>
                <a:latin typeface="+mn-lt"/>
                <a:ea typeface="+mn-ea"/>
                <a:cs typeface="+mn-cs"/>
              </a:rPr>
              <a:t>(Cifras en Billones de pesos)</a:t>
            </a:r>
            <a:endParaRPr lang="es-419" sz="1400">
              <a:solidFill>
                <a:srgbClr val="C00000"/>
              </a:solidFill>
              <a:latin typeface="+mn-lt"/>
              <a:ea typeface="+mn-ea"/>
              <a:cs typeface="Calibri"/>
            </a:endParaRPr>
          </a:p>
        </p:txBody>
      </p:sp>
    </p:spTree>
    <p:extLst>
      <p:ext uri="{BB962C8B-B14F-4D97-AF65-F5344CB8AC3E}">
        <p14:creationId xmlns:p14="http://schemas.microsoft.com/office/powerpoint/2010/main" val="331846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981336"/>
            <a:ext cx="10515600" cy="684000"/>
          </a:xfrm>
        </p:spPr>
        <p:txBody>
          <a:bodyPr anchor="ctr"/>
          <a:lstStyle/>
          <a:p>
            <a:pPr algn="ctr"/>
            <a:r>
              <a:rPr lang="es-MX" sz="3600">
                <a:latin typeface="Calibri" panose="020F0502020204030204" pitchFamily="34" charset="0"/>
                <a:cs typeface="Calibri" panose="020F0502020204030204" pitchFamily="34" charset="0"/>
              </a:rPr>
              <a:t>AUSTERIDAD DEL GASTO</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193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5">
            <a:extLst>
              <a:ext uri="{FF2B5EF4-FFF2-40B4-BE49-F238E27FC236}">
                <a16:creationId xmlns:a16="http://schemas.microsoft.com/office/drawing/2014/main" id="{1AEBC286-5829-4D7A-B4B1-50F415886521}"/>
              </a:ext>
            </a:extLst>
          </p:cNvPr>
          <p:cNvGraphicFramePr>
            <a:graphicFrameLocks/>
          </p:cNvGraphicFramePr>
          <p:nvPr>
            <p:extLst>
              <p:ext uri="{D42A27DB-BD31-4B8C-83A1-F6EECF244321}">
                <p14:modId xmlns:p14="http://schemas.microsoft.com/office/powerpoint/2010/main" val="447337456"/>
              </p:ext>
            </p:extLst>
          </p:nvPr>
        </p:nvGraphicFramePr>
        <p:xfrm>
          <a:off x="226423" y="1252385"/>
          <a:ext cx="2135482" cy="3313461"/>
        </p:xfrm>
        <a:graphic>
          <a:graphicData uri="http://schemas.openxmlformats.org/drawingml/2006/table">
            <a:tbl>
              <a:tblPr firstRow="1" bandRow="1">
                <a:effectLst/>
                <a:tableStyleId>{5FD0F851-EC5A-4D38-B0AD-8093EC10F338}</a:tableStyleId>
              </a:tblPr>
              <a:tblGrid>
                <a:gridCol w="2135482">
                  <a:extLst>
                    <a:ext uri="{9D8B030D-6E8A-4147-A177-3AD203B41FA5}">
                      <a16:colId xmlns:a16="http://schemas.microsoft.com/office/drawing/2014/main" val="20000"/>
                    </a:ext>
                  </a:extLst>
                </a:gridCol>
              </a:tblGrid>
              <a:tr h="534675">
                <a:tc>
                  <a:txBody>
                    <a:bodyPr/>
                    <a:lstStyle/>
                    <a:p>
                      <a:pPr algn="ctr"/>
                      <a:r>
                        <a:rPr lang="es-CO" sz="1600" b="1" spc="0" noProof="0">
                          <a:solidFill>
                            <a:schemeClr val="bg1"/>
                          </a:solidFill>
                          <a:latin typeface="Calibri" panose="020F0502020204030204" pitchFamily="34" charset="0"/>
                          <a:cs typeface="Calibri" panose="020F0502020204030204" pitchFamily="34" charset="0"/>
                        </a:rPr>
                        <a:t>Conceptos</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950333">
                <a:tc>
                  <a:txBody>
                    <a:bodyPr/>
                    <a:lstStyle/>
                    <a:p>
                      <a:pPr algn="ctr"/>
                      <a:endParaRPr lang="es-CO" altLang="ko-KR" sz="2000" baseline="0" noProof="0">
                        <a:solidFill>
                          <a:schemeClr val="tx1">
                            <a:lumMod val="75000"/>
                            <a:lumOff val="25000"/>
                          </a:schemeClr>
                        </a:solidFill>
                        <a:latin typeface="Calibri" panose="020F0502020204030204" pitchFamily="34" charset="0"/>
                        <a:cs typeface="Calibri" panose="020F0502020204030204"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8947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Calibri" panose="020F0502020204030204" pitchFamily="34" charset="0"/>
                          <a:cs typeface="Calibri" panose="020F0502020204030204" pitchFamily="34" charset="0"/>
                        </a:rPr>
                        <a:t>Contratos</a:t>
                      </a:r>
                    </a:p>
                  </a:txBody>
                  <a:tcPr anchor="ctr">
                    <a:lnL>
                      <a:noFill/>
                    </a:lnL>
                    <a:lnR>
                      <a:noFill/>
                    </a:lnR>
                    <a:lnT w="38100" cap="flat" cmpd="sng" algn="ctr">
                      <a:solidFill>
                        <a:schemeClr val="accent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7858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Horas Extras</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35208">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Calibri" panose="020F0502020204030204" pitchFamily="34" charset="0"/>
                          <a:cs typeface="Calibri" panose="020F0502020204030204" pitchFamily="34" charset="0"/>
                        </a:rPr>
                        <a:t>Compensación por vacaciones </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52518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Calibri" panose="020F0502020204030204" pitchFamily="34" charset="0"/>
                          <a:cs typeface="Calibri" panose="020F0502020204030204" pitchFamily="34" charset="0"/>
                        </a:rPr>
                        <a:t>Viáticos y Gastos de Viaje</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4" name="Table Placeholder 5">
            <a:extLst>
              <a:ext uri="{FF2B5EF4-FFF2-40B4-BE49-F238E27FC236}">
                <a16:creationId xmlns:a16="http://schemas.microsoft.com/office/drawing/2014/main" id="{2660E50A-1BFA-4560-86EA-648FACCC9FAB}"/>
              </a:ext>
            </a:extLst>
          </p:cNvPr>
          <p:cNvGraphicFramePr>
            <a:graphicFrameLocks/>
          </p:cNvGraphicFramePr>
          <p:nvPr>
            <p:extLst>
              <p:ext uri="{D42A27DB-BD31-4B8C-83A1-F6EECF244321}">
                <p14:modId xmlns:p14="http://schemas.microsoft.com/office/powerpoint/2010/main" val="332798840"/>
              </p:ext>
            </p:extLst>
          </p:nvPr>
        </p:nvGraphicFramePr>
        <p:xfrm>
          <a:off x="2455605" y="1252385"/>
          <a:ext cx="2232000" cy="3243958"/>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2330">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2021</a:t>
                      </a:r>
                    </a:p>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Trimestre 3</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95547">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$2.283.441.720</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01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a:t>
                      </a:r>
                      <a:r>
                        <a:rPr lang="es-CO" sz="1600" b="1" kern="1200" spc="0" noProof="0">
                          <a:solidFill>
                            <a:schemeClr val="tx1"/>
                          </a:solidFill>
                          <a:latin typeface="Calibri" panose="020F0502020204030204" pitchFamily="34" charset="0"/>
                          <a:ea typeface="+mn-ea"/>
                          <a:cs typeface="Calibri" panose="020F0502020204030204" pitchFamily="34" charset="0"/>
                        </a:rPr>
                        <a:t>2.198.254.651</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01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$ 18.324.802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0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$63.885.402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256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$2.976.865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5" name="Table Placeholder 5">
            <a:extLst>
              <a:ext uri="{FF2B5EF4-FFF2-40B4-BE49-F238E27FC236}">
                <a16:creationId xmlns:a16="http://schemas.microsoft.com/office/drawing/2014/main" id="{E7DFC816-E84B-497A-AF0A-88C117E14F48}"/>
              </a:ext>
            </a:extLst>
          </p:cNvPr>
          <p:cNvGraphicFramePr>
            <a:graphicFrameLocks/>
          </p:cNvGraphicFramePr>
          <p:nvPr>
            <p:extLst>
              <p:ext uri="{D42A27DB-BD31-4B8C-83A1-F6EECF244321}">
                <p14:modId xmlns:p14="http://schemas.microsoft.com/office/powerpoint/2010/main" val="3810619287"/>
              </p:ext>
            </p:extLst>
          </p:nvPr>
        </p:nvGraphicFramePr>
        <p:xfrm>
          <a:off x="4788924" y="1252386"/>
          <a:ext cx="2232000" cy="3243956"/>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0915">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2022</a:t>
                      </a:r>
                    </a:p>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Trimestre 3</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893408">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$3.526.849.192</a:t>
                      </a:r>
                    </a:p>
                  </a:txBody>
                  <a:tcPr anchor="ctr">
                    <a:lnL>
                      <a:noFill/>
                    </a:lnL>
                    <a:lnR>
                      <a:noFill/>
                    </a:lnR>
                    <a:lnT w="5715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91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$ 3.457.999.008</a:t>
                      </a:r>
                    </a:p>
                  </a:txBody>
                  <a:tcPr anchor="ctr">
                    <a:lnL>
                      <a:noFill/>
                    </a:lnL>
                    <a:lnR>
                      <a:noFill/>
                    </a:lnR>
                    <a:lnT w="3810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91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$ 46.717.645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9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$ 22.072.539</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320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$60.000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6" name="Table Placeholder 5">
            <a:extLst>
              <a:ext uri="{FF2B5EF4-FFF2-40B4-BE49-F238E27FC236}">
                <a16:creationId xmlns:a16="http://schemas.microsoft.com/office/drawing/2014/main" id="{A1560B67-0BFD-40C3-AF6E-1968507D3572}"/>
              </a:ext>
            </a:extLst>
          </p:cNvPr>
          <p:cNvGraphicFramePr>
            <a:graphicFrameLocks/>
          </p:cNvGraphicFramePr>
          <p:nvPr>
            <p:extLst>
              <p:ext uri="{D42A27DB-BD31-4B8C-83A1-F6EECF244321}">
                <p14:modId xmlns:p14="http://schemas.microsoft.com/office/powerpoint/2010/main" val="1098852060"/>
              </p:ext>
            </p:extLst>
          </p:nvPr>
        </p:nvGraphicFramePr>
        <p:xfrm>
          <a:off x="7223563" y="1252386"/>
          <a:ext cx="2232000" cy="3243955"/>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2567">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80787">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-$1.243.407.472</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33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-$ 1.259.744.357</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3397">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panose="020F0502020204030204" pitchFamily="34" charset="0"/>
                          <a:ea typeface="+mn-ea"/>
                          <a:cs typeface="Calibri" panose="020F0502020204030204" pitchFamily="34" charset="0"/>
                        </a:rPr>
                        <a:t>-$ 28.392.843 </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33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$ 41.812.863</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704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$2.916.865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8" name="Table Placeholder 5">
            <a:extLst>
              <a:ext uri="{FF2B5EF4-FFF2-40B4-BE49-F238E27FC236}">
                <a16:creationId xmlns:a16="http://schemas.microsoft.com/office/drawing/2014/main" id="{B5A59665-B188-4D7B-B54D-0A93B2F71703}"/>
              </a:ext>
            </a:extLst>
          </p:cNvPr>
          <p:cNvGraphicFramePr>
            <a:graphicFrameLocks/>
          </p:cNvGraphicFramePr>
          <p:nvPr>
            <p:extLst>
              <p:ext uri="{D42A27DB-BD31-4B8C-83A1-F6EECF244321}">
                <p14:modId xmlns:p14="http://schemas.microsoft.com/office/powerpoint/2010/main" val="3128333974"/>
              </p:ext>
            </p:extLst>
          </p:nvPr>
        </p:nvGraphicFramePr>
        <p:xfrm>
          <a:off x="9658202" y="1252386"/>
          <a:ext cx="2232000" cy="3243954"/>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8">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 de 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78717">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-54,45%</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b="1" kern="1200" spc="0">
                          <a:solidFill>
                            <a:schemeClr val="tx1"/>
                          </a:solidFill>
                          <a:latin typeface="Calibri" panose="020F0502020204030204" pitchFamily="34" charset="0"/>
                          <a:ea typeface="+mn-ea"/>
                          <a:cs typeface="Calibri" panose="020F0502020204030204" pitchFamily="34" charset="0"/>
                        </a:rPr>
                        <a:t>-57%</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-155%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24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1" kern="1200" spc="0">
                          <a:solidFill>
                            <a:schemeClr val="tx1"/>
                          </a:solidFill>
                          <a:latin typeface="Calibri" panose="020F0502020204030204" pitchFamily="34" charset="0"/>
                          <a:ea typeface="+mn-ea"/>
                          <a:cs typeface="Calibri" panose="020F0502020204030204" pitchFamily="34" charset="0"/>
                        </a:rPr>
                        <a:t>65.45%</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766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98%</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9" name="CuadroTexto 8">
            <a:extLst>
              <a:ext uri="{FF2B5EF4-FFF2-40B4-BE49-F238E27FC236}">
                <a16:creationId xmlns:a16="http://schemas.microsoft.com/office/drawing/2014/main" id="{926BCEE3-489C-413C-87BA-16472F0D9685}"/>
              </a:ext>
            </a:extLst>
          </p:cNvPr>
          <p:cNvSpPr txBox="1"/>
          <p:nvPr/>
        </p:nvSpPr>
        <p:spPr>
          <a:xfrm>
            <a:off x="226423" y="4650335"/>
            <a:ext cx="11663779" cy="1384995"/>
          </a:xfrm>
          <a:prstGeom prst="rect">
            <a:avLst/>
          </a:prstGeom>
          <a:noFill/>
        </p:spPr>
        <p:txBody>
          <a:bodyPr wrap="square" lIns="91440" tIns="45720" rIns="91440" bIns="45720" rtlCol="0" anchor="t">
            <a:spAutoFit/>
          </a:bodyPr>
          <a:lstStyle/>
          <a:p>
            <a:pPr algn="just"/>
            <a:r>
              <a:rPr lang="es-CO" sz="1400">
                <a:cs typeface="Calibri" panose="020F0502020204030204" pitchFamily="34" charset="0"/>
              </a:rPr>
              <a:t>Durante el tercer trimestre del 2022 el porcentaje de austeridad del gasto en la Secretaría Distrital de Hacienda aumento en lo relacionado a la administración de personal en un 54,45%, lo anterior debido al aumento en los gastos de contratación con $1.259.774.357 más que en el tercer trimestre del 2021, así mismo, se evidencia que aunque aumentaron los conceptos de horas extras en mas de un 155%, lo anterior se presento, debido al retorno a las actividades presenciales en la SHD,  ya que en el 2021 se privilegio el trabajo en casa por las condiciones de la pandemia de COVID-19,  respecto al concepto de compensación por vacaciones el aumento en este gasto se presento por que se realizo el pago por indemnización de vacaciones a 2 exfuncionarios más que en el mismo periodo de 2021, los gastos por el concepto de viáticos y gastos de viaje disminuyeron en un 98% respecto al tercer trimestre de 2021.</a:t>
            </a:r>
          </a:p>
        </p:txBody>
      </p:sp>
      <p:sp>
        <p:nvSpPr>
          <p:cNvPr id="10" name="CuadroTexto 9">
            <a:extLst>
              <a:ext uri="{FF2B5EF4-FFF2-40B4-BE49-F238E27FC236}">
                <a16:creationId xmlns:a16="http://schemas.microsoft.com/office/drawing/2014/main" id="{20E1CB6F-9DD6-4701-BF83-770868BE0D2C}"/>
              </a:ext>
            </a:extLst>
          </p:cNvPr>
          <p:cNvSpPr txBox="1"/>
          <p:nvPr/>
        </p:nvSpPr>
        <p:spPr>
          <a:xfrm>
            <a:off x="226422" y="64836"/>
            <a:ext cx="9229141" cy="867930"/>
          </a:xfrm>
          <a:prstGeom prst="rect">
            <a:avLst/>
          </a:prstGeom>
          <a:noFill/>
        </p:spPr>
        <p:txBody>
          <a:bodyPr wrap="square" rtlCol="0">
            <a:spAutoFit/>
          </a:bodyPr>
          <a:lstStyle/>
          <a:p>
            <a:pPr>
              <a:lnSpc>
                <a:spcPct val="90000"/>
              </a:lnSpc>
            </a:pPr>
            <a:r>
              <a:rPr lang="es-CO" sz="3600" b="1" spc="-130">
                <a:solidFill>
                  <a:srgbClr val="C00000"/>
                </a:solidFill>
                <a:cs typeface="Calibri" panose="020F0502020204030204" pitchFamily="34" charset="0"/>
              </a:rPr>
              <a:t>Austeridad del Gasto SHD  </a:t>
            </a:r>
          </a:p>
          <a:p>
            <a:pPr>
              <a:lnSpc>
                <a:spcPct val="90000"/>
              </a:lnSpc>
            </a:pPr>
            <a:r>
              <a:rPr lang="es-CO" sz="2000" b="1" spc="-130">
                <a:solidFill>
                  <a:srgbClr val="C00000"/>
                </a:solidFill>
                <a:cs typeface="Calibri" panose="020F0502020204030204" pitchFamily="34" charset="0"/>
              </a:rPr>
              <a:t>Administración De Personal</a:t>
            </a:r>
          </a:p>
        </p:txBody>
      </p:sp>
      <p:sp>
        <p:nvSpPr>
          <p:cNvPr id="2" name="CuadroTexto 1">
            <a:extLst>
              <a:ext uri="{FF2B5EF4-FFF2-40B4-BE49-F238E27FC236}">
                <a16:creationId xmlns:a16="http://schemas.microsoft.com/office/drawing/2014/main" id="{500BE167-F4BA-4C51-97ED-BDA9D4806048}"/>
              </a:ext>
            </a:extLst>
          </p:cNvPr>
          <p:cNvSpPr txBox="1"/>
          <p:nvPr/>
        </p:nvSpPr>
        <p:spPr>
          <a:xfrm>
            <a:off x="8635782" y="6007893"/>
            <a:ext cx="3329795" cy="215444"/>
          </a:xfrm>
          <a:prstGeom prst="rect">
            <a:avLst/>
          </a:prstGeom>
          <a:noFill/>
        </p:spPr>
        <p:txBody>
          <a:bodyPr wrap="square" lIns="91440" tIns="45720" rIns="91440" bIns="45720" rtlCol="0" anchor="t">
            <a:spAutoFit/>
          </a:bodyPr>
          <a:lstStyle/>
          <a:p>
            <a:r>
              <a:rPr lang="es-CO" sz="800"/>
              <a:t>Fuente: Informe de austeridad del gasto del tercer trimestre de 2022, SAF</a:t>
            </a:r>
            <a:endParaRPr lang="es-CO" sz="800">
              <a:cs typeface="Calibri"/>
            </a:endParaRPr>
          </a:p>
        </p:txBody>
      </p:sp>
      <p:sp>
        <p:nvSpPr>
          <p:cNvPr id="11" name="Flecha abajo 10"/>
          <p:cNvSpPr/>
          <p:nvPr/>
        </p:nvSpPr>
        <p:spPr>
          <a:xfrm>
            <a:off x="11400246" y="3597061"/>
            <a:ext cx="148590" cy="31731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latin typeface="Calibri" panose="020F0502020204030204" pitchFamily="34" charset="0"/>
              <a:cs typeface="Calibri" panose="020F0502020204030204" pitchFamily="34" charset="0"/>
            </a:endParaRPr>
          </a:p>
        </p:txBody>
      </p:sp>
      <p:sp>
        <p:nvSpPr>
          <p:cNvPr id="12" name="Flecha abajo 11"/>
          <p:cNvSpPr/>
          <p:nvPr/>
        </p:nvSpPr>
        <p:spPr>
          <a:xfrm rot="10800000">
            <a:off x="11397244" y="2750455"/>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latin typeface="Calibri" panose="020F0502020204030204" pitchFamily="34" charset="0"/>
              <a:cs typeface="Calibri" panose="020F0502020204030204" pitchFamily="34" charset="0"/>
            </a:endParaRPr>
          </a:p>
        </p:txBody>
      </p:sp>
      <p:sp>
        <p:nvSpPr>
          <p:cNvPr id="13" name="Flecha abajo 12"/>
          <p:cNvSpPr/>
          <p:nvPr/>
        </p:nvSpPr>
        <p:spPr>
          <a:xfrm rot="10800000">
            <a:off x="11397244" y="2108851"/>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latin typeface="Calibri" panose="020F0502020204030204" pitchFamily="34" charset="0"/>
              <a:cs typeface="Calibri" panose="020F0502020204030204" pitchFamily="34" charset="0"/>
            </a:endParaRPr>
          </a:p>
        </p:txBody>
      </p:sp>
      <p:sp>
        <p:nvSpPr>
          <p:cNvPr id="17" name="Flecha abajo 11">
            <a:extLst>
              <a:ext uri="{FF2B5EF4-FFF2-40B4-BE49-F238E27FC236}">
                <a16:creationId xmlns:a16="http://schemas.microsoft.com/office/drawing/2014/main" id="{242E2318-C72A-4DD0-94C6-97A00C0CCFF4}"/>
              </a:ext>
            </a:extLst>
          </p:cNvPr>
          <p:cNvSpPr/>
          <p:nvPr/>
        </p:nvSpPr>
        <p:spPr>
          <a:xfrm rot="10800000">
            <a:off x="11411620" y="3178902"/>
            <a:ext cx="134214" cy="2818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latin typeface="Calibri" panose="020F0502020204030204" pitchFamily="34" charset="0"/>
              <a:cs typeface="Calibri" panose="020F0502020204030204" pitchFamily="34" charset="0"/>
            </a:endParaRPr>
          </a:p>
        </p:txBody>
      </p:sp>
      <p:sp>
        <p:nvSpPr>
          <p:cNvPr id="18" name="Flecha abajo 10">
            <a:extLst>
              <a:ext uri="{FF2B5EF4-FFF2-40B4-BE49-F238E27FC236}">
                <a16:creationId xmlns:a16="http://schemas.microsoft.com/office/drawing/2014/main" id="{B4AF8E84-E075-4FD0-9175-D2D77E0F5562}"/>
              </a:ext>
            </a:extLst>
          </p:cNvPr>
          <p:cNvSpPr/>
          <p:nvPr/>
        </p:nvSpPr>
        <p:spPr>
          <a:xfrm>
            <a:off x="11397369" y="4008256"/>
            <a:ext cx="148590" cy="31731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0556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A833645-900B-4A19-86BF-19166B586590}"/>
              </a:ext>
            </a:extLst>
          </p:cNvPr>
          <p:cNvSpPr txBox="1"/>
          <p:nvPr/>
        </p:nvSpPr>
        <p:spPr>
          <a:xfrm>
            <a:off x="219440" y="63472"/>
            <a:ext cx="8748930" cy="867930"/>
          </a:xfrm>
          <a:prstGeom prst="rect">
            <a:avLst/>
          </a:prstGeom>
          <a:noFill/>
        </p:spPr>
        <p:txBody>
          <a:bodyPr wrap="square" rtlCol="0">
            <a:spAutoFit/>
          </a:bodyPr>
          <a:lstStyle/>
          <a:p>
            <a:pPr eaLnBrk="1" hangingPunct="1">
              <a:lnSpc>
                <a:spcPct val="90000"/>
              </a:lnSpc>
            </a:pPr>
            <a:r>
              <a:rPr lang="es-CO" sz="3600" b="1" spc="-130">
                <a:solidFill>
                  <a:srgbClr val="C00000"/>
                </a:solidFill>
                <a:cs typeface="Calibri" panose="020F0502020204030204" pitchFamily="34" charset="0"/>
              </a:rPr>
              <a:t>Austeridad del Gasto SHD </a:t>
            </a:r>
            <a:endParaRPr lang="es-CO" sz="3200" b="1" spc="-130">
              <a:solidFill>
                <a:srgbClr val="C00000"/>
              </a:solidFill>
              <a:latin typeface="Tahoma"/>
              <a:cs typeface="Tahoma"/>
            </a:endParaRPr>
          </a:p>
          <a:p>
            <a:pPr>
              <a:lnSpc>
                <a:spcPct val="90000"/>
              </a:lnSpc>
            </a:pPr>
            <a:r>
              <a:rPr lang="es-CO" sz="2000" b="1" spc="-130">
                <a:solidFill>
                  <a:srgbClr val="C00000"/>
                </a:solidFill>
                <a:cs typeface="Calibri" panose="020F0502020204030204" pitchFamily="34" charset="0"/>
              </a:rPr>
              <a:t>Administración de servicios</a:t>
            </a:r>
          </a:p>
        </p:txBody>
      </p:sp>
      <p:graphicFrame>
        <p:nvGraphicFramePr>
          <p:cNvPr id="3" name="Table Placeholder 5">
            <a:extLst>
              <a:ext uri="{FF2B5EF4-FFF2-40B4-BE49-F238E27FC236}">
                <a16:creationId xmlns:a16="http://schemas.microsoft.com/office/drawing/2014/main" id="{3A11FA0E-A966-441C-B34D-0430A73C599F}"/>
              </a:ext>
            </a:extLst>
          </p:cNvPr>
          <p:cNvGraphicFramePr>
            <a:graphicFrameLocks/>
          </p:cNvGraphicFramePr>
          <p:nvPr>
            <p:extLst>
              <p:ext uri="{D42A27DB-BD31-4B8C-83A1-F6EECF244321}">
                <p14:modId xmlns:p14="http://schemas.microsoft.com/office/powerpoint/2010/main" val="1475767226"/>
              </p:ext>
            </p:extLst>
          </p:nvPr>
        </p:nvGraphicFramePr>
        <p:xfrm>
          <a:off x="422579" y="981726"/>
          <a:ext cx="1786828" cy="4152298"/>
        </p:xfrm>
        <a:graphic>
          <a:graphicData uri="http://schemas.openxmlformats.org/drawingml/2006/table">
            <a:tbl>
              <a:tblPr firstRow="1" bandRow="1">
                <a:effectLst/>
                <a:tableStyleId>{5FD0F851-EC5A-4D38-B0AD-8093EC10F338}</a:tableStyleId>
              </a:tblPr>
              <a:tblGrid>
                <a:gridCol w="1786828">
                  <a:extLst>
                    <a:ext uri="{9D8B030D-6E8A-4147-A177-3AD203B41FA5}">
                      <a16:colId xmlns:a16="http://schemas.microsoft.com/office/drawing/2014/main" val="20000"/>
                    </a:ext>
                  </a:extLst>
                </a:gridCol>
              </a:tblGrid>
              <a:tr h="551059">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Conceptos</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927356">
                <a:tc>
                  <a:txBody>
                    <a:bodyPr/>
                    <a:lstStyle/>
                    <a:p>
                      <a:pPr algn="ctr"/>
                      <a:endParaRPr lang="es-CO" altLang="ko-KR" sz="2000" baseline="0" noProof="0">
                        <a:solidFill>
                          <a:schemeClr val="tx1">
                            <a:lumMod val="75000"/>
                            <a:lumOff val="25000"/>
                          </a:schemeClr>
                        </a:solidFill>
                        <a:latin typeface="+mn-lt"/>
                        <a:cs typeface="Arial"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140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Fija</a:t>
                      </a:r>
                    </a:p>
                  </a:txBody>
                  <a:tcPr anchor="ctr">
                    <a:lnL>
                      <a:noFill/>
                    </a:lnL>
                    <a:lnR>
                      <a:noFill/>
                    </a:lnR>
                    <a:lnT w="38100" cap="flat" cmpd="sng" algn="ctr">
                      <a:solidFill>
                        <a:schemeClr val="accent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018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LDI</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LDN</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Celular</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Internet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Combustible</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9044158"/>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Impresiones</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6402083"/>
                  </a:ext>
                </a:extLst>
              </a:tr>
            </a:tbl>
          </a:graphicData>
        </a:graphic>
      </p:graphicFrame>
      <p:graphicFrame>
        <p:nvGraphicFramePr>
          <p:cNvPr id="4" name="Table Placeholder 5">
            <a:extLst>
              <a:ext uri="{FF2B5EF4-FFF2-40B4-BE49-F238E27FC236}">
                <a16:creationId xmlns:a16="http://schemas.microsoft.com/office/drawing/2014/main" id="{654E7E02-E49B-4D14-B23A-68962F04447C}"/>
              </a:ext>
            </a:extLst>
          </p:cNvPr>
          <p:cNvGraphicFramePr>
            <a:graphicFrameLocks/>
          </p:cNvGraphicFramePr>
          <p:nvPr>
            <p:extLst>
              <p:ext uri="{D42A27DB-BD31-4B8C-83A1-F6EECF244321}">
                <p14:modId xmlns:p14="http://schemas.microsoft.com/office/powerpoint/2010/main" val="1462528777"/>
              </p:ext>
            </p:extLst>
          </p:nvPr>
        </p:nvGraphicFramePr>
        <p:xfrm>
          <a:off x="2361905" y="981727"/>
          <a:ext cx="2232000" cy="4202509"/>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1549">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2021</a:t>
                      </a:r>
                    </a:p>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Trimestre 3</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94366">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$110.085.957</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96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$ 56.349.630</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96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$86.173</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571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571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$10.053.057</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571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b="1" kern="1200" spc="0">
                          <a:solidFill>
                            <a:schemeClr val="tx1"/>
                          </a:solidFill>
                          <a:latin typeface="Calibri" panose="020F0502020204030204" pitchFamily="34" charset="0"/>
                          <a:ea typeface="+mn-ea"/>
                          <a:cs typeface="Calibri" panose="020F0502020204030204" pitchFamily="34" charset="0"/>
                        </a:rPr>
                        <a:t>$28.710.000</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571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$5.244.512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5423893"/>
                  </a:ext>
                </a:extLst>
              </a:tr>
              <a:tr h="3687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$9.642.585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6261509"/>
                  </a:ext>
                </a:extLst>
              </a:tr>
            </a:tbl>
          </a:graphicData>
        </a:graphic>
      </p:graphicFrame>
      <p:graphicFrame>
        <p:nvGraphicFramePr>
          <p:cNvPr id="5" name="Table Placeholder 5">
            <a:extLst>
              <a:ext uri="{FF2B5EF4-FFF2-40B4-BE49-F238E27FC236}">
                <a16:creationId xmlns:a16="http://schemas.microsoft.com/office/drawing/2014/main" id="{AF99178B-7C5B-40D0-BFE6-A7073CEA49DE}"/>
              </a:ext>
            </a:extLst>
          </p:cNvPr>
          <p:cNvGraphicFramePr>
            <a:graphicFrameLocks/>
          </p:cNvGraphicFramePr>
          <p:nvPr>
            <p:extLst>
              <p:ext uri="{D42A27DB-BD31-4B8C-83A1-F6EECF244321}">
                <p14:modId xmlns:p14="http://schemas.microsoft.com/office/powerpoint/2010/main" val="1099712936"/>
              </p:ext>
            </p:extLst>
          </p:nvPr>
        </p:nvGraphicFramePr>
        <p:xfrm>
          <a:off x="4788924" y="981727"/>
          <a:ext cx="2232000" cy="4202509"/>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9">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2022</a:t>
                      </a:r>
                    </a:p>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Trimestre 3</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878718">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$182.448.040</a:t>
                      </a:r>
                    </a:p>
                  </a:txBody>
                  <a:tcPr anchor="ctr">
                    <a:lnL>
                      <a:noFill/>
                    </a:lnL>
                    <a:lnR>
                      <a:noFill/>
                    </a:lnR>
                    <a:lnT w="5715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$ 66.219.430</a:t>
                      </a:r>
                    </a:p>
                  </a:txBody>
                  <a:tcPr anchor="ctr">
                    <a:lnL>
                      <a:noFill/>
                    </a:lnL>
                    <a:lnR>
                      <a:noFill/>
                    </a:lnR>
                    <a:lnT w="3810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panose="020F0502020204030204" pitchFamily="34" charset="0"/>
                          <a:ea typeface="+mn-ea"/>
                          <a:cs typeface="Calibri" panose="020F0502020204030204" pitchFamily="34" charset="0"/>
                        </a:rPr>
                        <a:t>$134.013</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$ 9.974.445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4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$8.368.036</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31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$ 11.171.866</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0369164"/>
                  </a:ext>
                </a:extLst>
              </a:tr>
              <a:tr h="381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$11.268.250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7770605"/>
                  </a:ext>
                </a:extLst>
              </a:tr>
            </a:tbl>
          </a:graphicData>
        </a:graphic>
      </p:graphicFrame>
      <p:graphicFrame>
        <p:nvGraphicFramePr>
          <p:cNvPr id="6" name="Table Placeholder 5">
            <a:extLst>
              <a:ext uri="{FF2B5EF4-FFF2-40B4-BE49-F238E27FC236}">
                <a16:creationId xmlns:a16="http://schemas.microsoft.com/office/drawing/2014/main" id="{A643EC5C-57C8-41EC-B8AD-5B7DC898D0B7}"/>
              </a:ext>
            </a:extLst>
          </p:cNvPr>
          <p:cNvGraphicFramePr>
            <a:graphicFrameLocks/>
          </p:cNvGraphicFramePr>
          <p:nvPr>
            <p:extLst>
              <p:ext uri="{D42A27DB-BD31-4B8C-83A1-F6EECF244321}">
                <p14:modId xmlns:p14="http://schemas.microsoft.com/office/powerpoint/2010/main" val="2815031133"/>
              </p:ext>
            </p:extLst>
          </p:nvPr>
        </p:nvGraphicFramePr>
        <p:xfrm>
          <a:off x="7223563" y="981727"/>
          <a:ext cx="2232000" cy="4172383"/>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9">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78718">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-$72.362.083</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-$9.869.800</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panose="020F0502020204030204" pitchFamily="34" charset="0"/>
                          <a:ea typeface="+mn-ea"/>
                          <a:cs typeface="Calibri" panose="020F0502020204030204" pitchFamily="34" charset="0"/>
                        </a:rPr>
                        <a:t>-$47.840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2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62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$78.612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62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$28.341.964</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59267">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panose="020F0502020204030204" pitchFamily="34" charset="0"/>
                          <a:ea typeface="+mn-ea"/>
                          <a:cs typeface="Calibri" panose="020F0502020204030204" pitchFamily="34" charset="0"/>
                        </a:rPr>
                        <a:t>-$5.927.354</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6904377"/>
                  </a:ext>
                </a:extLst>
              </a:tr>
              <a:tr h="3615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-$1.625.665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7175305"/>
                  </a:ext>
                </a:extLst>
              </a:tr>
            </a:tbl>
          </a:graphicData>
        </a:graphic>
      </p:graphicFrame>
      <p:graphicFrame>
        <p:nvGraphicFramePr>
          <p:cNvPr id="8" name="Table Placeholder 5">
            <a:extLst>
              <a:ext uri="{FF2B5EF4-FFF2-40B4-BE49-F238E27FC236}">
                <a16:creationId xmlns:a16="http://schemas.microsoft.com/office/drawing/2014/main" id="{2B9A218F-0C75-4062-A96B-0D87FBC77A82}"/>
              </a:ext>
            </a:extLst>
          </p:cNvPr>
          <p:cNvGraphicFramePr>
            <a:graphicFrameLocks/>
          </p:cNvGraphicFramePr>
          <p:nvPr>
            <p:extLst>
              <p:ext uri="{D42A27DB-BD31-4B8C-83A1-F6EECF244321}">
                <p14:modId xmlns:p14="http://schemas.microsoft.com/office/powerpoint/2010/main" val="2927156"/>
              </p:ext>
            </p:extLst>
          </p:nvPr>
        </p:nvGraphicFramePr>
        <p:xfrm>
          <a:off x="9658202" y="981727"/>
          <a:ext cx="2232000" cy="4133987"/>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9">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 de 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78718">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-65,73%</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-14.90%</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-55.51%</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43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43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0.78%</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43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70.85%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784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-53%</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0670613"/>
                  </a:ext>
                </a:extLst>
              </a:tr>
              <a:tr h="3615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-14%</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6226513"/>
                  </a:ext>
                </a:extLst>
              </a:tr>
            </a:tbl>
          </a:graphicData>
        </a:graphic>
      </p:graphicFrame>
      <p:sp>
        <p:nvSpPr>
          <p:cNvPr id="9" name="CuadroTexto 8">
            <a:extLst>
              <a:ext uri="{FF2B5EF4-FFF2-40B4-BE49-F238E27FC236}">
                <a16:creationId xmlns:a16="http://schemas.microsoft.com/office/drawing/2014/main" id="{D4ABA844-4A48-464B-951F-445C12F17615}"/>
              </a:ext>
            </a:extLst>
          </p:cNvPr>
          <p:cNvSpPr txBox="1"/>
          <p:nvPr/>
        </p:nvSpPr>
        <p:spPr>
          <a:xfrm>
            <a:off x="82174" y="5148383"/>
            <a:ext cx="11808028" cy="954107"/>
          </a:xfrm>
          <a:prstGeom prst="rect">
            <a:avLst/>
          </a:prstGeom>
          <a:noFill/>
        </p:spPr>
        <p:txBody>
          <a:bodyPr wrap="square" lIns="91440" tIns="45720" rIns="91440" bIns="45720" rtlCol="0" anchor="t">
            <a:spAutoFit/>
          </a:bodyPr>
          <a:lstStyle/>
          <a:p>
            <a:pPr algn="just"/>
            <a:r>
              <a:rPr lang="es-CO" sz="1400">
                <a:cs typeface="Calibri" panose="020F0502020204030204" pitchFamily="34" charset="0"/>
              </a:rPr>
              <a:t>Durante el tercer trimestre del 2022 aumento el gasto en la administración de servicios en un -65.73% que corresponde a $72.362.083, el aumento se presentó principalmente en el  concepto de combustible con un porcentaje del 53%, seguido por el concepto de telefonía fija  con un porcentaje del -14.90% y las impresiones con un 14%, los aumentos en estos gastos se presentaron por el retorno a las actividades presenciales en la SHD,  ya que en el 2021 se privilegio el trabajo en casa por las condiciones de la pandemia de COVID-19.</a:t>
            </a:r>
          </a:p>
        </p:txBody>
      </p:sp>
      <p:sp>
        <p:nvSpPr>
          <p:cNvPr id="10" name="CuadroTexto 9">
            <a:extLst>
              <a:ext uri="{FF2B5EF4-FFF2-40B4-BE49-F238E27FC236}">
                <a16:creationId xmlns:a16="http://schemas.microsoft.com/office/drawing/2014/main" id="{500BE167-F4BA-4C51-97ED-BDA9D4806048}"/>
              </a:ext>
            </a:extLst>
          </p:cNvPr>
          <p:cNvSpPr txBox="1"/>
          <p:nvPr/>
        </p:nvSpPr>
        <p:spPr>
          <a:xfrm>
            <a:off x="8280025" y="6307710"/>
            <a:ext cx="3334869" cy="216027"/>
          </a:xfrm>
          <a:prstGeom prst="rect">
            <a:avLst/>
          </a:prstGeom>
          <a:noFill/>
        </p:spPr>
        <p:txBody>
          <a:bodyPr wrap="square" lIns="91440" tIns="45720" rIns="91440" bIns="45720" rtlCol="0" anchor="t">
            <a:spAutoFit/>
          </a:bodyPr>
          <a:lstStyle/>
          <a:p>
            <a:r>
              <a:rPr lang="es-CO" sz="800"/>
              <a:t>Fuente: Informe de austeridad del gasto del tercer  trimestre de 2022, SAF</a:t>
            </a:r>
            <a:endParaRPr lang="es-CO" sz="800">
              <a:cs typeface="Calibri"/>
            </a:endParaRPr>
          </a:p>
        </p:txBody>
      </p:sp>
      <p:sp>
        <p:nvSpPr>
          <p:cNvPr id="12" name="Flecha abajo 11"/>
          <p:cNvSpPr/>
          <p:nvPr/>
        </p:nvSpPr>
        <p:spPr>
          <a:xfrm rot="10800000">
            <a:off x="11348304" y="1793563"/>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Flecha abajo 12"/>
          <p:cNvSpPr/>
          <p:nvPr/>
        </p:nvSpPr>
        <p:spPr>
          <a:xfrm rot="10800000">
            <a:off x="11348304" y="4404462"/>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Flecha abajo 13"/>
          <p:cNvSpPr/>
          <p:nvPr/>
        </p:nvSpPr>
        <p:spPr>
          <a:xfrm rot="10800000">
            <a:off x="11348304" y="4797594"/>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Flecha abajo 14"/>
          <p:cNvSpPr/>
          <p:nvPr/>
        </p:nvSpPr>
        <p:spPr>
          <a:xfrm rot="10800000">
            <a:off x="11348304" y="2465324"/>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lecha abajo 15"/>
          <p:cNvSpPr/>
          <p:nvPr/>
        </p:nvSpPr>
        <p:spPr>
          <a:xfrm>
            <a:off x="11348304" y="3581408"/>
            <a:ext cx="148590" cy="35433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Flecha abajo 16"/>
          <p:cNvSpPr/>
          <p:nvPr/>
        </p:nvSpPr>
        <p:spPr>
          <a:xfrm>
            <a:off x="11353603" y="3974639"/>
            <a:ext cx="148590" cy="35433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Igual que 17"/>
          <p:cNvSpPr/>
          <p:nvPr/>
        </p:nvSpPr>
        <p:spPr>
          <a:xfrm>
            <a:off x="11230303" y="3302878"/>
            <a:ext cx="384591" cy="228608"/>
          </a:xfrm>
          <a:prstGeom prst="mathEqual">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9" name="Flecha abajo 14">
            <a:extLst>
              <a:ext uri="{FF2B5EF4-FFF2-40B4-BE49-F238E27FC236}">
                <a16:creationId xmlns:a16="http://schemas.microsoft.com/office/drawing/2014/main" id="{545638B5-231C-47F2-B02A-B1D7FEF6A59E}"/>
              </a:ext>
            </a:extLst>
          </p:cNvPr>
          <p:cNvSpPr/>
          <p:nvPr/>
        </p:nvSpPr>
        <p:spPr>
          <a:xfrm rot="10800000">
            <a:off x="11362680" y="2911019"/>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150488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981336"/>
            <a:ext cx="10515600" cy="684000"/>
          </a:xfrm>
        </p:spPr>
        <p:txBody>
          <a:bodyPr anchor="ctr"/>
          <a:lstStyle/>
          <a:p>
            <a:pPr algn="ctr"/>
            <a:r>
              <a:rPr lang="es-MX" sz="3600">
                <a:latin typeface="Calibri" panose="020F0502020204030204" pitchFamily="34" charset="0"/>
                <a:cs typeface="Calibri" panose="020F0502020204030204" pitchFamily="34" charset="0"/>
              </a:rPr>
              <a:t>CALIDAD DEL GASTO</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354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B224EF-9837-F2F7-7EB9-1D4BEF108AA2}"/>
              </a:ext>
            </a:extLst>
          </p:cNvPr>
          <p:cNvSpPr>
            <a:spLocks noGrp="1"/>
          </p:cNvSpPr>
          <p:nvPr>
            <p:ph type="title"/>
          </p:nvPr>
        </p:nvSpPr>
        <p:spPr>
          <a:xfrm>
            <a:off x="211182" y="216987"/>
            <a:ext cx="10134600" cy="692966"/>
          </a:xfrm>
        </p:spPr>
        <p:txBody>
          <a:bodyPr/>
          <a:lstStyle/>
          <a:p>
            <a:r>
              <a:rPr lang="es-MX"/>
              <a:t>¿Cómo mejorar la Calidad del Gasto?</a:t>
            </a:r>
            <a:endParaRPr lang="es-CO"/>
          </a:p>
        </p:txBody>
      </p:sp>
      <p:sp>
        <p:nvSpPr>
          <p:cNvPr id="3" name="Marcador de contenido 2">
            <a:extLst>
              <a:ext uri="{FF2B5EF4-FFF2-40B4-BE49-F238E27FC236}">
                <a16:creationId xmlns:a16="http://schemas.microsoft.com/office/drawing/2014/main" id="{8D563F7B-E9DC-2AC3-B31F-E9EB530B6462}"/>
              </a:ext>
            </a:extLst>
          </p:cNvPr>
          <p:cNvSpPr>
            <a:spLocks noGrp="1"/>
          </p:cNvSpPr>
          <p:nvPr>
            <p:ph idx="1"/>
          </p:nvPr>
        </p:nvSpPr>
        <p:spPr>
          <a:xfrm>
            <a:off x="341810" y="1337853"/>
            <a:ext cx="10645980" cy="4528377"/>
          </a:xfrm>
        </p:spPr>
        <p:txBody>
          <a:bodyPr>
            <a:normAutofit/>
          </a:bodyPr>
          <a:lstStyle/>
          <a:p>
            <a:pPr marL="514350" indent="-514350" algn="just">
              <a:buFont typeface="+mj-lt"/>
              <a:buAutoNum type="arabicPeriod"/>
            </a:pPr>
            <a:r>
              <a:rPr lang="es-CO" sz="2000" b="1">
                <a:latin typeface="Calibri" panose="020F0502020204030204" pitchFamily="34" charset="0"/>
                <a:cs typeface="Calibri" panose="020F0502020204030204" pitchFamily="34" charset="0"/>
              </a:rPr>
              <a:t>Centrar discusión en resultados e impacto de los programas distritales</a:t>
            </a:r>
          </a:p>
          <a:p>
            <a:pPr lvl="1" algn="just"/>
            <a:r>
              <a:rPr lang="es-CO" sz="2000">
                <a:solidFill>
                  <a:schemeClr val="tx1"/>
                </a:solidFill>
                <a:latin typeface="Calibri" panose="020F0502020204030204" pitchFamily="34" charset="0"/>
                <a:cs typeface="Calibri" panose="020F0502020204030204" pitchFamily="34" charset="0"/>
              </a:rPr>
              <a:t>Iniciamos fortalecimiento de instrumentos de medición de presupuesto orientado a resultados (matriz Producto, Meta, Resultado), incluyendo entre otros enfoque de género, ya hemos actualizado 4 sectores.</a:t>
            </a:r>
          </a:p>
          <a:p>
            <a:pPr lvl="1" algn="just"/>
            <a:r>
              <a:rPr lang="es-CO" sz="2000">
                <a:solidFill>
                  <a:schemeClr val="tx1"/>
                </a:solidFill>
                <a:latin typeface="Calibri" panose="020F0502020204030204" pitchFamily="34" charset="0"/>
                <a:cs typeface="Calibri" panose="020F0502020204030204" pitchFamily="34" charset="0"/>
              </a:rPr>
              <a:t>Participamos de la creación del Sistema Distrital de Evaluación (Circular 011 de 2022 del </a:t>
            </a:r>
            <a:r>
              <a:rPr lang="es-CO" sz="2000" err="1">
                <a:solidFill>
                  <a:schemeClr val="tx1"/>
                </a:solidFill>
                <a:latin typeface="Calibri" panose="020F0502020204030204" pitchFamily="34" charset="0"/>
                <a:cs typeface="Calibri" panose="020F0502020204030204" pitchFamily="34" charset="0"/>
              </a:rPr>
              <a:t>Conpes</a:t>
            </a:r>
            <a:r>
              <a:rPr lang="es-CO" sz="2000">
                <a:solidFill>
                  <a:schemeClr val="tx1"/>
                </a:solidFill>
                <a:latin typeface="Calibri" panose="020F0502020204030204" pitchFamily="34" charset="0"/>
                <a:cs typeface="Calibri" panose="020F0502020204030204" pitchFamily="34" charset="0"/>
              </a:rPr>
              <a:t> Distrital), contratando 3 evaluaciones.</a:t>
            </a:r>
          </a:p>
          <a:p>
            <a:pPr marL="514350" indent="-514350" algn="just">
              <a:buFont typeface="+mj-lt"/>
              <a:buAutoNum type="arabicPeriod"/>
            </a:pPr>
            <a:r>
              <a:rPr lang="es-CO" sz="2000" b="1">
                <a:latin typeface="Calibri" panose="020F0502020204030204" pitchFamily="34" charset="0"/>
                <a:cs typeface="Calibri" panose="020F0502020204030204" pitchFamily="34" charset="0"/>
              </a:rPr>
              <a:t>Cambiar incentivos de ‘ejecución’ a ‘mejor ejecución’:</a:t>
            </a:r>
          </a:p>
          <a:p>
            <a:pPr lvl="1" algn="just"/>
            <a:r>
              <a:rPr lang="es-CO" sz="2000">
                <a:solidFill>
                  <a:schemeClr val="tx1"/>
                </a:solidFill>
                <a:latin typeface="Calibri" panose="020F0502020204030204" pitchFamily="34" charset="0"/>
                <a:cs typeface="Calibri" panose="020F0502020204030204" pitchFamily="34" charset="0"/>
              </a:rPr>
              <a:t>Iniciamos una serie de talleres con Secretarios de Despacho y Jefes de Oficina de Planeación para identificar mejores prácticas de planeación y ejecución, así como problemas comunes. Ya hemos abordado 6 sectores.</a:t>
            </a:r>
          </a:p>
          <a:p>
            <a:pPr lvl="1" algn="just"/>
            <a:r>
              <a:rPr lang="es-CO" sz="2000">
                <a:solidFill>
                  <a:schemeClr val="tx1"/>
                </a:solidFill>
                <a:latin typeface="Calibri" panose="020F0502020204030204" pitchFamily="34" charset="0"/>
                <a:cs typeface="Calibri" panose="020F0502020204030204" pitchFamily="34" charset="0"/>
              </a:rPr>
              <a:t>Implementación de trazadores presupuestales y guías asociadas (género, jóvenes, discapacidad, etc.)</a:t>
            </a:r>
          </a:p>
          <a:p>
            <a:pPr lvl="1" algn="just"/>
            <a:r>
              <a:rPr lang="es-CO" sz="2000">
                <a:solidFill>
                  <a:schemeClr val="tx1"/>
                </a:solidFill>
                <a:latin typeface="Calibri" panose="020F0502020204030204" pitchFamily="34" charset="0"/>
                <a:cs typeface="Calibri" panose="020F0502020204030204" pitchFamily="34" charset="0"/>
              </a:rPr>
              <a:t>Estructuración de proyectos de inversión y estructura de gasto para minimizar trámites presupuestales en SHD y SDP.</a:t>
            </a:r>
          </a:p>
        </p:txBody>
      </p:sp>
    </p:spTree>
    <p:extLst>
      <p:ext uri="{BB962C8B-B14F-4D97-AF65-F5344CB8AC3E}">
        <p14:creationId xmlns:p14="http://schemas.microsoft.com/office/powerpoint/2010/main" val="796659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1FAB365-F71F-E83C-6E56-ABC9BBA16E7C}"/>
              </a:ext>
            </a:extLst>
          </p:cNvPr>
          <p:cNvSpPr>
            <a:spLocks noGrp="1"/>
          </p:cNvSpPr>
          <p:nvPr>
            <p:ph type="title"/>
          </p:nvPr>
        </p:nvSpPr>
        <p:spPr>
          <a:xfrm>
            <a:off x="3009900" y="262535"/>
            <a:ext cx="6172200" cy="539750"/>
          </a:xfrm>
        </p:spPr>
        <p:txBody>
          <a:bodyPr/>
          <a:lstStyle/>
          <a:p>
            <a:pPr algn="ctr"/>
            <a:r>
              <a:rPr lang="es-MX" sz="3600">
                <a:solidFill>
                  <a:schemeClr val="accent1"/>
                </a:solidFill>
                <a:latin typeface="Calibri" panose="020F0502020204030204" pitchFamily="34" charset="0"/>
                <a:cs typeface="Calibri" panose="020F0502020204030204" pitchFamily="34" charset="0"/>
              </a:rPr>
              <a:t>INFORMES 2022</a:t>
            </a:r>
            <a:endParaRPr lang="es-CO" sz="3600">
              <a:solidFill>
                <a:schemeClr val="accent1"/>
              </a:solidFill>
              <a:latin typeface="Calibri" panose="020F0502020204030204" pitchFamily="34" charset="0"/>
              <a:cs typeface="Calibri" panose="020F0502020204030204" pitchFamily="34" charset="0"/>
            </a:endParaRPr>
          </a:p>
        </p:txBody>
      </p:sp>
      <p:sp>
        <p:nvSpPr>
          <p:cNvPr id="9" name="Marcador de contenido 2">
            <a:extLst>
              <a:ext uri="{FF2B5EF4-FFF2-40B4-BE49-F238E27FC236}">
                <a16:creationId xmlns:a16="http://schemas.microsoft.com/office/drawing/2014/main" id="{C01D538E-42F9-3D48-9058-FEEBD3AA2267}"/>
              </a:ext>
            </a:extLst>
          </p:cNvPr>
          <p:cNvSpPr txBox="1">
            <a:spLocks/>
          </p:cNvSpPr>
          <p:nvPr/>
        </p:nvSpPr>
        <p:spPr>
          <a:xfrm>
            <a:off x="240391" y="1160377"/>
            <a:ext cx="4920215" cy="48240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CO" sz="2400" b="1">
                <a:solidFill>
                  <a:schemeClr val="accent2">
                    <a:lumMod val="50000"/>
                  </a:schemeClr>
                </a:solidFill>
                <a:latin typeface="Calibri"/>
                <a:cs typeface="Calibri"/>
              </a:rPr>
              <a:t>CORPORATIVOS</a:t>
            </a:r>
            <a:endParaRPr lang="es-ES" sz="2400">
              <a:solidFill>
                <a:schemeClr val="accent2">
                  <a:lumMod val="50000"/>
                </a:schemeClr>
              </a:solidFill>
              <a:latin typeface="Calibri"/>
              <a:cs typeface="Calibri"/>
            </a:endParaRPr>
          </a:p>
          <a:p>
            <a:pPr lvl="1">
              <a:lnSpc>
                <a:spcPct val="100000"/>
              </a:lnSpc>
            </a:pPr>
            <a:r>
              <a:rPr lang="es-CO" sz="2000">
                <a:latin typeface="Calibri"/>
                <a:cs typeface="Calibri"/>
              </a:rPr>
              <a:t>Plan De Desarrollo Distrital. </a:t>
            </a:r>
            <a:endParaRPr lang="es-CO" sz="2000">
              <a:latin typeface="Calibri" panose="020F0502020204030204" pitchFamily="34" charset="0"/>
              <a:cs typeface="Calibri" panose="020F0502020204030204" pitchFamily="34" charset="0"/>
            </a:endParaRPr>
          </a:p>
          <a:p>
            <a:pPr lvl="1">
              <a:lnSpc>
                <a:spcPct val="100000"/>
              </a:lnSpc>
            </a:pPr>
            <a:r>
              <a:rPr lang="es-CO" sz="2000">
                <a:latin typeface="Calibri"/>
                <a:cs typeface="Calibri"/>
              </a:rPr>
              <a:t>Ejecución Presupuestal 2022</a:t>
            </a:r>
            <a:endParaRPr lang="es-CO" sz="2000">
              <a:latin typeface="Calibri" panose="020F0502020204030204" pitchFamily="34" charset="0"/>
              <a:cs typeface="Calibri" panose="020F0502020204030204" pitchFamily="34" charset="0"/>
            </a:endParaRPr>
          </a:p>
          <a:p>
            <a:pPr lvl="1">
              <a:lnSpc>
                <a:spcPct val="100000"/>
              </a:lnSpc>
            </a:pPr>
            <a:r>
              <a:rPr lang="es-CO" sz="2000">
                <a:latin typeface="Calibri"/>
                <a:cs typeface="Calibri"/>
              </a:rPr>
              <a:t>Estado De Situación Financiera  SHD </a:t>
            </a:r>
          </a:p>
          <a:p>
            <a:pPr lvl="1">
              <a:lnSpc>
                <a:spcPct val="100000"/>
              </a:lnSpc>
            </a:pPr>
            <a:r>
              <a:rPr lang="es-CO" sz="2000">
                <a:latin typeface="Calibri"/>
                <a:cs typeface="Calibri"/>
              </a:rPr>
              <a:t>Estado De Resultados SHD</a:t>
            </a:r>
          </a:p>
          <a:p>
            <a:pPr lvl="1">
              <a:lnSpc>
                <a:spcPct val="100000"/>
              </a:lnSpc>
            </a:pPr>
            <a:r>
              <a:rPr lang="es-CO" sz="2000">
                <a:latin typeface="Calibri"/>
                <a:cs typeface="Calibri"/>
              </a:rPr>
              <a:t>Austeridad Del Gasto</a:t>
            </a:r>
          </a:p>
          <a:p>
            <a:pPr lvl="1">
              <a:lnSpc>
                <a:spcPct val="100000"/>
              </a:lnSpc>
            </a:pPr>
            <a:r>
              <a:rPr lang="es-CO" sz="2000">
                <a:latin typeface="Calibri"/>
                <a:cs typeface="Calibri"/>
              </a:rPr>
              <a:t>Índice De Desempeño Institucional</a:t>
            </a:r>
            <a:endParaRPr lang="es-CO" sz="2000">
              <a:solidFill>
                <a:srgbClr val="002060"/>
              </a:solidFill>
              <a:latin typeface="Calibri"/>
              <a:cs typeface="Calibri"/>
            </a:endParaRPr>
          </a:p>
          <a:p>
            <a:pPr lvl="1">
              <a:lnSpc>
                <a:spcPct val="70000"/>
              </a:lnSpc>
            </a:pPr>
            <a:endParaRPr lang="es-CO">
              <a:solidFill>
                <a:srgbClr val="002060"/>
              </a:solidFill>
              <a:latin typeface="Calibri" panose="020F0502020204030204" pitchFamily="34" charset="0"/>
              <a:ea typeface="+mn-lt"/>
              <a:cs typeface="Calibri" panose="020F0502020204030204" pitchFamily="34" charset="0"/>
            </a:endParaRPr>
          </a:p>
          <a:p>
            <a:pPr lvl="1"/>
            <a:endParaRPr lang="es-CO">
              <a:solidFill>
                <a:srgbClr val="000000"/>
              </a:solidFill>
              <a:latin typeface="Arial Narrow" panose="020B0606020202030204" pitchFamily="34" charset="0"/>
            </a:endParaRPr>
          </a:p>
        </p:txBody>
      </p:sp>
      <p:sp>
        <p:nvSpPr>
          <p:cNvPr id="10" name="Marcador de contenido 2">
            <a:extLst>
              <a:ext uri="{FF2B5EF4-FFF2-40B4-BE49-F238E27FC236}">
                <a16:creationId xmlns:a16="http://schemas.microsoft.com/office/drawing/2014/main" id="{87C2A6D9-62E3-300A-AD6A-85F14D1FFD34}"/>
              </a:ext>
            </a:extLst>
          </p:cNvPr>
          <p:cNvSpPr txBox="1">
            <a:spLocks/>
          </p:cNvSpPr>
          <p:nvPr/>
        </p:nvSpPr>
        <p:spPr>
          <a:xfrm>
            <a:off x="5160606" y="1160377"/>
            <a:ext cx="6768000" cy="5688000"/>
          </a:xfrm>
          <a:prstGeom prst="rect">
            <a:avLst/>
          </a:prstGeom>
        </p:spPr>
        <p:txBody>
          <a:bodyPr lIns="91440" tIns="45720" rIns="91440" bIns="45720" anchor="t"/>
          <a:lstStyle>
            <a:defPPr>
              <a:defRPr lang="es-CO"/>
            </a:defPPr>
            <a:lvl1pPr marL="228600" indent="-228600" defTabSz="914400" eaLnBrk="1" latinLnBrk="0" hangingPunct="1">
              <a:lnSpc>
                <a:spcPct val="100000"/>
              </a:lnSpc>
              <a:spcBef>
                <a:spcPts val="1000"/>
              </a:spcBef>
              <a:buFont typeface="Arial" panose="020B0604020202020204" pitchFamily="34" charset="0"/>
              <a:buChar char="•"/>
              <a:defRPr sz="2400" b="1">
                <a:solidFill>
                  <a:schemeClr val="accent2">
                    <a:lumMod val="50000"/>
                  </a:schemeClr>
                </a:solidFill>
                <a:cs typeface="Calibri" panose="020F0502020204030204" pitchFamily="34" charset="0"/>
              </a:defRPr>
            </a:lvl1pPr>
            <a:lvl2pPr marL="685800" lvl="1" indent="-228600" defTabSz="914400" eaLnBrk="1" latinLnBrk="0" hangingPunct="1">
              <a:lnSpc>
                <a:spcPct val="100000"/>
              </a:lnSpc>
              <a:spcBef>
                <a:spcPts val="500"/>
              </a:spcBef>
              <a:buFont typeface="Arial" panose="020B0604020202020204" pitchFamily="34" charset="0"/>
              <a:buChar char="•"/>
              <a:defRPr sz="2400">
                <a:cs typeface="Calibri" panose="020F0502020204030204" pitchFamily="34" charset="0"/>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es-MX">
                <a:latin typeface="Calibri"/>
                <a:cs typeface="Calibri"/>
              </a:rPr>
              <a:t>ESTRATÉGICOS</a:t>
            </a:r>
            <a:endParaRPr lang="es-ES">
              <a:latin typeface="Calibri"/>
              <a:cs typeface="Calibri"/>
            </a:endParaRPr>
          </a:p>
          <a:p>
            <a:pPr lvl="1"/>
            <a:r>
              <a:rPr lang="es-CO" sz="2000">
                <a:latin typeface="Calibri"/>
                <a:cs typeface="Calibri"/>
              </a:rPr>
              <a:t>Recaudo de impuestos</a:t>
            </a:r>
            <a:endParaRPr lang="en-US" sz="2000">
              <a:latin typeface="Calibri"/>
              <a:cs typeface="Calibri"/>
            </a:endParaRPr>
          </a:p>
          <a:p>
            <a:pPr lvl="1"/>
            <a:r>
              <a:rPr lang="es-CO" sz="2000">
                <a:latin typeface="Calibri"/>
                <a:cs typeface="Calibri"/>
              </a:rPr>
              <a:t>Trámites, puntos y canales de atención</a:t>
            </a:r>
            <a:endParaRPr lang="en-US" sz="2000">
              <a:latin typeface="Calibri"/>
              <a:cs typeface="Calibri"/>
            </a:endParaRPr>
          </a:p>
          <a:p>
            <a:pPr lvl="1"/>
            <a:r>
              <a:rPr lang="es-CO" sz="2000">
                <a:latin typeface="Calibri"/>
                <a:cs typeface="Calibri"/>
              </a:rPr>
              <a:t>Ingreso Mínimo Garantizado – IMG</a:t>
            </a:r>
          </a:p>
          <a:p>
            <a:pPr lvl="1"/>
            <a:r>
              <a:rPr lang="es-CO" sz="2000">
                <a:latin typeface="Calibri"/>
                <a:cs typeface="Calibri"/>
              </a:rPr>
              <a:t>Reactivación económica</a:t>
            </a:r>
            <a:endParaRPr lang="en-US" sz="2000">
              <a:latin typeface="Calibri"/>
              <a:cs typeface="Calibri"/>
            </a:endParaRPr>
          </a:p>
          <a:p>
            <a:pPr lvl="1"/>
            <a:r>
              <a:rPr lang="es-CO" sz="2000">
                <a:latin typeface="Calibri"/>
                <a:cs typeface="Calibri"/>
              </a:rPr>
              <a:t>Cupo de endeudamiento</a:t>
            </a:r>
            <a:endParaRPr lang="en-US" sz="2000">
              <a:latin typeface="Calibri"/>
              <a:cs typeface="Calibri"/>
            </a:endParaRPr>
          </a:p>
          <a:p>
            <a:pPr lvl="1"/>
            <a:r>
              <a:rPr lang="es-CO" sz="2000">
                <a:latin typeface="Calibri"/>
                <a:cs typeface="Calibri"/>
              </a:rPr>
              <a:t>Presupuesto Distrital y disponibilidad de recursos para el PDD</a:t>
            </a:r>
            <a:endParaRPr lang="en-US" sz="2000">
              <a:latin typeface="Calibri"/>
              <a:cs typeface="Calibri"/>
            </a:endParaRPr>
          </a:p>
          <a:p>
            <a:pPr lvl="1"/>
            <a:r>
              <a:rPr lang="es-CO" sz="2000">
                <a:latin typeface="Calibri"/>
                <a:cs typeface="Calibri"/>
              </a:rPr>
              <a:t>Estado de situación financiera de Bogotá</a:t>
            </a:r>
            <a:endParaRPr lang="en-US" sz="2000">
              <a:latin typeface="Calibri"/>
              <a:cs typeface="Calibri"/>
            </a:endParaRPr>
          </a:p>
          <a:p>
            <a:pPr lvl="1"/>
            <a:r>
              <a:rPr lang="es-CO" sz="2000">
                <a:latin typeface="Calibri"/>
                <a:cs typeface="Calibri"/>
              </a:rPr>
              <a:t>Estado de resultados de Bogotá</a:t>
            </a:r>
          </a:p>
          <a:p>
            <a:pPr lvl="1"/>
            <a:r>
              <a:rPr lang="es-CO" sz="2000">
                <a:latin typeface="Calibri"/>
                <a:cs typeface="Calibri"/>
              </a:rPr>
              <a:t>Proyecto de presupuesto anual vigencia 2023</a:t>
            </a:r>
            <a:endParaRPr lang="en-US" sz="2000">
              <a:latin typeface="Calibri"/>
              <a:cs typeface="Calibri"/>
            </a:endParaRPr>
          </a:p>
          <a:p>
            <a:pPr lvl="1"/>
            <a:r>
              <a:rPr lang="es-CO" sz="2000">
                <a:latin typeface="Calibri"/>
                <a:cs typeface="Calibri"/>
              </a:rPr>
              <a:t>BOGDATA</a:t>
            </a:r>
            <a:endParaRPr lang="en-US" sz="2000">
              <a:latin typeface="Calibri"/>
              <a:cs typeface="Calibri"/>
            </a:endParaRPr>
          </a:p>
          <a:p>
            <a:pPr lvl="1"/>
            <a:endParaRPr lang="es-CO" sz="2000"/>
          </a:p>
          <a:p>
            <a:pPr lvl="1"/>
            <a:endParaRPr lang="es-CO" sz="2000"/>
          </a:p>
          <a:p>
            <a:pPr lvl="1"/>
            <a:endParaRPr lang="es-CO"/>
          </a:p>
        </p:txBody>
      </p:sp>
      <p:pic>
        <p:nvPicPr>
          <p:cNvPr id="5" name="Picture 2">
            <a:extLst>
              <a:ext uri="{FF2B5EF4-FFF2-40B4-BE49-F238E27FC236}">
                <a16:creationId xmlns:a16="http://schemas.microsoft.com/office/drawing/2014/main" id="{9F8A2F07-9F28-32CB-AB4B-4ABADD095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99" y="102216"/>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700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adroTexto 26">
            <a:extLst>
              <a:ext uri="{FF2B5EF4-FFF2-40B4-BE49-F238E27FC236}">
                <a16:creationId xmlns:a16="http://schemas.microsoft.com/office/drawing/2014/main" id="{D8F3303E-CC7D-4F55-A8B3-ED0FAAFFAE10}"/>
              </a:ext>
            </a:extLst>
          </p:cNvPr>
          <p:cNvSpPr txBox="1"/>
          <p:nvPr/>
        </p:nvSpPr>
        <p:spPr>
          <a:xfrm>
            <a:off x="118573" y="2097208"/>
            <a:ext cx="3043564" cy="1754326"/>
          </a:xfrm>
          <a:prstGeom prst="rect">
            <a:avLst/>
          </a:prstGeom>
          <a:noFill/>
        </p:spPr>
        <p:txBody>
          <a:bodyPr wrap="square" rtlCol="0">
            <a:spAutoFit/>
          </a:bodyPr>
          <a:lstStyle/>
          <a:p>
            <a:pPr algn="ctr"/>
            <a:r>
              <a:rPr lang="es-ES" sz="2800" b="1">
                <a:solidFill>
                  <a:srgbClr val="CA202E"/>
                </a:solidFill>
                <a:latin typeface="Arial" panose="020B0604020202020204" pitchFamily="34" charset="0"/>
                <a:cs typeface="Arial" panose="020B0604020202020204" pitchFamily="34" charset="0"/>
              </a:rPr>
              <a:t>Trazadores</a:t>
            </a:r>
          </a:p>
          <a:p>
            <a:pPr algn="ctr"/>
            <a:r>
              <a:rPr lang="es-ES" sz="2800" b="1">
                <a:solidFill>
                  <a:srgbClr val="CA202E"/>
                </a:solidFill>
                <a:latin typeface="Arial" panose="020B0604020202020204" pitchFamily="34" charset="0"/>
                <a:cs typeface="Arial" panose="020B0604020202020204" pitchFamily="34" charset="0"/>
              </a:rPr>
              <a:t>Presupuestales</a:t>
            </a:r>
          </a:p>
          <a:p>
            <a:pPr algn="ctr"/>
            <a:r>
              <a:rPr lang="es-ES" sz="2800" b="1">
                <a:solidFill>
                  <a:srgbClr val="CA202E"/>
                </a:solidFill>
                <a:latin typeface="Arial" panose="020B0604020202020204" pitchFamily="34" charset="0"/>
                <a:cs typeface="Arial" panose="020B0604020202020204" pitchFamily="34" charset="0"/>
              </a:rPr>
              <a:t> Implementados:</a:t>
            </a:r>
          </a:p>
          <a:p>
            <a:pPr algn="ctr"/>
            <a:r>
              <a:rPr lang="es-ES" sz="2400" b="1">
                <a:solidFill>
                  <a:srgbClr val="CA202E"/>
                </a:solidFill>
                <a:latin typeface="Arial" panose="020B0604020202020204" pitchFamily="34" charset="0"/>
                <a:cs typeface="Arial" panose="020B0604020202020204" pitchFamily="34" charset="0"/>
              </a:rPr>
              <a:t>  </a:t>
            </a:r>
            <a:endParaRPr lang="es-ES" sz="2400" b="1"/>
          </a:p>
        </p:txBody>
      </p:sp>
      <p:graphicFrame>
        <p:nvGraphicFramePr>
          <p:cNvPr id="26" name="Diagrama 25">
            <a:extLst>
              <a:ext uri="{FF2B5EF4-FFF2-40B4-BE49-F238E27FC236}">
                <a16:creationId xmlns:a16="http://schemas.microsoft.com/office/drawing/2014/main" id="{6C5CD904-20F0-45D0-A323-7A0D413B3921}"/>
              </a:ext>
            </a:extLst>
          </p:cNvPr>
          <p:cNvGraphicFramePr/>
          <p:nvPr>
            <p:extLst>
              <p:ext uri="{D42A27DB-BD31-4B8C-83A1-F6EECF244321}">
                <p14:modId xmlns:p14="http://schemas.microsoft.com/office/powerpoint/2010/main" val="2279959758"/>
              </p:ext>
            </p:extLst>
          </p:nvPr>
        </p:nvGraphicFramePr>
        <p:xfrm>
          <a:off x="3991633" y="1101938"/>
          <a:ext cx="7637948" cy="4285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Elipse 28">
            <a:extLst>
              <a:ext uri="{FF2B5EF4-FFF2-40B4-BE49-F238E27FC236}">
                <a16:creationId xmlns:a16="http://schemas.microsoft.com/office/drawing/2014/main" id="{3ED96EF8-E39E-40A1-8712-1403F6B74F81}"/>
              </a:ext>
            </a:extLst>
          </p:cNvPr>
          <p:cNvSpPr/>
          <p:nvPr/>
        </p:nvSpPr>
        <p:spPr>
          <a:xfrm>
            <a:off x="3162137" y="1046231"/>
            <a:ext cx="988599" cy="915529"/>
          </a:xfrm>
          <a:prstGeom prst="ellipse">
            <a:avLst/>
          </a:prstGeom>
          <a:solidFill>
            <a:srgbClr val="A5A5A5"/>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 name="Gráfico 15" descr="Grupo de mujeres">
            <a:extLst>
              <a:ext uri="{FF2B5EF4-FFF2-40B4-BE49-F238E27FC236}">
                <a16:creationId xmlns:a16="http://schemas.microsoft.com/office/drawing/2014/main" id="{D9572A36-ECC9-4EAF-9FE2-08ABFE3D877F}"/>
              </a:ext>
            </a:extLst>
          </p:cNvPr>
          <p:cNvPicPr>
            <a:picLocks noChangeAspect="1"/>
          </p:cNvPicPr>
          <p:nvPr/>
        </p:nvPicPr>
        <p:blipFill>
          <a:blip r:embed="rId8" cstate="print">
            <a:clrChange>
              <a:clrFrom>
                <a:srgbClr val="000000">
                  <a:alpha val="0"/>
                </a:srgbClr>
              </a:clrFrom>
              <a:clrTo>
                <a:srgbClr val="000000">
                  <a:alpha val="0"/>
                </a:srgbClr>
              </a:clrTo>
            </a:clrChange>
            <a:duotone>
              <a:prstClr val="black"/>
              <a:schemeClr val="bg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34763" y="1191106"/>
            <a:ext cx="635521" cy="546931"/>
          </a:xfrm>
          <a:prstGeom prst="rect">
            <a:avLst/>
          </a:prstGeom>
        </p:spPr>
      </p:pic>
      <p:sp>
        <p:nvSpPr>
          <p:cNvPr id="31" name="Elipse 30">
            <a:extLst>
              <a:ext uri="{FF2B5EF4-FFF2-40B4-BE49-F238E27FC236}">
                <a16:creationId xmlns:a16="http://schemas.microsoft.com/office/drawing/2014/main" id="{EB8DD70C-3041-414E-A766-3A0B04007193}"/>
              </a:ext>
            </a:extLst>
          </p:cNvPr>
          <p:cNvSpPr/>
          <p:nvPr/>
        </p:nvSpPr>
        <p:spPr>
          <a:xfrm>
            <a:off x="3180450" y="1962027"/>
            <a:ext cx="970286" cy="912464"/>
          </a:xfrm>
          <a:prstGeom prst="ellipse">
            <a:avLst/>
          </a:prstGeom>
          <a:solidFill>
            <a:srgbClr val="AE8B45"/>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Elipse 31">
            <a:extLst>
              <a:ext uri="{FF2B5EF4-FFF2-40B4-BE49-F238E27FC236}">
                <a16:creationId xmlns:a16="http://schemas.microsoft.com/office/drawing/2014/main" id="{35FE3885-849E-4C31-A43B-AEF0C8ED9E41}"/>
              </a:ext>
            </a:extLst>
          </p:cNvPr>
          <p:cNvSpPr/>
          <p:nvPr/>
        </p:nvSpPr>
        <p:spPr>
          <a:xfrm>
            <a:off x="3181684" y="2851974"/>
            <a:ext cx="970286" cy="841623"/>
          </a:xfrm>
          <a:prstGeom prst="ellipse">
            <a:avLst/>
          </a:prstGeom>
          <a:solidFill>
            <a:srgbClr val="AB6E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Elipse 32">
            <a:extLst>
              <a:ext uri="{FF2B5EF4-FFF2-40B4-BE49-F238E27FC236}">
                <a16:creationId xmlns:a16="http://schemas.microsoft.com/office/drawing/2014/main" id="{9F82386F-176C-442E-9827-A2B00BAF6344}"/>
              </a:ext>
            </a:extLst>
          </p:cNvPr>
          <p:cNvSpPr/>
          <p:nvPr/>
        </p:nvSpPr>
        <p:spPr>
          <a:xfrm>
            <a:off x="3190286" y="3729050"/>
            <a:ext cx="970286" cy="797988"/>
          </a:xfrm>
          <a:prstGeom prst="ellipse">
            <a:avLst/>
          </a:prstGeom>
          <a:solidFill>
            <a:srgbClr val="AE58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Elipse 34">
            <a:extLst>
              <a:ext uri="{FF2B5EF4-FFF2-40B4-BE49-F238E27FC236}">
                <a16:creationId xmlns:a16="http://schemas.microsoft.com/office/drawing/2014/main" id="{5A8C8ADB-544B-46C2-BFF0-CF3E9D53880B}"/>
              </a:ext>
            </a:extLst>
          </p:cNvPr>
          <p:cNvSpPr/>
          <p:nvPr/>
        </p:nvSpPr>
        <p:spPr>
          <a:xfrm>
            <a:off x="3162137" y="4573937"/>
            <a:ext cx="970286" cy="869696"/>
          </a:xfrm>
          <a:prstGeom prst="ellipse">
            <a:avLst/>
          </a:prstGeom>
          <a:solidFill>
            <a:srgbClr val="B4350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6" name="Gráfico 32" descr="Grupo">
            <a:extLst>
              <a:ext uri="{FF2B5EF4-FFF2-40B4-BE49-F238E27FC236}">
                <a16:creationId xmlns:a16="http://schemas.microsoft.com/office/drawing/2014/main" id="{596527A2-12F2-4196-B691-605B098F890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59224" y="2121962"/>
            <a:ext cx="594699" cy="605755"/>
          </a:xfrm>
          <a:prstGeom prst="rect">
            <a:avLst/>
          </a:prstGeom>
        </p:spPr>
      </p:pic>
      <p:pic>
        <p:nvPicPr>
          <p:cNvPr id="37" name="Gráfico 5" descr="Acceso universal">
            <a:extLst>
              <a:ext uri="{FF2B5EF4-FFF2-40B4-BE49-F238E27FC236}">
                <a16:creationId xmlns:a16="http://schemas.microsoft.com/office/drawing/2014/main" id="{55BED543-6994-4E27-AAB4-81DD2360D3E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39553" y="2972967"/>
            <a:ext cx="681475" cy="694146"/>
          </a:xfrm>
          <a:prstGeom prst="rect">
            <a:avLst/>
          </a:prstGeom>
        </p:spPr>
      </p:pic>
      <p:pic>
        <p:nvPicPr>
          <p:cNvPr id="38" name="Gráfico 34" descr="Escena de autopista">
            <a:extLst>
              <a:ext uri="{FF2B5EF4-FFF2-40B4-BE49-F238E27FC236}">
                <a16:creationId xmlns:a16="http://schemas.microsoft.com/office/drawing/2014/main" id="{E704D234-1058-4AFC-AF62-D934E6A0F41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31575" y="3900694"/>
            <a:ext cx="522348" cy="532059"/>
          </a:xfrm>
          <a:prstGeom prst="rect">
            <a:avLst/>
          </a:prstGeom>
        </p:spPr>
      </p:pic>
      <p:pic>
        <p:nvPicPr>
          <p:cNvPr id="41" name="Picture 4" descr="Icono Del Desfile De Arte. Demostración De Movimiento Social Cultural  Ilustración Simple Del Vector Ilustración del Vector - Ilustración de  lineal, movimiento: 192124014">
            <a:extLst>
              <a:ext uri="{FF2B5EF4-FFF2-40B4-BE49-F238E27FC236}">
                <a16:creationId xmlns:a16="http://schemas.microsoft.com/office/drawing/2014/main" id="{0FD6F5FB-FD2E-4946-B04D-CA0842829FF0}"/>
              </a:ext>
            </a:extLst>
          </p:cNvPr>
          <p:cNvPicPr>
            <a:picLocks noChangeAspect="1" noChangeArrowheads="1"/>
          </p:cNvPicPr>
          <p:nvPr/>
        </p:nvPicPr>
        <p:blipFill rotWithShape="1">
          <a:blip r:embed="rId16" cstate="print">
            <a:clrChange>
              <a:clrFrom>
                <a:srgbClr val="FEFEFE"/>
              </a:clrFrom>
              <a:clrTo>
                <a:srgbClr val="FEFEFE">
                  <a:alpha val="0"/>
                </a:srgbClr>
              </a:clrTo>
            </a:clrChange>
            <a:biLevel thresh="75000"/>
            <a:extLst>
              <a:ext uri="{28A0092B-C50C-407E-A947-70E740481C1C}">
                <a14:useLocalDpi xmlns:a14="http://schemas.microsoft.com/office/drawing/2010/main" val="0"/>
              </a:ext>
            </a:extLst>
          </a:blip>
          <a:srcRect t="11233" b="23864"/>
          <a:stretch/>
        </p:blipFill>
        <p:spPr bwMode="auto">
          <a:xfrm>
            <a:off x="3233790" y="4754591"/>
            <a:ext cx="834161" cy="60782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45C3CA43-53D6-ACB7-8057-3AFEA9571690}"/>
              </a:ext>
            </a:extLst>
          </p:cNvPr>
          <p:cNvSpPr txBox="1"/>
          <p:nvPr/>
        </p:nvSpPr>
        <p:spPr>
          <a:xfrm>
            <a:off x="3011793" y="5627347"/>
            <a:ext cx="8467444" cy="830997"/>
          </a:xfrm>
          <a:prstGeom prst="rect">
            <a:avLst/>
          </a:prstGeom>
          <a:noFill/>
        </p:spPr>
        <p:txBody>
          <a:bodyPr wrap="square" rtlCol="0">
            <a:spAutoFit/>
          </a:bodyPr>
          <a:lstStyle/>
          <a:p>
            <a:pPr algn="just"/>
            <a:r>
              <a:rPr lang="es-CO" sz="1600"/>
              <a:t>Mediante un trabajo conjunto entre la Secretaría Distrital de Hacienda, la Secretaría Distrital de Planeación y las entidades lideres  se  implementaron 5 de los 6 trazadores  establecidos en el Plan Distrital de desarrollo. Se encuentra pendiente “</a:t>
            </a:r>
            <a:r>
              <a:rPr lang="es-CO" sz="1600" i="1"/>
              <a:t>construcción de Paz”</a:t>
            </a:r>
            <a:r>
              <a:rPr lang="es-CO" sz="1600"/>
              <a:t>.</a:t>
            </a:r>
          </a:p>
        </p:txBody>
      </p:sp>
    </p:spTree>
    <p:extLst>
      <p:ext uri="{BB962C8B-B14F-4D97-AF65-F5344CB8AC3E}">
        <p14:creationId xmlns:p14="http://schemas.microsoft.com/office/powerpoint/2010/main" val="1320981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32E9DC0-BE10-4C45-93B1-CC23BB6E8D55}"/>
              </a:ext>
            </a:extLst>
          </p:cNvPr>
          <p:cNvSpPr/>
          <p:nvPr/>
        </p:nvSpPr>
        <p:spPr>
          <a:xfrm>
            <a:off x="-70340" y="293518"/>
            <a:ext cx="11542425" cy="461665"/>
          </a:xfrm>
          <a:prstGeom prst="rect">
            <a:avLst/>
          </a:prstGeom>
        </p:spPr>
        <p:txBody>
          <a:bodyPr wrap="square">
            <a:spAutoFit/>
          </a:bodyPr>
          <a:lstStyle/>
          <a:p>
            <a:r>
              <a:rPr lang="es-ES" sz="2400" b="1">
                <a:solidFill>
                  <a:srgbClr val="CA202E"/>
                </a:solidFill>
                <a:latin typeface="Arial" panose="020B0604020202020204" pitchFamily="34" charset="0"/>
                <a:cs typeface="Arial" panose="020B0604020202020204" pitchFamily="34" charset="0"/>
              </a:rPr>
              <a:t> Fortalecimiento Herramienta PMR </a:t>
            </a:r>
            <a:r>
              <a:rPr lang="es-ES" sz="2000" b="1">
                <a:solidFill>
                  <a:srgbClr val="CA202E"/>
                </a:solidFill>
                <a:latin typeface="Arial" panose="020B0604020202020204" pitchFamily="34" charset="0"/>
                <a:cs typeface="Arial" panose="020B0604020202020204" pitchFamily="34" charset="0"/>
              </a:rPr>
              <a:t>(Productos, Metas y resultados)</a:t>
            </a:r>
          </a:p>
        </p:txBody>
      </p:sp>
      <p:sp>
        <p:nvSpPr>
          <p:cNvPr id="2" name="Diagrama de flujo: conector 1">
            <a:extLst>
              <a:ext uri="{FF2B5EF4-FFF2-40B4-BE49-F238E27FC236}">
                <a16:creationId xmlns:a16="http://schemas.microsoft.com/office/drawing/2014/main" id="{8AFBC2CF-81EC-458F-9DFB-1DD70A56BAC2}"/>
              </a:ext>
            </a:extLst>
          </p:cNvPr>
          <p:cNvSpPr/>
          <p:nvPr/>
        </p:nvSpPr>
        <p:spPr>
          <a:xfrm>
            <a:off x="210832" y="1328353"/>
            <a:ext cx="2187441" cy="21269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Diagrama de flujo: conector 5">
            <a:extLst>
              <a:ext uri="{FF2B5EF4-FFF2-40B4-BE49-F238E27FC236}">
                <a16:creationId xmlns:a16="http://schemas.microsoft.com/office/drawing/2014/main" id="{125DDB03-87A2-4BE8-8A40-792D2059EC9E}"/>
              </a:ext>
            </a:extLst>
          </p:cNvPr>
          <p:cNvSpPr/>
          <p:nvPr/>
        </p:nvSpPr>
        <p:spPr>
          <a:xfrm>
            <a:off x="386615" y="1481990"/>
            <a:ext cx="1822141" cy="180984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ln w="22225">
                <a:solidFill>
                  <a:schemeClr val="accent2"/>
                </a:solidFill>
                <a:prstDash val="solid"/>
              </a:ln>
              <a:solidFill>
                <a:schemeClr val="accent2">
                  <a:lumMod val="40000"/>
                  <a:lumOff val="60000"/>
                </a:schemeClr>
              </a:solidFill>
            </a:endParaRPr>
          </a:p>
        </p:txBody>
      </p:sp>
      <p:sp>
        <p:nvSpPr>
          <p:cNvPr id="15" name="Rectángulo 14">
            <a:extLst>
              <a:ext uri="{FF2B5EF4-FFF2-40B4-BE49-F238E27FC236}">
                <a16:creationId xmlns:a16="http://schemas.microsoft.com/office/drawing/2014/main" id="{7B4D4291-D137-48B5-9E79-B2581CC3D0D5}"/>
              </a:ext>
            </a:extLst>
          </p:cNvPr>
          <p:cNvSpPr/>
          <p:nvPr/>
        </p:nvSpPr>
        <p:spPr>
          <a:xfrm>
            <a:off x="210832" y="1924308"/>
            <a:ext cx="2187441" cy="830997"/>
          </a:xfrm>
          <a:prstGeom prst="rect">
            <a:avLst/>
          </a:prstGeom>
          <a:noFill/>
        </p:spPr>
        <p:txBody>
          <a:bodyPr wrap="square" lIns="91440" tIns="45720" rIns="91440" bIns="45720">
            <a:spAutoFit/>
          </a:bodyPr>
          <a:lstStyle/>
          <a:p>
            <a:pPr algn="ctr"/>
            <a:r>
              <a:rPr lang="es-CO" sz="4800" b="1" cap="none" spc="0">
                <a:ln w="22225">
                  <a:solidFill>
                    <a:schemeClr val="accent2"/>
                  </a:solidFill>
                  <a:prstDash val="solid"/>
                </a:ln>
                <a:solidFill>
                  <a:srgbClr val="CA202E"/>
                </a:solidFill>
                <a:effectLst/>
              </a:rPr>
              <a:t>PMR</a:t>
            </a:r>
            <a:endParaRPr lang="es-CO" sz="6000" b="1" cap="none" spc="0">
              <a:ln w="22225">
                <a:solidFill>
                  <a:schemeClr val="accent2"/>
                </a:solidFill>
                <a:prstDash val="solid"/>
              </a:ln>
              <a:solidFill>
                <a:srgbClr val="CA202E"/>
              </a:solidFill>
              <a:effectLst/>
            </a:endParaRPr>
          </a:p>
        </p:txBody>
      </p:sp>
      <p:sp>
        <p:nvSpPr>
          <p:cNvPr id="14" name="CuadroTexto 13">
            <a:extLst>
              <a:ext uri="{FF2B5EF4-FFF2-40B4-BE49-F238E27FC236}">
                <a16:creationId xmlns:a16="http://schemas.microsoft.com/office/drawing/2014/main" id="{D8C66944-4989-B295-1D5A-EB8553D612DE}"/>
              </a:ext>
            </a:extLst>
          </p:cNvPr>
          <p:cNvSpPr txBox="1"/>
          <p:nvPr/>
        </p:nvSpPr>
        <p:spPr>
          <a:xfrm>
            <a:off x="203964" y="4083097"/>
            <a:ext cx="2187442" cy="1446550"/>
          </a:xfrm>
          <a:prstGeom prst="rect">
            <a:avLst/>
          </a:prstGeom>
          <a:noFill/>
          <a:ln>
            <a:noFill/>
          </a:ln>
        </p:spPr>
        <p:txBody>
          <a:bodyPr wrap="square" rtlCol="0">
            <a:spAutoFit/>
          </a:bodyPr>
          <a:lstStyle/>
          <a:p>
            <a:pPr algn="ctr"/>
            <a:r>
              <a:rPr lang="es-MX" sz="4400" b="1">
                <a:solidFill>
                  <a:srgbClr val="CA1E25"/>
                </a:solidFill>
                <a:cs typeface="Arial" panose="020B0604020202020204" pitchFamily="34" charset="0"/>
              </a:rPr>
              <a:t>Avances</a:t>
            </a:r>
          </a:p>
          <a:p>
            <a:pPr algn="ctr"/>
            <a:r>
              <a:rPr lang="es-MX" sz="4400" b="1">
                <a:solidFill>
                  <a:srgbClr val="CA1E25"/>
                </a:solidFill>
                <a:cs typeface="Arial" panose="020B0604020202020204" pitchFamily="34" charset="0"/>
              </a:rPr>
              <a:t>A 2022</a:t>
            </a:r>
          </a:p>
        </p:txBody>
      </p:sp>
      <p:sp>
        <p:nvSpPr>
          <p:cNvPr id="16" name="Rectángulo 15">
            <a:extLst>
              <a:ext uri="{FF2B5EF4-FFF2-40B4-BE49-F238E27FC236}">
                <a16:creationId xmlns:a16="http://schemas.microsoft.com/office/drawing/2014/main" id="{794A85C3-A641-D924-83BC-BD46E92D7D2E}"/>
              </a:ext>
            </a:extLst>
          </p:cNvPr>
          <p:cNvSpPr/>
          <p:nvPr/>
        </p:nvSpPr>
        <p:spPr>
          <a:xfrm>
            <a:off x="2981196" y="1306963"/>
            <a:ext cx="8490889" cy="20656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gn="just">
              <a:buFont typeface="Arial" panose="020B0604020202020204" pitchFamily="34" charset="0"/>
              <a:buChar char="•"/>
            </a:pPr>
            <a:r>
              <a:rPr lang="es-MX" altLang="es-CO" sz="2000">
                <a:latin typeface="Calibri" panose="020F0502020204030204" pitchFamily="34" charset="0"/>
                <a:ea typeface="Arial Unicode MS" panose="020B0604020202020204" pitchFamily="34" charset="-128"/>
                <a:cs typeface="Calibri" panose="020F0502020204030204" pitchFamily="34" charset="0"/>
              </a:rPr>
              <a:t>Estructura de información que cuantifica los productos (bienes y/o servicios) que ofrecen las entidades, con los cuales se pueden determinar los beneficios (efectos e impactos) que obtiene la ciudad.</a:t>
            </a:r>
          </a:p>
          <a:p>
            <a:pPr marL="342900" indent="-342900" algn="just">
              <a:buFont typeface="Arial" panose="020B0604020202020204" pitchFamily="34" charset="0"/>
              <a:buChar char="•"/>
            </a:pPr>
            <a:r>
              <a:rPr lang="es-CO" altLang="es-CO" sz="2000">
                <a:latin typeface="Calibri" panose="020F0502020204030204" pitchFamily="34" charset="0"/>
                <a:cs typeface="Calibri" panose="020F0502020204030204" pitchFamily="34" charset="0"/>
              </a:rPr>
              <a:t>Integra la planeación, la presupuestación, la ejecución y la evaluación, en términos de un lenguaje común: los  Resultados </a:t>
            </a:r>
            <a:endParaRPr lang="es-CO" sz="2000">
              <a:latin typeface="Calibri" panose="020F0502020204030204" pitchFamily="34" charset="0"/>
              <a:cs typeface="Calibri" panose="020F0502020204030204" pitchFamily="34" charset="0"/>
            </a:endParaRPr>
          </a:p>
        </p:txBody>
      </p:sp>
      <p:sp>
        <p:nvSpPr>
          <p:cNvPr id="18" name="Rectángulo 17">
            <a:extLst>
              <a:ext uri="{FF2B5EF4-FFF2-40B4-BE49-F238E27FC236}">
                <a16:creationId xmlns:a16="http://schemas.microsoft.com/office/drawing/2014/main" id="{E4FABA30-E438-661D-90C2-6A79D5C907A9}"/>
              </a:ext>
            </a:extLst>
          </p:cNvPr>
          <p:cNvSpPr/>
          <p:nvPr/>
        </p:nvSpPr>
        <p:spPr>
          <a:xfrm>
            <a:off x="2841674" y="3966418"/>
            <a:ext cx="8385958" cy="178513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gn="just">
              <a:buFont typeface="Arial" panose="020B0604020202020204" pitchFamily="34" charset="0"/>
              <a:buChar char="•"/>
            </a:pPr>
            <a:r>
              <a:rPr lang="es-419" sz="2000">
                <a:solidFill>
                  <a:schemeClr val="tx1"/>
                </a:solidFill>
                <a:latin typeface="Calibri" panose="020F0502020204030204" pitchFamily="34" charset="0"/>
                <a:cs typeface="Calibri" panose="020F0502020204030204" pitchFamily="34" charset="0"/>
              </a:rPr>
              <a:t>Reformulación de la estructura PMR  (Objetivos- Producto – indicadores) </a:t>
            </a:r>
          </a:p>
          <a:p>
            <a:pPr marL="342900" indent="-342900" algn="just">
              <a:buFont typeface="Arial" panose="020B0604020202020204" pitchFamily="34" charset="0"/>
              <a:buChar char="•"/>
            </a:pPr>
            <a:r>
              <a:rPr lang="es-419" sz="2000">
                <a:solidFill>
                  <a:schemeClr val="tx1"/>
                </a:solidFill>
                <a:latin typeface="Calibri" panose="020F0502020204030204" pitchFamily="34" charset="0"/>
                <a:cs typeface="Calibri" panose="020F0502020204030204" pitchFamily="34" charset="0"/>
              </a:rPr>
              <a:t>Con base en una revisión metodológica, en el marco de la eficiencia en la asignación y ejecución Presupuestal, con enfoque de equidad de genero, en los sectores: </a:t>
            </a:r>
            <a:r>
              <a:rPr lang="es-419" sz="2000" b="1">
                <a:solidFill>
                  <a:schemeClr val="tx1"/>
                </a:solidFill>
                <a:latin typeface="Calibri" panose="020F0502020204030204" pitchFamily="34" charset="0"/>
                <a:cs typeface="Calibri" panose="020F0502020204030204" pitchFamily="34" charset="0"/>
              </a:rPr>
              <a:t>Movilidad, Salud y Cultura, Recreación y Deporte, Educación</a:t>
            </a:r>
            <a:endParaRPr lang="es-419" sz="2000">
              <a:solidFill>
                <a:schemeClr val="tx1"/>
              </a:solidFill>
              <a:latin typeface="Calibri" panose="020F0502020204030204" pitchFamily="34" charset="0"/>
              <a:cs typeface="Calibri" panose="020F0502020204030204" pitchFamily="34" charset="0"/>
            </a:endParaRPr>
          </a:p>
        </p:txBody>
      </p:sp>
      <p:sp>
        <p:nvSpPr>
          <p:cNvPr id="4" name="Flecha: a la derecha 3">
            <a:extLst>
              <a:ext uri="{FF2B5EF4-FFF2-40B4-BE49-F238E27FC236}">
                <a16:creationId xmlns:a16="http://schemas.microsoft.com/office/drawing/2014/main" id="{351E300B-6604-962B-284E-A2D4640ABADF}"/>
              </a:ext>
            </a:extLst>
          </p:cNvPr>
          <p:cNvSpPr/>
          <p:nvPr/>
        </p:nvSpPr>
        <p:spPr>
          <a:xfrm>
            <a:off x="2398273" y="4631961"/>
            <a:ext cx="239485" cy="374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665217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981336"/>
            <a:ext cx="10515600" cy="684000"/>
          </a:xfrm>
        </p:spPr>
        <p:txBody>
          <a:bodyPr anchor="ctr"/>
          <a:lstStyle/>
          <a:p>
            <a:pPr algn="ctr"/>
            <a:r>
              <a:rPr lang="es-MX" sz="3600">
                <a:latin typeface="Calibri" panose="020F0502020204030204" pitchFamily="34" charset="0"/>
                <a:cs typeface="Calibri" panose="020F0502020204030204" pitchFamily="34" charset="0"/>
              </a:rPr>
              <a:t>ÍNDICE DE DESEMPEÑO INSTITUCIONAL</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294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B8413B7-2190-1A46-4A6E-6FA8FD2F860F}"/>
              </a:ext>
            </a:extLst>
          </p:cNvPr>
          <p:cNvPicPr>
            <a:picLocks noChangeAspect="1"/>
          </p:cNvPicPr>
          <p:nvPr/>
        </p:nvPicPr>
        <p:blipFill>
          <a:blip r:embed="rId3"/>
          <a:stretch>
            <a:fillRect/>
          </a:stretch>
        </p:blipFill>
        <p:spPr>
          <a:xfrm>
            <a:off x="416657" y="2694773"/>
            <a:ext cx="5615450" cy="3370752"/>
          </a:xfrm>
          <a:prstGeom prst="rect">
            <a:avLst/>
          </a:prstGeom>
        </p:spPr>
      </p:pic>
      <p:cxnSp>
        <p:nvCxnSpPr>
          <p:cNvPr id="47" name="Conector recto 46">
            <a:extLst>
              <a:ext uri="{FF2B5EF4-FFF2-40B4-BE49-F238E27FC236}">
                <a16:creationId xmlns:a16="http://schemas.microsoft.com/office/drawing/2014/main" id="{7292B92B-157D-4A94-A9E5-6E96BB266E2F}"/>
              </a:ext>
            </a:extLst>
          </p:cNvPr>
          <p:cNvCxnSpPr/>
          <p:nvPr/>
        </p:nvCxnSpPr>
        <p:spPr>
          <a:xfrm>
            <a:off x="7377609" y="3397017"/>
            <a:ext cx="0" cy="2989249"/>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8" name="CuadroTexto 7">
            <a:extLst>
              <a:ext uri="{FF2B5EF4-FFF2-40B4-BE49-F238E27FC236}">
                <a16:creationId xmlns:a16="http://schemas.microsoft.com/office/drawing/2014/main" id="{B4966CD4-9D52-4BDC-9014-F32638FDA596}"/>
              </a:ext>
            </a:extLst>
          </p:cNvPr>
          <p:cNvSpPr txBox="1"/>
          <p:nvPr/>
        </p:nvSpPr>
        <p:spPr>
          <a:xfrm>
            <a:off x="71103" y="1089118"/>
            <a:ext cx="9323093" cy="1015663"/>
          </a:xfrm>
          <a:prstGeom prst="rect">
            <a:avLst/>
          </a:prstGeom>
          <a:noFill/>
        </p:spPr>
        <p:txBody>
          <a:bodyPr wrap="square" rtlCol="0">
            <a:spAutoFit/>
          </a:bodyPr>
          <a:lstStyle/>
          <a:p>
            <a:pPr lvl="0" algn="ctr"/>
            <a:r>
              <a:rPr lang="es-CO" sz="2000" b="1">
                <a:solidFill>
                  <a:schemeClr val="bg1">
                    <a:lumMod val="65000"/>
                  </a:schemeClr>
                </a:solidFill>
                <a:latin typeface="+mn-lt"/>
              </a:rPr>
              <a:t>La </a:t>
            </a:r>
            <a:r>
              <a:rPr lang="es-CO" sz="2000" b="1">
                <a:solidFill>
                  <a:srgbClr val="FFC000"/>
                </a:solidFill>
                <a:latin typeface="+mn-lt"/>
              </a:rPr>
              <a:t>Alcaldía Mayor de Bogotá </a:t>
            </a:r>
            <a:r>
              <a:rPr lang="es-MX" sz="2000" b="1">
                <a:solidFill>
                  <a:schemeClr val="bg1">
                    <a:lumMod val="65000"/>
                  </a:schemeClr>
                </a:solidFill>
                <a:latin typeface="+mn-lt"/>
              </a:rPr>
              <a:t>obtuvo por segundo año consecutivo</a:t>
            </a:r>
          </a:p>
          <a:p>
            <a:pPr lvl="0" algn="ctr"/>
            <a:r>
              <a:rPr lang="es-MX" sz="2000" b="1">
                <a:solidFill>
                  <a:schemeClr val="bg1">
                    <a:lumMod val="65000"/>
                  </a:schemeClr>
                </a:solidFill>
                <a:latin typeface="+mn-lt"/>
              </a:rPr>
              <a:t>el mayor puntaje del</a:t>
            </a:r>
            <a:r>
              <a:rPr lang="es-CO" sz="2000" b="1">
                <a:solidFill>
                  <a:schemeClr val="bg1">
                    <a:lumMod val="65000"/>
                  </a:schemeClr>
                </a:solidFill>
                <a:latin typeface="+mn-lt"/>
              </a:rPr>
              <a:t> del índice de Desempeño Institucional</a:t>
            </a:r>
          </a:p>
          <a:p>
            <a:pPr lvl="0" algn="ctr"/>
            <a:r>
              <a:rPr lang="es-CO" sz="2000" b="1">
                <a:solidFill>
                  <a:schemeClr val="bg1">
                    <a:lumMod val="65000"/>
                  </a:schemeClr>
                </a:solidFill>
                <a:latin typeface="+mn-lt"/>
              </a:rPr>
              <a:t>IDI.</a:t>
            </a:r>
            <a:endParaRPr lang="en-US" sz="2000" b="1">
              <a:solidFill>
                <a:schemeClr val="bg1">
                  <a:lumMod val="65000"/>
                </a:schemeClr>
              </a:solidFill>
              <a:latin typeface="+mn-lt"/>
            </a:endParaRPr>
          </a:p>
        </p:txBody>
      </p:sp>
      <p:sp>
        <p:nvSpPr>
          <p:cNvPr id="12" name="CuadroTexto 11">
            <a:extLst>
              <a:ext uri="{FF2B5EF4-FFF2-40B4-BE49-F238E27FC236}">
                <a16:creationId xmlns:a16="http://schemas.microsoft.com/office/drawing/2014/main" id="{FDAF1B0B-7C8A-4D38-BF75-206E6E746D75}"/>
              </a:ext>
            </a:extLst>
          </p:cNvPr>
          <p:cNvSpPr txBox="1"/>
          <p:nvPr/>
        </p:nvSpPr>
        <p:spPr>
          <a:xfrm>
            <a:off x="71102" y="2174494"/>
            <a:ext cx="8890009" cy="492443"/>
          </a:xfrm>
          <a:prstGeom prst="rect">
            <a:avLst/>
          </a:prstGeom>
          <a:noFill/>
        </p:spPr>
        <p:txBody>
          <a:bodyPr wrap="square" rtlCol="0">
            <a:spAutoFit/>
          </a:bodyPr>
          <a:lstStyle/>
          <a:p>
            <a:pPr algn="just"/>
            <a:r>
              <a:rPr lang="es-ES_tradnl" sz="1300">
                <a:solidFill>
                  <a:schemeClr val="tx1">
                    <a:lumMod val="65000"/>
                    <a:lumOff val="35000"/>
                  </a:schemeClr>
                </a:solidFill>
                <a:latin typeface="+mn-lt"/>
              </a:rPr>
              <a:t>La</a:t>
            </a:r>
            <a:r>
              <a:rPr lang="es-ES_tradnl" sz="1300" b="1">
                <a:solidFill>
                  <a:schemeClr val="tx1">
                    <a:lumMod val="85000"/>
                    <a:lumOff val="15000"/>
                  </a:schemeClr>
                </a:solidFill>
                <a:latin typeface="+mn-lt"/>
              </a:rPr>
              <a:t> </a:t>
            </a:r>
            <a:r>
              <a:rPr lang="es-ES_tradnl" sz="1300" b="1">
                <a:latin typeface="+mn-lt"/>
              </a:rPr>
              <a:t>medición </a:t>
            </a:r>
            <a:r>
              <a:rPr lang="es-ES_tradnl" sz="1300">
                <a:solidFill>
                  <a:schemeClr val="tx1">
                    <a:lumMod val="65000"/>
                    <a:lumOff val="35000"/>
                  </a:schemeClr>
                </a:solidFill>
                <a:latin typeface="+mn-lt"/>
              </a:rPr>
              <a:t>busca determinar el estado de la gestión y desempeño de las entidades públicas bajo el Modelo Integrado de Planeación y Gestión y con la información del FURAG</a:t>
            </a:r>
          </a:p>
        </p:txBody>
      </p:sp>
      <p:sp>
        <p:nvSpPr>
          <p:cNvPr id="2" name="Título 1">
            <a:extLst>
              <a:ext uri="{FF2B5EF4-FFF2-40B4-BE49-F238E27FC236}">
                <a16:creationId xmlns:a16="http://schemas.microsoft.com/office/drawing/2014/main" id="{11C3EEC6-1F90-4088-8301-8318A31E69FA}"/>
              </a:ext>
            </a:extLst>
          </p:cNvPr>
          <p:cNvSpPr>
            <a:spLocks noGrp="1"/>
          </p:cNvSpPr>
          <p:nvPr>
            <p:ph type="title" idx="4294967295"/>
          </p:nvPr>
        </p:nvSpPr>
        <p:spPr>
          <a:xfrm>
            <a:off x="165227" y="108834"/>
            <a:ext cx="8424137" cy="841148"/>
          </a:xfrm>
        </p:spPr>
        <p:txBody>
          <a:bodyPr/>
          <a:lstStyle/>
          <a:p>
            <a:r>
              <a:rPr lang="es-CO" sz="3600" spc="-130">
                <a:solidFill>
                  <a:srgbClr val="C00000"/>
                </a:solidFill>
                <a:latin typeface="Calibri" panose="020F0502020204030204" pitchFamily="34" charset="0"/>
                <a:cs typeface="Calibri" panose="020F0502020204030204" pitchFamily="34" charset="0"/>
              </a:rPr>
              <a:t>ÍNDICE DE DESEMPEÑO INSTITUCIONAL</a:t>
            </a:r>
          </a:p>
        </p:txBody>
      </p:sp>
      <p:pic>
        <p:nvPicPr>
          <p:cNvPr id="4" name="Imagen 3">
            <a:extLst>
              <a:ext uri="{FF2B5EF4-FFF2-40B4-BE49-F238E27FC236}">
                <a16:creationId xmlns:a16="http://schemas.microsoft.com/office/drawing/2014/main" id="{4D56743E-FD59-0ED7-FD18-749C0AE0ED51}"/>
              </a:ext>
            </a:extLst>
          </p:cNvPr>
          <p:cNvPicPr>
            <a:picLocks noChangeAspect="1"/>
          </p:cNvPicPr>
          <p:nvPr/>
        </p:nvPicPr>
        <p:blipFill>
          <a:blip r:embed="rId4"/>
          <a:stretch>
            <a:fillRect/>
          </a:stretch>
        </p:blipFill>
        <p:spPr>
          <a:xfrm>
            <a:off x="9337925" y="855473"/>
            <a:ext cx="2189856" cy="2081232"/>
          </a:xfrm>
          <a:prstGeom prst="ellipse">
            <a:avLst/>
          </a:prstGeom>
          <a:ln>
            <a:noFill/>
          </a:ln>
          <a:effectLst>
            <a:softEdge rad="112500"/>
          </a:effectLst>
        </p:spPr>
      </p:pic>
      <p:graphicFrame>
        <p:nvGraphicFramePr>
          <p:cNvPr id="13" name="Gráfico 12">
            <a:extLst>
              <a:ext uri="{FF2B5EF4-FFF2-40B4-BE49-F238E27FC236}">
                <a16:creationId xmlns:a16="http://schemas.microsoft.com/office/drawing/2014/main" id="{889B1B52-17C0-5B8D-5572-9E7E7F636844}"/>
              </a:ext>
            </a:extLst>
          </p:cNvPr>
          <p:cNvGraphicFramePr>
            <a:graphicFrameLocks/>
          </p:cNvGraphicFramePr>
          <p:nvPr/>
        </p:nvGraphicFramePr>
        <p:xfrm>
          <a:off x="7646193" y="3397017"/>
          <a:ext cx="4003916" cy="24903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65154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6210795-64FF-ED47-8C7D-E609D1167ED3}"/>
              </a:ext>
            </a:extLst>
          </p:cNvPr>
          <p:cNvPicPr>
            <a:picLocks noChangeAspect="1"/>
          </p:cNvPicPr>
          <p:nvPr/>
        </p:nvPicPr>
        <p:blipFill rotWithShape="1">
          <a:blip r:embed="rId2"/>
          <a:srcRect l="15983" r="18132" b="20314"/>
          <a:stretch/>
        </p:blipFill>
        <p:spPr>
          <a:xfrm>
            <a:off x="11277600" y="-1481069"/>
            <a:ext cx="730989" cy="1152231"/>
          </a:xfrm>
          <a:prstGeom prst="rect">
            <a:avLst/>
          </a:prstGeom>
        </p:spPr>
      </p:pic>
      <p:sp>
        <p:nvSpPr>
          <p:cNvPr id="23" name="Rectángulo 22"/>
          <p:cNvSpPr/>
          <p:nvPr/>
        </p:nvSpPr>
        <p:spPr>
          <a:xfrm>
            <a:off x="1149137" y="1098236"/>
            <a:ext cx="1374436" cy="7355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50" normalizeH="0" baseline="0" noProof="0">
                <a:ln>
                  <a:noFill/>
                </a:ln>
                <a:solidFill>
                  <a:prstClr val="black">
                    <a:lumMod val="75000"/>
                    <a:lumOff val="25000"/>
                  </a:prstClr>
                </a:solidFill>
                <a:effectLst/>
                <a:uLnTx/>
                <a:uFillTx/>
                <a:latin typeface="Calibri" panose="020F0502020204030204"/>
                <a:ea typeface="+mn-ea"/>
                <a:cs typeface="+mn-cs"/>
              </a:rPr>
              <a:t>Sector Hacienda</a:t>
            </a:r>
          </a:p>
        </p:txBody>
      </p:sp>
      <p:sp>
        <p:nvSpPr>
          <p:cNvPr id="38" name="Rectángulo 37"/>
          <p:cNvSpPr/>
          <p:nvPr/>
        </p:nvSpPr>
        <p:spPr>
          <a:xfrm>
            <a:off x="6360704" y="1098236"/>
            <a:ext cx="2050223" cy="7355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rPr>
              <a:t>Fondo de Prestaciones económicas, cesantías y pensiones</a:t>
            </a:r>
          </a:p>
        </p:txBody>
      </p:sp>
      <p:sp>
        <p:nvSpPr>
          <p:cNvPr id="53" name="Rectángulo 52"/>
          <p:cNvSpPr/>
          <p:nvPr/>
        </p:nvSpPr>
        <p:spPr>
          <a:xfrm>
            <a:off x="2608534" y="1098236"/>
            <a:ext cx="1791547" cy="735542"/>
          </a:xfrm>
          <a:prstGeom prst="rect">
            <a:avLst/>
          </a:prstGeom>
          <a:solidFill>
            <a:srgbClr val="68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white"/>
                </a:solidFill>
                <a:effectLst/>
                <a:uLnTx/>
                <a:uFillTx/>
                <a:latin typeface="Century Gothic" panose="020B0502020202020204" pitchFamily="34" charset="0"/>
              </a:rPr>
              <a:t>UAE de Catastro Distrital</a:t>
            </a:r>
          </a:p>
        </p:txBody>
      </p:sp>
      <p:sp>
        <p:nvSpPr>
          <p:cNvPr id="62" name="Rectángulo 61"/>
          <p:cNvSpPr/>
          <p:nvPr/>
        </p:nvSpPr>
        <p:spPr>
          <a:xfrm>
            <a:off x="4485042" y="1098236"/>
            <a:ext cx="1790701" cy="7355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prstClr val="white"/>
                </a:solidFill>
                <a:latin typeface="Century Gothic" panose="020B0502020202020204" pitchFamily="34" charset="0"/>
              </a:rPr>
              <a:t>Secretaría Distrital de Hacienda</a:t>
            </a:r>
          </a:p>
        </p:txBody>
      </p:sp>
      <p:sp>
        <p:nvSpPr>
          <p:cNvPr id="69" name="Rectángulo 68"/>
          <p:cNvSpPr/>
          <p:nvPr/>
        </p:nvSpPr>
        <p:spPr>
          <a:xfrm>
            <a:off x="8495888" y="1098236"/>
            <a:ext cx="1676920" cy="7355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prstClr val="black">
                    <a:lumMod val="75000"/>
                    <a:lumOff val="25000"/>
                  </a:prstClr>
                </a:solidFill>
                <a:latin typeface="Century Gothic" panose="020B0502020202020204" pitchFamily="34" charset="0"/>
              </a:rPr>
              <a:t>Lotería de Bogotá</a:t>
            </a:r>
          </a:p>
        </p:txBody>
      </p:sp>
      <p:grpSp>
        <p:nvGrpSpPr>
          <p:cNvPr id="3" name="Grupo 2">
            <a:extLst>
              <a:ext uri="{FF2B5EF4-FFF2-40B4-BE49-F238E27FC236}">
                <a16:creationId xmlns:a16="http://schemas.microsoft.com/office/drawing/2014/main" id="{BE8475D1-9CB3-4F0A-8AFD-9EC9E8B2E2CD}"/>
              </a:ext>
            </a:extLst>
          </p:cNvPr>
          <p:cNvGrpSpPr/>
          <p:nvPr/>
        </p:nvGrpSpPr>
        <p:grpSpPr>
          <a:xfrm>
            <a:off x="10503887" y="1097040"/>
            <a:ext cx="835485" cy="1865038"/>
            <a:chOff x="10608096" y="4381328"/>
            <a:chExt cx="1333238" cy="2484603"/>
          </a:xfrm>
        </p:grpSpPr>
        <p:sp>
          <p:nvSpPr>
            <p:cNvPr id="98" name="Rectángulo 97"/>
            <p:cNvSpPr/>
            <p:nvPr/>
          </p:nvSpPr>
          <p:spPr>
            <a:xfrm>
              <a:off x="10654869" y="5640242"/>
              <a:ext cx="1239694" cy="3771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&gt;90 y 95</a:t>
              </a:r>
            </a:p>
          </p:txBody>
        </p:sp>
        <p:sp>
          <p:nvSpPr>
            <p:cNvPr id="99" name="Rectángulo 98"/>
            <p:cNvSpPr/>
            <p:nvPr/>
          </p:nvSpPr>
          <p:spPr>
            <a:xfrm>
              <a:off x="10654869" y="6072462"/>
              <a:ext cx="1239694" cy="377163"/>
            </a:xfrm>
            <a:prstGeom prst="rect">
              <a:avLst/>
            </a:prstGeom>
            <a:solidFill>
              <a:srgbClr val="68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&gt;95</a:t>
              </a:r>
            </a:p>
          </p:txBody>
        </p:sp>
        <p:sp>
          <p:nvSpPr>
            <p:cNvPr id="100" name="Rectángulo 99"/>
            <p:cNvSpPr/>
            <p:nvPr/>
          </p:nvSpPr>
          <p:spPr>
            <a:xfrm>
              <a:off x="10654869" y="5189096"/>
              <a:ext cx="1239694" cy="37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80 y 90</a:t>
              </a:r>
            </a:p>
          </p:txBody>
        </p:sp>
        <p:sp>
          <p:nvSpPr>
            <p:cNvPr id="101" name="Rectángulo 100"/>
            <p:cNvSpPr/>
            <p:nvPr/>
          </p:nvSpPr>
          <p:spPr>
            <a:xfrm>
              <a:off x="10654869" y="4749116"/>
              <a:ext cx="1239694" cy="37716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5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&lt;80</a:t>
              </a:r>
            </a:p>
          </p:txBody>
        </p:sp>
        <p:sp>
          <p:nvSpPr>
            <p:cNvPr id="102" name="Rectángulo 101"/>
            <p:cNvSpPr/>
            <p:nvPr/>
          </p:nvSpPr>
          <p:spPr>
            <a:xfrm>
              <a:off x="10608096" y="4381328"/>
              <a:ext cx="1333238" cy="34851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Tahoma"/>
                  <a:cs typeface="Tahoma"/>
                </a:rPr>
                <a:t>Intervalos</a:t>
              </a:r>
            </a:p>
          </p:txBody>
        </p:sp>
        <p:sp>
          <p:nvSpPr>
            <p:cNvPr id="5" name="Rectángulo 4"/>
            <p:cNvSpPr/>
            <p:nvPr/>
          </p:nvSpPr>
          <p:spPr>
            <a:xfrm>
              <a:off x="10654869" y="6504669"/>
              <a:ext cx="1196423" cy="361262"/>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a:ln>
                    <a:noFill/>
                  </a:ln>
                  <a:solidFill>
                    <a:prstClr val="white"/>
                  </a:solidFill>
                  <a:effectLst/>
                  <a:uLnTx/>
                  <a:uFillTx/>
                  <a:latin typeface="Calibri" panose="020F0502020204030204"/>
                  <a:ea typeface="+mn-ea"/>
                  <a:cs typeface="+mn-cs"/>
                </a:rPr>
                <a:t>N/A MIPG</a:t>
              </a:r>
            </a:p>
          </p:txBody>
        </p:sp>
      </p:grpSp>
      <p:sp>
        <p:nvSpPr>
          <p:cNvPr id="6" name="CuadroTexto 5">
            <a:extLst>
              <a:ext uri="{FF2B5EF4-FFF2-40B4-BE49-F238E27FC236}">
                <a16:creationId xmlns:a16="http://schemas.microsoft.com/office/drawing/2014/main" id="{9401991A-5374-4E98-B55B-0CD00A22D397}"/>
              </a:ext>
            </a:extLst>
          </p:cNvPr>
          <p:cNvSpPr txBox="1"/>
          <p:nvPr/>
        </p:nvSpPr>
        <p:spPr>
          <a:xfrm>
            <a:off x="3029395" y="1868737"/>
            <a:ext cx="1020465" cy="523220"/>
          </a:xfrm>
          <a:prstGeom prst="rect">
            <a:avLst/>
          </a:prstGeom>
          <a:noFill/>
        </p:spPr>
        <p:txBody>
          <a:bodyPr wrap="square" rtlCol="0">
            <a:spAutoFit/>
          </a:bodyPr>
          <a:lstStyle/>
          <a:p>
            <a:r>
              <a:rPr lang="es-MX" sz="2800" b="1">
                <a:solidFill>
                  <a:srgbClr val="68A042"/>
                </a:solidFill>
                <a:latin typeface="Century Gothic" panose="020B0502020202020204" pitchFamily="34" charset="0"/>
              </a:rPr>
              <a:t>97,2</a:t>
            </a:r>
            <a:endParaRPr lang="es-CO" sz="2800" b="1">
              <a:solidFill>
                <a:srgbClr val="68A042"/>
              </a:solidFill>
              <a:latin typeface="Century Gothic" panose="020B0502020202020204" pitchFamily="34" charset="0"/>
            </a:endParaRPr>
          </a:p>
        </p:txBody>
      </p:sp>
      <p:sp>
        <p:nvSpPr>
          <p:cNvPr id="20" name="CuadroTexto 19">
            <a:extLst>
              <a:ext uri="{FF2B5EF4-FFF2-40B4-BE49-F238E27FC236}">
                <a16:creationId xmlns:a16="http://schemas.microsoft.com/office/drawing/2014/main" id="{281C41D6-3246-4139-A361-E6BBBA771D54}"/>
              </a:ext>
            </a:extLst>
          </p:cNvPr>
          <p:cNvSpPr txBox="1"/>
          <p:nvPr/>
        </p:nvSpPr>
        <p:spPr>
          <a:xfrm>
            <a:off x="5029236" y="1868737"/>
            <a:ext cx="1020465" cy="523220"/>
          </a:xfrm>
          <a:prstGeom prst="rect">
            <a:avLst/>
          </a:prstGeom>
          <a:noFill/>
        </p:spPr>
        <p:txBody>
          <a:bodyPr wrap="square" rtlCol="0">
            <a:spAutoFit/>
          </a:bodyPr>
          <a:lstStyle/>
          <a:p>
            <a:r>
              <a:rPr lang="es-MX" sz="2800" b="1">
                <a:solidFill>
                  <a:srgbClr val="FFC000"/>
                </a:solidFill>
                <a:latin typeface="Century Gothic" panose="020B0502020202020204" pitchFamily="34" charset="0"/>
              </a:rPr>
              <a:t>89,2</a:t>
            </a:r>
            <a:endParaRPr lang="es-CO" sz="2800" b="1">
              <a:solidFill>
                <a:srgbClr val="FFC000"/>
              </a:solidFill>
              <a:latin typeface="Century Gothic" panose="020B0502020202020204" pitchFamily="34" charset="0"/>
            </a:endParaRPr>
          </a:p>
        </p:txBody>
      </p:sp>
      <p:sp>
        <p:nvSpPr>
          <p:cNvPr id="21" name="CuadroTexto 20">
            <a:extLst>
              <a:ext uri="{FF2B5EF4-FFF2-40B4-BE49-F238E27FC236}">
                <a16:creationId xmlns:a16="http://schemas.microsoft.com/office/drawing/2014/main" id="{E11BBA1D-135B-4DD9-B093-71732F0A977C}"/>
              </a:ext>
            </a:extLst>
          </p:cNvPr>
          <p:cNvSpPr txBox="1"/>
          <p:nvPr/>
        </p:nvSpPr>
        <p:spPr>
          <a:xfrm>
            <a:off x="6921948" y="1868737"/>
            <a:ext cx="1020465" cy="523220"/>
          </a:xfrm>
          <a:prstGeom prst="rect">
            <a:avLst/>
          </a:prstGeom>
          <a:noFill/>
        </p:spPr>
        <p:txBody>
          <a:bodyPr wrap="square" rtlCol="0">
            <a:spAutoFit/>
          </a:bodyPr>
          <a:lstStyle/>
          <a:p>
            <a:r>
              <a:rPr lang="es-MX" sz="2800" b="1">
                <a:solidFill>
                  <a:srgbClr val="FFC000"/>
                </a:solidFill>
                <a:latin typeface="Century Gothic" panose="020B0502020202020204" pitchFamily="34" charset="0"/>
              </a:rPr>
              <a:t>80,5</a:t>
            </a:r>
            <a:endParaRPr lang="es-CO" sz="2800" b="1">
              <a:solidFill>
                <a:srgbClr val="FFC000"/>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7E708157-9F51-4978-9E22-43117434965D}"/>
              </a:ext>
            </a:extLst>
          </p:cNvPr>
          <p:cNvSpPr txBox="1"/>
          <p:nvPr/>
        </p:nvSpPr>
        <p:spPr>
          <a:xfrm>
            <a:off x="8921789" y="1868737"/>
            <a:ext cx="1020465" cy="523220"/>
          </a:xfrm>
          <a:prstGeom prst="rect">
            <a:avLst/>
          </a:prstGeom>
          <a:noFill/>
        </p:spPr>
        <p:txBody>
          <a:bodyPr wrap="square" rtlCol="0">
            <a:spAutoFit/>
          </a:bodyPr>
          <a:lstStyle/>
          <a:p>
            <a:r>
              <a:rPr lang="es-MX" sz="2800" b="1">
                <a:solidFill>
                  <a:srgbClr val="ED7D31"/>
                </a:solidFill>
                <a:latin typeface="Century Gothic" panose="020B0502020202020204" pitchFamily="34" charset="0"/>
              </a:rPr>
              <a:t>79,8</a:t>
            </a:r>
            <a:endParaRPr lang="es-CO" sz="2800" b="1">
              <a:solidFill>
                <a:srgbClr val="ED7D31"/>
              </a:solidFill>
              <a:latin typeface="Century Gothic" panose="020B0502020202020204" pitchFamily="34" charset="0"/>
            </a:endParaRPr>
          </a:p>
        </p:txBody>
      </p:sp>
      <p:sp>
        <p:nvSpPr>
          <p:cNvPr id="8" name="CuadroTexto 7">
            <a:extLst>
              <a:ext uri="{FF2B5EF4-FFF2-40B4-BE49-F238E27FC236}">
                <a16:creationId xmlns:a16="http://schemas.microsoft.com/office/drawing/2014/main" id="{F7320B1B-EDC8-423D-86E3-AE59582D1056}"/>
              </a:ext>
            </a:extLst>
          </p:cNvPr>
          <p:cNvSpPr txBox="1"/>
          <p:nvPr/>
        </p:nvSpPr>
        <p:spPr>
          <a:xfrm>
            <a:off x="6592931" y="3725038"/>
            <a:ext cx="5254549" cy="2292935"/>
          </a:xfrm>
          <a:prstGeom prst="rect">
            <a:avLst/>
          </a:prstGeom>
          <a:noFill/>
        </p:spPr>
        <p:txBody>
          <a:bodyPr wrap="square" rtlCol="0">
            <a:spAutoFit/>
          </a:bodyPr>
          <a:lstStyle/>
          <a:p>
            <a:pPr marL="285750" indent="-285750">
              <a:buFont typeface="Arial" panose="020B0604020202020204" pitchFamily="34" charset="0"/>
              <a:buChar char="•"/>
            </a:pPr>
            <a:r>
              <a:rPr lang="es-MX" sz="1300">
                <a:solidFill>
                  <a:schemeClr val="tx1">
                    <a:lumMod val="65000"/>
                    <a:lumOff val="35000"/>
                  </a:schemeClr>
                </a:solidFill>
                <a:latin typeface="+mn-lt"/>
              </a:rPr>
              <a:t>En el año 2021, Catastro Distrital sigue siendo el mejor índice de desempeño institucional del Sector Hacienda.</a:t>
            </a:r>
          </a:p>
          <a:p>
            <a:pPr marL="285750" indent="-285750">
              <a:buFont typeface="Arial" panose="020B0604020202020204" pitchFamily="34" charset="0"/>
              <a:buChar char="•"/>
            </a:pPr>
            <a:endParaRPr lang="es-MX" sz="1300">
              <a:solidFill>
                <a:schemeClr val="tx1">
                  <a:lumMod val="65000"/>
                  <a:lumOff val="35000"/>
                </a:schemeClr>
              </a:solidFill>
              <a:latin typeface="+mn-lt"/>
            </a:endParaRPr>
          </a:p>
          <a:p>
            <a:pPr marL="285750" indent="-285750">
              <a:buFont typeface="Arial" panose="020B0604020202020204" pitchFamily="34" charset="0"/>
              <a:buChar char="•"/>
            </a:pPr>
            <a:r>
              <a:rPr lang="es-MX" sz="1300">
                <a:solidFill>
                  <a:schemeClr val="tx1">
                    <a:lumMod val="65000"/>
                    <a:lumOff val="35000"/>
                  </a:schemeClr>
                </a:solidFill>
                <a:latin typeface="+mn-lt"/>
              </a:rPr>
              <a:t>La calificación para el Sector Hacienda es de 90,6 puntos, calculada como el promedio de los puntajes de las cuatro entidades.</a:t>
            </a:r>
          </a:p>
          <a:p>
            <a:pPr marL="285750" indent="-285750">
              <a:buFont typeface="Arial" panose="020B0604020202020204" pitchFamily="34" charset="0"/>
              <a:buChar char="•"/>
            </a:pPr>
            <a:endParaRPr lang="es-MX" sz="1300">
              <a:solidFill>
                <a:schemeClr val="tx1">
                  <a:lumMod val="65000"/>
                  <a:lumOff val="35000"/>
                </a:schemeClr>
              </a:solidFill>
              <a:latin typeface="+mn-lt"/>
            </a:endParaRPr>
          </a:p>
          <a:p>
            <a:pPr marL="285750" indent="-285750">
              <a:buFont typeface="Arial" panose="020B0604020202020204" pitchFamily="34" charset="0"/>
              <a:buChar char="•"/>
            </a:pPr>
            <a:r>
              <a:rPr lang="es-CO" sz="1300">
                <a:solidFill>
                  <a:schemeClr val="tx1">
                    <a:lumMod val="65000"/>
                    <a:lumOff val="35000"/>
                  </a:schemeClr>
                </a:solidFill>
                <a:latin typeface="+mn-lt"/>
              </a:rPr>
              <a:t>En la actualidad, hay dos entidades del sector que están por encima de los 90 puntos, y ninguna de las entidades tiene un IDI menor a los 80 puntos, lo que representa un avance significativo en la gestión del sector.</a:t>
            </a:r>
          </a:p>
        </p:txBody>
      </p:sp>
      <p:sp>
        <p:nvSpPr>
          <p:cNvPr id="26" name="CuadroTexto 25">
            <a:extLst>
              <a:ext uri="{FF2B5EF4-FFF2-40B4-BE49-F238E27FC236}">
                <a16:creationId xmlns:a16="http://schemas.microsoft.com/office/drawing/2014/main" id="{1AC9575A-056A-4F0E-94C5-690C3874B8EA}"/>
              </a:ext>
            </a:extLst>
          </p:cNvPr>
          <p:cNvSpPr txBox="1"/>
          <p:nvPr/>
        </p:nvSpPr>
        <p:spPr>
          <a:xfrm>
            <a:off x="1405950" y="1868737"/>
            <a:ext cx="1020465" cy="523220"/>
          </a:xfrm>
          <a:prstGeom prst="rect">
            <a:avLst/>
          </a:prstGeom>
          <a:noFill/>
        </p:spPr>
        <p:txBody>
          <a:bodyPr wrap="square" rtlCol="0">
            <a:spAutoFit/>
          </a:bodyPr>
          <a:lstStyle/>
          <a:p>
            <a:r>
              <a:rPr lang="es-MX" sz="2800" b="1">
                <a:solidFill>
                  <a:schemeClr val="tx1">
                    <a:lumMod val="65000"/>
                    <a:lumOff val="35000"/>
                  </a:schemeClr>
                </a:solidFill>
                <a:latin typeface="Century Gothic" panose="020B0502020202020204" pitchFamily="34" charset="0"/>
              </a:rPr>
              <a:t>86,7</a:t>
            </a:r>
            <a:r>
              <a:rPr lang="es-MX" sz="1400" b="1">
                <a:solidFill>
                  <a:schemeClr val="tx1">
                    <a:lumMod val="65000"/>
                    <a:lumOff val="35000"/>
                  </a:schemeClr>
                </a:solidFill>
                <a:latin typeface="Century Gothic" panose="020B0502020202020204" pitchFamily="34" charset="0"/>
              </a:rPr>
              <a:t>*</a:t>
            </a:r>
            <a:endParaRPr lang="es-CO" sz="2800" b="1">
              <a:solidFill>
                <a:schemeClr val="tx1">
                  <a:lumMod val="65000"/>
                  <a:lumOff val="35000"/>
                </a:schemeClr>
              </a:solidFill>
              <a:latin typeface="Century Gothic" panose="020B0502020202020204" pitchFamily="34" charset="0"/>
            </a:endParaRPr>
          </a:p>
        </p:txBody>
      </p:sp>
      <p:sp>
        <p:nvSpPr>
          <p:cNvPr id="9" name="CuadroTexto 8">
            <a:extLst>
              <a:ext uri="{FF2B5EF4-FFF2-40B4-BE49-F238E27FC236}">
                <a16:creationId xmlns:a16="http://schemas.microsoft.com/office/drawing/2014/main" id="{777875AE-46E6-4DD8-9B5C-C6364F26467A}"/>
              </a:ext>
            </a:extLst>
          </p:cNvPr>
          <p:cNvSpPr txBox="1"/>
          <p:nvPr/>
        </p:nvSpPr>
        <p:spPr>
          <a:xfrm>
            <a:off x="1042555" y="6393763"/>
            <a:ext cx="1791547" cy="276999"/>
          </a:xfrm>
          <a:prstGeom prst="rect">
            <a:avLst/>
          </a:prstGeom>
          <a:noFill/>
        </p:spPr>
        <p:txBody>
          <a:bodyPr wrap="square" rtlCol="0">
            <a:spAutoFit/>
          </a:bodyPr>
          <a:lstStyle/>
          <a:p>
            <a:r>
              <a:rPr lang="es-MX" sz="1200" b="1">
                <a:latin typeface="Century Gothic" panose="020B0502020202020204" pitchFamily="34" charset="0"/>
              </a:rPr>
              <a:t>*Promedio calculado</a:t>
            </a:r>
            <a:endParaRPr lang="es-CO" sz="1200" b="1">
              <a:latin typeface="Century Gothic" panose="020B0502020202020204" pitchFamily="34" charset="0"/>
            </a:endParaRPr>
          </a:p>
        </p:txBody>
      </p:sp>
      <p:sp>
        <p:nvSpPr>
          <p:cNvPr id="2" name="Título 1">
            <a:extLst>
              <a:ext uri="{FF2B5EF4-FFF2-40B4-BE49-F238E27FC236}">
                <a16:creationId xmlns:a16="http://schemas.microsoft.com/office/drawing/2014/main" id="{2E6AC976-5AAA-4352-8116-45F239DCAD97}"/>
              </a:ext>
            </a:extLst>
          </p:cNvPr>
          <p:cNvSpPr>
            <a:spLocks noGrp="1"/>
          </p:cNvSpPr>
          <p:nvPr>
            <p:ph type="title" idx="4294967295"/>
          </p:nvPr>
        </p:nvSpPr>
        <p:spPr>
          <a:xfrm>
            <a:off x="-11713" y="114840"/>
            <a:ext cx="10515600" cy="792000"/>
          </a:xfrm>
        </p:spPr>
        <p:txBody>
          <a:bodyPr/>
          <a:lstStyle/>
          <a:p>
            <a:r>
              <a:rPr lang="es-419" sz="3600" spc="-130">
                <a:solidFill>
                  <a:srgbClr val="C00000"/>
                </a:solidFill>
                <a:latin typeface="Calibri" panose="020F0502020204030204" pitchFamily="34" charset="0"/>
                <a:cs typeface="Calibri" panose="020F0502020204030204" pitchFamily="34" charset="0"/>
              </a:rPr>
              <a:t>Índice de Desempeño Institucional</a:t>
            </a:r>
            <a:br>
              <a:rPr lang="es-419" sz="3600" spc="-130">
                <a:solidFill>
                  <a:srgbClr val="C00000"/>
                </a:solidFill>
                <a:latin typeface="Calibri" panose="020F0502020204030204" pitchFamily="34" charset="0"/>
                <a:cs typeface="Calibri" panose="020F0502020204030204" pitchFamily="34" charset="0"/>
              </a:rPr>
            </a:br>
            <a:r>
              <a:rPr lang="es-ES" sz="3600" spc="-130">
                <a:solidFill>
                  <a:srgbClr val="C00000"/>
                </a:solidFill>
                <a:latin typeface="Calibri" panose="020F0502020204030204" pitchFamily="34" charset="0"/>
                <a:cs typeface="Calibri" panose="020F0502020204030204" pitchFamily="34" charset="0"/>
              </a:rPr>
              <a:t>Resultados índice por entidades del Sector Hacienda</a:t>
            </a:r>
            <a:endParaRPr lang="es-CO" sz="3600" spc="-130">
              <a:solidFill>
                <a:srgbClr val="C00000"/>
              </a:solidFill>
              <a:latin typeface="Calibri" panose="020F0502020204030204" pitchFamily="34" charset="0"/>
              <a:cs typeface="Calibri" panose="020F0502020204030204" pitchFamily="34" charset="0"/>
            </a:endParaRPr>
          </a:p>
        </p:txBody>
      </p:sp>
      <p:sp>
        <p:nvSpPr>
          <p:cNvPr id="24" name="CuadroTexto 23">
            <a:extLst>
              <a:ext uri="{FF2B5EF4-FFF2-40B4-BE49-F238E27FC236}">
                <a16:creationId xmlns:a16="http://schemas.microsoft.com/office/drawing/2014/main" id="{7B880D4F-FCD8-431F-F929-52C13FDD9170}"/>
              </a:ext>
            </a:extLst>
          </p:cNvPr>
          <p:cNvSpPr txBox="1"/>
          <p:nvPr/>
        </p:nvSpPr>
        <p:spPr>
          <a:xfrm>
            <a:off x="3029395" y="2481819"/>
            <a:ext cx="1020465" cy="523220"/>
          </a:xfrm>
          <a:prstGeom prst="rect">
            <a:avLst/>
          </a:prstGeom>
          <a:noFill/>
        </p:spPr>
        <p:txBody>
          <a:bodyPr wrap="square" rtlCol="0">
            <a:spAutoFit/>
          </a:bodyPr>
          <a:lstStyle/>
          <a:p>
            <a:r>
              <a:rPr lang="es-MX" sz="2800" b="1">
                <a:solidFill>
                  <a:srgbClr val="68A042"/>
                </a:solidFill>
                <a:latin typeface="Century Gothic" panose="020B0502020202020204" pitchFamily="34" charset="0"/>
              </a:rPr>
              <a:t>98,1</a:t>
            </a:r>
            <a:endParaRPr lang="es-CO" sz="2800" b="1">
              <a:solidFill>
                <a:srgbClr val="68A042"/>
              </a:solidFill>
              <a:latin typeface="Century Gothic" panose="020B0502020202020204" pitchFamily="34" charset="0"/>
            </a:endParaRPr>
          </a:p>
        </p:txBody>
      </p:sp>
      <p:sp>
        <p:nvSpPr>
          <p:cNvPr id="25" name="CuadroTexto 24">
            <a:extLst>
              <a:ext uri="{FF2B5EF4-FFF2-40B4-BE49-F238E27FC236}">
                <a16:creationId xmlns:a16="http://schemas.microsoft.com/office/drawing/2014/main" id="{D02774B0-C415-505F-688D-2EEEA6D93C52}"/>
              </a:ext>
            </a:extLst>
          </p:cNvPr>
          <p:cNvSpPr txBox="1"/>
          <p:nvPr/>
        </p:nvSpPr>
        <p:spPr>
          <a:xfrm>
            <a:off x="5029236" y="2481819"/>
            <a:ext cx="1020465" cy="523220"/>
          </a:xfrm>
          <a:prstGeom prst="rect">
            <a:avLst/>
          </a:prstGeom>
          <a:noFill/>
        </p:spPr>
        <p:txBody>
          <a:bodyPr wrap="square" rtlCol="0">
            <a:spAutoFit/>
          </a:bodyPr>
          <a:lstStyle>
            <a:defPPr>
              <a:defRPr lang="es-CO"/>
            </a:defPPr>
            <a:lvl1pPr>
              <a:defRPr sz="2800" b="1">
                <a:solidFill>
                  <a:srgbClr val="68A042"/>
                </a:solidFill>
                <a:latin typeface="Century Gothic" panose="020B0502020202020204" pitchFamily="34" charset="0"/>
              </a:defRPr>
            </a:lvl1pPr>
          </a:lstStyle>
          <a:p>
            <a:r>
              <a:rPr lang="es-MX">
                <a:solidFill>
                  <a:srgbClr val="92D050"/>
                </a:solidFill>
              </a:rPr>
              <a:t>92,4</a:t>
            </a:r>
            <a:endParaRPr lang="es-CO">
              <a:solidFill>
                <a:srgbClr val="92D050"/>
              </a:solidFill>
            </a:endParaRPr>
          </a:p>
        </p:txBody>
      </p:sp>
      <p:sp>
        <p:nvSpPr>
          <p:cNvPr id="27" name="CuadroTexto 26">
            <a:extLst>
              <a:ext uri="{FF2B5EF4-FFF2-40B4-BE49-F238E27FC236}">
                <a16:creationId xmlns:a16="http://schemas.microsoft.com/office/drawing/2014/main" id="{BD6F4A3C-7089-7EB2-3638-924EF4666766}"/>
              </a:ext>
            </a:extLst>
          </p:cNvPr>
          <p:cNvSpPr txBox="1"/>
          <p:nvPr/>
        </p:nvSpPr>
        <p:spPr>
          <a:xfrm>
            <a:off x="6921948" y="2481819"/>
            <a:ext cx="1020465" cy="523220"/>
          </a:xfrm>
          <a:prstGeom prst="rect">
            <a:avLst/>
          </a:prstGeom>
          <a:noFill/>
        </p:spPr>
        <p:txBody>
          <a:bodyPr wrap="square" rtlCol="0">
            <a:spAutoFit/>
          </a:bodyPr>
          <a:lstStyle/>
          <a:p>
            <a:r>
              <a:rPr lang="es-MX" sz="2800" b="1">
                <a:solidFill>
                  <a:srgbClr val="FFC000"/>
                </a:solidFill>
                <a:latin typeface="Century Gothic" panose="020B0502020202020204" pitchFamily="34" charset="0"/>
              </a:rPr>
              <a:t>85,9</a:t>
            </a:r>
            <a:endParaRPr lang="es-CO" sz="2800" b="1">
              <a:solidFill>
                <a:srgbClr val="FFC000"/>
              </a:solidFill>
              <a:latin typeface="Century Gothic" panose="020B0502020202020204" pitchFamily="34" charset="0"/>
            </a:endParaRPr>
          </a:p>
        </p:txBody>
      </p:sp>
      <p:sp>
        <p:nvSpPr>
          <p:cNvPr id="28" name="CuadroTexto 27">
            <a:extLst>
              <a:ext uri="{FF2B5EF4-FFF2-40B4-BE49-F238E27FC236}">
                <a16:creationId xmlns:a16="http://schemas.microsoft.com/office/drawing/2014/main" id="{B4DAED25-D5F7-D3A9-FC7C-168CAC2B7869}"/>
              </a:ext>
            </a:extLst>
          </p:cNvPr>
          <p:cNvSpPr txBox="1"/>
          <p:nvPr/>
        </p:nvSpPr>
        <p:spPr>
          <a:xfrm>
            <a:off x="8921789" y="2481819"/>
            <a:ext cx="1020465" cy="523220"/>
          </a:xfrm>
          <a:prstGeom prst="rect">
            <a:avLst/>
          </a:prstGeom>
          <a:noFill/>
        </p:spPr>
        <p:txBody>
          <a:bodyPr wrap="square" rtlCol="0">
            <a:spAutoFit/>
          </a:bodyPr>
          <a:lstStyle>
            <a:defPPr>
              <a:defRPr lang="es-CO"/>
            </a:defPPr>
            <a:lvl1pPr>
              <a:defRPr sz="2800" b="1">
                <a:solidFill>
                  <a:srgbClr val="FFC000"/>
                </a:solidFill>
                <a:latin typeface="Century Gothic" panose="020B0502020202020204" pitchFamily="34" charset="0"/>
              </a:defRPr>
            </a:lvl1pPr>
          </a:lstStyle>
          <a:p>
            <a:r>
              <a:rPr lang="es-MX"/>
              <a:t>86,1</a:t>
            </a:r>
            <a:endParaRPr lang="es-CO"/>
          </a:p>
        </p:txBody>
      </p:sp>
      <p:sp>
        <p:nvSpPr>
          <p:cNvPr id="29" name="CuadroTexto 28">
            <a:extLst>
              <a:ext uri="{FF2B5EF4-FFF2-40B4-BE49-F238E27FC236}">
                <a16:creationId xmlns:a16="http://schemas.microsoft.com/office/drawing/2014/main" id="{47D89B1A-C9AB-4946-1444-716A0DEF7CAB}"/>
              </a:ext>
            </a:extLst>
          </p:cNvPr>
          <p:cNvSpPr txBox="1"/>
          <p:nvPr/>
        </p:nvSpPr>
        <p:spPr>
          <a:xfrm>
            <a:off x="1405950" y="2481819"/>
            <a:ext cx="1020465" cy="523220"/>
          </a:xfrm>
          <a:prstGeom prst="rect">
            <a:avLst/>
          </a:prstGeom>
          <a:noFill/>
        </p:spPr>
        <p:txBody>
          <a:bodyPr wrap="square" rtlCol="0">
            <a:spAutoFit/>
          </a:bodyPr>
          <a:lstStyle/>
          <a:p>
            <a:r>
              <a:rPr lang="es-MX" sz="2800" b="1">
                <a:solidFill>
                  <a:schemeClr val="tx1">
                    <a:lumMod val="65000"/>
                    <a:lumOff val="35000"/>
                  </a:schemeClr>
                </a:solidFill>
                <a:latin typeface="Century Gothic" panose="020B0502020202020204" pitchFamily="34" charset="0"/>
              </a:rPr>
              <a:t>90,6</a:t>
            </a:r>
            <a:r>
              <a:rPr lang="es-MX" sz="1400" b="1">
                <a:solidFill>
                  <a:schemeClr val="tx1">
                    <a:lumMod val="65000"/>
                    <a:lumOff val="35000"/>
                  </a:schemeClr>
                </a:solidFill>
                <a:latin typeface="Century Gothic" panose="020B0502020202020204" pitchFamily="34" charset="0"/>
              </a:rPr>
              <a:t>*</a:t>
            </a:r>
            <a:endParaRPr lang="es-CO" sz="2800" b="1">
              <a:solidFill>
                <a:schemeClr val="tx1">
                  <a:lumMod val="65000"/>
                  <a:lumOff val="35000"/>
                </a:schemeClr>
              </a:solidFill>
              <a:latin typeface="Century Gothic" panose="020B0502020202020204" pitchFamily="34" charset="0"/>
            </a:endParaRPr>
          </a:p>
        </p:txBody>
      </p:sp>
      <p:cxnSp>
        <p:nvCxnSpPr>
          <p:cNvPr id="10" name="Conector recto 9">
            <a:extLst>
              <a:ext uri="{FF2B5EF4-FFF2-40B4-BE49-F238E27FC236}">
                <a16:creationId xmlns:a16="http://schemas.microsoft.com/office/drawing/2014/main" id="{8C795D7F-16ED-A12B-4F62-A2E446C2044D}"/>
              </a:ext>
            </a:extLst>
          </p:cNvPr>
          <p:cNvCxnSpPr>
            <a:cxnSpLocks/>
          </p:cNvCxnSpPr>
          <p:nvPr/>
        </p:nvCxnSpPr>
        <p:spPr>
          <a:xfrm>
            <a:off x="1405950" y="2415291"/>
            <a:ext cx="8766858" cy="0"/>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36" name="CuadroTexto 35">
            <a:extLst>
              <a:ext uri="{FF2B5EF4-FFF2-40B4-BE49-F238E27FC236}">
                <a16:creationId xmlns:a16="http://schemas.microsoft.com/office/drawing/2014/main" id="{BB9D86C9-0A96-2940-D895-4735908F2C76}"/>
              </a:ext>
            </a:extLst>
          </p:cNvPr>
          <p:cNvSpPr txBox="1"/>
          <p:nvPr/>
        </p:nvSpPr>
        <p:spPr>
          <a:xfrm>
            <a:off x="109492" y="1862924"/>
            <a:ext cx="1020465" cy="523220"/>
          </a:xfrm>
          <a:prstGeom prst="rect">
            <a:avLst/>
          </a:prstGeom>
          <a:noFill/>
        </p:spPr>
        <p:txBody>
          <a:bodyPr wrap="square" rtlCol="0">
            <a:spAutoFit/>
          </a:bodyPr>
          <a:lstStyle/>
          <a:p>
            <a:r>
              <a:rPr lang="es-MX" sz="2800" b="1">
                <a:ln w="13462">
                  <a:solidFill>
                    <a:schemeClr val="bg1"/>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latin typeface="Century Gothic" panose="020B0502020202020204" pitchFamily="34" charset="0"/>
              </a:rPr>
              <a:t>2020</a:t>
            </a:r>
            <a:endParaRPr lang="es-CO" sz="2800" b="1">
              <a:ln w="13462">
                <a:solidFill>
                  <a:schemeClr val="bg1"/>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latin typeface="Century Gothic" panose="020B0502020202020204" pitchFamily="34" charset="0"/>
            </a:endParaRPr>
          </a:p>
        </p:txBody>
      </p:sp>
      <p:sp>
        <p:nvSpPr>
          <p:cNvPr id="37" name="CuadroTexto 36">
            <a:extLst>
              <a:ext uri="{FF2B5EF4-FFF2-40B4-BE49-F238E27FC236}">
                <a16:creationId xmlns:a16="http://schemas.microsoft.com/office/drawing/2014/main" id="{CDAFA8A2-45CB-B631-E290-55EFA5A65AF8}"/>
              </a:ext>
            </a:extLst>
          </p:cNvPr>
          <p:cNvSpPr txBox="1"/>
          <p:nvPr/>
        </p:nvSpPr>
        <p:spPr>
          <a:xfrm>
            <a:off x="113952" y="2440054"/>
            <a:ext cx="1020465" cy="523220"/>
          </a:xfrm>
          <a:prstGeom prst="rect">
            <a:avLst/>
          </a:prstGeom>
          <a:noFill/>
        </p:spPr>
        <p:txBody>
          <a:bodyPr wrap="square" rtlCol="0">
            <a:spAutoFit/>
          </a:bodyPr>
          <a:lstStyle/>
          <a:p>
            <a:r>
              <a:rPr lang="es-MX" sz="2800" b="1">
                <a:ln w="13462">
                  <a:solidFill>
                    <a:schemeClr val="bg1"/>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latin typeface="Century Gothic" panose="020B0502020202020204" pitchFamily="34" charset="0"/>
              </a:rPr>
              <a:t>2021</a:t>
            </a:r>
            <a:endParaRPr lang="es-CO" sz="2800" b="1">
              <a:ln w="13462">
                <a:solidFill>
                  <a:schemeClr val="bg1"/>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latin typeface="Century Gothic" panose="020B0502020202020204" pitchFamily="34" charset="0"/>
            </a:endParaRPr>
          </a:p>
        </p:txBody>
      </p:sp>
      <p:graphicFrame>
        <p:nvGraphicFramePr>
          <p:cNvPr id="39" name="Gráfico 38">
            <a:extLst>
              <a:ext uri="{FF2B5EF4-FFF2-40B4-BE49-F238E27FC236}">
                <a16:creationId xmlns:a16="http://schemas.microsoft.com/office/drawing/2014/main" id="{C583FA72-F940-6EA8-1054-4403A1C7AA98}"/>
              </a:ext>
            </a:extLst>
          </p:cNvPr>
          <p:cNvGraphicFramePr>
            <a:graphicFrameLocks/>
          </p:cNvGraphicFramePr>
          <p:nvPr>
            <p:extLst>
              <p:ext uri="{D42A27DB-BD31-4B8C-83A1-F6EECF244321}">
                <p14:modId xmlns:p14="http://schemas.microsoft.com/office/powerpoint/2010/main" val="2566221026"/>
              </p:ext>
            </p:extLst>
          </p:nvPr>
        </p:nvGraphicFramePr>
        <p:xfrm>
          <a:off x="1149137" y="3005039"/>
          <a:ext cx="5658581" cy="32009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8622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a:extLst>
              <a:ext uri="{FF2B5EF4-FFF2-40B4-BE49-F238E27FC236}">
                <a16:creationId xmlns:a16="http://schemas.microsoft.com/office/drawing/2014/main" id="{4932EF87-5132-40EB-BA7F-F8A370B16B53}"/>
              </a:ext>
            </a:extLst>
          </p:cNvPr>
          <p:cNvGrpSpPr/>
          <p:nvPr/>
        </p:nvGrpSpPr>
        <p:grpSpPr>
          <a:xfrm>
            <a:off x="400149" y="3936895"/>
            <a:ext cx="2100527" cy="2471208"/>
            <a:chOff x="655668" y="1204113"/>
            <a:chExt cx="2100527" cy="2471208"/>
          </a:xfrm>
        </p:grpSpPr>
        <p:sp>
          <p:nvSpPr>
            <p:cNvPr id="18" name="Rectángulo 17">
              <a:extLst>
                <a:ext uri="{FF2B5EF4-FFF2-40B4-BE49-F238E27FC236}">
                  <a16:creationId xmlns:a16="http://schemas.microsoft.com/office/drawing/2014/main" id="{B9F517AF-35D4-4847-BC7D-09AD78EDC2A7}"/>
                </a:ext>
              </a:extLst>
            </p:cNvPr>
            <p:cNvSpPr/>
            <p:nvPr/>
          </p:nvSpPr>
          <p:spPr>
            <a:xfrm>
              <a:off x="655668" y="1204113"/>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pic>
          <p:nvPicPr>
            <p:cNvPr id="3" name="Imagen 2" descr="Personas sentadas en una mesa&#10;&#10;Descripción generada automáticamente con confianza media">
              <a:extLst>
                <a:ext uri="{FF2B5EF4-FFF2-40B4-BE49-F238E27FC236}">
                  <a16:creationId xmlns:a16="http://schemas.microsoft.com/office/drawing/2014/main" id="{5031430B-37D0-4CC1-8FF7-E2506C1FAC6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6593" y="1254656"/>
              <a:ext cx="2052000" cy="1580354"/>
            </a:xfrm>
            <a:prstGeom prst="rect">
              <a:avLst/>
            </a:prstGeom>
          </p:spPr>
        </p:pic>
        <p:sp>
          <p:nvSpPr>
            <p:cNvPr id="20" name="Forma libre: forma 19">
              <a:extLst>
                <a:ext uri="{FF2B5EF4-FFF2-40B4-BE49-F238E27FC236}">
                  <a16:creationId xmlns:a16="http://schemas.microsoft.com/office/drawing/2014/main" id="{03625AC4-705E-40B7-9D9B-12FFDD453C6F}"/>
                </a:ext>
              </a:extLst>
            </p:cNvPr>
            <p:cNvSpPr/>
            <p:nvPr/>
          </p:nvSpPr>
          <p:spPr>
            <a:xfrm>
              <a:off x="705391" y="3180999"/>
              <a:ext cx="1980000"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a:latin typeface="Arial" panose="020B0604020202020204" pitchFamily="34" charset="0"/>
                  <a:cs typeface="Arial" panose="020B0604020202020204" pitchFamily="34" charset="0"/>
                </a:rPr>
                <a:t>D1 Talento Humano</a:t>
              </a:r>
            </a:p>
          </p:txBody>
        </p:sp>
        <p:sp>
          <p:nvSpPr>
            <p:cNvPr id="21" name="Forma libre: forma 20">
              <a:extLst>
                <a:ext uri="{FF2B5EF4-FFF2-40B4-BE49-F238E27FC236}">
                  <a16:creationId xmlns:a16="http://schemas.microsoft.com/office/drawing/2014/main" id="{FE7A90C0-39D0-4F02-A3D8-49C1E191D1C8}"/>
                </a:ext>
              </a:extLst>
            </p:cNvPr>
            <p:cNvSpPr/>
            <p:nvPr/>
          </p:nvSpPr>
          <p:spPr>
            <a:xfrm>
              <a:off x="705391"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rgbClr val="FFC000"/>
                  </a:solidFill>
                  <a:latin typeface="Arial" panose="020B0604020202020204" pitchFamily="34" charset="0"/>
                  <a:cs typeface="Arial" panose="020B0604020202020204" pitchFamily="34" charset="0"/>
                </a:rPr>
                <a:t>87,9</a:t>
              </a:r>
              <a:endParaRPr lang="es-CO" sz="1600" b="1" kern="1200">
                <a:solidFill>
                  <a:srgbClr val="FFC000"/>
                </a:solidFill>
                <a:latin typeface="Arial" panose="020B0604020202020204" pitchFamily="34" charset="0"/>
                <a:cs typeface="Arial" panose="020B0604020202020204" pitchFamily="34" charset="0"/>
              </a:endParaRPr>
            </a:p>
          </p:txBody>
        </p:sp>
      </p:grpSp>
      <p:grpSp>
        <p:nvGrpSpPr>
          <p:cNvPr id="19" name="Grupo 18">
            <a:extLst>
              <a:ext uri="{FF2B5EF4-FFF2-40B4-BE49-F238E27FC236}">
                <a16:creationId xmlns:a16="http://schemas.microsoft.com/office/drawing/2014/main" id="{1D9B2C4B-2F58-484F-AD85-7CEC410597F5}"/>
              </a:ext>
            </a:extLst>
          </p:cNvPr>
          <p:cNvGrpSpPr/>
          <p:nvPr/>
        </p:nvGrpSpPr>
        <p:grpSpPr>
          <a:xfrm>
            <a:off x="2699102" y="3932381"/>
            <a:ext cx="2100527" cy="2471208"/>
            <a:chOff x="3144867" y="1206671"/>
            <a:chExt cx="2100527" cy="2471208"/>
          </a:xfrm>
        </p:grpSpPr>
        <p:sp>
          <p:nvSpPr>
            <p:cNvPr id="22" name="Rectángulo 21">
              <a:extLst>
                <a:ext uri="{FF2B5EF4-FFF2-40B4-BE49-F238E27FC236}">
                  <a16:creationId xmlns:a16="http://schemas.microsoft.com/office/drawing/2014/main" id="{C828E6F9-CC54-47E7-AA5B-81F8D5D63CAC}"/>
                </a:ext>
              </a:extLst>
            </p:cNvPr>
            <p:cNvSpPr/>
            <p:nvPr/>
          </p:nvSpPr>
          <p:spPr>
            <a:xfrm>
              <a:off x="3144867" y="1206671"/>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pic>
          <p:nvPicPr>
            <p:cNvPr id="8" name="Imagen 7" descr="Diagrama&#10;&#10;Descripción generada automáticamente">
              <a:extLst>
                <a:ext uri="{FF2B5EF4-FFF2-40B4-BE49-F238E27FC236}">
                  <a16:creationId xmlns:a16="http://schemas.microsoft.com/office/drawing/2014/main" id="{524597F4-7088-4DF1-BC9F-622DD5F88BE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82864" y="1266239"/>
              <a:ext cx="2052000" cy="1538095"/>
            </a:xfrm>
            <a:prstGeom prst="rect">
              <a:avLst/>
            </a:prstGeom>
          </p:spPr>
        </p:pic>
        <p:sp>
          <p:nvSpPr>
            <p:cNvPr id="24" name="Forma libre: forma 23">
              <a:extLst>
                <a:ext uri="{FF2B5EF4-FFF2-40B4-BE49-F238E27FC236}">
                  <a16:creationId xmlns:a16="http://schemas.microsoft.com/office/drawing/2014/main" id="{6DF45B1D-7A8B-4117-8F5F-08929CA5D4CC}"/>
                </a:ext>
              </a:extLst>
            </p:cNvPr>
            <p:cNvSpPr/>
            <p:nvPr/>
          </p:nvSpPr>
          <p:spPr>
            <a:xfrm>
              <a:off x="3221758" y="3180999"/>
              <a:ext cx="1944000"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spc="-50">
                  <a:solidFill>
                    <a:schemeClr val="bg1"/>
                  </a:solidFill>
                  <a:latin typeface="Arial" panose="020B0604020202020204" pitchFamily="34" charset="0"/>
                  <a:ea typeface="Tahoma" panose="020B0604030504040204" pitchFamily="34" charset="0"/>
                  <a:cs typeface="Arial" panose="020B0604020202020204" pitchFamily="34" charset="0"/>
                </a:rPr>
                <a:t>D2 Direccionamiento Estratégico y Planeación</a:t>
              </a:r>
              <a:endParaRPr lang="es-CO" sz="1200" b="1" spc="-5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5" name="Forma libre: forma 24">
              <a:extLst>
                <a:ext uri="{FF2B5EF4-FFF2-40B4-BE49-F238E27FC236}">
                  <a16:creationId xmlns:a16="http://schemas.microsoft.com/office/drawing/2014/main" id="{5949F20D-033D-414A-97DF-CAFD71F95F1E}"/>
                </a:ext>
              </a:extLst>
            </p:cNvPr>
            <p:cNvSpPr/>
            <p:nvPr/>
          </p:nvSpPr>
          <p:spPr>
            <a:xfrm>
              <a:off x="3249894"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rgbClr val="FFC000"/>
                  </a:solidFill>
                  <a:latin typeface="Arial" panose="020B0604020202020204" pitchFamily="34" charset="0"/>
                  <a:ea typeface="+mn-ea"/>
                  <a:cs typeface="Arial" panose="020B0604020202020204" pitchFamily="34" charset="0"/>
                </a:rPr>
                <a:t>87,37</a:t>
              </a:r>
            </a:p>
          </p:txBody>
        </p:sp>
      </p:grpSp>
      <p:grpSp>
        <p:nvGrpSpPr>
          <p:cNvPr id="7" name="Grupo 6">
            <a:extLst>
              <a:ext uri="{FF2B5EF4-FFF2-40B4-BE49-F238E27FC236}">
                <a16:creationId xmlns:a16="http://schemas.microsoft.com/office/drawing/2014/main" id="{5051BDD2-D39F-4D8C-B597-7EA1B11567F6}"/>
              </a:ext>
            </a:extLst>
          </p:cNvPr>
          <p:cNvGrpSpPr/>
          <p:nvPr/>
        </p:nvGrpSpPr>
        <p:grpSpPr>
          <a:xfrm>
            <a:off x="278673" y="1178031"/>
            <a:ext cx="2382562" cy="2614866"/>
            <a:chOff x="538578" y="3862837"/>
            <a:chExt cx="2382562" cy="2614866"/>
          </a:xfrm>
        </p:grpSpPr>
        <p:sp>
          <p:nvSpPr>
            <p:cNvPr id="26" name="Rectángulo 25">
              <a:extLst>
                <a:ext uri="{FF2B5EF4-FFF2-40B4-BE49-F238E27FC236}">
                  <a16:creationId xmlns:a16="http://schemas.microsoft.com/office/drawing/2014/main" id="{539A5D3F-8377-46A8-8EA4-B202655F38D7}"/>
                </a:ext>
              </a:extLst>
            </p:cNvPr>
            <p:cNvSpPr/>
            <p:nvPr/>
          </p:nvSpPr>
          <p:spPr>
            <a:xfrm>
              <a:off x="645332" y="4006495"/>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8" name="Forma libre: forma 27">
              <a:extLst>
                <a:ext uri="{FF2B5EF4-FFF2-40B4-BE49-F238E27FC236}">
                  <a16:creationId xmlns:a16="http://schemas.microsoft.com/office/drawing/2014/main" id="{E9DFACB4-8F7E-4486-B140-088BFE02DD06}"/>
                </a:ext>
              </a:extLst>
            </p:cNvPr>
            <p:cNvSpPr/>
            <p:nvPr/>
          </p:nvSpPr>
          <p:spPr>
            <a:xfrm>
              <a:off x="750358" y="5958770"/>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MX" sz="1200" b="1">
                  <a:latin typeface="Arial" panose="020B0604020202020204" pitchFamily="34" charset="0"/>
                  <a:cs typeface="Arial" panose="020B0604020202020204" pitchFamily="34" charset="0"/>
                </a:rPr>
                <a:t>D3 Gestión con Valores para Resultados</a:t>
              </a:r>
              <a:endParaRPr lang="es-CO" sz="1200" b="1">
                <a:latin typeface="Arial" panose="020B0604020202020204" pitchFamily="34" charset="0"/>
                <a:cs typeface="Arial" panose="020B0604020202020204" pitchFamily="34" charset="0"/>
              </a:endParaRPr>
            </a:p>
          </p:txBody>
        </p:sp>
        <p:sp>
          <p:nvSpPr>
            <p:cNvPr id="29" name="Forma libre: forma 28">
              <a:extLst>
                <a:ext uri="{FF2B5EF4-FFF2-40B4-BE49-F238E27FC236}">
                  <a16:creationId xmlns:a16="http://schemas.microsoft.com/office/drawing/2014/main" id="{E070C8B2-2CA7-47CF-B4F4-0FE39C794301}"/>
                </a:ext>
              </a:extLst>
            </p:cNvPr>
            <p:cNvSpPr/>
            <p:nvPr/>
          </p:nvSpPr>
          <p:spPr>
            <a:xfrm>
              <a:off x="750358" y="5711629"/>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91,08</a:t>
              </a:r>
            </a:p>
          </p:txBody>
        </p:sp>
        <p:pic>
          <p:nvPicPr>
            <p:cNvPr id="51" name="Imagen 50" descr="Logotipo&#10;&#10;Descripción generada automáticamente">
              <a:extLst>
                <a:ext uri="{FF2B5EF4-FFF2-40B4-BE49-F238E27FC236}">
                  <a16:creationId xmlns:a16="http://schemas.microsoft.com/office/drawing/2014/main" id="{7DD17BAE-5949-446B-BC1F-85B923E88B6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38578" y="3862837"/>
              <a:ext cx="2382562" cy="1872000"/>
            </a:xfrm>
            <a:prstGeom prst="rect">
              <a:avLst/>
            </a:prstGeom>
          </p:spPr>
        </p:pic>
      </p:grpSp>
      <p:grpSp>
        <p:nvGrpSpPr>
          <p:cNvPr id="17" name="Grupo 16">
            <a:extLst>
              <a:ext uri="{FF2B5EF4-FFF2-40B4-BE49-F238E27FC236}">
                <a16:creationId xmlns:a16="http://schemas.microsoft.com/office/drawing/2014/main" id="{78B178A4-6705-401F-AEAA-F29F5C3E1B0C}"/>
              </a:ext>
            </a:extLst>
          </p:cNvPr>
          <p:cNvGrpSpPr/>
          <p:nvPr/>
        </p:nvGrpSpPr>
        <p:grpSpPr>
          <a:xfrm>
            <a:off x="4993845" y="3932381"/>
            <a:ext cx="2100527" cy="2471208"/>
            <a:chOff x="8233872" y="1228724"/>
            <a:chExt cx="2100527" cy="2471208"/>
          </a:xfrm>
        </p:grpSpPr>
        <p:sp>
          <p:nvSpPr>
            <p:cNvPr id="30" name="Rectángulo 29">
              <a:extLst>
                <a:ext uri="{FF2B5EF4-FFF2-40B4-BE49-F238E27FC236}">
                  <a16:creationId xmlns:a16="http://schemas.microsoft.com/office/drawing/2014/main" id="{AEA838BF-1302-44C7-910B-4E4975EA6F43}"/>
                </a:ext>
              </a:extLst>
            </p:cNvPr>
            <p:cNvSpPr/>
            <p:nvPr/>
          </p:nvSpPr>
          <p:spPr>
            <a:xfrm>
              <a:off x="8233872" y="1228724"/>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2" name="Forma libre: forma 31">
              <a:extLst>
                <a:ext uri="{FF2B5EF4-FFF2-40B4-BE49-F238E27FC236}">
                  <a16:creationId xmlns:a16="http://schemas.microsoft.com/office/drawing/2014/main" id="{132A3EF0-4DD7-4D5F-8677-B469F578BBD7}"/>
                </a:ext>
              </a:extLst>
            </p:cNvPr>
            <p:cNvSpPr/>
            <p:nvPr/>
          </p:nvSpPr>
          <p:spPr>
            <a:xfrm>
              <a:off x="8310762" y="3195066"/>
              <a:ext cx="1980000" cy="432000"/>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spc="-50">
                  <a:solidFill>
                    <a:schemeClr val="bg1"/>
                  </a:solidFill>
                  <a:latin typeface="Arial" panose="020B0604020202020204" pitchFamily="34" charset="0"/>
                  <a:ea typeface="Tahoma" panose="020B0604030504040204" pitchFamily="34" charset="0"/>
                  <a:cs typeface="Arial" panose="020B0604020202020204" pitchFamily="34" charset="0"/>
                </a:rPr>
                <a:t>D4 Evaluación de Resultados</a:t>
              </a:r>
            </a:p>
          </p:txBody>
        </p:sp>
        <p:sp>
          <p:nvSpPr>
            <p:cNvPr id="33" name="Forma libre: forma 32">
              <a:extLst>
                <a:ext uri="{FF2B5EF4-FFF2-40B4-BE49-F238E27FC236}">
                  <a16:creationId xmlns:a16="http://schemas.microsoft.com/office/drawing/2014/main" id="{C300543E-559A-46D6-86D4-D9555599FBD3}"/>
                </a:ext>
              </a:extLst>
            </p:cNvPr>
            <p:cNvSpPr/>
            <p:nvPr/>
          </p:nvSpPr>
          <p:spPr>
            <a:xfrm>
              <a:off x="8338898"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rgbClr val="FFC000"/>
                  </a:solidFill>
                  <a:latin typeface="Arial" panose="020B0604020202020204" pitchFamily="34" charset="0"/>
                  <a:ea typeface="+mn-ea"/>
                  <a:cs typeface="Arial" panose="020B0604020202020204" pitchFamily="34" charset="0"/>
                </a:rPr>
                <a:t>86,08</a:t>
              </a:r>
            </a:p>
          </p:txBody>
        </p:sp>
        <p:pic>
          <p:nvPicPr>
            <p:cNvPr id="54" name="Imagen 53" descr="Imagen que contiene estacionaria, tabla, colorido, papalote&#10;&#10;Descripción generada automáticamente">
              <a:extLst>
                <a:ext uri="{FF2B5EF4-FFF2-40B4-BE49-F238E27FC236}">
                  <a16:creationId xmlns:a16="http://schemas.microsoft.com/office/drawing/2014/main" id="{6D37AE18-78B3-4C15-AAEC-55662494F4C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268237" y="1266239"/>
              <a:ext cx="2052000" cy="1617743"/>
            </a:xfrm>
            <a:prstGeom prst="rect">
              <a:avLst/>
            </a:prstGeom>
          </p:spPr>
        </p:pic>
      </p:grpSp>
      <p:grpSp>
        <p:nvGrpSpPr>
          <p:cNvPr id="6" name="Grupo 5">
            <a:extLst>
              <a:ext uri="{FF2B5EF4-FFF2-40B4-BE49-F238E27FC236}">
                <a16:creationId xmlns:a16="http://schemas.microsoft.com/office/drawing/2014/main" id="{0D27E882-504B-4042-9455-EC1DABF95678}"/>
              </a:ext>
            </a:extLst>
          </p:cNvPr>
          <p:cNvGrpSpPr/>
          <p:nvPr/>
        </p:nvGrpSpPr>
        <p:grpSpPr>
          <a:xfrm>
            <a:off x="2692197" y="1321689"/>
            <a:ext cx="2100527" cy="2471208"/>
            <a:chOff x="3026167" y="3994393"/>
            <a:chExt cx="2100527" cy="2471208"/>
          </a:xfrm>
        </p:grpSpPr>
        <p:sp>
          <p:nvSpPr>
            <p:cNvPr id="34" name="Rectángulo 33">
              <a:extLst>
                <a:ext uri="{FF2B5EF4-FFF2-40B4-BE49-F238E27FC236}">
                  <a16:creationId xmlns:a16="http://schemas.microsoft.com/office/drawing/2014/main" id="{B9945CD8-68A7-4C3D-80C9-F5A32FA88CF4}"/>
                </a:ext>
              </a:extLst>
            </p:cNvPr>
            <p:cNvSpPr/>
            <p:nvPr/>
          </p:nvSpPr>
          <p:spPr>
            <a:xfrm>
              <a:off x="3026167" y="3994393"/>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6" name="Forma libre: forma 35">
              <a:extLst>
                <a:ext uri="{FF2B5EF4-FFF2-40B4-BE49-F238E27FC236}">
                  <a16:creationId xmlns:a16="http://schemas.microsoft.com/office/drawing/2014/main" id="{7131C476-357E-4C45-BAB6-6E09A3A7EB68}"/>
                </a:ext>
              </a:extLst>
            </p:cNvPr>
            <p:cNvSpPr/>
            <p:nvPr/>
          </p:nvSpPr>
          <p:spPr>
            <a:xfrm>
              <a:off x="3131194" y="5946668"/>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latin typeface="Arial" panose="020B0604020202020204" pitchFamily="34" charset="0"/>
                  <a:cs typeface="Arial" panose="020B0604020202020204" pitchFamily="34" charset="0"/>
                </a:rPr>
                <a:t>D5 Información y Comunicación</a:t>
              </a:r>
            </a:p>
          </p:txBody>
        </p:sp>
        <p:sp>
          <p:nvSpPr>
            <p:cNvPr id="37" name="Forma libre: forma 36">
              <a:extLst>
                <a:ext uri="{FF2B5EF4-FFF2-40B4-BE49-F238E27FC236}">
                  <a16:creationId xmlns:a16="http://schemas.microsoft.com/office/drawing/2014/main" id="{381926CC-07CA-470F-9ADE-53235C771762}"/>
                </a:ext>
              </a:extLst>
            </p:cNvPr>
            <p:cNvSpPr/>
            <p:nvPr/>
          </p:nvSpPr>
          <p:spPr>
            <a:xfrm>
              <a:off x="3131194" y="5699527"/>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91,04</a:t>
              </a:r>
            </a:p>
          </p:txBody>
        </p:sp>
        <p:pic>
          <p:nvPicPr>
            <p:cNvPr id="57" name="Imagen 56" descr="Diagrama&#10;&#10;Descripción generada automáticamente">
              <a:extLst>
                <a:ext uri="{FF2B5EF4-FFF2-40B4-BE49-F238E27FC236}">
                  <a16:creationId xmlns:a16="http://schemas.microsoft.com/office/drawing/2014/main" id="{8A92235D-D086-40D5-8EA0-0A98B706FE12}"/>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082439" y="4057613"/>
              <a:ext cx="2001795" cy="1570930"/>
            </a:xfrm>
            <a:prstGeom prst="rect">
              <a:avLst/>
            </a:prstGeom>
          </p:spPr>
        </p:pic>
      </p:grpSp>
      <p:grpSp>
        <p:nvGrpSpPr>
          <p:cNvPr id="2" name="Grupo 1">
            <a:extLst>
              <a:ext uri="{FF2B5EF4-FFF2-40B4-BE49-F238E27FC236}">
                <a16:creationId xmlns:a16="http://schemas.microsoft.com/office/drawing/2014/main" id="{2DA423A0-A72E-429A-B9E1-A7BC31459E80}"/>
              </a:ext>
            </a:extLst>
          </p:cNvPr>
          <p:cNvGrpSpPr/>
          <p:nvPr/>
        </p:nvGrpSpPr>
        <p:grpSpPr>
          <a:xfrm>
            <a:off x="7151658" y="1297985"/>
            <a:ext cx="2100527" cy="2471208"/>
            <a:chOff x="8087707" y="4015806"/>
            <a:chExt cx="2100527" cy="2471208"/>
          </a:xfrm>
        </p:grpSpPr>
        <p:sp>
          <p:nvSpPr>
            <p:cNvPr id="38" name="Rectángulo 37">
              <a:extLst>
                <a:ext uri="{FF2B5EF4-FFF2-40B4-BE49-F238E27FC236}">
                  <a16:creationId xmlns:a16="http://schemas.microsoft.com/office/drawing/2014/main" id="{BB47185E-D191-4EE5-B840-1393B3BB8164}"/>
                </a:ext>
              </a:extLst>
            </p:cNvPr>
            <p:cNvSpPr/>
            <p:nvPr/>
          </p:nvSpPr>
          <p:spPr>
            <a:xfrm>
              <a:off x="8087707" y="4015806"/>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0" name="Forma libre: forma 39">
              <a:extLst>
                <a:ext uri="{FF2B5EF4-FFF2-40B4-BE49-F238E27FC236}">
                  <a16:creationId xmlns:a16="http://schemas.microsoft.com/office/drawing/2014/main" id="{C4E43189-B53C-45D4-A70E-4EDDD3D4A352}"/>
                </a:ext>
              </a:extLst>
            </p:cNvPr>
            <p:cNvSpPr/>
            <p:nvPr/>
          </p:nvSpPr>
          <p:spPr>
            <a:xfrm>
              <a:off x="8192734" y="5968081"/>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191670"/>
                <a:satOff val="0"/>
                <a:lumOff val="-2941"/>
                <a:alphaOff val="0"/>
              </a:schemeClr>
            </a:fillRef>
            <a:effectRef idx="3">
              <a:schemeClr val="accent4">
                <a:hueOff val="191670"/>
                <a:satOff val="0"/>
                <a:lumOff val="-2941"/>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solidFill>
                    <a:schemeClr val="bg1"/>
                  </a:solidFill>
                  <a:latin typeface="Arial" panose="020B0604020202020204" pitchFamily="34" charset="0"/>
                  <a:cs typeface="Arial" panose="020B0604020202020204" pitchFamily="34" charset="0"/>
                </a:rPr>
                <a:t>D6 Gestión del Conocimiento</a:t>
              </a:r>
            </a:p>
          </p:txBody>
        </p:sp>
        <p:sp>
          <p:nvSpPr>
            <p:cNvPr id="41" name="Forma libre: forma 40">
              <a:extLst>
                <a:ext uri="{FF2B5EF4-FFF2-40B4-BE49-F238E27FC236}">
                  <a16:creationId xmlns:a16="http://schemas.microsoft.com/office/drawing/2014/main" id="{56C4B9AC-D68C-41A6-991C-5EA2FBAB6862}"/>
                </a:ext>
              </a:extLst>
            </p:cNvPr>
            <p:cNvSpPr/>
            <p:nvPr/>
          </p:nvSpPr>
          <p:spPr>
            <a:xfrm>
              <a:off x="8192734" y="5720940"/>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88,17</a:t>
              </a:r>
            </a:p>
          </p:txBody>
        </p:sp>
        <p:pic>
          <p:nvPicPr>
            <p:cNvPr id="63" name="Imagen 62">
              <a:extLst>
                <a:ext uri="{FF2B5EF4-FFF2-40B4-BE49-F238E27FC236}">
                  <a16:creationId xmlns:a16="http://schemas.microsoft.com/office/drawing/2014/main" id="{24E9EC7C-836D-47A0-9A7B-8329FF9DD4CD}"/>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8115843" y="4057613"/>
              <a:ext cx="2052000" cy="1592343"/>
            </a:xfrm>
            <a:prstGeom prst="rect">
              <a:avLst/>
            </a:prstGeom>
          </p:spPr>
        </p:pic>
      </p:grpSp>
      <p:grpSp>
        <p:nvGrpSpPr>
          <p:cNvPr id="5" name="Grupo 4">
            <a:extLst>
              <a:ext uri="{FF2B5EF4-FFF2-40B4-BE49-F238E27FC236}">
                <a16:creationId xmlns:a16="http://schemas.microsoft.com/office/drawing/2014/main" id="{9F37F206-6B78-453B-A306-B7F847579A30}"/>
              </a:ext>
            </a:extLst>
          </p:cNvPr>
          <p:cNvGrpSpPr/>
          <p:nvPr/>
        </p:nvGrpSpPr>
        <p:grpSpPr>
          <a:xfrm>
            <a:off x="4992043" y="1321689"/>
            <a:ext cx="2100527" cy="2471208"/>
            <a:chOff x="5755780" y="4006495"/>
            <a:chExt cx="2100527" cy="2471208"/>
          </a:xfrm>
        </p:grpSpPr>
        <p:sp>
          <p:nvSpPr>
            <p:cNvPr id="42" name="Rectángulo 41">
              <a:extLst>
                <a:ext uri="{FF2B5EF4-FFF2-40B4-BE49-F238E27FC236}">
                  <a16:creationId xmlns:a16="http://schemas.microsoft.com/office/drawing/2014/main" id="{A7EDCB09-C33D-4D73-9DA9-586B6AB43A55}"/>
                </a:ext>
              </a:extLst>
            </p:cNvPr>
            <p:cNvSpPr/>
            <p:nvPr/>
          </p:nvSpPr>
          <p:spPr>
            <a:xfrm>
              <a:off x="5755780" y="4006495"/>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4" name="Forma libre: forma 43">
              <a:extLst>
                <a:ext uri="{FF2B5EF4-FFF2-40B4-BE49-F238E27FC236}">
                  <a16:creationId xmlns:a16="http://schemas.microsoft.com/office/drawing/2014/main" id="{B1DFAAC6-34FA-4FA9-BE2F-80678574810B}"/>
                </a:ext>
              </a:extLst>
            </p:cNvPr>
            <p:cNvSpPr/>
            <p:nvPr/>
          </p:nvSpPr>
          <p:spPr>
            <a:xfrm>
              <a:off x="5860806" y="5958770"/>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latin typeface="Arial" panose="020B0604020202020204" pitchFamily="34" charset="0"/>
                  <a:cs typeface="Arial" panose="020B0604020202020204" pitchFamily="34" charset="0"/>
                </a:rPr>
                <a:t>D7 Control Interno</a:t>
              </a:r>
            </a:p>
          </p:txBody>
        </p:sp>
        <p:sp>
          <p:nvSpPr>
            <p:cNvPr id="45" name="Forma libre: forma 44">
              <a:extLst>
                <a:ext uri="{FF2B5EF4-FFF2-40B4-BE49-F238E27FC236}">
                  <a16:creationId xmlns:a16="http://schemas.microsoft.com/office/drawing/2014/main" id="{28520C5A-6D3B-40F5-85D1-D42A9283C52B}"/>
                </a:ext>
              </a:extLst>
            </p:cNvPr>
            <p:cNvSpPr/>
            <p:nvPr/>
          </p:nvSpPr>
          <p:spPr>
            <a:xfrm>
              <a:off x="5860806" y="5711629"/>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88,87</a:t>
              </a:r>
            </a:p>
          </p:txBody>
        </p:sp>
        <p:pic>
          <p:nvPicPr>
            <p:cNvPr id="66" name="Imagen 65" descr="Diagrama, nombre de la empresa&#10;&#10;Descripción generada automáticamente">
              <a:extLst>
                <a:ext uri="{FF2B5EF4-FFF2-40B4-BE49-F238E27FC236}">
                  <a16:creationId xmlns:a16="http://schemas.microsoft.com/office/drawing/2014/main" id="{8AF915DB-AEBF-42E4-B6C3-5D86755071C6}"/>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5815240" y="4048302"/>
              <a:ext cx="2041067" cy="1656000"/>
            </a:xfrm>
            <a:prstGeom prst="rect">
              <a:avLst/>
            </a:prstGeom>
          </p:spPr>
        </p:pic>
      </p:grpSp>
      <p:sp>
        <p:nvSpPr>
          <p:cNvPr id="46" name="Rectángulo 45">
            <a:extLst>
              <a:ext uri="{FF2B5EF4-FFF2-40B4-BE49-F238E27FC236}">
                <a16:creationId xmlns:a16="http://schemas.microsoft.com/office/drawing/2014/main" id="{9AB5B548-C0A6-4E3A-9D26-EA02B3433CF5}"/>
              </a:ext>
            </a:extLst>
          </p:cNvPr>
          <p:cNvSpPr/>
          <p:nvPr/>
        </p:nvSpPr>
        <p:spPr>
          <a:xfrm>
            <a:off x="9411667" y="1297984"/>
            <a:ext cx="2501660" cy="2471209"/>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lumMod val="25000"/>
                </a:schemeClr>
              </a:solidFill>
            </a:endParaRPr>
          </a:p>
        </p:txBody>
      </p:sp>
      <p:sp>
        <p:nvSpPr>
          <p:cNvPr id="52" name="CuadroTexto 51">
            <a:extLst>
              <a:ext uri="{FF2B5EF4-FFF2-40B4-BE49-F238E27FC236}">
                <a16:creationId xmlns:a16="http://schemas.microsoft.com/office/drawing/2014/main" id="{0F5145A3-EE02-493C-B576-D50F4B6CEAF8}"/>
              </a:ext>
            </a:extLst>
          </p:cNvPr>
          <p:cNvSpPr txBox="1"/>
          <p:nvPr/>
        </p:nvSpPr>
        <p:spPr>
          <a:xfrm>
            <a:off x="9397904" y="1161771"/>
            <a:ext cx="2382562" cy="2893100"/>
          </a:xfrm>
          <a:prstGeom prst="rect">
            <a:avLst/>
          </a:prstGeom>
          <a:noFill/>
        </p:spPr>
        <p:txBody>
          <a:bodyPr wrap="square" rtlCol="0">
            <a:spAutoFit/>
          </a:bodyPr>
          <a:lstStyle/>
          <a:p>
            <a:pPr algn="just"/>
            <a:r>
              <a:rPr lang="es-ES_tradnl" sz="1300" b="1">
                <a:solidFill>
                  <a:schemeClr val="tx1">
                    <a:lumMod val="65000"/>
                    <a:lumOff val="35000"/>
                  </a:schemeClr>
                </a:solidFill>
                <a:latin typeface="+mn-lt"/>
              </a:rPr>
              <a:t>Dimensiones en los que mejor nos va:</a:t>
            </a:r>
          </a:p>
          <a:p>
            <a:pPr marL="171450" indent="-171450" algn="just">
              <a:buFont typeface="Arial" panose="020B0604020202020204" pitchFamily="34" charset="0"/>
              <a:buChar char="•"/>
            </a:pPr>
            <a:r>
              <a:rPr lang="es-ES_tradnl" sz="1300">
                <a:solidFill>
                  <a:schemeClr val="tx1">
                    <a:lumMod val="65000"/>
                    <a:lumOff val="35000"/>
                  </a:schemeClr>
                </a:solidFill>
                <a:latin typeface="+mn-lt"/>
              </a:rPr>
              <a:t>Se calculó un promedio entre las cuatro entidades para obtener un dato representativo del Sector Hacienda por dimensiones.</a:t>
            </a:r>
          </a:p>
          <a:p>
            <a:pPr marL="171450" indent="-171450" algn="just">
              <a:buFont typeface="Arial" panose="020B0604020202020204" pitchFamily="34" charset="0"/>
              <a:buChar char="•"/>
            </a:pPr>
            <a:endParaRPr lang="es-ES_tradnl" sz="1300">
              <a:solidFill>
                <a:schemeClr val="tx1">
                  <a:lumMod val="65000"/>
                  <a:lumOff val="35000"/>
                </a:schemeClr>
              </a:solidFill>
              <a:latin typeface="+mn-lt"/>
            </a:endParaRPr>
          </a:p>
          <a:p>
            <a:pPr marL="171450" indent="-171450" algn="just">
              <a:buFont typeface="Arial" panose="020B0604020202020204" pitchFamily="34" charset="0"/>
              <a:buChar char="•"/>
            </a:pPr>
            <a:r>
              <a:rPr lang="es-ES_tradnl" sz="1300">
                <a:solidFill>
                  <a:schemeClr val="tx1">
                    <a:lumMod val="65000"/>
                    <a:lumOff val="35000"/>
                  </a:schemeClr>
                </a:solidFill>
                <a:latin typeface="+mn-lt"/>
              </a:rPr>
              <a:t>Las mejores puntuadas son Gestión con Valores para Resultados, Información y Comunicación y Control Interno.</a:t>
            </a:r>
          </a:p>
        </p:txBody>
      </p:sp>
      <p:sp>
        <p:nvSpPr>
          <p:cNvPr id="53" name="Rectángulo 52">
            <a:extLst>
              <a:ext uri="{FF2B5EF4-FFF2-40B4-BE49-F238E27FC236}">
                <a16:creationId xmlns:a16="http://schemas.microsoft.com/office/drawing/2014/main" id="{EA137AF1-9D3A-42BC-9C64-26C13F50A2A2}"/>
              </a:ext>
            </a:extLst>
          </p:cNvPr>
          <p:cNvSpPr/>
          <p:nvPr/>
        </p:nvSpPr>
        <p:spPr>
          <a:xfrm>
            <a:off x="7239743" y="3821242"/>
            <a:ext cx="3856882" cy="1356806"/>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lumMod val="25000"/>
                </a:schemeClr>
              </a:solidFill>
            </a:endParaRPr>
          </a:p>
        </p:txBody>
      </p:sp>
      <p:sp>
        <p:nvSpPr>
          <p:cNvPr id="55" name="CuadroTexto 54">
            <a:extLst>
              <a:ext uri="{FF2B5EF4-FFF2-40B4-BE49-F238E27FC236}">
                <a16:creationId xmlns:a16="http://schemas.microsoft.com/office/drawing/2014/main" id="{1D373BEA-C6A1-44E5-A15D-2AF3E5AE7A63}"/>
              </a:ext>
            </a:extLst>
          </p:cNvPr>
          <p:cNvSpPr txBox="1"/>
          <p:nvPr/>
        </p:nvSpPr>
        <p:spPr>
          <a:xfrm>
            <a:off x="7301162" y="4611700"/>
            <a:ext cx="3879043" cy="1292662"/>
          </a:xfrm>
          <a:prstGeom prst="rect">
            <a:avLst/>
          </a:prstGeom>
          <a:noFill/>
        </p:spPr>
        <p:txBody>
          <a:bodyPr wrap="square" rtlCol="0">
            <a:spAutoFit/>
          </a:bodyPr>
          <a:lstStyle/>
          <a:p>
            <a:r>
              <a:rPr lang="es-ES_tradnl" sz="1300" b="1">
                <a:solidFill>
                  <a:schemeClr val="tx1">
                    <a:lumMod val="65000"/>
                    <a:lumOff val="35000"/>
                  </a:schemeClr>
                </a:solidFill>
                <a:latin typeface="+mn-lt"/>
              </a:rPr>
              <a:t>Dimensiones en los que tenemos mayores desafíos:</a:t>
            </a:r>
          </a:p>
          <a:p>
            <a:r>
              <a:rPr lang="es-ES_tradnl" sz="1300">
                <a:solidFill>
                  <a:schemeClr val="tx1">
                    <a:lumMod val="65000"/>
                    <a:lumOff val="35000"/>
                  </a:schemeClr>
                </a:solidFill>
                <a:latin typeface="+mn-lt"/>
              </a:rPr>
              <a:t>Así mismo, se detectaron las dimensiones con menores promedios, para las cuales se deben fortalecer los planes de acción y el seguimiento, con el fin de optimizar el desempeño.</a:t>
            </a:r>
          </a:p>
        </p:txBody>
      </p:sp>
      <p:sp>
        <p:nvSpPr>
          <p:cNvPr id="4" name="Título 3">
            <a:extLst>
              <a:ext uri="{FF2B5EF4-FFF2-40B4-BE49-F238E27FC236}">
                <a16:creationId xmlns:a16="http://schemas.microsoft.com/office/drawing/2014/main" id="{3BB6BF45-04E4-48F5-84BC-BFD04FCD3879}"/>
              </a:ext>
            </a:extLst>
          </p:cNvPr>
          <p:cNvSpPr>
            <a:spLocks noGrp="1"/>
          </p:cNvSpPr>
          <p:nvPr>
            <p:ph type="title" idx="4294967295"/>
          </p:nvPr>
        </p:nvSpPr>
        <p:spPr>
          <a:xfrm>
            <a:off x="0" y="88252"/>
            <a:ext cx="10515600" cy="972000"/>
          </a:xfrm>
        </p:spPr>
        <p:txBody>
          <a:bodyPr/>
          <a:lstStyle/>
          <a:p>
            <a:r>
              <a:rPr lang="es-CO" sz="3200" spc="-130">
                <a:solidFill>
                  <a:srgbClr val="C00000"/>
                </a:solidFill>
                <a:latin typeface="Calibri"/>
                <a:cs typeface="Calibri"/>
              </a:rPr>
              <a:t>Índice de Desempeño Institucional</a:t>
            </a:r>
            <a:br>
              <a:rPr lang="es-CO" sz="3200" spc="-130">
                <a:latin typeface="Calibri" panose="020F0502020204030204" pitchFamily="34" charset="0"/>
                <a:cs typeface="Calibri" panose="020F0502020204030204" pitchFamily="34" charset="0"/>
              </a:rPr>
            </a:br>
            <a:r>
              <a:rPr lang="es-CO" sz="3200" spc="-130">
                <a:solidFill>
                  <a:srgbClr val="C00000"/>
                </a:solidFill>
                <a:latin typeface="Calibri"/>
                <a:cs typeface="Calibri"/>
              </a:rPr>
              <a:t>Resultados globales por dimensiones Sector Hacienda </a:t>
            </a:r>
            <a:endParaRPr lang="es-CO" sz="3200" spc="-130">
              <a:solidFill>
                <a:srgbClr val="C00000"/>
              </a:solidFill>
              <a:latin typeface="Calibri" panose="020F0502020204030204" pitchFamily="34" charset="0"/>
              <a:cs typeface="Calibri" panose="020F0502020204030204" pitchFamily="34" charset="0"/>
            </a:endParaRPr>
          </a:p>
        </p:txBody>
      </p:sp>
      <p:grpSp>
        <p:nvGrpSpPr>
          <p:cNvPr id="43" name="Grupo 42">
            <a:extLst>
              <a:ext uri="{FF2B5EF4-FFF2-40B4-BE49-F238E27FC236}">
                <a16:creationId xmlns:a16="http://schemas.microsoft.com/office/drawing/2014/main" id="{2ABC21F5-BFFF-1531-3312-276555BE9846}"/>
              </a:ext>
            </a:extLst>
          </p:cNvPr>
          <p:cNvGrpSpPr/>
          <p:nvPr/>
        </p:nvGrpSpPr>
        <p:grpSpPr>
          <a:xfrm>
            <a:off x="11166148" y="4048742"/>
            <a:ext cx="835485" cy="1865038"/>
            <a:chOff x="10608096" y="4381328"/>
            <a:chExt cx="1333238" cy="2484603"/>
          </a:xfrm>
        </p:grpSpPr>
        <p:sp>
          <p:nvSpPr>
            <p:cNvPr id="47" name="Rectángulo 46">
              <a:extLst>
                <a:ext uri="{FF2B5EF4-FFF2-40B4-BE49-F238E27FC236}">
                  <a16:creationId xmlns:a16="http://schemas.microsoft.com/office/drawing/2014/main" id="{8456CDB3-3592-1EC0-B197-A7FD7A312004}"/>
                </a:ext>
              </a:extLst>
            </p:cNvPr>
            <p:cNvSpPr/>
            <p:nvPr/>
          </p:nvSpPr>
          <p:spPr>
            <a:xfrm>
              <a:off x="10654869" y="5640242"/>
              <a:ext cx="1239694" cy="3771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&gt;90 y 95</a:t>
              </a:r>
            </a:p>
          </p:txBody>
        </p:sp>
        <p:sp>
          <p:nvSpPr>
            <p:cNvPr id="48" name="Rectángulo 47">
              <a:extLst>
                <a:ext uri="{FF2B5EF4-FFF2-40B4-BE49-F238E27FC236}">
                  <a16:creationId xmlns:a16="http://schemas.microsoft.com/office/drawing/2014/main" id="{B566D8EE-C497-49A1-4DAF-56C5AB109380}"/>
                </a:ext>
              </a:extLst>
            </p:cNvPr>
            <p:cNvSpPr/>
            <p:nvPr/>
          </p:nvSpPr>
          <p:spPr>
            <a:xfrm>
              <a:off x="10654869" y="6072462"/>
              <a:ext cx="1239694" cy="377163"/>
            </a:xfrm>
            <a:prstGeom prst="rect">
              <a:avLst/>
            </a:prstGeom>
            <a:solidFill>
              <a:srgbClr val="68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&gt;95</a:t>
              </a:r>
            </a:p>
          </p:txBody>
        </p:sp>
        <p:sp>
          <p:nvSpPr>
            <p:cNvPr id="49" name="Rectángulo 48">
              <a:extLst>
                <a:ext uri="{FF2B5EF4-FFF2-40B4-BE49-F238E27FC236}">
                  <a16:creationId xmlns:a16="http://schemas.microsoft.com/office/drawing/2014/main" id="{0C435F9E-490A-2876-ADA1-6645BA9102EC}"/>
                </a:ext>
              </a:extLst>
            </p:cNvPr>
            <p:cNvSpPr/>
            <p:nvPr/>
          </p:nvSpPr>
          <p:spPr>
            <a:xfrm>
              <a:off x="10654869" y="5189096"/>
              <a:ext cx="1239694" cy="37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80 y 90</a:t>
              </a:r>
            </a:p>
          </p:txBody>
        </p:sp>
        <p:sp>
          <p:nvSpPr>
            <p:cNvPr id="50" name="Rectángulo 49">
              <a:extLst>
                <a:ext uri="{FF2B5EF4-FFF2-40B4-BE49-F238E27FC236}">
                  <a16:creationId xmlns:a16="http://schemas.microsoft.com/office/drawing/2014/main" id="{9D3D9FB5-E7E5-702D-E2F5-367FA795F353}"/>
                </a:ext>
              </a:extLst>
            </p:cNvPr>
            <p:cNvSpPr/>
            <p:nvPr/>
          </p:nvSpPr>
          <p:spPr>
            <a:xfrm>
              <a:off x="10654869" y="4749116"/>
              <a:ext cx="1239694" cy="37716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5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&lt;80</a:t>
              </a:r>
            </a:p>
          </p:txBody>
        </p:sp>
        <p:sp>
          <p:nvSpPr>
            <p:cNvPr id="56" name="Rectángulo 55">
              <a:extLst>
                <a:ext uri="{FF2B5EF4-FFF2-40B4-BE49-F238E27FC236}">
                  <a16:creationId xmlns:a16="http://schemas.microsoft.com/office/drawing/2014/main" id="{26AC106F-A852-06AF-F5B5-ACE05F31C081}"/>
                </a:ext>
              </a:extLst>
            </p:cNvPr>
            <p:cNvSpPr/>
            <p:nvPr/>
          </p:nvSpPr>
          <p:spPr>
            <a:xfrm>
              <a:off x="10608096" y="4381328"/>
              <a:ext cx="1333238" cy="34851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Tahoma"/>
                  <a:cs typeface="Tahoma"/>
                </a:rPr>
                <a:t>Intervalos</a:t>
              </a:r>
            </a:p>
          </p:txBody>
        </p:sp>
        <p:sp>
          <p:nvSpPr>
            <p:cNvPr id="58" name="Rectángulo 57">
              <a:extLst>
                <a:ext uri="{FF2B5EF4-FFF2-40B4-BE49-F238E27FC236}">
                  <a16:creationId xmlns:a16="http://schemas.microsoft.com/office/drawing/2014/main" id="{D43F2103-B83E-91EE-CB31-B7C82229B6F0}"/>
                </a:ext>
              </a:extLst>
            </p:cNvPr>
            <p:cNvSpPr/>
            <p:nvPr/>
          </p:nvSpPr>
          <p:spPr>
            <a:xfrm>
              <a:off x="10654869" y="6504669"/>
              <a:ext cx="1196423" cy="361262"/>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a:ln>
                    <a:noFill/>
                  </a:ln>
                  <a:solidFill>
                    <a:prstClr val="white"/>
                  </a:solidFill>
                  <a:effectLst/>
                  <a:uLnTx/>
                  <a:uFillTx/>
                  <a:latin typeface="Calibri" panose="020F0502020204030204"/>
                  <a:ea typeface="+mn-ea"/>
                  <a:cs typeface="+mn-cs"/>
                </a:rPr>
                <a:t>N/A MIPG</a:t>
              </a:r>
            </a:p>
          </p:txBody>
        </p:sp>
      </p:grpSp>
      <p:grpSp>
        <p:nvGrpSpPr>
          <p:cNvPr id="11" name="Grupo 10">
            <a:extLst>
              <a:ext uri="{FF2B5EF4-FFF2-40B4-BE49-F238E27FC236}">
                <a16:creationId xmlns:a16="http://schemas.microsoft.com/office/drawing/2014/main" id="{BE19E5A3-C42C-7977-F461-E9DD8DB84778}"/>
              </a:ext>
            </a:extLst>
          </p:cNvPr>
          <p:cNvGrpSpPr/>
          <p:nvPr/>
        </p:nvGrpSpPr>
        <p:grpSpPr>
          <a:xfrm>
            <a:off x="1924934" y="2988189"/>
            <a:ext cx="695968" cy="276999"/>
            <a:chOff x="2246498" y="353396"/>
            <a:chExt cx="695968" cy="276999"/>
          </a:xfrm>
        </p:grpSpPr>
        <p:sp>
          <p:nvSpPr>
            <p:cNvPr id="9" name="Triángulo isósceles 8">
              <a:extLst>
                <a:ext uri="{FF2B5EF4-FFF2-40B4-BE49-F238E27FC236}">
                  <a16:creationId xmlns:a16="http://schemas.microsoft.com/office/drawing/2014/main" id="{F849442C-A559-C887-6D2B-80FEDDA84048}"/>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a:extLst>
                <a:ext uri="{FF2B5EF4-FFF2-40B4-BE49-F238E27FC236}">
                  <a16:creationId xmlns:a16="http://schemas.microsoft.com/office/drawing/2014/main" id="{32871BAE-B801-75BA-A677-91BB741C5E1A}"/>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3,73</a:t>
              </a:r>
            </a:p>
          </p:txBody>
        </p:sp>
      </p:grpSp>
      <p:grpSp>
        <p:nvGrpSpPr>
          <p:cNvPr id="59" name="Grupo 58">
            <a:extLst>
              <a:ext uri="{FF2B5EF4-FFF2-40B4-BE49-F238E27FC236}">
                <a16:creationId xmlns:a16="http://schemas.microsoft.com/office/drawing/2014/main" id="{45D61F23-08C2-A4B2-A496-5D002BD8DF81}"/>
              </a:ext>
            </a:extLst>
          </p:cNvPr>
          <p:cNvGrpSpPr/>
          <p:nvPr/>
        </p:nvGrpSpPr>
        <p:grpSpPr>
          <a:xfrm>
            <a:off x="4257974" y="3006068"/>
            <a:ext cx="695968" cy="276999"/>
            <a:chOff x="2246498" y="353396"/>
            <a:chExt cx="695968" cy="276999"/>
          </a:xfrm>
        </p:grpSpPr>
        <p:sp>
          <p:nvSpPr>
            <p:cNvPr id="60" name="Triángulo isósceles 59">
              <a:extLst>
                <a:ext uri="{FF2B5EF4-FFF2-40B4-BE49-F238E27FC236}">
                  <a16:creationId xmlns:a16="http://schemas.microsoft.com/office/drawing/2014/main" id="{E5AA4700-7F85-18BA-3EAF-769BFEE04E28}"/>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1" name="CuadroTexto 60">
              <a:extLst>
                <a:ext uri="{FF2B5EF4-FFF2-40B4-BE49-F238E27FC236}">
                  <a16:creationId xmlns:a16="http://schemas.microsoft.com/office/drawing/2014/main" id="{B3BFB3C1-4300-E8D4-9388-E46717C7910B}"/>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4,38</a:t>
              </a:r>
            </a:p>
          </p:txBody>
        </p:sp>
      </p:grpSp>
      <p:grpSp>
        <p:nvGrpSpPr>
          <p:cNvPr id="62" name="Grupo 61">
            <a:extLst>
              <a:ext uri="{FF2B5EF4-FFF2-40B4-BE49-F238E27FC236}">
                <a16:creationId xmlns:a16="http://schemas.microsoft.com/office/drawing/2014/main" id="{1BE590AD-6551-B195-8A6F-966FF125F970}"/>
              </a:ext>
            </a:extLst>
          </p:cNvPr>
          <p:cNvGrpSpPr/>
          <p:nvPr/>
        </p:nvGrpSpPr>
        <p:grpSpPr>
          <a:xfrm>
            <a:off x="6560717" y="2995980"/>
            <a:ext cx="695968" cy="276999"/>
            <a:chOff x="2246498" y="353396"/>
            <a:chExt cx="695968" cy="276999"/>
          </a:xfrm>
        </p:grpSpPr>
        <p:sp>
          <p:nvSpPr>
            <p:cNvPr id="64" name="Triángulo isósceles 63">
              <a:extLst>
                <a:ext uri="{FF2B5EF4-FFF2-40B4-BE49-F238E27FC236}">
                  <a16:creationId xmlns:a16="http://schemas.microsoft.com/office/drawing/2014/main" id="{76644673-D112-F896-ECEB-374FFCC6BFA6}"/>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CuadroTexto 64">
              <a:extLst>
                <a:ext uri="{FF2B5EF4-FFF2-40B4-BE49-F238E27FC236}">
                  <a16:creationId xmlns:a16="http://schemas.microsoft.com/office/drawing/2014/main" id="{89677219-4D49-2A33-1340-65A39F857E02}"/>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3,25</a:t>
              </a:r>
            </a:p>
          </p:txBody>
        </p:sp>
      </p:grpSp>
      <p:grpSp>
        <p:nvGrpSpPr>
          <p:cNvPr id="67" name="Grupo 66">
            <a:extLst>
              <a:ext uri="{FF2B5EF4-FFF2-40B4-BE49-F238E27FC236}">
                <a16:creationId xmlns:a16="http://schemas.microsoft.com/office/drawing/2014/main" id="{B3B22ED5-9CED-20DE-AF1E-C4A01536286E}"/>
              </a:ext>
            </a:extLst>
          </p:cNvPr>
          <p:cNvGrpSpPr/>
          <p:nvPr/>
        </p:nvGrpSpPr>
        <p:grpSpPr>
          <a:xfrm>
            <a:off x="8679154" y="2988188"/>
            <a:ext cx="695968" cy="276999"/>
            <a:chOff x="2246498" y="353396"/>
            <a:chExt cx="695968" cy="276999"/>
          </a:xfrm>
        </p:grpSpPr>
        <p:sp>
          <p:nvSpPr>
            <p:cNvPr id="68" name="Triángulo isósceles 67">
              <a:extLst>
                <a:ext uri="{FF2B5EF4-FFF2-40B4-BE49-F238E27FC236}">
                  <a16:creationId xmlns:a16="http://schemas.microsoft.com/office/drawing/2014/main" id="{BBFF19A9-FE36-0F01-45AC-00B38A2241F9}"/>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9" name="CuadroTexto 68">
              <a:extLst>
                <a:ext uri="{FF2B5EF4-FFF2-40B4-BE49-F238E27FC236}">
                  <a16:creationId xmlns:a16="http://schemas.microsoft.com/office/drawing/2014/main" id="{E3AC07FE-3E67-0833-8702-8FA8FA20CC98}"/>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3,06</a:t>
              </a:r>
            </a:p>
          </p:txBody>
        </p:sp>
      </p:grpSp>
      <p:grpSp>
        <p:nvGrpSpPr>
          <p:cNvPr id="70" name="Grupo 69">
            <a:extLst>
              <a:ext uri="{FF2B5EF4-FFF2-40B4-BE49-F238E27FC236}">
                <a16:creationId xmlns:a16="http://schemas.microsoft.com/office/drawing/2014/main" id="{7E10A4B1-AECB-9DF7-A104-65661E4A2E93}"/>
              </a:ext>
            </a:extLst>
          </p:cNvPr>
          <p:cNvGrpSpPr/>
          <p:nvPr/>
        </p:nvGrpSpPr>
        <p:grpSpPr>
          <a:xfrm>
            <a:off x="6526227" y="5601707"/>
            <a:ext cx="695968" cy="276999"/>
            <a:chOff x="2246498" y="353396"/>
            <a:chExt cx="695968" cy="276999"/>
          </a:xfrm>
        </p:grpSpPr>
        <p:sp>
          <p:nvSpPr>
            <p:cNvPr id="71" name="Triángulo isósceles 70">
              <a:extLst>
                <a:ext uri="{FF2B5EF4-FFF2-40B4-BE49-F238E27FC236}">
                  <a16:creationId xmlns:a16="http://schemas.microsoft.com/office/drawing/2014/main" id="{B398EECB-F333-1F76-309F-459AE4A26EB5}"/>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2" name="CuadroTexto 71">
              <a:extLst>
                <a:ext uri="{FF2B5EF4-FFF2-40B4-BE49-F238E27FC236}">
                  <a16:creationId xmlns:a16="http://schemas.microsoft.com/office/drawing/2014/main" id="{B094DFEF-7FF7-763E-2B73-95E037D15A83}"/>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4,38</a:t>
              </a:r>
            </a:p>
          </p:txBody>
        </p:sp>
      </p:grpSp>
      <p:grpSp>
        <p:nvGrpSpPr>
          <p:cNvPr id="73" name="Grupo 72">
            <a:extLst>
              <a:ext uri="{FF2B5EF4-FFF2-40B4-BE49-F238E27FC236}">
                <a16:creationId xmlns:a16="http://schemas.microsoft.com/office/drawing/2014/main" id="{87CFE4CB-07F4-A860-259C-B8C5D0803739}"/>
              </a:ext>
            </a:extLst>
          </p:cNvPr>
          <p:cNvGrpSpPr/>
          <p:nvPr/>
        </p:nvGrpSpPr>
        <p:grpSpPr>
          <a:xfrm>
            <a:off x="4192850" y="5609679"/>
            <a:ext cx="695968" cy="276999"/>
            <a:chOff x="2246498" y="353396"/>
            <a:chExt cx="695968" cy="276999"/>
          </a:xfrm>
        </p:grpSpPr>
        <p:sp>
          <p:nvSpPr>
            <p:cNvPr id="74" name="Triángulo isósceles 73">
              <a:extLst>
                <a:ext uri="{FF2B5EF4-FFF2-40B4-BE49-F238E27FC236}">
                  <a16:creationId xmlns:a16="http://schemas.microsoft.com/office/drawing/2014/main" id="{6A4C62F9-5899-BB42-CCE1-5B36B80FAAFC}"/>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5" name="CuadroTexto 74">
              <a:extLst>
                <a:ext uri="{FF2B5EF4-FFF2-40B4-BE49-F238E27FC236}">
                  <a16:creationId xmlns:a16="http://schemas.microsoft.com/office/drawing/2014/main" id="{33CCDE3D-2EAE-8A4B-A4EB-81261F672812}"/>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5,47</a:t>
              </a:r>
            </a:p>
          </p:txBody>
        </p:sp>
      </p:grpSp>
      <p:grpSp>
        <p:nvGrpSpPr>
          <p:cNvPr id="76" name="Grupo 75">
            <a:extLst>
              <a:ext uri="{FF2B5EF4-FFF2-40B4-BE49-F238E27FC236}">
                <a16:creationId xmlns:a16="http://schemas.microsoft.com/office/drawing/2014/main" id="{0CCFAC9F-F35C-4988-7B86-C6343E60DFCE}"/>
              </a:ext>
            </a:extLst>
          </p:cNvPr>
          <p:cNvGrpSpPr/>
          <p:nvPr/>
        </p:nvGrpSpPr>
        <p:grpSpPr>
          <a:xfrm>
            <a:off x="1935385" y="5618466"/>
            <a:ext cx="695968" cy="276999"/>
            <a:chOff x="2246498" y="353396"/>
            <a:chExt cx="695968" cy="276999"/>
          </a:xfrm>
        </p:grpSpPr>
        <p:sp>
          <p:nvSpPr>
            <p:cNvPr id="77" name="Triángulo isósceles 76">
              <a:extLst>
                <a:ext uri="{FF2B5EF4-FFF2-40B4-BE49-F238E27FC236}">
                  <a16:creationId xmlns:a16="http://schemas.microsoft.com/office/drawing/2014/main" id="{38FF8E76-3661-98F0-3D02-8A30803F4562}"/>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8" name="CuadroTexto 77">
              <a:extLst>
                <a:ext uri="{FF2B5EF4-FFF2-40B4-BE49-F238E27FC236}">
                  <a16:creationId xmlns:a16="http://schemas.microsoft.com/office/drawing/2014/main" id="{78A3E8AC-8DBB-C774-CE11-E344EA13C4A6}"/>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3,80</a:t>
              </a:r>
            </a:p>
          </p:txBody>
        </p:sp>
      </p:grpSp>
    </p:spTree>
    <p:extLst>
      <p:ext uri="{BB962C8B-B14F-4D97-AF65-F5344CB8AC3E}">
        <p14:creationId xmlns:p14="http://schemas.microsoft.com/office/powerpoint/2010/main" val="764973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9352" y="2808732"/>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 name="object 3"/>
          <p:cNvSpPr txBox="1"/>
          <p:nvPr/>
        </p:nvSpPr>
        <p:spPr>
          <a:xfrm>
            <a:off x="301853" y="2905505"/>
            <a:ext cx="492759"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0" normalizeH="0" baseline="0">
                <a:ln>
                  <a:noFill/>
                </a:ln>
                <a:solidFill>
                  <a:srgbClr val="FFFFFF"/>
                </a:solidFill>
                <a:effectLst/>
                <a:uLnTx/>
                <a:uFillTx/>
                <a:latin typeface="Calibri"/>
                <a:ea typeface="+mn-ea"/>
                <a:cs typeface="Calibri"/>
              </a:rPr>
              <a:t>G</a:t>
            </a:r>
            <a:r>
              <a:rPr kumimoji="0" lang="es-CO" sz="1050" b="0" i="0" u="none" strike="noStrike" kern="1200" cap="none" spc="-55" normalizeH="0" baseline="0">
                <a:ln>
                  <a:noFill/>
                </a:ln>
                <a:solidFill>
                  <a:srgbClr val="FFFFFF"/>
                </a:solidFill>
                <a:effectLst/>
                <a:uLnTx/>
                <a:uFillTx/>
                <a:latin typeface="Calibri"/>
                <a:ea typeface="+mn-ea"/>
                <a:cs typeface="Calibri"/>
              </a:rPr>
              <a:t>obi</a:t>
            </a:r>
            <a:r>
              <a:rPr kumimoji="0" lang="es-CO" sz="1050" b="0" i="0" u="none" strike="noStrike" kern="1200" cap="none" spc="-45" normalizeH="0" baseline="0">
                <a:ln>
                  <a:noFill/>
                </a:ln>
                <a:solidFill>
                  <a:srgbClr val="FFFFFF"/>
                </a:solidFill>
                <a:effectLst/>
                <a:uLnTx/>
                <a:uFillTx/>
                <a:latin typeface="Calibri"/>
                <a:ea typeface="+mn-ea"/>
                <a:cs typeface="Calibri"/>
              </a:rPr>
              <a:t>er</a:t>
            </a:r>
            <a:r>
              <a:rPr kumimoji="0" lang="es-CO" sz="1050" b="0" i="0" u="none" strike="noStrike" kern="1200" cap="none" spc="-65" normalizeH="0" baseline="0">
                <a:ln>
                  <a:noFill/>
                </a:ln>
                <a:solidFill>
                  <a:srgbClr val="FFFFFF"/>
                </a:solidFill>
                <a:effectLst/>
                <a:uLnTx/>
                <a:uFillTx/>
                <a:latin typeface="Calibri"/>
                <a:ea typeface="+mn-ea"/>
                <a:cs typeface="Calibri"/>
              </a:rPr>
              <a:t>n</a:t>
            </a:r>
            <a:r>
              <a:rPr kumimoji="0" lang="es-CO" sz="1050" b="0" i="0" u="none" strike="noStrike" kern="1200" cap="none" spc="0" normalizeH="0" baseline="0">
                <a:ln>
                  <a:noFill/>
                </a:ln>
                <a:solidFill>
                  <a:srgbClr val="FFFFFF"/>
                </a:solidFill>
                <a:effectLst/>
                <a:uLnTx/>
                <a:uFillTx/>
                <a:latin typeface="Calibri"/>
                <a:ea typeface="+mn-ea"/>
                <a:cs typeface="Calibri"/>
              </a:rPr>
              <a:t>o</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 name="object 4"/>
          <p:cNvSpPr/>
          <p:nvPr/>
        </p:nvSpPr>
        <p:spPr>
          <a:xfrm>
            <a:off x="3648455" y="2808732"/>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 name="object 5"/>
          <p:cNvSpPr txBox="1"/>
          <p:nvPr/>
        </p:nvSpPr>
        <p:spPr>
          <a:xfrm>
            <a:off x="3802507" y="2825241"/>
            <a:ext cx="953135" cy="346710"/>
          </a:xfrm>
          <a:prstGeom prst="rect">
            <a:avLst/>
          </a:prstGeom>
        </p:spPr>
        <p:txBody>
          <a:bodyPr vert="horz" wrap="square" lIns="0" tIns="13335" rIns="0" bIns="0" rtlCol="0">
            <a:spAutoFit/>
          </a:bodyPr>
          <a:lstStyle/>
          <a:p>
            <a:pPr marL="355600" marR="5080" lvl="0" indent="-34290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Gobierno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80,7</a:t>
            </a:r>
          </a:p>
        </p:txBody>
      </p:sp>
      <p:sp>
        <p:nvSpPr>
          <p:cNvPr id="6" name="object 6"/>
          <p:cNvSpPr/>
          <p:nvPr/>
        </p:nvSpPr>
        <p:spPr>
          <a:xfrm>
            <a:off x="2325623" y="2810255"/>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 name="object 7"/>
          <p:cNvSpPr txBox="1"/>
          <p:nvPr/>
        </p:nvSpPr>
        <p:spPr>
          <a:xfrm>
            <a:off x="2775585" y="2827147"/>
            <a:ext cx="359410" cy="346710"/>
          </a:xfrm>
          <a:prstGeom prst="rect">
            <a:avLst/>
          </a:prstGeom>
        </p:spPr>
        <p:txBody>
          <a:bodyPr vert="horz" wrap="square" lIns="0" tIns="13335" rIns="0" bIns="0" rtlCol="0">
            <a:spAutoFit/>
          </a:bodyPr>
          <a:lstStyle/>
          <a:p>
            <a:pPr marL="59690" marR="5080" lvl="0" indent="-4762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0" normalizeH="0" baseline="0">
                <a:ln>
                  <a:noFill/>
                </a:ln>
                <a:solidFill>
                  <a:prstClr val="black"/>
                </a:solidFill>
                <a:effectLst/>
                <a:uLnTx/>
                <a:uFillTx/>
                <a:latin typeface="Calibri"/>
                <a:ea typeface="+mn-ea"/>
                <a:cs typeface="Calibri"/>
              </a:rPr>
              <a:t>AC  84,1</a:t>
            </a:r>
          </a:p>
        </p:txBody>
      </p:sp>
      <p:sp>
        <p:nvSpPr>
          <p:cNvPr id="8" name="object 8"/>
          <p:cNvSpPr/>
          <p:nvPr/>
        </p:nvSpPr>
        <p:spPr>
          <a:xfrm>
            <a:off x="1002791" y="2808732"/>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 name="object 9"/>
          <p:cNvSpPr txBox="1"/>
          <p:nvPr/>
        </p:nvSpPr>
        <p:spPr>
          <a:xfrm>
            <a:off x="1103172" y="2834386"/>
            <a:ext cx="1058545" cy="330200"/>
          </a:xfrm>
          <a:prstGeom prst="rect">
            <a:avLst/>
          </a:prstGeom>
        </p:spPr>
        <p:txBody>
          <a:bodyPr vert="horz" wrap="square" lIns="0" tIns="12065" rIns="0" bIns="0" rtlCol="0">
            <a:spAutoFit/>
          </a:bodyPr>
          <a:lstStyle/>
          <a:p>
            <a:pPr marL="416559" marR="5080" lvl="0" indent="-404495" algn="l" defTabSz="914400" rtl="0" eaLnBrk="1" fontAlgn="auto" latinLnBrk="0" hangingPunct="1">
              <a:lnSpc>
                <a:spcPct val="100000"/>
              </a:lnSpc>
              <a:spcBef>
                <a:spcPts val="95"/>
              </a:spcBef>
              <a:spcAft>
                <a:spcPts val="0"/>
              </a:spcAft>
              <a:buClrTx/>
              <a:buSzTx/>
              <a:buFontTx/>
              <a:buNone/>
              <a:tabLst/>
              <a:defRPr/>
            </a:pPr>
            <a:r>
              <a:rPr kumimoji="0" lang="es-CO" sz="1000" b="0" i="0" u="none" strike="noStrike" kern="1200" cap="none" spc="-10" normalizeH="0" baseline="0">
                <a:ln>
                  <a:noFill/>
                </a:ln>
                <a:solidFill>
                  <a:srgbClr val="FFFFFF"/>
                </a:solidFill>
                <a:effectLst/>
                <a:uLnTx/>
                <a:uFillTx/>
                <a:latin typeface="Calibri"/>
                <a:ea typeface="+mn-ea"/>
                <a:cs typeface="Calibri"/>
              </a:rPr>
              <a:t>Def. </a:t>
            </a:r>
            <a:r>
              <a:rPr kumimoji="0" lang="es-CO" sz="1000" b="0" i="0" u="none" strike="noStrike" kern="1200" cap="none" spc="-5" normalizeH="0" baseline="0">
                <a:ln>
                  <a:noFill/>
                </a:ln>
                <a:solidFill>
                  <a:srgbClr val="FFFFFF"/>
                </a:solidFill>
                <a:effectLst/>
                <a:uLnTx/>
                <a:uFillTx/>
                <a:latin typeface="Calibri"/>
                <a:ea typeface="+mn-ea"/>
                <a:cs typeface="Calibri"/>
              </a:rPr>
              <a:t>Espacio Público </a:t>
            </a:r>
            <a:r>
              <a:rPr kumimoji="0" lang="es-CO" sz="1000" b="0" i="0" u="none" strike="noStrike" kern="1200" cap="none" spc="-220" normalizeH="0" baseline="0">
                <a:ln>
                  <a:noFill/>
                </a:ln>
                <a:solidFill>
                  <a:srgbClr val="FFFFFF"/>
                </a:solidFill>
                <a:effectLst/>
                <a:uLnTx/>
                <a:uFillTx/>
                <a:latin typeface="Calibri"/>
                <a:ea typeface="+mn-ea"/>
                <a:cs typeface="Calibri"/>
              </a:rPr>
              <a:t> </a:t>
            </a:r>
            <a:r>
              <a:rPr kumimoji="0" lang="es-CO" sz="1000" b="0" i="0" u="none" strike="noStrike" kern="1200" cap="none" spc="-5" normalizeH="0" baseline="0">
                <a:ln>
                  <a:noFill/>
                </a:ln>
                <a:solidFill>
                  <a:srgbClr val="FFFFFF"/>
                </a:solidFill>
                <a:effectLst/>
                <a:uLnTx/>
                <a:uFillTx/>
                <a:latin typeface="Calibri"/>
                <a:ea typeface="+mn-ea"/>
                <a:cs typeface="Calibri"/>
              </a:rPr>
              <a:t>96,2</a:t>
            </a:r>
            <a:endParaRPr kumimoji="0" lang="es-CO" sz="1000" b="0" i="0" u="none" strike="noStrike" kern="1200" cap="none" spc="0" normalizeH="0" baseline="0">
              <a:ln>
                <a:noFill/>
              </a:ln>
              <a:solidFill>
                <a:prstClr val="black"/>
              </a:solidFill>
              <a:effectLst/>
              <a:uLnTx/>
              <a:uFillTx/>
              <a:latin typeface="Calibri"/>
              <a:ea typeface="+mn-ea"/>
              <a:cs typeface="Calibri"/>
            </a:endParaRPr>
          </a:p>
        </p:txBody>
      </p:sp>
      <p:sp>
        <p:nvSpPr>
          <p:cNvPr id="10" name="object 10"/>
          <p:cNvSpPr/>
          <p:nvPr/>
        </p:nvSpPr>
        <p:spPr>
          <a:xfrm>
            <a:off x="149352" y="2359151"/>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 name="object 11"/>
          <p:cNvSpPr txBox="1"/>
          <p:nvPr/>
        </p:nvSpPr>
        <p:spPr>
          <a:xfrm>
            <a:off x="344525" y="2376297"/>
            <a:ext cx="408940" cy="346710"/>
          </a:xfrm>
          <a:prstGeom prst="rect">
            <a:avLst/>
          </a:prstGeom>
        </p:spPr>
        <p:txBody>
          <a:bodyPr vert="horz" wrap="square" lIns="0" tIns="13335" rIns="0" bIns="0" rtlCol="0">
            <a:spAutoFit/>
          </a:bodyPr>
          <a:lstStyle/>
          <a:p>
            <a:pPr marL="26670" marR="5080" lvl="0" indent="-14604"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0" normalizeH="0" baseline="0">
                <a:ln>
                  <a:noFill/>
                </a:ln>
                <a:solidFill>
                  <a:srgbClr val="FFFFFF"/>
                </a:solidFill>
                <a:effectLst/>
                <a:uLnTx/>
                <a:uFillTx/>
                <a:latin typeface="Calibri"/>
                <a:ea typeface="+mn-ea"/>
                <a:cs typeface="Calibri"/>
              </a:rPr>
              <a:t>G</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stió</a:t>
            </a:r>
            <a:r>
              <a:rPr kumimoji="0" lang="es-CO" sz="1050" b="0" i="0" u="none" strike="noStrike" kern="1200" cap="none" spc="0" normalizeH="0" baseline="0">
                <a:ln>
                  <a:noFill/>
                </a:ln>
                <a:solidFill>
                  <a:srgbClr val="FFFFFF"/>
                </a:solidFill>
                <a:effectLst/>
                <a:uLnTx/>
                <a:uFillTx/>
                <a:latin typeface="Calibri"/>
                <a:ea typeface="+mn-ea"/>
                <a:cs typeface="Calibri"/>
              </a:rPr>
              <a:t>n  </a:t>
            </a:r>
            <a:r>
              <a:rPr kumimoji="0" lang="es-CO" sz="1050" b="0" i="0" u="none" strike="noStrike" kern="1200" cap="none" spc="-45" normalizeH="0" baseline="0">
                <a:ln>
                  <a:noFill/>
                </a:ln>
                <a:solidFill>
                  <a:srgbClr val="FFFFFF"/>
                </a:solidFill>
                <a:effectLst/>
                <a:uLnTx/>
                <a:uFillTx/>
                <a:latin typeface="Calibri"/>
                <a:ea typeface="+mn-ea"/>
                <a:cs typeface="Calibri"/>
              </a:rPr>
              <a:t>Pública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2" name="object 12"/>
          <p:cNvSpPr/>
          <p:nvPr/>
        </p:nvSpPr>
        <p:spPr>
          <a:xfrm>
            <a:off x="1002791" y="235915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 name="object 13"/>
          <p:cNvSpPr txBox="1"/>
          <p:nvPr/>
        </p:nvSpPr>
        <p:spPr>
          <a:xfrm>
            <a:off x="1265047" y="2376297"/>
            <a:ext cx="736600" cy="346710"/>
          </a:xfrm>
          <a:prstGeom prst="rect">
            <a:avLst/>
          </a:prstGeom>
        </p:spPr>
        <p:txBody>
          <a:bodyPr vert="horz" wrap="square" lIns="0" tIns="13335" rIns="0" bIns="0" rtlCol="0">
            <a:spAutoFit/>
          </a:bodyPr>
          <a:lstStyle/>
          <a:p>
            <a:pPr marL="247015" marR="5080" lvl="0" indent="-23495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16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General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97,7</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4" name="object 14"/>
          <p:cNvSpPr/>
          <p:nvPr/>
        </p:nvSpPr>
        <p:spPr>
          <a:xfrm>
            <a:off x="2325623" y="2362200"/>
            <a:ext cx="1260475" cy="394970"/>
          </a:xfrm>
          <a:custGeom>
            <a:avLst/>
            <a:gdLst/>
            <a:ahLst/>
            <a:cxnLst/>
            <a:rect l="l" t="t" r="r" b="b"/>
            <a:pathLst>
              <a:path w="1260475" h="394969">
                <a:moveTo>
                  <a:pt x="1260348" y="0"/>
                </a:moveTo>
                <a:lnTo>
                  <a:pt x="0" y="0"/>
                </a:lnTo>
                <a:lnTo>
                  <a:pt x="0" y="394715"/>
                </a:lnTo>
                <a:lnTo>
                  <a:pt x="1260348" y="394715"/>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 name="object 15"/>
          <p:cNvSpPr txBox="1"/>
          <p:nvPr/>
        </p:nvSpPr>
        <p:spPr>
          <a:xfrm>
            <a:off x="2755773" y="2378202"/>
            <a:ext cx="40068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DASCD</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91,2</a:t>
            </a:r>
          </a:p>
        </p:txBody>
      </p:sp>
      <p:sp>
        <p:nvSpPr>
          <p:cNvPr id="16" name="object 16"/>
          <p:cNvSpPr/>
          <p:nvPr/>
        </p:nvSpPr>
        <p:spPr>
          <a:xfrm>
            <a:off x="7434071" y="5949696"/>
            <a:ext cx="1115695" cy="396240"/>
          </a:xfrm>
          <a:custGeom>
            <a:avLst/>
            <a:gdLst/>
            <a:ahLst/>
            <a:cxnLst/>
            <a:rect l="l" t="t" r="r" b="b"/>
            <a:pathLst>
              <a:path w="1115695" h="396239">
                <a:moveTo>
                  <a:pt x="1115568" y="0"/>
                </a:moveTo>
                <a:lnTo>
                  <a:pt x="0" y="0"/>
                </a:lnTo>
                <a:lnTo>
                  <a:pt x="0" y="396239"/>
                </a:lnTo>
                <a:lnTo>
                  <a:pt x="1115568" y="396239"/>
                </a:lnTo>
                <a:lnTo>
                  <a:pt x="1115568"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7" name="object 17"/>
          <p:cNvSpPr txBox="1"/>
          <p:nvPr/>
        </p:nvSpPr>
        <p:spPr>
          <a:xfrm>
            <a:off x="7656703" y="5967476"/>
            <a:ext cx="67373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Cultura</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78,5</a:t>
            </a:r>
          </a:p>
        </p:txBody>
      </p:sp>
      <p:sp>
        <p:nvSpPr>
          <p:cNvPr id="18" name="object 18"/>
          <p:cNvSpPr/>
          <p:nvPr/>
        </p:nvSpPr>
        <p:spPr>
          <a:xfrm>
            <a:off x="8609076" y="5952744"/>
            <a:ext cx="1117600" cy="394970"/>
          </a:xfrm>
          <a:custGeom>
            <a:avLst/>
            <a:gdLst/>
            <a:ahLst/>
            <a:cxnLst/>
            <a:rect l="l" t="t" r="r" b="b"/>
            <a:pathLst>
              <a:path w="1117600" h="394970">
                <a:moveTo>
                  <a:pt x="1117092" y="0"/>
                </a:moveTo>
                <a:lnTo>
                  <a:pt x="0" y="0"/>
                </a:lnTo>
                <a:lnTo>
                  <a:pt x="0" y="394715"/>
                </a:lnTo>
                <a:lnTo>
                  <a:pt x="1117092" y="394715"/>
                </a:lnTo>
                <a:lnTo>
                  <a:pt x="1117092"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9" name="object 19"/>
          <p:cNvSpPr txBox="1"/>
          <p:nvPr/>
        </p:nvSpPr>
        <p:spPr>
          <a:xfrm>
            <a:off x="8784717" y="5969609"/>
            <a:ext cx="772795" cy="346710"/>
          </a:xfrm>
          <a:prstGeom prst="rect">
            <a:avLst/>
          </a:prstGeom>
        </p:spPr>
        <p:txBody>
          <a:bodyPr vert="horz" wrap="square" lIns="0" tIns="13335" rIns="0" bIns="0" rtlCol="0">
            <a:spAutoFit/>
          </a:bodyPr>
          <a:lstStyle/>
          <a:p>
            <a:pPr marL="276225" marR="5080" lvl="0" indent="-26416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prstClr val="black"/>
                </a:solidFill>
                <a:effectLst/>
                <a:uLnTx/>
                <a:uFillTx/>
                <a:latin typeface="Calibri"/>
                <a:ea typeface="+mn-ea"/>
                <a:cs typeface="Calibri"/>
              </a:rPr>
              <a:t>ID</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110" normalizeH="0" baseline="0">
                <a:ln>
                  <a:noFill/>
                </a:ln>
                <a:solidFill>
                  <a:prstClr val="black"/>
                </a:solidFill>
                <a:effectLst/>
                <a:uLnTx/>
                <a:uFillTx/>
                <a:latin typeface="Calibri"/>
                <a:ea typeface="+mn-ea"/>
                <a:cs typeface="Calibri"/>
              </a:rPr>
              <a:t> </a:t>
            </a:r>
            <a:r>
              <a:rPr kumimoji="0" lang="es-CO" sz="1050" b="0" i="0" u="none" strike="noStrike" kern="1200" cap="none" spc="-55" normalizeH="0" baseline="0">
                <a:ln>
                  <a:noFill/>
                </a:ln>
                <a:solidFill>
                  <a:prstClr val="black"/>
                </a:solidFill>
                <a:effectLst/>
                <a:uLnTx/>
                <a:uFillTx/>
                <a:latin typeface="Calibri"/>
                <a:ea typeface="+mn-ea"/>
                <a:cs typeface="Calibri"/>
              </a:rPr>
              <a:t>P</a:t>
            </a:r>
            <a:r>
              <a:rPr kumimoji="0" lang="es-CO" sz="1050" b="0" i="0" u="none" strike="noStrike" kern="1200" cap="none" spc="-50" normalizeH="0" baseline="0">
                <a:ln>
                  <a:noFill/>
                </a:ln>
                <a:solidFill>
                  <a:prstClr val="black"/>
                </a:solidFill>
                <a:effectLst/>
                <a:uLnTx/>
                <a:uFillTx/>
                <a:latin typeface="Calibri"/>
                <a:ea typeface="+mn-ea"/>
                <a:cs typeface="Calibri"/>
              </a:rPr>
              <a:t>a</a:t>
            </a:r>
            <a:r>
              <a:rPr kumimoji="0" lang="es-CO" sz="1050" b="0" i="0" u="none" strike="noStrike" kern="1200" cap="none" spc="-55"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120" normalizeH="0" baseline="0">
                <a:ln>
                  <a:noFill/>
                </a:ln>
                <a:solidFill>
                  <a:prstClr val="black"/>
                </a:solidFill>
                <a:effectLst/>
                <a:uLnTx/>
                <a:uFillTx/>
                <a:latin typeface="Calibri"/>
                <a:ea typeface="+mn-ea"/>
                <a:cs typeface="Calibri"/>
              </a:rPr>
              <a:t> </a:t>
            </a:r>
            <a:r>
              <a:rPr kumimoji="0" lang="es-CO" sz="1050" b="0" i="0" u="none" strike="noStrike" kern="1200" cap="none" spc="-50" normalizeH="0" baseline="0">
                <a:ln>
                  <a:noFill/>
                </a:ln>
                <a:solidFill>
                  <a:prstClr val="black"/>
                </a:solidFill>
                <a:effectLst/>
                <a:uLnTx/>
                <a:uFillTx/>
                <a:latin typeface="Calibri"/>
                <a:ea typeface="+mn-ea"/>
                <a:cs typeface="Calibri"/>
              </a:rPr>
              <a:t>C</a:t>
            </a:r>
            <a:r>
              <a:rPr kumimoji="0" lang="es-CO" sz="1050" b="0" i="0" u="none" strike="noStrike" kern="1200" cap="none" spc="-55" normalizeH="0" baseline="0">
                <a:ln>
                  <a:noFill/>
                </a:ln>
                <a:solidFill>
                  <a:prstClr val="black"/>
                </a:solidFill>
                <a:effectLst/>
                <a:uLnTx/>
                <a:uFillTx/>
                <a:latin typeface="Calibri"/>
                <a:ea typeface="+mn-ea"/>
                <a:cs typeface="Calibri"/>
              </a:rPr>
              <a:t>ultu</a:t>
            </a:r>
            <a:r>
              <a:rPr kumimoji="0" lang="es-CO" sz="1050" b="0" i="0" u="none" strike="noStrike" kern="1200" cap="none" spc="-45" normalizeH="0" baseline="0">
                <a:ln>
                  <a:noFill/>
                </a:ln>
                <a:solidFill>
                  <a:prstClr val="black"/>
                </a:solidFill>
                <a:effectLst/>
                <a:uLnTx/>
                <a:uFillTx/>
                <a:latin typeface="Calibri"/>
                <a:ea typeface="+mn-ea"/>
                <a:cs typeface="Calibri"/>
              </a:rPr>
              <a:t>r</a:t>
            </a:r>
            <a:r>
              <a:rPr kumimoji="0" lang="es-CO" sz="1050" b="0" i="0" u="none" strike="noStrike" kern="1200" cap="none" spc="-50" normalizeH="0" baseline="0">
                <a:ln>
                  <a:noFill/>
                </a:ln>
                <a:solidFill>
                  <a:prstClr val="black"/>
                </a:solidFill>
                <a:effectLst/>
                <a:uLnTx/>
                <a:uFillTx/>
                <a:latin typeface="Calibri"/>
                <a:ea typeface="+mn-ea"/>
                <a:cs typeface="Calibri"/>
              </a:rPr>
              <a:t>a</a:t>
            </a:r>
            <a:r>
              <a:rPr kumimoji="0" lang="es-CO" sz="1050" b="0" i="0" u="none" strike="noStrike" kern="1200" cap="none" spc="0" normalizeH="0" baseline="0">
                <a:ln>
                  <a:noFill/>
                </a:ln>
                <a:solidFill>
                  <a:prstClr val="black"/>
                </a:solidFill>
                <a:effectLst/>
                <a:uLnTx/>
                <a:uFillTx/>
                <a:latin typeface="Calibri"/>
                <a:ea typeface="+mn-ea"/>
                <a:cs typeface="Calibri"/>
              </a:rPr>
              <a:t>l  </a:t>
            </a:r>
            <a:r>
              <a:rPr kumimoji="0" lang="es-CO" sz="1050" b="0" i="0" u="none" strike="noStrike" kern="1200" cap="none" spc="-35" normalizeH="0" baseline="0">
                <a:ln>
                  <a:noFill/>
                </a:ln>
                <a:solidFill>
                  <a:prstClr val="black"/>
                </a:solidFill>
                <a:effectLst/>
                <a:uLnTx/>
                <a:uFillTx/>
                <a:latin typeface="Calibri"/>
                <a:ea typeface="+mn-ea"/>
                <a:cs typeface="Calibri"/>
              </a:rPr>
              <a:t>72,1</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20" name="object 20"/>
          <p:cNvSpPr/>
          <p:nvPr/>
        </p:nvSpPr>
        <p:spPr>
          <a:xfrm>
            <a:off x="7434071" y="5501640"/>
            <a:ext cx="1115695" cy="394970"/>
          </a:xfrm>
          <a:custGeom>
            <a:avLst/>
            <a:gdLst/>
            <a:ahLst/>
            <a:cxnLst/>
            <a:rect l="l" t="t" r="r" b="b"/>
            <a:pathLst>
              <a:path w="1115695" h="394970">
                <a:moveTo>
                  <a:pt x="1115568" y="0"/>
                </a:moveTo>
                <a:lnTo>
                  <a:pt x="0" y="0"/>
                </a:lnTo>
                <a:lnTo>
                  <a:pt x="0" y="394716"/>
                </a:lnTo>
                <a:lnTo>
                  <a:pt x="1115568" y="394716"/>
                </a:lnTo>
                <a:lnTo>
                  <a:pt x="111556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1" name="object 21"/>
          <p:cNvSpPr txBox="1"/>
          <p:nvPr/>
        </p:nvSpPr>
        <p:spPr>
          <a:xfrm>
            <a:off x="7877682" y="5598363"/>
            <a:ext cx="2298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EEB</a:t>
            </a:r>
          </a:p>
        </p:txBody>
      </p:sp>
      <p:sp>
        <p:nvSpPr>
          <p:cNvPr id="22" name="object 22"/>
          <p:cNvSpPr/>
          <p:nvPr/>
        </p:nvSpPr>
        <p:spPr>
          <a:xfrm>
            <a:off x="8609076" y="5504688"/>
            <a:ext cx="1117600" cy="396240"/>
          </a:xfrm>
          <a:custGeom>
            <a:avLst/>
            <a:gdLst/>
            <a:ahLst/>
            <a:cxnLst/>
            <a:rect l="l" t="t" r="r" b="b"/>
            <a:pathLst>
              <a:path w="1117600" h="396239">
                <a:moveTo>
                  <a:pt x="1117092" y="0"/>
                </a:moveTo>
                <a:lnTo>
                  <a:pt x="0" y="0"/>
                </a:lnTo>
                <a:lnTo>
                  <a:pt x="0" y="396240"/>
                </a:lnTo>
                <a:lnTo>
                  <a:pt x="1117092" y="396240"/>
                </a:lnTo>
                <a:lnTo>
                  <a:pt x="1117092"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3" name="object 23"/>
          <p:cNvSpPr txBox="1"/>
          <p:nvPr/>
        </p:nvSpPr>
        <p:spPr>
          <a:xfrm>
            <a:off x="9062084" y="5602325"/>
            <a:ext cx="2171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prstClr val="black"/>
                </a:solidFill>
                <a:effectLst/>
                <a:uLnTx/>
                <a:uFillTx/>
                <a:latin typeface="Calibri"/>
                <a:ea typeface="+mn-ea"/>
                <a:cs typeface="Calibri"/>
              </a:rPr>
              <a:t>ET</a:t>
            </a:r>
            <a:r>
              <a:rPr kumimoji="0" lang="es-CO" sz="1050" b="0" i="0" u="none" strike="noStrike" kern="1200" cap="none" spc="0" normalizeH="0" baseline="0">
                <a:ln>
                  <a:noFill/>
                </a:ln>
                <a:solidFill>
                  <a:prstClr val="black"/>
                </a:solidFill>
                <a:effectLst/>
                <a:uLnTx/>
                <a:uFillTx/>
                <a:latin typeface="Calibri"/>
                <a:ea typeface="+mn-ea"/>
                <a:cs typeface="Calibri"/>
              </a:rPr>
              <a:t>B</a:t>
            </a:r>
          </a:p>
        </p:txBody>
      </p:sp>
      <p:sp>
        <p:nvSpPr>
          <p:cNvPr id="24" name="object 24"/>
          <p:cNvSpPr/>
          <p:nvPr/>
        </p:nvSpPr>
        <p:spPr>
          <a:xfrm>
            <a:off x="149352" y="5501640"/>
            <a:ext cx="792480" cy="396240"/>
          </a:xfrm>
          <a:custGeom>
            <a:avLst/>
            <a:gdLst/>
            <a:ahLst/>
            <a:cxnLst/>
            <a:rect l="l" t="t" r="r" b="b"/>
            <a:pathLst>
              <a:path w="792480" h="396239">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5" name="object 25"/>
          <p:cNvSpPr txBox="1"/>
          <p:nvPr/>
        </p:nvSpPr>
        <p:spPr>
          <a:xfrm>
            <a:off x="353974" y="5598972"/>
            <a:ext cx="39052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Há</a:t>
            </a:r>
            <a:r>
              <a:rPr kumimoji="0" lang="es-CO" sz="1050" b="0" i="0" u="none" strike="noStrike" kern="1200" cap="none" spc="-55" normalizeH="0" baseline="0">
                <a:ln>
                  <a:noFill/>
                </a:ln>
                <a:solidFill>
                  <a:srgbClr val="FFFFFF"/>
                </a:solidFill>
                <a:effectLst/>
                <a:uLnTx/>
                <a:uFillTx/>
                <a:latin typeface="Calibri"/>
                <a:ea typeface="+mn-ea"/>
                <a:cs typeface="Calibri"/>
              </a:rPr>
              <a:t>bit</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0" normalizeH="0" baseline="0">
                <a:ln>
                  <a:noFill/>
                </a:ln>
                <a:solidFill>
                  <a:srgbClr val="FFFFFF"/>
                </a:solidFill>
                <a:effectLst/>
                <a:uLnTx/>
                <a:uFillTx/>
                <a:latin typeface="Calibri"/>
                <a:ea typeface="+mn-ea"/>
                <a:cs typeface="Calibri"/>
              </a:rPr>
              <a:t>t</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26" name="object 26"/>
          <p:cNvSpPr/>
          <p:nvPr/>
        </p:nvSpPr>
        <p:spPr>
          <a:xfrm>
            <a:off x="6292596" y="5501640"/>
            <a:ext cx="1079500" cy="396240"/>
          </a:xfrm>
          <a:custGeom>
            <a:avLst/>
            <a:gdLst/>
            <a:ahLst/>
            <a:cxnLst/>
            <a:rect l="l" t="t" r="r" b="b"/>
            <a:pathLst>
              <a:path w="1079500" h="396239">
                <a:moveTo>
                  <a:pt x="1078992" y="0"/>
                </a:moveTo>
                <a:lnTo>
                  <a:pt x="0" y="0"/>
                </a:lnTo>
                <a:lnTo>
                  <a:pt x="0" y="396240"/>
                </a:lnTo>
                <a:lnTo>
                  <a:pt x="1078992" y="396240"/>
                </a:lnTo>
                <a:lnTo>
                  <a:pt x="1078992"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7" name="object 27"/>
          <p:cNvSpPr txBox="1"/>
          <p:nvPr/>
        </p:nvSpPr>
        <p:spPr>
          <a:xfrm>
            <a:off x="6641718" y="5518505"/>
            <a:ext cx="384810"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0" normalizeH="0" baseline="0">
                <a:ln>
                  <a:noFill/>
                </a:ln>
                <a:solidFill>
                  <a:prstClr val="black"/>
                </a:solidFill>
                <a:effectLst/>
                <a:uLnTx/>
                <a:uFillTx/>
                <a:latin typeface="Calibri"/>
                <a:ea typeface="+mn-ea"/>
                <a:cs typeface="Calibri"/>
              </a:rPr>
              <a:t>AE</a:t>
            </a:r>
            <a:r>
              <a:rPr kumimoji="0" lang="es-CO" sz="1050" b="0" i="0" u="none" strike="noStrike" kern="1200" cap="none" spc="-5"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P</a:t>
            </a:r>
          </a:p>
          <a:p>
            <a:pPr marL="71755"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79,0</a:t>
            </a:r>
          </a:p>
        </p:txBody>
      </p:sp>
      <p:sp>
        <p:nvSpPr>
          <p:cNvPr id="28" name="object 28"/>
          <p:cNvSpPr/>
          <p:nvPr/>
        </p:nvSpPr>
        <p:spPr>
          <a:xfrm>
            <a:off x="4969764"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9" name="object 29"/>
          <p:cNvSpPr txBox="1"/>
          <p:nvPr/>
        </p:nvSpPr>
        <p:spPr>
          <a:xfrm>
            <a:off x="5164328" y="5518810"/>
            <a:ext cx="873760" cy="346710"/>
          </a:xfrm>
          <a:prstGeom prst="rect">
            <a:avLst/>
          </a:prstGeom>
        </p:spPr>
        <p:txBody>
          <a:bodyPr vert="horz" wrap="square" lIns="0" tIns="13335" rIns="0" bIns="0" rtlCol="0">
            <a:spAutoFit/>
          </a:bodyPr>
          <a:lstStyle/>
          <a:p>
            <a:pPr marL="315595" marR="5080" lvl="0" indent="-3035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del</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Hábitat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79,2</a:t>
            </a:r>
          </a:p>
        </p:txBody>
      </p:sp>
      <p:sp>
        <p:nvSpPr>
          <p:cNvPr id="30" name="object 30"/>
          <p:cNvSpPr/>
          <p:nvPr/>
        </p:nvSpPr>
        <p:spPr>
          <a:xfrm>
            <a:off x="1002791"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1" name="object 31"/>
          <p:cNvSpPr txBox="1"/>
          <p:nvPr/>
        </p:nvSpPr>
        <p:spPr>
          <a:xfrm>
            <a:off x="1164132" y="5518505"/>
            <a:ext cx="935990" cy="347345"/>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EAB</a:t>
            </a:r>
            <a:r>
              <a:rPr kumimoji="0" lang="es-CO" sz="1050" b="0" i="0" u="none" strike="noStrike" kern="1200" cap="none" spc="-6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(Acueducto)</a:t>
            </a:r>
          </a:p>
          <a:p>
            <a:pPr marL="0" marR="0" lvl="0" indent="0" algn="ctr"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87,3</a:t>
            </a:r>
          </a:p>
        </p:txBody>
      </p:sp>
      <p:sp>
        <p:nvSpPr>
          <p:cNvPr id="32" name="object 32"/>
          <p:cNvSpPr/>
          <p:nvPr/>
        </p:nvSpPr>
        <p:spPr>
          <a:xfrm>
            <a:off x="3648455" y="5500115"/>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3" name="object 33"/>
          <p:cNvSpPr txBox="1"/>
          <p:nvPr/>
        </p:nvSpPr>
        <p:spPr>
          <a:xfrm>
            <a:off x="3900042" y="5437759"/>
            <a:ext cx="755650" cy="50673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Caja</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Vivienda</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1905"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Popular</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80,7</a:t>
            </a:r>
          </a:p>
        </p:txBody>
      </p:sp>
      <p:sp>
        <p:nvSpPr>
          <p:cNvPr id="34" name="object 34"/>
          <p:cNvSpPr/>
          <p:nvPr/>
        </p:nvSpPr>
        <p:spPr>
          <a:xfrm>
            <a:off x="2325623"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5" name="object 35"/>
          <p:cNvSpPr txBox="1"/>
          <p:nvPr/>
        </p:nvSpPr>
        <p:spPr>
          <a:xfrm>
            <a:off x="2444876" y="5519420"/>
            <a:ext cx="1021080" cy="346710"/>
          </a:xfrm>
          <a:prstGeom prst="rect">
            <a:avLst/>
          </a:prstGeom>
        </p:spPr>
        <p:txBody>
          <a:bodyPr vert="horz" wrap="square" lIns="0" tIns="13335" rIns="0" bIns="0" rtlCol="0">
            <a:spAutoFit/>
          </a:bodyPr>
          <a:lstStyle/>
          <a:p>
            <a:pPr marL="390525" marR="5080" lvl="0" indent="-37846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Reno.</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Urbana</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ERU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81,8</a:t>
            </a:r>
          </a:p>
        </p:txBody>
      </p:sp>
      <p:sp>
        <p:nvSpPr>
          <p:cNvPr id="36" name="object 36"/>
          <p:cNvSpPr/>
          <p:nvPr/>
        </p:nvSpPr>
        <p:spPr>
          <a:xfrm>
            <a:off x="149352" y="563880"/>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7" name="object 37"/>
          <p:cNvSpPr txBox="1"/>
          <p:nvPr/>
        </p:nvSpPr>
        <p:spPr>
          <a:xfrm>
            <a:off x="382930" y="660653"/>
            <a:ext cx="3314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Mu</a:t>
            </a:r>
            <a:r>
              <a:rPr kumimoji="0" lang="es-CO" sz="1050" b="0" i="0" u="none" strike="noStrike" kern="1200" cap="none" spc="-50" normalizeH="0" baseline="0">
                <a:ln>
                  <a:noFill/>
                </a:ln>
                <a:solidFill>
                  <a:srgbClr val="FFFFFF"/>
                </a:solidFill>
                <a:effectLst/>
                <a:uLnTx/>
                <a:uFillTx/>
                <a:latin typeface="Calibri"/>
                <a:ea typeface="+mn-ea"/>
                <a:cs typeface="Calibri"/>
              </a:rPr>
              <a:t>j</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0" normalizeH="0" baseline="0">
                <a:ln>
                  <a:noFill/>
                </a:ln>
                <a:solidFill>
                  <a:srgbClr val="FFFFFF"/>
                </a:solidFill>
                <a:effectLst/>
                <a:uLnTx/>
                <a:uFillTx/>
                <a:latin typeface="Calibri"/>
                <a:ea typeface="+mn-ea"/>
                <a:cs typeface="Calibri"/>
              </a:rPr>
              <a:t>r</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38" name="object 38"/>
          <p:cNvSpPr/>
          <p:nvPr/>
        </p:nvSpPr>
        <p:spPr>
          <a:xfrm>
            <a:off x="149352" y="1013460"/>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9" name="object 39"/>
          <p:cNvSpPr txBox="1"/>
          <p:nvPr/>
        </p:nvSpPr>
        <p:spPr>
          <a:xfrm>
            <a:off x="344525" y="1029157"/>
            <a:ext cx="408940" cy="34734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Gestión</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18415" marR="0" lvl="0" indent="0" algn="l"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Jurídica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0" name="object 40"/>
          <p:cNvSpPr/>
          <p:nvPr/>
        </p:nvSpPr>
        <p:spPr>
          <a:xfrm>
            <a:off x="149352" y="115823"/>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1" name="object 41"/>
          <p:cNvSpPr txBox="1"/>
          <p:nvPr/>
        </p:nvSpPr>
        <p:spPr>
          <a:xfrm>
            <a:off x="266801" y="211582"/>
            <a:ext cx="56261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Pl</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n</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ció</a:t>
            </a:r>
            <a:r>
              <a:rPr kumimoji="0" lang="es-CO" sz="1050" b="0" i="0" u="none" strike="noStrike" kern="1200" cap="none" spc="0" normalizeH="0" baseline="0">
                <a:ln>
                  <a:noFill/>
                </a:ln>
                <a:solidFill>
                  <a:srgbClr val="FFFFFF"/>
                </a:solidFill>
                <a:effectLst/>
                <a:uLnTx/>
                <a:uFillTx/>
                <a:latin typeface="Calibri"/>
                <a:ea typeface="+mn-ea"/>
                <a:cs typeface="Calibri"/>
              </a:rPr>
              <a:t>n</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2" name="object 42"/>
          <p:cNvSpPr/>
          <p:nvPr/>
        </p:nvSpPr>
        <p:spPr>
          <a:xfrm>
            <a:off x="149352" y="1461516"/>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3" name="object 43"/>
          <p:cNvSpPr txBox="1"/>
          <p:nvPr/>
        </p:nvSpPr>
        <p:spPr>
          <a:xfrm>
            <a:off x="256133" y="1434210"/>
            <a:ext cx="584835" cy="437515"/>
          </a:xfrm>
          <a:prstGeom prst="rect">
            <a:avLst/>
          </a:prstGeom>
        </p:spPr>
        <p:txBody>
          <a:bodyPr vert="horz" wrap="square" lIns="0" tIns="12700" rIns="0" bIns="0" rtlCol="0">
            <a:spAutoFit/>
          </a:bodyPr>
          <a:lstStyle/>
          <a:p>
            <a:pPr marL="12700" marR="5080" lvl="0" indent="-1270" algn="ctr" defTabSz="914400" rtl="0" eaLnBrk="1" fontAlgn="auto" latinLnBrk="0" hangingPunct="1">
              <a:lnSpc>
                <a:spcPct val="100000"/>
              </a:lnSpc>
              <a:spcBef>
                <a:spcPts val="100"/>
              </a:spcBef>
              <a:spcAft>
                <a:spcPts val="0"/>
              </a:spcAft>
              <a:buClrTx/>
              <a:buSzTx/>
              <a:buFontTx/>
              <a:buNone/>
              <a:tabLst/>
              <a:defRPr/>
            </a:pPr>
            <a:r>
              <a:rPr kumimoji="0" lang="es-CO" sz="900" b="0" i="0" u="none" strike="noStrike" kern="1200" cap="none" spc="-50" normalizeH="0" baseline="0">
                <a:ln>
                  <a:noFill/>
                </a:ln>
                <a:solidFill>
                  <a:srgbClr val="FFFFFF"/>
                </a:solidFill>
                <a:effectLst/>
                <a:uLnTx/>
                <a:uFillTx/>
                <a:latin typeface="Calibri"/>
                <a:ea typeface="+mn-ea"/>
                <a:cs typeface="Calibri"/>
              </a:rPr>
              <a:t>Seguridad </a:t>
            </a:r>
            <a:r>
              <a:rPr kumimoji="0" lang="es-CO" sz="900" b="0" i="0" u="none" strike="noStrike" kern="1200" cap="none" spc="-45" normalizeH="0" baseline="0">
                <a:ln>
                  <a:noFill/>
                </a:ln>
                <a:solidFill>
                  <a:srgbClr val="FFFFFF"/>
                </a:solidFill>
                <a:effectLst/>
                <a:uLnTx/>
                <a:uFillTx/>
                <a:latin typeface="Calibri"/>
                <a:ea typeface="+mn-ea"/>
                <a:cs typeface="Calibri"/>
              </a:rPr>
              <a:t> </a:t>
            </a:r>
            <a:r>
              <a:rPr kumimoji="0" lang="es-CO" sz="900" b="0" i="0" u="none" strike="noStrike" kern="1200" cap="none" spc="-50" normalizeH="0" baseline="0">
                <a:ln>
                  <a:noFill/>
                </a:ln>
                <a:solidFill>
                  <a:srgbClr val="FFFFFF"/>
                </a:solidFill>
                <a:effectLst/>
                <a:uLnTx/>
                <a:uFillTx/>
                <a:latin typeface="Calibri"/>
                <a:ea typeface="+mn-ea"/>
                <a:cs typeface="Calibri"/>
              </a:rPr>
              <a:t>C</a:t>
            </a:r>
            <a:r>
              <a:rPr kumimoji="0" lang="es-CO" sz="900" b="0" i="0" u="none" strike="noStrike" kern="1200" cap="none" spc="-45" normalizeH="0" baseline="0">
                <a:ln>
                  <a:noFill/>
                </a:ln>
                <a:solidFill>
                  <a:srgbClr val="FFFFFF"/>
                </a:solidFill>
                <a:effectLst/>
                <a:uLnTx/>
                <a:uFillTx/>
                <a:latin typeface="Calibri"/>
                <a:ea typeface="+mn-ea"/>
                <a:cs typeface="Calibri"/>
              </a:rPr>
              <a:t>o</a:t>
            </a:r>
            <a:r>
              <a:rPr kumimoji="0" lang="es-CO" sz="900" b="0" i="0" u="none" strike="noStrike" kern="1200" cap="none" spc="-55" normalizeH="0" baseline="0">
                <a:ln>
                  <a:noFill/>
                </a:ln>
                <a:solidFill>
                  <a:srgbClr val="FFFFFF"/>
                </a:solidFill>
                <a:effectLst/>
                <a:uLnTx/>
                <a:uFillTx/>
                <a:latin typeface="Calibri"/>
                <a:ea typeface="+mn-ea"/>
                <a:cs typeface="Calibri"/>
              </a:rPr>
              <a:t>n</a:t>
            </a:r>
            <a:r>
              <a:rPr kumimoji="0" lang="es-CO" sz="900" b="0" i="0" u="none" strike="noStrike" kern="1200" cap="none" spc="-50" normalizeH="0" baseline="0">
                <a:ln>
                  <a:noFill/>
                </a:ln>
                <a:solidFill>
                  <a:srgbClr val="FFFFFF"/>
                </a:solidFill>
                <a:effectLst/>
                <a:uLnTx/>
                <a:uFillTx/>
                <a:latin typeface="Calibri"/>
                <a:ea typeface="+mn-ea"/>
                <a:cs typeface="Calibri"/>
              </a:rPr>
              <a:t>v</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50" normalizeH="0" baseline="0">
                <a:ln>
                  <a:noFill/>
                </a:ln>
                <a:solidFill>
                  <a:srgbClr val="FFFFFF"/>
                </a:solidFill>
                <a:effectLst/>
                <a:uLnTx/>
                <a:uFillTx/>
                <a:latin typeface="Calibri"/>
                <a:ea typeface="+mn-ea"/>
                <a:cs typeface="Calibri"/>
              </a:rPr>
              <a:t>v</a:t>
            </a:r>
            <a:r>
              <a:rPr kumimoji="0" lang="es-CO" sz="900" b="0" i="0" u="none" strike="noStrike" kern="1200" cap="none" spc="-55" normalizeH="0" baseline="0">
                <a:ln>
                  <a:noFill/>
                </a:ln>
                <a:solidFill>
                  <a:srgbClr val="FFFFFF"/>
                </a:solidFill>
                <a:effectLst/>
                <a:uLnTx/>
                <a:uFillTx/>
                <a:latin typeface="Calibri"/>
                <a:ea typeface="+mn-ea"/>
                <a:cs typeface="Calibri"/>
              </a:rPr>
              <a:t>en</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0" normalizeH="0" baseline="0">
                <a:ln>
                  <a:noFill/>
                </a:ln>
                <a:solidFill>
                  <a:srgbClr val="FFFFFF"/>
                </a:solidFill>
                <a:effectLst/>
                <a:uLnTx/>
                <a:uFillTx/>
                <a:latin typeface="Calibri"/>
                <a:ea typeface="+mn-ea"/>
                <a:cs typeface="Calibri"/>
              </a:rPr>
              <a:t>a</a:t>
            </a:r>
            <a:r>
              <a:rPr kumimoji="0" lang="es-CO" sz="900" b="0" i="0" u="none" strike="noStrike" kern="1200" cap="none" spc="-110" normalizeH="0" baseline="0">
                <a:ln>
                  <a:noFill/>
                </a:ln>
                <a:solidFill>
                  <a:srgbClr val="FFFFFF"/>
                </a:solidFill>
                <a:effectLst/>
                <a:uLnTx/>
                <a:uFillTx/>
                <a:latin typeface="Calibri"/>
                <a:ea typeface="+mn-ea"/>
                <a:cs typeface="Calibri"/>
              </a:rPr>
              <a:t> </a:t>
            </a:r>
            <a:r>
              <a:rPr kumimoji="0" lang="es-CO" sz="900" b="0" i="0" u="none" strike="noStrike" kern="1200" cap="none" spc="0" normalizeH="0" baseline="0">
                <a:ln>
                  <a:noFill/>
                </a:ln>
                <a:solidFill>
                  <a:srgbClr val="FFFFFF"/>
                </a:solidFill>
                <a:effectLst/>
                <a:uLnTx/>
                <a:uFillTx/>
                <a:latin typeface="Calibri"/>
                <a:ea typeface="+mn-ea"/>
                <a:cs typeface="Calibri"/>
              </a:rPr>
              <a:t>y  </a:t>
            </a:r>
            <a:r>
              <a:rPr kumimoji="0" lang="es-CO" sz="900" b="0" i="0" u="none" strike="noStrike" kern="1200" cap="none" spc="-50" normalizeH="0" baseline="0">
                <a:ln>
                  <a:noFill/>
                </a:ln>
                <a:solidFill>
                  <a:srgbClr val="FFFFFF"/>
                </a:solidFill>
                <a:effectLst/>
                <a:uLnTx/>
                <a:uFillTx/>
                <a:latin typeface="Calibri"/>
                <a:ea typeface="+mn-ea"/>
                <a:cs typeface="Calibri"/>
              </a:rPr>
              <a:t>Justicia</a:t>
            </a:r>
            <a:endParaRPr kumimoji="0" lang="es-CO" sz="900" b="0" i="0" u="none" strike="noStrike" kern="1200" cap="none" spc="0" normalizeH="0" baseline="0">
              <a:ln>
                <a:noFill/>
              </a:ln>
              <a:solidFill>
                <a:prstClr val="black"/>
              </a:solidFill>
              <a:effectLst/>
              <a:uLnTx/>
              <a:uFillTx/>
              <a:latin typeface="Calibri"/>
              <a:ea typeface="+mn-ea"/>
              <a:cs typeface="Calibri"/>
            </a:endParaRPr>
          </a:p>
        </p:txBody>
      </p:sp>
      <p:sp>
        <p:nvSpPr>
          <p:cNvPr id="44" name="object 44"/>
          <p:cNvSpPr/>
          <p:nvPr/>
        </p:nvSpPr>
        <p:spPr>
          <a:xfrm>
            <a:off x="149352" y="1911095"/>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5" name="object 45"/>
          <p:cNvSpPr txBox="1"/>
          <p:nvPr/>
        </p:nvSpPr>
        <p:spPr>
          <a:xfrm>
            <a:off x="257657" y="1927352"/>
            <a:ext cx="58102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Integración</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1905"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Social</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6" name="object 46"/>
          <p:cNvSpPr/>
          <p:nvPr/>
        </p:nvSpPr>
        <p:spPr>
          <a:xfrm>
            <a:off x="149352" y="3256788"/>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7" name="object 47"/>
          <p:cNvSpPr txBox="1"/>
          <p:nvPr/>
        </p:nvSpPr>
        <p:spPr>
          <a:xfrm>
            <a:off x="283870" y="3354451"/>
            <a:ext cx="53022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duc</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ció</a:t>
            </a:r>
            <a:r>
              <a:rPr kumimoji="0" lang="es-CO" sz="1050" b="0" i="0" u="none" strike="noStrike" kern="1200" cap="none" spc="0" normalizeH="0" baseline="0">
                <a:ln>
                  <a:noFill/>
                </a:ln>
                <a:solidFill>
                  <a:srgbClr val="FFFFFF"/>
                </a:solidFill>
                <a:effectLst/>
                <a:uLnTx/>
                <a:uFillTx/>
                <a:latin typeface="Calibri"/>
                <a:ea typeface="+mn-ea"/>
                <a:cs typeface="Calibri"/>
              </a:rPr>
              <a:t>n</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8" name="object 48"/>
          <p:cNvSpPr/>
          <p:nvPr/>
        </p:nvSpPr>
        <p:spPr>
          <a:xfrm>
            <a:off x="149352" y="4154423"/>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9" name="object 49"/>
          <p:cNvSpPr txBox="1"/>
          <p:nvPr/>
        </p:nvSpPr>
        <p:spPr>
          <a:xfrm>
            <a:off x="303377" y="4252086"/>
            <a:ext cx="489584"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Hacienda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0" name="object 50"/>
          <p:cNvSpPr/>
          <p:nvPr/>
        </p:nvSpPr>
        <p:spPr>
          <a:xfrm>
            <a:off x="149352" y="4604003"/>
            <a:ext cx="792480" cy="396240"/>
          </a:xfrm>
          <a:custGeom>
            <a:avLst/>
            <a:gdLst/>
            <a:ahLst/>
            <a:cxnLst/>
            <a:rect l="l" t="t" r="r" b="b"/>
            <a:pathLst>
              <a:path w="792480" h="396239">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1" name="object 51"/>
          <p:cNvSpPr txBox="1"/>
          <p:nvPr/>
        </p:nvSpPr>
        <p:spPr>
          <a:xfrm>
            <a:off x="262229" y="4621148"/>
            <a:ext cx="573405" cy="346710"/>
          </a:xfrm>
          <a:prstGeom prst="rect">
            <a:avLst/>
          </a:prstGeom>
        </p:spPr>
        <p:txBody>
          <a:bodyPr vert="horz" wrap="square" lIns="0" tIns="13335" rIns="0" bIns="0" rtlCol="0">
            <a:spAutoFit/>
          </a:bodyPr>
          <a:lstStyle/>
          <a:p>
            <a:pPr marL="12700" marR="5080" lvl="0" indent="2095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Desarrollo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conó</a:t>
            </a:r>
            <a:r>
              <a:rPr kumimoji="0" lang="es-CO" sz="1050" b="0" i="0" u="none" strike="noStrike" kern="1200" cap="none" spc="-50" normalizeH="0" baseline="0">
                <a:ln>
                  <a:noFill/>
                </a:ln>
                <a:solidFill>
                  <a:srgbClr val="FFFFFF"/>
                </a:solidFill>
                <a:effectLst/>
                <a:uLnTx/>
                <a:uFillTx/>
                <a:latin typeface="Calibri"/>
                <a:ea typeface="+mn-ea"/>
                <a:cs typeface="Calibri"/>
              </a:rPr>
              <a:t>m</a:t>
            </a:r>
            <a:r>
              <a:rPr kumimoji="0" lang="es-CO" sz="1050" b="0" i="0" u="none" strike="noStrike" kern="1200" cap="none" spc="-55" normalizeH="0" baseline="0">
                <a:ln>
                  <a:noFill/>
                </a:ln>
                <a:solidFill>
                  <a:srgbClr val="FFFFFF"/>
                </a:solidFill>
                <a:effectLst/>
                <a:uLnTx/>
                <a:uFillTx/>
                <a:latin typeface="Calibri"/>
                <a:ea typeface="+mn-ea"/>
                <a:cs typeface="Calibri"/>
              </a:rPr>
              <a:t>ic</a:t>
            </a:r>
            <a:r>
              <a:rPr kumimoji="0" lang="es-CO" sz="1050" b="0" i="0" u="none" strike="noStrike" kern="1200" cap="none" spc="0" normalizeH="0" baseline="0">
                <a:ln>
                  <a:noFill/>
                </a:ln>
                <a:solidFill>
                  <a:srgbClr val="FFFFFF"/>
                </a:solidFill>
                <a:effectLst/>
                <a:uLnTx/>
                <a:uFillTx/>
                <a:latin typeface="Calibri"/>
                <a:ea typeface="+mn-ea"/>
                <a:cs typeface="Calibri"/>
              </a:rPr>
              <a:t>o</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2" name="object 52"/>
          <p:cNvSpPr/>
          <p:nvPr/>
        </p:nvSpPr>
        <p:spPr>
          <a:xfrm>
            <a:off x="149352" y="5052059"/>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3" name="object 53"/>
          <p:cNvSpPr txBox="1"/>
          <p:nvPr/>
        </p:nvSpPr>
        <p:spPr>
          <a:xfrm>
            <a:off x="289661" y="5149977"/>
            <a:ext cx="51879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M</a:t>
            </a:r>
            <a:r>
              <a:rPr kumimoji="0" lang="es-CO" sz="1050" b="0" i="0" u="none" strike="noStrike" kern="1200" cap="none" spc="-55" normalizeH="0" baseline="0">
                <a:ln>
                  <a:noFill/>
                </a:ln>
                <a:solidFill>
                  <a:srgbClr val="FFFFFF"/>
                </a:solidFill>
                <a:effectLst/>
                <a:uLnTx/>
                <a:uFillTx/>
                <a:latin typeface="Calibri"/>
                <a:ea typeface="+mn-ea"/>
                <a:cs typeface="Calibri"/>
              </a:rPr>
              <a:t>o</a:t>
            </a:r>
            <a:r>
              <a:rPr kumimoji="0" lang="es-CO" sz="1050" b="0" i="0" u="none" strike="noStrike" kern="1200" cap="none" spc="-45" normalizeH="0" baseline="0">
                <a:ln>
                  <a:noFill/>
                </a:ln>
                <a:solidFill>
                  <a:srgbClr val="FFFFFF"/>
                </a:solidFill>
                <a:effectLst/>
                <a:uLnTx/>
                <a:uFillTx/>
                <a:latin typeface="Calibri"/>
                <a:ea typeface="+mn-ea"/>
                <a:cs typeface="Calibri"/>
              </a:rPr>
              <a:t>v</a:t>
            </a:r>
            <a:r>
              <a:rPr kumimoji="0" lang="es-CO" sz="1050" b="0" i="0" u="none" strike="noStrike" kern="1200" cap="none" spc="-55" normalizeH="0" baseline="0">
                <a:ln>
                  <a:noFill/>
                </a:ln>
                <a:solidFill>
                  <a:srgbClr val="FFFFFF"/>
                </a:solidFill>
                <a:effectLst/>
                <a:uLnTx/>
                <a:uFillTx/>
                <a:latin typeface="Calibri"/>
                <a:ea typeface="+mn-ea"/>
                <a:cs typeface="Calibri"/>
              </a:rPr>
              <a:t>ilid</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0" normalizeH="0" baseline="0">
                <a:ln>
                  <a:noFill/>
                </a:ln>
                <a:solidFill>
                  <a:srgbClr val="FFFFFF"/>
                </a:solidFill>
                <a:effectLst/>
                <a:uLnTx/>
                <a:uFillTx/>
                <a:latin typeface="Calibri"/>
                <a:ea typeface="+mn-ea"/>
                <a:cs typeface="Calibri"/>
              </a:rPr>
              <a:t>d</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4" name="object 54"/>
          <p:cNvSpPr/>
          <p:nvPr/>
        </p:nvSpPr>
        <p:spPr>
          <a:xfrm>
            <a:off x="149352" y="5949696"/>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5" name="object 55"/>
          <p:cNvSpPr txBox="1"/>
          <p:nvPr/>
        </p:nvSpPr>
        <p:spPr>
          <a:xfrm>
            <a:off x="286918" y="5923584"/>
            <a:ext cx="523875" cy="437515"/>
          </a:xfrm>
          <a:prstGeom prst="rect">
            <a:avLst/>
          </a:prstGeom>
        </p:spPr>
        <p:txBody>
          <a:bodyPr vert="horz" wrap="square" lIns="0" tIns="12700" rIns="0" bIns="0" rtlCol="0">
            <a:spAutoFit/>
          </a:bodyPr>
          <a:lstStyle/>
          <a:p>
            <a:pPr marL="12065" marR="5080" lvl="0" indent="-1905" algn="ctr" defTabSz="914400" rtl="0" eaLnBrk="1" fontAlgn="auto" latinLnBrk="0" hangingPunct="1">
              <a:lnSpc>
                <a:spcPct val="100000"/>
              </a:lnSpc>
              <a:spcBef>
                <a:spcPts val="100"/>
              </a:spcBef>
              <a:spcAft>
                <a:spcPts val="0"/>
              </a:spcAft>
              <a:buClrTx/>
              <a:buSzTx/>
              <a:buFontTx/>
              <a:buNone/>
              <a:tabLst/>
              <a:defRPr/>
            </a:pPr>
            <a:r>
              <a:rPr kumimoji="0" lang="es-CO" sz="900" b="0" i="0" u="none" strike="noStrike" kern="1200" cap="none" spc="-50" normalizeH="0" baseline="0">
                <a:ln>
                  <a:noFill/>
                </a:ln>
                <a:solidFill>
                  <a:srgbClr val="FFFFFF"/>
                </a:solidFill>
                <a:effectLst/>
                <a:uLnTx/>
                <a:uFillTx/>
                <a:latin typeface="Calibri"/>
                <a:ea typeface="+mn-ea"/>
                <a:cs typeface="Calibri"/>
              </a:rPr>
              <a:t>Cultura </a:t>
            </a:r>
            <a:r>
              <a:rPr kumimoji="0" lang="es-CO" sz="900" b="0" i="0" u="none" strike="noStrike" kern="1200" cap="none" spc="-45" normalizeH="0" baseline="0">
                <a:ln>
                  <a:noFill/>
                </a:ln>
                <a:solidFill>
                  <a:srgbClr val="FFFFFF"/>
                </a:solidFill>
                <a:effectLst/>
                <a:uLnTx/>
                <a:uFillTx/>
                <a:latin typeface="Calibri"/>
                <a:ea typeface="+mn-ea"/>
                <a:cs typeface="Calibri"/>
              </a:rPr>
              <a:t> </a:t>
            </a:r>
            <a:r>
              <a:rPr kumimoji="0" lang="es-CO" sz="900" b="0" i="0" u="none" strike="noStrike" kern="1200" cap="none" spc="-55" normalizeH="0" baseline="0">
                <a:ln>
                  <a:noFill/>
                </a:ln>
                <a:solidFill>
                  <a:srgbClr val="FFFFFF"/>
                </a:solidFill>
                <a:effectLst/>
                <a:uLnTx/>
                <a:uFillTx/>
                <a:latin typeface="Calibri"/>
                <a:ea typeface="+mn-ea"/>
                <a:cs typeface="Calibri"/>
              </a:rPr>
              <a:t>re</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re</a:t>
            </a:r>
            <a:r>
              <a:rPr kumimoji="0" lang="es-CO" sz="900" b="0" i="0" u="none" strike="noStrike" kern="1200" cap="none" spc="-50" normalizeH="0" baseline="0">
                <a:ln>
                  <a:noFill/>
                </a:ln>
                <a:solidFill>
                  <a:srgbClr val="FFFFFF"/>
                </a:solidFill>
                <a:effectLst/>
                <a:uLnTx/>
                <a:uFillTx/>
                <a:latin typeface="Calibri"/>
                <a:ea typeface="+mn-ea"/>
                <a:cs typeface="Calibri"/>
              </a:rPr>
              <a:t>a</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45" normalizeH="0" baseline="0">
                <a:ln>
                  <a:noFill/>
                </a:ln>
                <a:solidFill>
                  <a:srgbClr val="FFFFFF"/>
                </a:solidFill>
                <a:effectLst/>
                <a:uLnTx/>
                <a:uFillTx/>
                <a:latin typeface="Calibri"/>
                <a:ea typeface="+mn-ea"/>
                <a:cs typeface="Calibri"/>
              </a:rPr>
              <a:t>ó</a:t>
            </a:r>
            <a:r>
              <a:rPr kumimoji="0" lang="es-CO" sz="900" b="0" i="0" u="none" strike="noStrike" kern="1200" cap="none" spc="75" normalizeH="0" baseline="0">
                <a:ln>
                  <a:noFill/>
                </a:ln>
                <a:solidFill>
                  <a:srgbClr val="FFFFFF"/>
                </a:solidFill>
                <a:effectLst/>
                <a:uLnTx/>
                <a:uFillTx/>
                <a:latin typeface="Calibri"/>
                <a:ea typeface="+mn-ea"/>
                <a:cs typeface="Calibri"/>
              </a:rPr>
              <a:t>n</a:t>
            </a:r>
            <a:r>
              <a:rPr kumimoji="0" lang="es-CO" sz="900" b="0" i="0" u="none" strike="noStrike" kern="1200" cap="none" spc="0" normalizeH="0" baseline="0">
                <a:ln>
                  <a:noFill/>
                </a:ln>
                <a:solidFill>
                  <a:srgbClr val="FFFFFF"/>
                </a:solidFill>
                <a:effectLst/>
                <a:uLnTx/>
                <a:uFillTx/>
                <a:latin typeface="Calibri"/>
                <a:ea typeface="+mn-ea"/>
                <a:cs typeface="Calibri"/>
              </a:rPr>
              <a:t>y  </a:t>
            </a:r>
            <a:r>
              <a:rPr kumimoji="0" lang="es-CO" sz="900" b="0" i="0" u="none" strike="noStrike" kern="1200" cap="none" spc="-45" normalizeH="0" baseline="0">
                <a:ln>
                  <a:noFill/>
                </a:ln>
                <a:solidFill>
                  <a:srgbClr val="FFFFFF"/>
                </a:solidFill>
                <a:effectLst/>
                <a:uLnTx/>
                <a:uFillTx/>
                <a:latin typeface="Calibri"/>
                <a:ea typeface="+mn-ea"/>
                <a:cs typeface="Calibri"/>
              </a:rPr>
              <a:t>deporte</a:t>
            </a:r>
            <a:endParaRPr kumimoji="0" lang="es-CO" sz="900" b="0" i="0" u="none" strike="noStrike" kern="1200" cap="none" spc="0" normalizeH="0" baseline="0">
              <a:ln>
                <a:noFill/>
              </a:ln>
              <a:solidFill>
                <a:prstClr val="black"/>
              </a:solidFill>
              <a:effectLst/>
              <a:uLnTx/>
              <a:uFillTx/>
              <a:latin typeface="Calibri"/>
              <a:ea typeface="+mn-ea"/>
              <a:cs typeface="Calibri"/>
            </a:endParaRPr>
          </a:p>
        </p:txBody>
      </p:sp>
      <p:sp>
        <p:nvSpPr>
          <p:cNvPr id="56" name="object 56"/>
          <p:cNvSpPr/>
          <p:nvPr/>
        </p:nvSpPr>
        <p:spPr>
          <a:xfrm>
            <a:off x="149352" y="6371140"/>
            <a:ext cx="792480" cy="396240"/>
          </a:xfrm>
          <a:custGeom>
            <a:avLst/>
            <a:gdLst/>
            <a:ahLst/>
            <a:cxnLst/>
            <a:rect l="l" t="t" r="r" b="b"/>
            <a:pathLst>
              <a:path w="792480" h="396240">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7" name="object 57"/>
          <p:cNvSpPr txBox="1"/>
          <p:nvPr/>
        </p:nvSpPr>
        <p:spPr>
          <a:xfrm>
            <a:off x="399694" y="6496913"/>
            <a:ext cx="29718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S</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lu</a:t>
            </a:r>
            <a:r>
              <a:rPr kumimoji="0" lang="es-CO" sz="1050" b="0" i="0" u="none" strike="noStrike" kern="1200" cap="none" spc="0" normalizeH="0" baseline="0">
                <a:ln>
                  <a:noFill/>
                </a:ln>
                <a:solidFill>
                  <a:srgbClr val="FFFFFF"/>
                </a:solidFill>
                <a:effectLst/>
                <a:uLnTx/>
                <a:uFillTx/>
                <a:latin typeface="Calibri"/>
                <a:ea typeface="+mn-ea"/>
                <a:cs typeface="Calibri"/>
              </a:rPr>
              <a:t>d</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8" name="object 58"/>
          <p:cNvSpPr/>
          <p:nvPr/>
        </p:nvSpPr>
        <p:spPr>
          <a:xfrm>
            <a:off x="1002791" y="563880"/>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9" name="object 59"/>
          <p:cNvSpPr txBox="1"/>
          <p:nvPr/>
        </p:nvSpPr>
        <p:spPr>
          <a:xfrm>
            <a:off x="1168704" y="580771"/>
            <a:ext cx="926465" cy="346710"/>
          </a:xfrm>
          <a:prstGeom prst="rect">
            <a:avLst/>
          </a:prstGeom>
        </p:spPr>
        <p:txBody>
          <a:bodyPr vert="horz" wrap="square" lIns="0" tIns="13335" rIns="0" bIns="0" rtlCol="0">
            <a:spAutoFit/>
          </a:bodyPr>
          <a:lstStyle/>
          <a:p>
            <a:pPr marL="343535" marR="5080" lvl="0" indent="-33147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19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de</a:t>
            </a:r>
            <a:r>
              <a:rPr kumimoji="0" lang="es-CO" sz="1050" b="0" i="0" u="none" strike="noStrike" kern="1200" cap="none" spc="-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la</a:t>
            </a:r>
            <a:r>
              <a:rPr kumimoji="0" lang="es-CO" sz="1050" b="0" i="0" u="none" strike="noStrike" kern="1200" cap="none" spc="-3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Mujer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97,2</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60" name="object 60"/>
          <p:cNvSpPr/>
          <p:nvPr/>
        </p:nvSpPr>
        <p:spPr>
          <a:xfrm>
            <a:off x="1002791" y="1013460"/>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1" name="object 61"/>
          <p:cNvSpPr txBox="1"/>
          <p:nvPr/>
        </p:nvSpPr>
        <p:spPr>
          <a:xfrm>
            <a:off x="1289430" y="1029157"/>
            <a:ext cx="687705" cy="347345"/>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Jurídica</a:t>
            </a:r>
          </a:p>
          <a:p>
            <a:pPr marL="0" marR="0" lvl="0" indent="0" algn="ctr"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84,2</a:t>
            </a:r>
          </a:p>
        </p:txBody>
      </p:sp>
      <p:sp>
        <p:nvSpPr>
          <p:cNvPr id="62" name="object 62"/>
          <p:cNvSpPr/>
          <p:nvPr/>
        </p:nvSpPr>
        <p:spPr>
          <a:xfrm>
            <a:off x="1002791" y="115823"/>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3" name="object 63"/>
          <p:cNvSpPr txBox="1"/>
          <p:nvPr/>
        </p:nvSpPr>
        <p:spPr>
          <a:xfrm>
            <a:off x="1115669" y="131826"/>
            <a:ext cx="1033144" cy="346710"/>
          </a:xfrm>
          <a:prstGeom prst="rect">
            <a:avLst/>
          </a:prstGeom>
        </p:spPr>
        <p:txBody>
          <a:bodyPr vert="horz" wrap="square" lIns="0" tIns="13335" rIns="0" bIns="0" rtlCol="0">
            <a:spAutoFit/>
          </a:bodyPr>
          <a:lstStyle/>
          <a:p>
            <a:pPr marL="396240" marR="5080" lvl="0" indent="-38417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2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de</a:t>
            </a:r>
            <a:r>
              <a:rPr kumimoji="0" lang="es-CO" sz="1050" b="0" i="0" u="none" strike="noStrike" kern="1200" cap="none" spc="-4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Planeación </a:t>
            </a:r>
            <a:r>
              <a:rPr kumimoji="0" lang="es-CO" sz="1050" b="0" i="0" u="none" strike="noStrike" kern="1200" cap="none" spc="-2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97.6</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64" name="object 64"/>
          <p:cNvSpPr/>
          <p:nvPr/>
        </p:nvSpPr>
        <p:spPr>
          <a:xfrm>
            <a:off x="1002791" y="146151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5" name="object 65"/>
          <p:cNvSpPr txBox="1"/>
          <p:nvPr/>
        </p:nvSpPr>
        <p:spPr>
          <a:xfrm>
            <a:off x="1140053" y="1478102"/>
            <a:ext cx="985519" cy="347345"/>
          </a:xfrm>
          <a:prstGeom prst="rect">
            <a:avLst/>
          </a:prstGeom>
        </p:spPr>
        <p:txBody>
          <a:bodyPr vert="horz" wrap="square" lIns="0" tIns="13335" rIns="0" bIns="0" rtlCol="0">
            <a:spAutoFit/>
          </a:bodyPr>
          <a:lstStyle/>
          <a:p>
            <a:pPr marL="372110" marR="5080" lvl="0" indent="-36004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Seguridad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88,1</a:t>
            </a:r>
          </a:p>
        </p:txBody>
      </p:sp>
      <p:sp>
        <p:nvSpPr>
          <p:cNvPr id="66" name="object 66"/>
          <p:cNvSpPr/>
          <p:nvPr/>
        </p:nvSpPr>
        <p:spPr>
          <a:xfrm>
            <a:off x="1002791" y="1911095"/>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7" name="object 67"/>
          <p:cNvSpPr txBox="1"/>
          <p:nvPr/>
        </p:nvSpPr>
        <p:spPr>
          <a:xfrm>
            <a:off x="1233017" y="1927352"/>
            <a:ext cx="798830"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2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Int.</a:t>
            </a:r>
            <a:r>
              <a:rPr kumimoji="0" lang="es-CO" sz="1050" b="0" i="0" u="none" strike="noStrike" kern="1200" cap="none" spc="-3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Social</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97,5</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68" name="object 68"/>
          <p:cNvSpPr/>
          <p:nvPr/>
        </p:nvSpPr>
        <p:spPr>
          <a:xfrm>
            <a:off x="1002791"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9" name="object 69"/>
          <p:cNvSpPr txBox="1"/>
          <p:nvPr/>
        </p:nvSpPr>
        <p:spPr>
          <a:xfrm>
            <a:off x="1135176" y="3274314"/>
            <a:ext cx="995680" cy="346710"/>
          </a:xfrm>
          <a:prstGeom prst="rect">
            <a:avLst/>
          </a:prstGeom>
        </p:spPr>
        <p:txBody>
          <a:bodyPr vert="horz" wrap="square" lIns="0" tIns="13335" rIns="0" bIns="0" rtlCol="0">
            <a:spAutoFit/>
          </a:bodyPr>
          <a:lstStyle/>
          <a:p>
            <a:pPr marL="377190" marR="5080" lvl="0" indent="-36512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Educación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93,8</a:t>
            </a:r>
          </a:p>
        </p:txBody>
      </p:sp>
      <p:sp>
        <p:nvSpPr>
          <p:cNvPr id="70" name="object 70"/>
          <p:cNvSpPr/>
          <p:nvPr/>
        </p:nvSpPr>
        <p:spPr>
          <a:xfrm>
            <a:off x="3648455"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1" name="object 71"/>
          <p:cNvSpPr txBox="1"/>
          <p:nvPr/>
        </p:nvSpPr>
        <p:spPr>
          <a:xfrm>
            <a:off x="4044822" y="4171569"/>
            <a:ext cx="467995" cy="346710"/>
          </a:xfrm>
          <a:prstGeom prst="rect">
            <a:avLst/>
          </a:prstGeom>
        </p:spPr>
        <p:txBody>
          <a:bodyPr vert="horz" wrap="square" lIns="0" tIns="13335" rIns="0" bIns="0" rtlCol="0">
            <a:spAutoFit/>
          </a:bodyPr>
          <a:lstStyle/>
          <a:p>
            <a:pPr marL="113030" marR="5080" lvl="0" indent="-10096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FONCEP  </a:t>
            </a:r>
            <a:r>
              <a:rPr kumimoji="0" lang="es-CO" sz="1050" b="0" i="0" u="none" strike="noStrike" kern="1200" cap="none" spc="0" normalizeH="0" baseline="0">
                <a:ln>
                  <a:noFill/>
                </a:ln>
                <a:solidFill>
                  <a:prstClr val="black"/>
                </a:solidFill>
                <a:effectLst/>
                <a:uLnTx/>
                <a:uFillTx/>
                <a:latin typeface="Calibri"/>
                <a:ea typeface="+mn-ea"/>
                <a:cs typeface="Calibri"/>
              </a:rPr>
              <a:t>80,5</a:t>
            </a:r>
          </a:p>
        </p:txBody>
      </p:sp>
      <p:sp>
        <p:nvSpPr>
          <p:cNvPr id="72" name="object 72"/>
          <p:cNvSpPr/>
          <p:nvPr/>
        </p:nvSpPr>
        <p:spPr>
          <a:xfrm>
            <a:off x="2325623"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3" name="object 73"/>
          <p:cNvSpPr txBox="1"/>
          <p:nvPr/>
        </p:nvSpPr>
        <p:spPr>
          <a:xfrm>
            <a:off x="2582036" y="4621783"/>
            <a:ext cx="74739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Turismo</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IDT</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87,7</a:t>
            </a:r>
          </a:p>
        </p:txBody>
      </p:sp>
      <p:sp>
        <p:nvSpPr>
          <p:cNvPr id="74" name="object 74"/>
          <p:cNvSpPr/>
          <p:nvPr/>
        </p:nvSpPr>
        <p:spPr>
          <a:xfrm>
            <a:off x="1002791"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5" name="object 75"/>
          <p:cNvSpPr txBox="1"/>
          <p:nvPr/>
        </p:nvSpPr>
        <p:spPr>
          <a:xfrm>
            <a:off x="1141577" y="5070094"/>
            <a:ext cx="982980" cy="346710"/>
          </a:xfrm>
          <a:prstGeom prst="rect">
            <a:avLst/>
          </a:prstGeom>
        </p:spPr>
        <p:txBody>
          <a:bodyPr vert="horz" wrap="square" lIns="0" tIns="13335" rIns="0" bIns="0" rtlCol="0">
            <a:spAutoFit/>
          </a:bodyPr>
          <a:lstStyle/>
          <a:p>
            <a:pPr marL="370840" marR="5080" lvl="0" indent="-35877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de</a:t>
            </a:r>
            <a:r>
              <a:rPr kumimoji="0" lang="es-CO" sz="1050" b="0" i="0" u="none" strike="noStrike" kern="1200" cap="none" spc="-4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Movilidad </a:t>
            </a:r>
            <a:r>
              <a:rPr kumimoji="0" lang="es-CO" sz="1050" b="0" i="0" u="none" strike="noStrike" kern="1200" cap="none" spc="-2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97,9</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76" name="object 76"/>
          <p:cNvSpPr/>
          <p:nvPr/>
        </p:nvSpPr>
        <p:spPr>
          <a:xfrm>
            <a:off x="1002791"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7" name="object 77"/>
          <p:cNvSpPr txBox="1"/>
          <p:nvPr/>
        </p:nvSpPr>
        <p:spPr>
          <a:xfrm>
            <a:off x="1170533" y="5967780"/>
            <a:ext cx="925194"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Orq.</a:t>
            </a:r>
            <a:r>
              <a:rPr kumimoji="0" lang="es-CO" sz="1050" b="0" i="0" u="none" strike="noStrike" kern="1200" cap="none" spc="-3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Filarmónica</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97,2</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78" name="object 78"/>
          <p:cNvSpPr/>
          <p:nvPr/>
        </p:nvSpPr>
        <p:spPr>
          <a:xfrm>
            <a:off x="1002791"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9" name="object 79"/>
          <p:cNvSpPr txBox="1"/>
          <p:nvPr/>
        </p:nvSpPr>
        <p:spPr>
          <a:xfrm>
            <a:off x="1263522" y="6416751"/>
            <a:ext cx="737870" cy="346710"/>
          </a:xfrm>
          <a:prstGeom prst="rect">
            <a:avLst/>
          </a:prstGeom>
        </p:spPr>
        <p:txBody>
          <a:bodyPr vert="horz" wrap="square" lIns="0" tIns="13335" rIns="0" bIns="0" rtlCol="0">
            <a:spAutoFit/>
          </a:bodyPr>
          <a:lstStyle/>
          <a:p>
            <a:pPr marL="248920" marR="5080" lvl="0" indent="-23622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3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de</a:t>
            </a:r>
            <a:r>
              <a:rPr kumimoji="0" lang="es-CO" sz="1050" b="0" i="0" u="none" strike="noStrike" kern="1200" cap="none" spc="-5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Salud </a:t>
            </a:r>
            <a:r>
              <a:rPr kumimoji="0" lang="es-CO" sz="1050" b="0" i="0" u="none" strike="noStrike" kern="1200" cap="none" spc="-2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98,6</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80" name="object 80"/>
          <p:cNvSpPr/>
          <p:nvPr/>
        </p:nvSpPr>
        <p:spPr>
          <a:xfrm>
            <a:off x="2325623" y="146456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1" name="object 81"/>
          <p:cNvSpPr txBox="1"/>
          <p:nvPr/>
        </p:nvSpPr>
        <p:spPr>
          <a:xfrm>
            <a:off x="2664332" y="1480820"/>
            <a:ext cx="582295" cy="346710"/>
          </a:xfrm>
          <a:prstGeom prst="rect">
            <a:avLst/>
          </a:prstGeom>
        </p:spPr>
        <p:txBody>
          <a:bodyPr vert="horz" wrap="square" lIns="0" tIns="13335" rIns="0" bIns="0" rtlCol="0">
            <a:spAutoFit/>
          </a:bodyPr>
          <a:lstStyle/>
          <a:p>
            <a:pPr marL="170815" marR="5080" lvl="0" indent="-15875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Bo</a:t>
            </a:r>
            <a:r>
              <a:rPr kumimoji="0" lang="es-CO" sz="1050" b="0" i="0" u="none" strike="noStrike" kern="1200" cap="none" spc="-10" normalizeH="0" baseline="0">
                <a:ln>
                  <a:noFill/>
                </a:ln>
                <a:solidFill>
                  <a:prstClr val="black"/>
                </a:solidFill>
                <a:effectLst/>
                <a:uLnTx/>
                <a:uFillTx/>
                <a:latin typeface="Calibri"/>
                <a:ea typeface="+mn-ea"/>
                <a:cs typeface="Calibri"/>
              </a:rPr>
              <a:t>m</a:t>
            </a:r>
            <a:r>
              <a:rPr kumimoji="0" lang="es-CO" sz="1050" b="0" i="0" u="none" strike="noStrike" kern="1200" cap="none" spc="-5" normalizeH="0" baseline="0">
                <a:ln>
                  <a:noFill/>
                </a:ln>
                <a:solidFill>
                  <a:prstClr val="black"/>
                </a:solidFill>
                <a:effectLst/>
                <a:uLnTx/>
                <a:uFillTx/>
                <a:latin typeface="Calibri"/>
                <a:ea typeface="+mn-ea"/>
                <a:cs typeface="Calibri"/>
              </a:rPr>
              <a:t>be</a:t>
            </a:r>
            <a:r>
              <a:rPr kumimoji="0" lang="es-CO" sz="1050" b="0" i="0" u="none" strike="noStrike" kern="1200" cap="none" spc="0" normalizeH="0" baseline="0">
                <a:ln>
                  <a:noFill/>
                </a:ln>
                <a:solidFill>
                  <a:prstClr val="black"/>
                </a:solidFill>
                <a:effectLst/>
                <a:uLnTx/>
                <a:uFillTx/>
                <a:latin typeface="Calibri"/>
                <a:ea typeface="+mn-ea"/>
                <a:cs typeface="Calibri"/>
              </a:rPr>
              <a:t>r</a:t>
            </a:r>
            <a:r>
              <a:rPr kumimoji="0" lang="es-CO" sz="1050" b="0" i="0" u="none" strike="noStrike" kern="1200" cap="none" spc="-5" normalizeH="0" baseline="0">
                <a:ln>
                  <a:noFill/>
                </a:ln>
                <a:solidFill>
                  <a:prstClr val="black"/>
                </a:solidFill>
                <a:effectLst/>
                <a:uLnTx/>
                <a:uFillTx/>
                <a:latin typeface="Calibri"/>
                <a:ea typeface="+mn-ea"/>
                <a:cs typeface="Calibri"/>
              </a:rPr>
              <a:t>o</a:t>
            </a:r>
            <a:r>
              <a:rPr kumimoji="0" lang="es-CO" sz="1050" b="0" i="0" u="none" strike="noStrike" kern="1200" cap="none" spc="0" normalizeH="0" baseline="0">
                <a:ln>
                  <a:noFill/>
                </a:ln>
                <a:solidFill>
                  <a:prstClr val="black"/>
                </a:solidFill>
                <a:effectLst/>
                <a:uLnTx/>
                <a:uFillTx/>
                <a:latin typeface="Calibri"/>
                <a:ea typeface="+mn-ea"/>
                <a:cs typeface="Calibri"/>
              </a:rPr>
              <a:t>s  76,9</a:t>
            </a:r>
          </a:p>
        </p:txBody>
      </p:sp>
      <p:sp>
        <p:nvSpPr>
          <p:cNvPr id="82" name="object 82"/>
          <p:cNvSpPr/>
          <p:nvPr/>
        </p:nvSpPr>
        <p:spPr>
          <a:xfrm>
            <a:off x="2325623" y="1912620"/>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3" name="object 83"/>
          <p:cNvSpPr txBox="1"/>
          <p:nvPr/>
        </p:nvSpPr>
        <p:spPr>
          <a:xfrm>
            <a:off x="2710052" y="1929510"/>
            <a:ext cx="492125" cy="346710"/>
          </a:xfrm>
          <a:prstGeom prst="rect">
            <a:avLst/>
          </a:prstGeom>
        </p:spPr>
        <p:txBody>
          <a:bodyPr vert="horz" wrap="square" lIns="0" tIns="13335" rIns="0" bIns="0" rtlCol="0">
            <a:spAutoFit/>
          </a:bodyPr>
          <a:lstStyle/>
          <a:p>
            <a:pPr marL="125095" marR="5080" lvl="0" indent="-1130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0" normalizeH="0" baseline="0">
                <a:ln>
                  <a:noFill/>
                </a:ln>
                <a:solidFill>
                  <a:prstClr val="black"/>
                </a:solidFill>
                <a:effectLst/>
                <a:uLnTx/>
                <a:uFillTx/>
                <a:latin typeface="Calibri"/>
                <a:ea typeface="+mn-ea"/>
                <a:cs typeface="Calibri"/>
              </a:rPr>
              <a:t>RON  90,4</a:t>
            </a:r>
          </a:p>
        </p:txBody>
      </p:sp>
      <p:sp>
        <p:nvSpPr>
          <p:cNvPr id="84" name="object 84"/>
          <p:cNvSpPr/>
          <p:nvPr/>
        </p:nvSpPr>
        <p:spPr>
          <a:xfrm>
            <a:off x="2325623" y="325831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5" name="object 85"/>
          <p:cNvSpPr txBox="1"/>
          <p:nvPr/>
        </p:nvSpPr>
        <p:spPr>
          <a:xfrm>
            <a:off x="2428113" y="3275838"/>
            <a:ext cx="1057275" cy="346710"/>
          </a:xfrm>
          <a:prstGeom prst="rect">
            <a:avLst/>
          </a:prstGeom>
        </p:spPr>
        <p:txBody>
          <a:bodyPr vert="horz" wrap="square" lIns="0" tIns="13335" rIns="0" bIns="0" rtlCol="0">
            <a:spAutoFit/>
          </a:bodyPr>
          <a:lstStyle/>
          <a:p>
            <a:pPr marL="407034" marR="5080" lvl="0" indent="-39497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Inv.</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Educativa</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IDEP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92,0</a:t>
            </a:r>
          </a:p>
        </p:txBody>
      </p:sp>
      <p:sp>
        <p:nvSpPr>
          <p:cNvPr id="86" name="object 86"/>
          <p:cNvSpPr/>
          <p:nvPr/>
        </p:nvSpPr>
        <p:spPr>
          <a:xfrm>
            <a:off x="1002791"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7" name="object 87"/>
          <p:cNvSpPr txBox="1"/>
          <p:nvPr/>
        </p:nvSpPr>
        <p:spPr>
          <a:xfrm>
            <a:off x="1164437" y="4172203"/>
            <a:ext cx="937260" cy="346710"/>
          </a:xfrm>
          <a:prstGeom prst="rect">
            <a:avLst/>
          </a:prstGeom>
        </p:spPr>
        <p:txBody>
          <a:bodyPr vert="horz" wrap="square" lIns="0" tIns="13335" rIns="0" bIns="0" rtlCol="0">
            <a:spAutoFit/>
          </a:bodyPr>
          <a:lstStyle/>
          <a:p>
            <a:pPr marL="347980" marR="5080" lvl="0" indent="-33591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Ca</a:t>
            </a:r>
            <a:r>
              <a:rPr kumimoji="0" lang="es-CO" sz="1050" b="0" i="0" u="none" strike="noStrike" kern="1200" cap="none" spc="-10" normalizeH="0" baseline="0">
                <a:ln>
                  <a:noFill/>
                </a:ln>
                <a:solidFill>
                  <a:srgbClr val="FFFFFF"/>
                </a:solidFill>
                <a:effectLst/>
                <a:uLnTx/>
                <a:uFillTx/>
                <a:latin typeface="Calibri"/>
                <a:ea typeface="+mn-ea"/>
                <a:cs typeface="Calibri"/>
              </a:rPr>
              <a:t>t</a:t>
            </a:r>
            <a:r>
              <a:rPr kumimoji="0" lang="es-CO" sz="1050" b="0" i="0" u="none" strike="noStrike" kern="1200" cap="none" spc="0" normalizeH="0" baseline="0">
                <a:ln>
                  <a:noFill/>
                </a:ln>
                <a:solidFill>
                  <a:srgbClr val="FFFFFF"/>
                </a:solidFill>
                <a:effectLst/>
                <a:uLnTx/>
                <a:uFillTx/>
                <a:latin typeface="Calibri"/>
                <a:ea typeface="+mn-ea"/>
                <a:cs typeface="Calibri"/>
              </a:rPr>
              <a:t>a</a:t>
            </a:r>
            <a:r>
              <a:rPr kumimoji="0" lang="es-CO" sz="1050" b="0" i="0" u="none" strike="noStrike" kern="1200" cap="none" spc="-10" normalizeH="0" baseline="0">
                <a:ln>
                  <a:noFill/>
                </a:ln>
                <a:solidFill>
                  <a:srgbClr val="FFFFFF"/>
                </a:solidFill>
                <a:effectLst/>
                <a:uLnTx/>
                <a:uFillTx/>
                <a:latin typeface="Calibri"/>
                <a:ea typeface="+mn-ea"/>
                <a:cs typeface="Calibri"/>
              </a:rPr>
              <a:t>st</a:t>
            </a:r>
            <a:r>
              <a:rPr kumimoji="0" lang="es-CO" sz="1050" b="0" i="0" u="none" strike="noStrike" kern="1200" cap="none" spc="0" normalizeH="0" baseline="0">
                <a:ln>
                  <a:noFill/>
                </a:ln>
                <a:solidFill>
                  <a:srgbClr val="FFFFFF"/>
                </a:solidFill>
                <a:effectLst/>
                <a:uLnTx/>
                <a:uFillTx/>
                <a:latin typeface="Calibri"/>
                <a:ea typeface="+mn-ea"/>
                <a:cs typeface="Calibri"/>
              </a:rPr>
              <a:t>ro</a:t>
            </a:r>
            <a:r>
              <a:rPr kumimoji="0" lang="es-CO" sz="1050" b="0" i="0" u="none" strike="noStrike" kern="1200" cap="none" spc="-1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Di</a:t>
            </a:r>
            <a:r>
              <a:rPr kumimoji="0" lang="es-CO" sz="1050" b="0" i="0" u="none" strike="noStrike" kern="1200" cap="none" spc="-10" normalizeH="0" baseline="0">
                <a:ln>
                  <a:noFill/>
                </a:ln>
                <a:solidFill>
                  <a:srgbClr val="FFFFFF"/>
                </a:solidFill>
                <a:effectLst/>
                <a:uLnTx/>
                <a:uFillTx/>
                <a:latin typeface="Calibri"/>
                <a:ea typeface="+mn-ea"/>
                <a:cs typeface="Calibri"/>
              </a:rPr>
              <a:t>st</a:t>
            </a:r>
            <a:r>
              <a:rPr kumimoji="0" lang="es-CO" sz="1050" b="0" i="0" u="none" strike="noStrike" kern="1200" cap="none" spc="0" normalizeH="0" baseline="0">
                <a:ln>
                  <a:noFill/>
                </a:ln>
                <a:solidFill>
                  <a:srgbClr val="FFFFFF"/>
                </a:solidFill>
                <a:effectLst/>
                <a:uLnTx/>
                <a:uFillTx/>
                <a:latin typeface="Calibri"/>
                <a:ea typeface="+mn-ea"/>
                <a:cs typeface="Calibri"/>
              </a:rPr>
              <a:t>ri</a:t>
            </a:r>
            <a:r>
              <a:rPr kumimoji="0" lang="es-CO" sz="1050" b="0" i="0" u="none" strike="noStrike" kern="1200" cap="none" spc="-10" normalizeH="0" baseline="0">
                <a:ln>
                  <a:noFill/>
                </a:ln>
                <a:solidFill>
                  <a:srgbClr val="FFFFFF"/>
                </a:solidFill>
                <a:effectLst/>
                <a:uLnTx/>
                <a:uFillTx/>
                <a:latin typeface="Calibri"/>
                <a:ea typeface="+mn-ea"/>
                <a:cs typeface="Calibri"/>
              </a:rPr>
              <a:t>t</a:t>
            </a:r>
            <a:r>
              <a:rPr kumimoji="0" lang="es-CO" sz="1050" b="0" i="0" u="none" strike="noStrike" kern="1200" cap="none" spc="0" normalizeH="0" baseline="0">
                <a:ln>
                  <a:noFill/>
                </a:ln>
                <a:solidFill>
                  <a:srgbClr val="FFFFFF"/>
                </a:solidFill>
                <a:effectLst/>
                <a:uLnTx/>
                <a:uFillTx/>
                <a:latin typeface="Calibri"/>
                <a:ea typeface="+mn-ea"/>
                <a:cs typeface="Calibri"/>
              </a:rPr>
              <a:t>al  97,2</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88" name="object 88"/>
          <p:cNvSpPr/>
          <p:nvPr/>
        </p:nvSpPr>
        <p:spPr>
          <a:xfrm>
            <a:off x="1002791"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9" name="object 89"/>
          <p:cNvSpPr txBox="1"/>
          <p:nvPr/>
        </p:nvSpPr>
        <p:spPr>
          <a:xfrm>
            <a:off x="1499742" y="4621148"/>
            <a:ext cx="264160" cy="346710"/>
          </a:xfrm>
          <a:prstGeom prst="rect">
            <a:avLst/>
          </a:prstGeom>
        </p:spPr>
        <p:txBody>
          <a:bodyPr vert="horz" wrap="square" lIns="0" tIns="13335" rIns="0" bIns="0" rtlCol="0">
            <a:spAutoFit/>
          </a:bodyPr>
          <a:lstStyle/>
          <a:p>
            <a:pPr marL="12700" marR="5080" lvl="0" indent="571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5" normalizeH="0" baseline="0">
                <a:ln>
                  <a:noFill/>
                </a:ln>
                <a:solidFill>
                  <a:prstClr val="black"/>
                </a:solidFill>
                <a:effectLst/>
                <a:uLnTx/>
                <a:uFillTx/>
                <a:latin typeface="Calibri"/>
                <a:ea typeface="+mn-ea"/>
                <a:cs typeface="Calibri"/>
              </a:rPr>
              <a:t>ES  </a:t>
            </a:r>
            <a:r>
              <a:rPr kumimoji="0" lang="es-CO" sz="1050" b="0" i="0" u="none" strike="noStrike" kern="1200" cap="none" spc="0" normalizeH="0" baseline="0">
                <a:ln>
                  <a:noFill/>
                </a:ln>
                <a:solidFill>
                  <a:prstClr val="black"/>
                </a:solidFill>
                <a:effectLst/>
                <a:uLnTx/>
                <a:uFillTx/>
                <a:latin typeface="Calibri"/>
                <a:ea typeface="+mn-ea"/>
                <a:cs typeface="Calibri"/>
              </a:rPr>
              <a:t>89,4</a:t>
            </a:r>
          </a:p>
        </p:txBody>
      </p:sp>
      <p:sp>
        <p:nvSpPr>
          <p:cNvPr id="90" name="object 90"/>
          <p:cNvSpPr/>
          <p:nvPr/>
        </p:nvSpPr>
        <p:spPr>
          <a:xfrm>
            <a:off x="2325623" y="5053584"/>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1" name="object 91"/>
          <p:cNvSpPr txBox="1"/>
          <p:nvPr/>
        </p:nvSpPr>
        <p:spPr>
          <a:xfrm>
            <a:off x="2475357" y="5070728"/>
            <a:ext cx="96202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T</a:t>
            </a:r>
            <a:r>
              <a:rPr kumimoji="0" lang="es-CO" sz="1050" b="0" i="0" u="none" strike="noStrike" kern="1200" cap="none" spc="0" normalizeH="0" baseline="0">
                <a:ln>
                  <a:noFill/>
                </a:ln>
                <a:solidFill>
                  <a:srgbClr val="FFFFFF"/>
                </a:solidFill>
                <a:effectLst/>
                <a:uLnTx/>
                <a:uFillTx/>
                <a:latin typeface="Calibri"/>
                <a:ea typeface="+mn-ea"/>
                <a:cs typeface="Calibri"/>
              </a:rPr>
              <a:t>ra</a:t>
            </a:r>
            <a:r>
              <a:rPr kumimoji="0" lang="es-CO" sz="1050" b="0" i="0" u="none" strike="noStrike" kern="1200" cap="none" spc="-5" normalizeH="0" baseline="0">
                <a:ln>
                  <a:noFill/>
                </a:ln>
                <a:solidFill>
                  <a:srgbClr val="FFFFFF"/>
                </a:solidFill>
                <a:effectLst/>
                <a:uLnTx/>
                <a:uFillTx/>
                <a:latin typeface="Calibri"/>
                <a:ea typeface="+mn-ea"/>
                <a:cs typeface="Calibri"/>
              </a:rPr>
              <a:t>n</a:t>
            </a:r>
            <a:r>
              <a:rPr kumimoji="0" lang="es-CO" sz="1050" b="0" i="0" u="none" strike="noStrike" kern="1200" cap="none" spc="-10" normalizeH="0" baseline="0">
                <a:ln>
                  <a:noFill/>
                </a:ln>
                <a:solidFill>
                  <a:srgbClr val="FFFFFF"/>
                </a:solidFill>
                <a:effectLst/>
                <a:uLnTx/>
                <a:uFillTx/>
                <a:latin typeface="Calibri"/>
                <a:ea typeface="+mn-ea"/>
                <a:cs typeface="Calibri"/>
              </a:rPr>
              <a:t>s</a:t>
            </a:r>
            <a:r>
              <a:rPr kumimoji="0" lang="es-CO" sz="1050" b="0" i="0" u="none" strike="noStrike" kern="1200" cap="none" spc="-5" normalizeH="0" baseline="0">
                <a:ln>
                  <a:noFill/>
                </a:ln>
                <a:solidFill>
                  <a:srgbClr val="FFFFFF"/>
                </a:solidFill>
                <a:effectLst/>
                <a:uLnTx/>
                <a:uFillTx/>
                <a:latin typeface="Calibri"/>
                <a:ea typeface="+mn-ea"/>
                <a:cs typeface="Calibri"/>
              </a:rPr>
              <a:t>m</a:t>
            </a:r>
            <a:r>
              <a:rPr kumimoji="0" lang="es-CO" sz="1050" b="0" i="0" u="none" strike="noStrike" kern="1200" cap="none" spc="0" normalizeH="0" baseline="0">
                <a:ln>
                  <a:noFill/>
                </a:ln>
                <a:solidFill>
                  <a:srgbClr val="FFFFFF"/>
                </a:solidFill>
                <a:effectLst/>
                <a:uLnTx/>
                <a:uFillTx/>
                <a:latin typeface="Calibri"/>
                <a:ea typeface="+mn-ea"/>
                <a:cs typeface="Calibri"/>
              </a:rPr>
              <a:t>i</a:t>
            </a:r>
            <a:r>
              <a:rPr kumimoji="0" lang="es-CO" sz="1050" b="0" i="0" u="none" strike="noStrike" kern="1200" cap="none" spc="-5" normalizeH="0" baseline="0">
                <a:ln>
                  <a:noFill/>
                </a:ln>
                <a:solidFill>
                  <a:srgbClr val="FFFFFF"/>
                </a:solidFill>
                <a:effectLst/>
                <a:uLnTx/>
                <a:uFillTx/>
                <a:latin typeface="Calibri"/>
                <a:ea typeface="+mn-ea"/>
                <a:cs typeface="Calibri"/>
              </a:rPr>
              <a:t>l</a:t>
            </a:r>
            <a:r>
              <a:rPr kumimoji="0" lang="es-CO" sz="1050" b="0" i="0" u="none" strike="noStrike" kern="1200" cap="none" spc="0" normalizeH="0" baseline="0">
                <a:ln>
                  <a:noFill/>
                </a:ln>
                <a:solidFill>
                  <a:srgbClr val="FFFFFF"/>
                </a:solidFill>
                <a:effectLst/>
                <a:uLnTx/>
                <a:uFillTx/>
                <a:latin typeface="Calibri"/>
                <a:ea typeface="+mn-ea"/>
                <a:cs typeface="Calibri"/>
              </a:rPr>
              <a:t>en</a:t>
            </a:r>
            <a:r>
              <a:rPr kumimoji="0" lang="es-CO" sz="1050" b="0" i="0" u="none" strike="noStrike" kern="1200" cap="none" spc="-5" normalizeH="0" baseline="0">
                <a:ln>
                  <a:noFill/>
                </a:ln>
                <a:solidFill>
                  <a:srgbClr val="FFFFFF"/>
                </a:solidFill>
                <a:effectLst/>
                <a:uLnTx/>
                <a:uFillTx/>
                <a:latin typeface="Calibri"/>
                <a:ea typeface="+mn-ea"/>
                <a:cs typeface="Calibri"/>
              </a:rPr>
              <a:t>i</a:t>
            </a:r>
            <a:r>
              <a:rPr kumimoji="0" lang="es-CO" sz="1050" b="0" i="0" u="none" strike="noStrike" kern="1200" cap="none" spc="0" normalizeH="0" baseline="0">
                <a:ln>
                  <a:noFill/>
                </a:ln>
                <a:solidFill>
                  <a:srgbClr val="FFFFFF"/>
                </a:solidFill>
                <a:effectLst/>
                <a:uLnTx/>
                <a:uFillTx/>
                <a:latin typeface="Calibri"/>
                <a:ea typeface="+mn-ea"/>
                <a:cs typeface="Calibri"/>
              </a:rPr>
              <a:t>o</a:t>
            </a:r>
            <a:r>
              <a:rPr kumimoji="0" lang="es-CO" sz="1050" b="0" i="0" u="none" strike="noStrike" kern="1200" cap="none" spc="-4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S.A.</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97,6</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92" name="object 92"/>
          <p:cNvSpPr/>
          <p:nvPr/>
        </p:nvSpPr>
        <p:spPr>
          <a:xfrm>
            <a:off x="2325623"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3" name="object 93"/>
          <p:cNvSpPr txBox="1"/>
          <p:nvPr/>
        </p:nvSpPr>
        <p:spPr>
          <a:xfrm>
            <a:off x="2404998" y="6416751"/>
            <a:ext cx="1101090" cy="346710"/>
          </a:xfrm>
          <a:prstGeom prst="rect">
            <a:avLst/>
          </a:prstGeom>
        </p:spPr>
        <p:txBody>
          <a:bodyPr vert="horz" wrap="square" lIns="0" tIns="13335" rIns="0" bIns="0" rtlCol="0">
            <a:spAutoFit/>
          </a:bodyPr>
          <a:lstStyle/>
          <a:p>
            <a:pPr marL="430530" marR="5080" lvl="0" indent="-4178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Sub.</a:t>
            </a:r>
            <a:r>
              <a:rPr kumimoji="0" lang="es-CO" sz="1050" b="0" i="0" u="none" strike="noStrike" kern="1200" cap="none" spc="-3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Centro</a:t>
            </a:r>
            <a:r>
              <a:rPr kumimoji="0" lang="es-CO" sz="1050" b="0" i="0" u="none" strike="noStrike" kern="1200" cap="none" spc="-5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Oriente </a:t>
            </a:r>
            <a:r>
              <a:rPr kumimoji="0" lang="es-CO" sz="1050" b="0" i="0" u="none" strike="noStrike" kern="1200" cap="none" spc="-2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97,7</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94" name="object 94"/>
          <p:cNvSpPr/>
          <p:nvPr/>
        </p:nvSpPr>
        <p:spPr>
          <a:xfrm>
            <a:off x="3648455"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5" name="object 95"/>
          <p:cNvSpPr txBox="1"/>
          <p:nvPr/>
        </p:nvSpPr>
        <p:spPr>
          <a:xfrm>
            <a:off x="3941190" y="3273933"/>
            <a:ext cx="673735" cy="346710"/>
          </a:xfrm>
          <a:prstGeom prst="rect">
            <a:avLst/>
          </a:prstGeom>
        </p:spPr>
        <p:txBody>
          <a:bodyPr vert="horz" wrap="square" lIns="0" tIns="13335" rIns="0" bIns="0" rtlCol="0">
            <a:spAutoFit/>
          </a:bodyPr>
          <a:lstStyle/>
          <a:p>
            <a:pPr marL="123825" marR="5080" lvl="0" indent="-11176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10" normalizeH="0" baseline="0">
                <a:ln>
                  <a:noFill/>
                </a:ln>
                <a:solidFill>
                  <a:prstClr val="black"/>
                </a:solidFill>
                <a:effectLst/>
                <a:uLnTx/>
                <a:uFillTx/>
                <a:latin typeface="Calibri"/>
                <a:ea typeface="+mn-ea"/>
                <a:cs typeface="Calibri"/>
              </a:rPr>
              <a:t>i</a:t>
            </a:r>
            <a:r>
              <a:rPr kumimoji="0" lang="es-CO" sz="1050" b="0" i="0" u="none" strike="noStrike" kern="1200" cap="none" spc="0" normalizeH="0" baseline="0">
                <a:ln>
                  <a:noFill/>
                </a:ln>
                <a:solidFill>
                  <a:prstClr val="black"/>
                </a:solidFill>
                <a:effectLst/>
                <a:uLnTx/>
                <a:uFillTx/>
                <a:latin typeface="Calibri"/>
                <a:ea typeface="+mn-ea"/>
                <a:cs typeface="Calibri"/>
              </a:rPr>
              <a:t>ver</a:t>
            </a:r>
            <a:r>
              <a:rPr kumimoji="0" lang="es-CO" sz="1050" b="0" i="0" u="none" strike="noStrike" kern="1200" cap="none" spc="-10"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ad  </a:t>
            </a:r>
            <a:r>
              <a:rPr kumimoji="0" lang="es-CO" sz="1050" b="0" i="0" u="none" strike="noStrike" kern="1200" cap="none" spc="-5" normalizeH="0" baseline="0">
                <a:ln>
                  <a:noFill/>
                </a:ln>
                <a:solidFill>
                  <a:prstClr val="black"/>
                </a:solidFill>
                <a:effectLst/>
                <a:uLnTx/>
                <a:uFillTx/>
                <a:latin typeface="Calibri"/>
                <a:ea typeface="+mn-ea"/>
                <a:cs typeface="Calibri"/>
              </a:rPr>
              <a:t>Distrital</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96" name="object 96"/>
          <p:cNvSpPr/>
          <p:nvPr/>
        </p:nvSpPr>
        <p:spPr>
          <a:xfrm>
            <a:off x="2325623" y="415594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7" name="object 97"/>
          <p:cNvSpPr txBox="1"/>
          <p:nvPr/>
        </p:nvSpPr>
        <p:spPr>
          <a:xfrm>
            <a:off x="2481452" y="4173092"/>
            <a:ext cx="948690" cy="346710"/>
          </a:xfrm>
          <a:prstGeom prst="rect">
            <a:avLst/>
          </a:prstGeom>
        </p:spPr>
        <p:txBody>
          <a:bodyPr vert="horz" wrap="square" lIns="0" tIns="13335" rIns="0" bIns="0" rtlCol="0">
            <a:spAutoFit/>
          </a:bodyPr>
          <a:lstStyle/>
          <a:p>
            <a:pPr marL="353695" marR="5080" lvl="0" indent="-3416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5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Hacienda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89,2</a:t>
            </a:r>
          </a:p>
        </p:txBody>
      </p:sp>
      <p:sp>
        <p:nvSpPr>
          <p:cNvPr id="98" name="object 98"/>
          <p:cNvSpPr/>
          <p:nvPr/>
        </p:nvSpPr>
        <p:spPr>
          <a:xfrm>
            <a:off x="3648455" y="4602479"/>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9" name="object 99"/>
          <p:cNvSpPr txBox="1"/>
          <p:nvPr/>
        </p:nvSpPr>
        <p:spPr>
          <a:xfrm>
            <a:off x="3738498" y="4629403"/>
            <a:ext cx="1079500" cy="330200"/>
          </a:xfrm>
          <a:prstGeom prst="rect">
            <a:avLst/>
          </a:prstGeom>
        </p:spPr>
        <p:txBody>
          <a:bodyPr vert="horz" wrap="square" lIns="0" tIns="12065" rIns="0" bIns="0" rtlCol="0">
            <a:spAutoFit/>
          </a:bodyPr>
          <a:lstStyle/>
          <a:p>
            <a:pPr marL="426720" marR="5080" lvl="0" indent="-414655" algn="l" defTabSz="914400" rtl="0" eaLnBrk="1" fontAlgn="auto" latinLnBrk="0" hangingPunct="1">
              <a:lnSpc>
                <a:spcPct val="100000"/>
              </a:lnSpc>
              <a:spcBef>
                <a:spcPts val="95"/>
              </a:spcBef>
              <a:spcAft>
                <a:spcPts val="0"/>
              </a:spcAft>
              <a:buClrTx/>
              <a:buSzTx/>
              <a:buFontTx/>
              <a:buNone/>
              <a:tabLst/>
              <a:defRPr/>
            </a:pPr>
            <a:r>
              <a:rPr kumimoji="0" lang="es-CO" sz="1000" b="0" i="0" u="none" strike="noStrike" kern="1200" cap="none" spc="-10" normalizeH="0" baseline="0">
                <a:ln>
                  <a:noFill/>
                </a:ln>
                <a:solidFill>
                  <a:prstClr val="black"/>
                </a:solidFill>
                <a:effectLst/>
                <a:uLnTx/>
                <a:uFillTx/>
                <a:latin typeface="Calibri"/>
                <a:ea typeface="+mn-ea"/>
                <a:cs typeface="Calibri"/>
              </a:rPr>
              <a:t>Sec. Des. </a:t>
            </a:r>
            <a:r>
              <a:rPr kumimoji="0" lang="es-CO" sz="1000" b="0" i="0" u="none" strike="noStrike" kern="1200" cap="none" spc="-5" normalizeH="0" baseline="0">
                <a:ln>
                  <a:noFill/>
                </a:ln>
                <a:solidFill>
                  <a:prstClr val="black"/>
                </a:solidFill>
                <a:effectLst/>
                <a:uLnTx/>
                <a:uFillTx/>
                <a:latin typeface="Calibri"/>
                <a:ea typeface="+mn-ea"/>
                <a:cs typeface="Calibri"/>
              </a:rPr>
              <a:t>Económico </a:t>
            </a:r>
            <a:r>
              <a:rPr kumimoji="0" lang="es-CO" sz="1000" b="0" i="0" u="none" strike="noStrike" kern="1200" cap="none" spc="-215"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85,0</a:t>
            </a:r>
            <a:endParaRPr kumimoji="0" lang="es-CO" sz="1000" b="0" i="0" u="none" strike="noStrike" kern="1200" cap="none" spc="0" normalizeH="0" baseline="0">
              <a:ln>
                <a:noFill/>
              </a:ln>
              <a:solidFill>
                <a:prstClr val="black"/>
              </a:solidFill>
              <a:effectLst/>
              <a:uLnTx/>
              <a:uFillTx/>
              <a:latin typeface="Calibri"/>
              <a:ea typeface="+mn-ea"/>
              <a:cs typeface="Calibri"/>
            </a:endParaRPr>
          </a:p>
        </p:txBody>
      </p:sp>
      <p:sp>
        <p:nvSpPr>
          <p:cNvPr id="100" name="object 100"/>
          <p:cNvSpPr/>
          <p:nvPr/>
        </p:nvSpPr>
        <p:spPr>
          <a:xfrm>
            <a:off x="4969764"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1" name="object 101"/>
          <p:cNvSpPr txBox="1"/>
          <p:nvPr/>
        </p:nvSpPr>
        <p:spPr>
          <a:xfrm>
            <a:off x="5467603" y="5069839"/>
            <a:ext cx="264160" cy="346710"/>
          </a:xfrm>
          <a:prstGeom prst="rect">
            <a:avLst/>
          </a:prstGeom>
        </p:spPr>
        <p:txBody>
          <a:bodyPr vert="horz" wrap="square" lIns="0" tIns="13335" rIns="0" bIns="0" rtlCol="0">
            <a:spAutoFit/>
          </a:bodyPr>
          <a:lstStyle/>
          <a:p>
            <a:pPr marL="12700" marR="5080" lvl="0" indent="1968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IDU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91,5</a:t>
            </a:r>
          </a:p>
        </p:txBody>
      </p:sp>
      <p:sp>
        <p:nvSpPr>
          <p:cNvPr id="102" name="object 102"/>
          <p:cNvSpPr/>
          <p:nvPr/>
        </p:nvSpPr>
        <p:spPr>
          <a:xfrm>
            <a:off x="2325623" y="5951220"/>
            <a:ext cx="1260475" cy="394970"/>
          </a:xfrm>
          <a:custGeom>
            <a:avLst/>
            <a:gdLst/>
            <a:ahLst/>
            <a:cxnLst/>
            <a:rect l="l" t="t" r="r" b="b"/>
            <a:pathLst>
              <a:path w="1260475" h="394970">
                <a:moveTo>
                  <a:pt x="1260348" y="0"/>
                </a:moveTo>
                <a:lnTo>
                  <a:pt x="0" y="0"/>
                </a:lnTo>
                <a:lnTo>
                  <a:pt x="0" y="394715"/>
                </a:lnTo>
                <a:lnTo>
                  <a:pt x="1260348" y="394715"/>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3" name="object 103"/>
          <p:cNvSpPr txBox="1"/>
          <p:nvPr/>
        </p:nvSpPr>
        <p:spPr>
          <a:xfrm>
            <a:off x="2807589" y="5968085"/>
            <a:ext cx="297180" cy="346710"/>
          </a:xfrm>
          <a:prstGeom prst="rect">
            <a:avLst/>
          </a:prstGeom>
        </p:spPr>
        <p:txBody>
          <a:bodyPr vert="horz" wrap="square" lIns="0" tIns="13335" rIns="0" bIns="0" rtlCol="0">
            <a:spAutoFit/>
          </a:bodyPr>
          <a:lstStyle/>
          <a:p>
            <a:pPr marL="27940" marR="5080" lvl="0" indent="-1524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RD  90,2</a:t>
            </a:r>
          </a:p>
        </p:txBody>
      </p:sp>
      <p:sp>
        <p:nvSpPr>
          <p:cNvPr id="104" name="object 104"/>
          <p:cNvSpPr/>
          <p:nvPr/>
        </p:nvSpPr>
        <p:spPr>
          <a:xfrm>
            <a:off x="3648455" y="6397752"/>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5" name="object 105"/>
          <p:cNvSpPr txBox="1"/>
          <p:nvPr/>
        </p:nvSpPr>
        <p:spPr>
          <a:xfrm>
            <a:off x="3968622" y="6415532"/>
            <a:ext cx="618490" cy="346710"/>
          </a:xfrm>
          <a:prstGeom prst="rect">
            <a:avLst/>
          </a:prstGeom>
        </p:spPr>
        <p:txBody>
          <a:bodyPr vert="horz" wrap="square" lIns="0" tIns="13335" rIns="0" bIns="0" rtlCol="0">
            <a:spAutoFit/>
          </a:bodyPr>
          <a:lstStyle/>
          <a:p>
            <a:pPr marL="189230" marR="5080" lvl="0" indent="-17716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Su</a:t>
            </a:r>
            <a:r>
              <a:rPr kumimoji="0" lang="es-CO" sz="1050" b="0" i="0" u="none" strike="noStrike" kern="1200" cap="none" spc="-10" normalizeH="0" baseline="0">
                <a:ln>
                  <a:noFill/>
                </a:ln>
                <a:solidFill>
                  <a:srgbClr val="FFFFFF"/>
                </a:solidFill>
                <a:effectLst/>
                <a:uLnTx/>
                <a:uFillTx/>
                <a:latin typeface="Calibri"/>
                <a:ea typeface="+mn-ea"/>
                <a:cs typeface="Calibri"/>
              </a:rPr>
              <a:t>b</a:t>
            </a:r>
            <a:r>
              <a:rPr kumimoji="0" lang="es-CO" sz="1050" b="0" i="0" u="none" strike="noStrike" kern="1200" cap="none" spc="0" normalizeH="0" baseline="0">
                <a:ln>
                  <a:noFill/>
                </a:ln>
                <a:solidFill>
                  <a:srgbClr val="FFFFFF"/>
                </a:solidFill>
                <a:effectLst/>
                <a:uLnTx/>
                <a:uFillTx/>
                <a:latin typeface="Calibri"/>
                <a:ea typeface="+mn-ea"/>
                <a:cs typeface="Calibri"/>
              </a:rPr>
              <a:t>red</a:t>
            </a:r>
            <a:r>
              <a:rPr kumimoji="0" lang="es-CO" sz="1050" b="0" i="0" u="none" strike="noStrike" kern="1200" cap="none" spc="-1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Sur  </a:t>
            </a:r>
            <a:r>
              <a:rPr kumimoji="0" lang="es-CO" sz="1050" b="0" i="0" u="none" strike="noStrike" kern="1200" cap="none" spc="0" normalizeH="0" baseline="0">
                <a:ln>
                  <a:noFill/>
                </a:ln>
                <a:solidFill>
                  <a:srgbClr val="FFFFFF"/>
                </a:solidFill>
                <a:effectLst/>
                <a:uLnTx/>
                <a:uFillTx/>
                <a:latin typeface="Calibri"/>
                <a:ea typeface="+mn-ea"/>
                <a:cs typeface="Calibri"/>
              </a:rPr>
              <a:t>97,5</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06" name="object 106"/>
          <p:cNvSpPr/>
          <p:nvPr/>
        </p:nvSpPr>
        <p:spPr>
          <a:xfrm>
            <a:off x="4969764"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7" name="object 107"/>
          <p:cNvSpPr txBox="1"/>
          <p:nvPr/>
        </p:nvSpPr>
        <p:spPr>
          <a:xfrm>
            <a:off x="5162803" y="4171950"/>
            <a:ext cx="882015" cy="346710"/>
          </a:xfrm>
          <a:prstGeom prst="rect">
            <a:avLst/>
          </a:prstGeom>
        </p:spPr>
        <p:txBody>
          <a:bodyPr vert="horz" wrap="square" lIns="0" tIns="13335" rIns="0" bIns="0" rtlCol="0">
            <a:spAutoFit/>
          </a:bodyPr>
          <a:lstStyle/>
          <a:p>
            <a:pPr marL="329565" marR="5080" lvl="0" indent="-31750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prstClr val="black"/>
                </a:solidFill>
                <a:effectLst/>
                <a:uLnTx/>
                <a:uFillTx/>
                <a:latin typeface="Calibri"/>
                <a:ea typeface="+mn-ea"/>
                <a:cs typeface="Calibri"/>
              </a:rPr>
              <a:t>L</a:t>
            </a:r>
            <a:r>
              <a:rPr kumimoji="0" lang="es-CO" sz="1050" b="0" i="0" u="none" strike="noStrike" kern="1200" cap="none" spc="-55" normalizeH="0" baseline="0">
                <a:ln>
                  <a:noFill/>
                </a:ln>
                <a:solidFill>
                  <a:prstClr val="black"/>
                </a:solidFill>
                <a:effectLst/>
                <a:uLnTx/>
                <a:uFillTx/>
                <a:latin typeface="Calibri"/>
                <a:ea typeface="+mn-ea"/>
                <a:cs typeface="Calibri"/>
              </a:rPr>
              <a:t>ot</a:t>
            </a:r>
            <a:r>
              <a:rPr kumimoji="0" lang="es-CO" sz="1050" b="0" i="0" u="none" strike="noStrike" kern="1200" cap="none" spc="-45" normalizeH="0" baseline="0">
                <a:ln>
                  <a:noFill/>
                </a:ln>
                <a:solidFill>
                  <a:prstClr val="black"/>
                </a:solidFill>
                <a:effectLst/>
                <a:uLnTx/>
                <a:uFillTx/>
                <a:latin typeface="Calibri"/>
                <a:ea typeface="+mn-ea"/>
                <a:cs typeface="Calibri"/>
              </a:rPr>
              <a:t>er</a:t>
            </a:r>
            <a:r>
              <a:rPr kumimoji="0" lang="es-CO" sz="1050" b="0" i="0" u="none" strike="noStrike" kern="1200" cap="none" spc="-55" normalizeH="0" baseline="0">
                <a:ln>
                  <a:noFill/>
                </a:ln>
                <a:solidFill>
                  <a:prstClr val="black"/>
                </a:solidFill>
                <a:effectLst/>
                <a:uLnTx/>
                <a:uFillTx/>
                <a:latin typeface="Calibri"/>
                <a:ea typeface="+mn-ea"/>
                <a:cs typeface="Calibri"/>
              </a:rPr>
              <a:t>í</a:t>
            </a:r>
            <a:r>
              <a:rPr kumimoji="0" lang="es-CO" sz="1050" b="0" i="0" u="none" strike="noStrike" kern="1200" cap="none" spc="90" normalizeH="0" baseline="0">
                <a:ln>
                  <a:noFill/>
                </a:ln>
                <a:solidFill>
                  <a:prstClr val="black"/>
                </a:solidFill>
                <a:effectLst/>
                <a:uLnTx/>
                <a:uFillTx/>
                <a:latin typeface="Calibri"/>
                <a:ea typeface="+mn-ea"/>
                <a:cs typeface="Calibri"/>
              </a:rPr>
              <a:t>a</a:t>
            </a:r>
            <a:r>
              <a:rPr kumimoji="0" lang="es-CO" sz="1050" b="0" i="0" u="none" strike="noStrike" kern="1200" cap="none" spc="-5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e</a:t>
            </a:r>
            <a:r>
              <a:rPr kumimoji="0" lang="es-CO" sz="1050" b="0" i="0" u="none" strike="noStrike" kern="1200" cap="none" spc="-105" normalizeH="0" baseline="0">
                <a:ln>
                  <a:noFill/>
                </a:ln>
                <a:solidFill>
                  <a:prstClr val="black"/>
                </a:solidFill>
                <a:effectLst/>
                <a:uLnTx/>
                <a:uFillTx/>
                <a:latin typeface="Calibri"/>
                <a:ea typeface="+mn-ea"/>
                <a:cs typeface="Calibri"/>
              </a:rPr>
              <a:t> </a:t>
            </a:r>
            <a:r>
              <a:rPr kumimoji="0" lang="es-CO" sz="1050" b="0" i="0" u="none" strike="noStrike" kern="1200" cap="none" spc="-50" normalizeH="0" baseline="0">
                <a:ln>
                  <a:noFill/>
                </a:ln>
                <a:solidFill>
                  <a:prstClr val="black"/>
                </a:solidFill>
                <a:effectLst/>
                <a:uLnTx/>
                <a:uFillTx/>
                <a:latin typeface="Calibri"/>
                <a:ea typeface="+mn-ea"/>
                <a:cs typeface="Calibri"/>
              </a:rPr>
              <a:t>B</a:t>
            </a:r>
            <a:r>
              <a:rPr kumimoji="0" lang="es-CO" sz="1050" b="0" i="0" u="none" strike="noStrike" kern="1200" cap="none" spc="-55" normalizeH="0" baseline="0">
                <a:ln>
                  <a:noFill/>
                </a:ln>
                <a:solidFill>
                  <a:prstClr val="black"/>
                </a:solidFill>
                <a:effectLst/>
                <a:uLnTx/>
                <a:uFillTx/>
                <a:latin typeface="Calibri"/>
                <a:ea typeface="+mn-ea"/>
                <a:cs typeface="Calibri"/>
              </a:rPr>
              <a:t>ogot</a:t>
            </a:r>
            <a:r>
              <a:rPr kumimoji="0" lang="es-CO" sz="1050" b="0" i="0" u="none" strike="noStrike" kern="1200" cap="none" spc="0" normalizeH="0" baseline="0">
                <a:ln>
                  <a:noFill/>
                </a:ln>
                <a:solidFill>
                  <a:prstClr val="black"/>
                </a:solidFill>
                <a:effectLst/>
                <a:uLnTx/>
                <a:uFillTx/>
                <a:latin typeface="Calibri"/>
                <a:ea typeface="+mn-ea"/>
                <a:cs typeface="Calibri"/>
              </a:rPr>
              <a:t>á  </a:t>
            </a:r>
            <a:r>
              <a:rPr kumimoji="0" lang="es-CO" sz="1050" b="0" i="0" u="none" strike="noStrike" kern="1200" cap="none" spc="-35" normalizeH="0" baseline="0">
                <a:ln>
                  <a:noFill/>
                </a:ln>
                <a:solidFill>
                  <a:prstClr val="black"/>
                </a:solidFill>
                <a:effectLst/>
                <a:uLnTx/>
                <a:uFillTx/>
                <a:latin typeface="Calibri"/>
                <a:ea typeface="+mn-ea"/>
                <a:cs typeface="Calibri"/>
              </a:rPr>
              <a:t>79,8</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08" name="object 108"/>
          <p:cNvSpPr/>
          <p:nvPr/>
        </p:nvSpPr>
        <p:spPr>
          <a:xfrm>
            <a:off x="4969764"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9" name="object 109"/>
          <p:cNvSpPr txBox="1"/>
          <p:nvPr/>
        </p:nvSpPr>
        <p:spPr>
          <a:xfrm>
            <a:off x="5150611" y="4701032"/>
            <a:ext cx="90106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Invest</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In</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Bogotá</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10" name="object 110"/>
          <p:cNvSpPr/>
          <p:nvPr/>
        </p:nvSpPr>
        <p:spPr>
          <a:xfrm>
            <a:off x="6292596" y="5052059"/>
            <a:ext cx="1079500" cy="396240"/>
          </a:xfrm>
          <a:custGeom>
            <a:avLst/>
            <a:gdLst/>
            <a:ahLst/>
            <a:cxnLst/>
            <a:rect l="l" t="t" r="r" b="b"/>
            <a:pathLst>
              <a:path w="1079500" h="396239">
                <a:moveTo>
                  <a:pt x="1078992" y="0"/>
                </a:moveTo>
                <a:lnTo>
                  <a:pt x="0" y="0"/>
                </a:lnTo>
                <a:lnTo>
                  <a:pt x="0" y="396239"/>
                </a:lnTo>
                <a:lnTo>
                  <a:pt x="1078992" y="396239"/>
                </a:lnTo>
                <a:lnTo>
                  <a:pt x="10789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1" name="object 111"/>
          <p:cNvSpPr txBox="1"/>
          <p:nvPr/>
        </p:nvSpPr>
        <p:spPr>
          <a:xfrm>
            <a:off x="6379590" y="5069585"/>
            <a:ext cx="906780" cy="346710"/>
          </a:xfrm>
          <a:prstGeom prst="rect">
            <a:avLst/>
          </a:prstGeom>
        </p:spPr>
        <p:txBody>
          <a:bodyPr vert="horz" wrap="square" lIns="0" tIns="13335" rIns="0" bIns="0" rtlCol="0">
            <a:spAutoFit/>
          </a:bodyPr>
          <a:lstStyle/>
          <a:p>
            <a:pPr marL="334010" marR="5080" lvl="0" indent="-32194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Mtto</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Vial</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UMV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87,3</a:t>
            </a:r>
          </a:p>
        </p:txBody>
      </p:sp>
      <p:sp>
        <p:nvSpPr>
          <p:cNvPr id="112" name="object 112"/>
          <p:cNvSpPr/>
          <p:nvPr/>
        </p:nvSpPr>
        <p:spPr>
          <a:xfrm>
            <a:off x="4969764"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3" name="object 113"/>
          <p:cNvSpPr txBox="1"/>
          <p:nvPr/>
        </p:nvSpPr>
        <p:spPr>
          <a:xfrm>
            <a:off x="5385308" y="5967780"/>
            <a:ext cx="429895" cy="346710"/>
          </a:xfrm>
          <a:prstGeom prst="rect">
            <a:avLst/>
          </a:prstGeom>
        </p:spPr>
        <p:txBody>
          <a:bodyPr vert="horz" wrap="square" lIns="0" tIns="13335" rIns="0" bIns="0" rtlCol="0">
            <a:spAutoFit/>
          </a:bodyPr>
          <a:lstStyle/>
          <a:p>
            <a:pPr marL="94615" marR="5080" lvl="0" indent="-8255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Ar</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es  86,5</a:t>
            </a:r>
          </a:p>
        </p:txBody>
      </p:sp>
      <p:sp>
        <p:nvSpPr>
          <p:cNvPr id="114" name="object 114"/>
          <p:cNvSpPr/>
          <p:nvPr/>
        </p:nvSpPr>
        <p:spPr>
          <a:xfrm>
            <a:off x="4969764"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5" name="object 115"/>
          <p:cNvSpPr txBox="1"/>
          <p:nvPr/>
        </p:nvSpPr>
        <p:spPr>
          <a:xfrm>
            <a:off x="5075935" y="6416751"/>
            <a:ext cx="1047750" cy="346710"/>
          </a:xfrm>
          <a:prstGeom prst="rect">
            <a:avLst/>
          </a:prstGeom>
        </p:spPr>
        <p:txBody>
          <a:bodyPr vert="horz" wrap="square" lIns="0" tIns="13335" rIns="0" bIns="0" rtlCol="0">
            <a:spAutoFit/>
          </a:bodyPr>
          <a:lstStyle/>
          <a:p>
            <a:pPr marL="403860" marR="5080" lvl="0" indent="-39179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Sub.</a:t>
            </a:r>
            <a:r>
              <a:rPr kumimoji="0" lang="es-CO" sz="1050" b="0" i="0" u="none" strike="noStrike" kern="1200" cap="none" spc="-3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Sur</a:t>
            </a:r>
            <a:r>
              <a:rPr kumimoji="0" lang="es-CO" sz="1050" b="0" i="0" u="none" strike="noStrike" kern="1200" cap="none" spc="-3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Occidente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96,1</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16" name="object 116"/>
          <p:cNvSpPr/>
          <p:nvPr/>
        </p:nvSpPr>
        <p:spPr>
          <a:xfrm>
            <a:off x="3648455"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7" name="object 117"/>
          <p:cNvSpPr txBox="1"/>
          <p:nvPr/>
        </p:nvSpPr>
        <p:spPr>
          <a:xfrm>
            <a:off x="3804030" y="5069204"/>
            <a:ext cx="948055" cy="346710"/>
          </a:xfrm>
          <a:prstGeom prst="rect">
            <a:avLst/>
          </a:prstGeom>
        </p:spPr>
        <p:txBody>
          <a:bodyPr vert="horz" wrap="square" lIns="0" tIns="13335" rIns="0" bIns="0" rtlCol="0">
            <a:spAutoFit/>
          </a:bodyPr>
          <a:lstStyle/>
          <a:p>
            <a:pPr marL="353695" marR="5080" lvl="0" indent="-3416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Metro</a:t>
            </a:r>
            <a:r>
              <a:rPr kumimoji="0" lang="es-CO" sz="1050" b="0" i="0" u="none" strike="noStrike" kern="1200" cap="none" spc="-5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de</a:t>
            </a:r>
            <a:r>
              <a:rPr kumimoji="0" lang="es-CO" sz="1050" b="0" i="0" u="none" strike="noStrike" kern="1200" cap="none" spc="-4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Bogotá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97,1</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18" name="object 118"/>
          <p:cNvSpPr/>
          <p:nvPr/>
        </p:nvSpPr>
        <p:spPr>
          <a:xfrm>
            <a:off x="3648455"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9" name="object 119"/>
          <p:cNvSpPr txBox="1"/>
          <p:nvPr/>
        </p:nvSpPr>
        <p:spPr>
          <a:xfrm>
            <a:off x="4110354" y="5966561"/>
            <a:ext cx="334645"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F</a:t>
            </a: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0" normalizeH="0" baseline="0">
                <a:ln>
                  <a:noFill/>
                </a:ln>
                <a:solidFill>
                  <a:prstClr val="black"/>
                </a:solidFill>
                <a:effectLst/>
                <a:uLnTx/>
                <a:uFillTx/>
                <a:latin typeface="Calibri"/>
                <a:ea typeface="+mn-ea"/>
                <a:cs typeface="Calibri"/>
              </a:rPr>
              <a:t>GA</a:t>
            </a:r>
          </a:p>
          <a:p>
            <a:pPr marL="47625"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89,0</a:t>
            </a:r>
          </a:p>
        </p:txBody>
      </p:sp>
      <p:sp>
        <p:nvSpPr>
          <p:cNvPr id="120" name="object 120"/>
          <p:cNvSpPr/>
          <p:nvPr/>
        </p:nvSpPr>
        <p:spPr>
          <a:xfrm>
            <a:off x="6288023" y="6388608"/>
            <a:ext cx="1117600" cy="396240"/>
          </a:xfrm>
          <a:custGeom>
            <a:avLst/>
            <a:gdLst/>
            <a:ahLst/>
            <a:cxnLst/>
            <a:rect l="l" t="t" r="r" b="b"/>
            <a:pathLst>
              <a:path w="1117600" h="396240">
                <a:moveTo>
                  <a:pt x="1117092" y="0"/>
                </a:moveTo>
                <a:lnTo>
                  <a:pt x="0" y="0"/>
                </a:lnTo>
                <a:lnTo>
                  <a:pt x="0" y="396239"/>
                </a:lnTo>
                <a:lnTo>
                  <a:pt x="1117092" y="396239"/>
                </a:lnTo>
                <a:lnTo>
                  <a:pt x="11170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1" name="object 121"/>
          <p:cNvSpPr txBox="1"/>
          <p:nvPr/>
        </p:nvSpPr>
        <p:spPr>
          <a:xfrm>
            <a:off x="6454266" y="6406388"/>
            <a:ext cx="785495" cy="346710"/>
          </a:xfrm>
          <a:prstGeom prst="rect">
            <a:avLst/>
          </a:prstGeom>
        </p:spPr>
        <p:txBody>
          <a:bodyPr vert="horz" wrap="square" lIns="0" tIns="13335" rIns="0" bIns="0" rtlCol="0">
            <a:spAutoFit/>
          </a:bodyPr>
          <a:lstStyle/>
          <a:p>
            <a:pPr marL="273050" marR="5080" lvl="0" indent="-26098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Subred</a:t>
            </a:r>
            <a:r>
              <a:rPr kumimoji="0" lang="es-CO" sz="1050" b="0" i="0" u="none" strike="noStrike" kern="1200" cap="none" spc="18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Norte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82,6</a:t>
            </a:r>
          </a:p>
        </p:txBody>
      </p:sp>
      <p:sp>
        <p:nvSpPr>
          <p:cNvPr id="122" name="object 122"/>
          <p:cNvSpPr/>
          <p:nvPr/>
        </p:nvSpPr>
        <p:spPr>
          <a:xfrm>
            <a:off x="7434071" y="5052059"/>
            <a:ext cx="1115695" cy="396240"/>
          </a:xfrm>
          <a:custGeom>
            <a:avLst/>
            <a:gdLst/>
            <a:ahLst/>
            <a:cxnLst/>
            <a:rect l="l" t="t" r="r" b="b"/>
            <a:pathLst>
              <a:path w="1115695" h="396239">
                <a:moveTo>
                  <a:pt x="1115568" y="0"/>
                </a:moveTo>
                <a:lnTo>
                  <a:pt x="0" y="0"/>
                </a:lnTo>
                <a:lnTo>
                  <a:pt x="0" y="396239"/>
                </a:lnTo>
                <a:lnTo>
                  <a:pt x="1115568" y="396239"/>
                </a:lnTo>
                <a:lnTo>
                  <a:pt x="111556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3" name="object 123"/>
          <p:cNvSpPr txBox="1"/>
          <p:nvPr/>
        </p:nvSpPr>
        <p:spPr>
          <a:xfrm>
            <a:off x="7538973" y="5069204"/>
            <a:ext cx="908050" cy="346710"/>
          </a:xfrm>
          <a:prstGeom prst="rect">
            <a:avLst/>
          </a:prstGeom>
        </p:spPr>
        <p:txBody>
          <a:bodyPr vert="horz" wrap="square" lIns="0" tIns="13335" rIns="0" bIns="0" rtlCol="0">
            <a:spAutoFit/>
          </a:bodyPr>
          <a:lstStyle/>
          <a:p>
            <a:pPr marL="12700" marR="5080" lvl="0" indent="11874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Terminal </a:t>
            </a:r>
            <a:r>
              <a:rPr kumimoji="0" lang="es-CO" sz="1050" b="0" i="0" u="none" strike="noStrike" kern="1200" cap="none" spc="-5" normalizeH="0" baseline="0">
                <a:ln>
                  <a:noFill/>
                </a:ln>
                <a:solidFill>
                  <a:prstClr val="black"/>
                </a:solidFill>
                <a:effectLst/>
                <a:uLnTx/>
                <a:uFillTx/>
                <a:latin typeface="Calibri"/>
                <a:ea typeface="+mn-ea"/>
                <a:cs typeface="Calibri"/>
              </a:rPr>
              <a:t>de </a:t>
            </a:r>
            <a:r>
              <a:rPr kumimoji="0" lang="es-CO" sz="1050" b="0" i="0" u="none" strike="noStrike" kern="1200" cap="none" spc="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ra</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10" normalizeH="0" baseline="0">
                <a:ln>
                  <a:noFill/>
                </a:ln>
                <a:solidFill>
                  <a:prstClr val="black"/>
                </a:solidFill>
                <a:effectLst/>
                <a:uLnTx/>
                <a:uFillTx/>
                <a:latin typeface="Calibri"/>
                <a:ea typeface="+mn-ea"/>
                <a:cs typeface="Calibri"/>
              </a:rPr>
              <a:t>s</a:t>
            </a:r>
            <a:r>
              <a:rPr kumimoji="0" lang="es-CO" sz="1050" b="0" i="0" u="none" strike="noStrike" kern="1200" cap="none" spc="-5" normalizeH="0" baseline="0">
                <a:ln>
                  <a:noFill/>
                </a:ln>
                <a:solidFill>
                  <a:prstClr val="black"/>
                </a:solidFill>
                <a:effectLst/>
                <a:uLnTx/>
                <a:uFillTx/>
                <a:latin typeface="Calibri"/>
                <a:ea typeface="+mn-ea"/>
                <a:cs typeface="Calibri"/>
              </a:rPr>
              <a:t>p</a:t>
            </a:r>
            <a:r>
              <a:rPr kumimoji="0" lang="es-CO" sz="1050" b="0" i="0" u="none" strike="noStrike" kern="1200" cap="none" spc="-10" normalizeH="0" baseline="0">
                <a:ln>
                  <a:noFill/>
                </a:ln>
                <a:solidFill>
                  <a:prstClr val="black"/>
                </a:solidFill>
                <a:effectLst/>
                <a:uLnTx/>
                <a:uFillTx/>
                <a:latin typeface="Calibri"/>
                <a:ea typeface="+mn-ea"/>
                <a:cs typeface="Calibri"/>
              </a:rPr>
              <a:t>o</a:t>
            </a:r>
            <a:r>
              <a:rPr kumimoji="0" lang="es-CO" sz="1050" b="0" i="0" u="none" strike="noStrike" kern="1200" cap="none" spc="0" normalizeH="0" baseline="0">
                <a:ln>
                  <a:noFill/>
                </a:ln>
                <a:solidFill>
                  <a:prstClr val="black"/>
                </a:solidFill>
                <a:effectLst/>
                <a:uLnTx/>
                <a:uFillTx/>
                <a:latin typeface="Calibri"/>
                <a:ea typeface="+mn-ea"/>
                <a:cs typeface="Calibri"/>
              </a:rPr>
              <a:t>r</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es</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S.A.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24" name="object 124"/>
          <p:cNvSpPr/>
          <p:nvPr/>
        </p:nvSpPr>
        <p:spPr>
          <a:xfrm>
            <a:off x="6292596" y="5949696"/>
            <a:ext cx="1079500" cy="396240"/>
          </a:xfrm>
          <a:custGeom>
            <a:avLst/>
            <a:gdLst/>
            <a:ahLst/>
            <a:cxnLst/>
            <a:rect l="l" t="t" r="r" b="b"/>
            <a:pathLst>
              <a:path w="1079500" h="396239">
                <a:moveTo>
                  <a:pt x="1078992" y="0"/>
                </a:moveTo>
                <a:lnTo>
                  <a:pt x="0" y="0"/>
                </a:lnTo>
                <a:lnTo>
                  <a:pt x="0" y="396239"/>
                </a:lnTo>
                <a:lnTo>
                  <a:pt x="1078992" y="396239"/>
                </a:lnTo>
                <a:lnTo>
                  <a:pt x="10789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5" name="object 125"/>
          <p:cNvSpPr txBox="1"/>
          <p:nvPr/>
        </p:nvSpPr>
        <p:spPr>
          <a:xfrm>
            <a:off x="6467983" y="5967780"/>
            <a:ext cx="730250" cy="346710"/>
          </a:xfrm>
          <a:prstGeom prst="rect">
            <a:avLst/>
          </a:prstGeom>
        </p:spPr>
        <p:txBody>
          <a:bodyPr vert="horz" wrap="square" lIns="0" tIns="13335" rIns="0" bIns="0" rtlCol="0">
            <a:spAutoFit/>
          </a:bodyPr>
          <a:lstStyle/>
          <a:p>
            <a:pPr marL="245745" marR="5080" lvl="0" indent="-233679"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Can</a:t>
            </a:r>
            <a:r>
              <a:rPr kumimoji="0" lang="es-CO" sz="1050" b="0" i="0" u="none" strike="noStrike" kern="1200" cap="none" spc="-10" normalizeH="0" baseline="0">
                <a:ln>
                  <a:noFill/>
                </a:ln>
                <a:solidFill>
                  <a:prstClr val="black"/>
                </a:solidFill>
                <a:effectLst/>
                <a:uLnTx/>
                <a:uFillTx/>
                <a:latin typeface="Calibri"/>
                <a:ea typeface="+mn-ea"/>
                <a:cs typeface="Calibri"/>
              </a:rPr>
              <a:t>a</a:t>
            </a:r>
            <a:r>
              <a:rPr kumimoji="0" lang="es-CO" sz="1050" b="0" i="0" u="none" strike="noStrike" kern="1200" cap="none" spc="0" normalizeH="0" baseline="0">
                <a:ln>
                  <a:noFill/>
                </a:ln>
                <a:solidFill>
                  <a:prstClr val="black"/>
                </a:solidFill>
                <a:effectLst/>
                <a:uLnTx/>
                <a:uFillTx/>
                <a:latin typeface="Calibri"/>
                <a:ea typeface="+mn-ea"/>
                <a:cs typeface="Calibri"/>
              </a:rPr>
              <a:t>l</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Cap</a:t>
            </a:r>
            <a:r>
              <a:rPr kumimoji="0" lang="es-CO" sz="1050" b="0" i="0" u="none" strike="noStrike" kern="1200" cap="none" spc="-10" normalizeH="0" baseline="0">
                <a:ln>
                  <a:noFill/>
                </a:ln>
                <a:solidFill>
                  <a:prstClr val="black"/>
                </a:solidFill>
                <a:effectLst/>
                <a:uLnTx/>
                <a:uFillTx/>
                <a:latin typeface="Calibri"/>
                <a:ea typeface="+mn-ea"/>
                <a:cs typeface="Calibri"/>
              </a:rPr>
              <a:t>it</a:t>
            </a:r>
            <a:r>
              <a:rPr kumimoji="0" lang="es-CO" sz="1050" b="0" i="0" u="none" strike="noStrike" kern="1200" cap="none" spc="0" normalizeH="0" baseline="0">
                <a:ln>
                  <a:noFill/>
                </a:ln>
                <a:solidFill>
                  <a:prstClr val="black"/>
                </a:solidFill>
                <a:effectLst/>
                <a:uLnTx/>
                <a:uFillTx/>
                <a:latin typeface="Calibri"/>
                <a:ea typeface="+mn-ea"/>
                <a:cs typeface="Calibri"/>
              </a:rPr>
              <a:t>al  83,7</a:t>
            </a:r>
          </a:p>
        </p:txBody>
      </p:sp>
      <p:sp>
        <p:nvSpPr>
          <p:cNvPr id="126" name="object 126"/>
          <p:cNvSpPr/>
          <p:nvPr/>
        </p:nvSpPr>
        <p:spPr>
          <a:xfrm>
            <a:off x="7469123" y="6399276"/>
            <a:ext cx="1080770" cy="396240"/>
          </a:xfrm>
          <a:custGeom>
            <a:avLst/>
            <a:gdLst/>
            <a:ahLst/>
            <a:cxnLst/>
            <a:rect l="l" t="t" r="r" b="b"/>
            <a:pathLst>
              <a:path w="1080770" h="396240">
                <a:moveTo>
                  <a:pt x="1080516" y="0"/>
                </a:moveTo>
                <a:lnTo>
                  <a:pt x="0" y="0"/>
                </a:lnTo>
                <a:lnTo>
                  <a:pt x="0" y="396240"/>
                </a:lnTo>
                <a:lnTo>
                  <a:pt x="1080516" y="396240"/>
                </a:lnTo>
                <a:lnTo>
                  <a:pt x="1080516"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7" name="object 127"/>
          <p:cNvSpPr txBox="1"/>
          <p:nvPr/>
        </p:nvSpPr>
        <p:spPr>
          <a:xfrm>
            <a:off x="7648447" y="6416751"/>
            <a:ext cx="725805" cy="346710"/>
          </a:xfrm>
          <a:prstGeom prst="rect">
            <a:avLst/>
          </a:prstGeom>
        </p:spPr>
        <p:txBody>
          <a:bodyPr vert="horz" wrap="square" lIns="0" tIns="13335" rIns="0" bIns="0" rtlCol="0">
            <a:spAutoFit/>
          </a:bodyPr>
          <a:lstStyle/>
          <a:p>
            <a:pPr marL="242570" marR="5080" lvl="0" indent="-230504"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Cap</a:t>
            </a:r>
            <a:r>
              <a:rPr kumimoji="0" lang="es-CO" sz="1050" b="0" i="0" u="none" strike="noStrike" kern="1200" cap="none" spc="-10" normalizeH="0" baseline="0">
                <a:ln>
                  <a:noFill/>
                </a:ln>
                <a:solidFill>
                  <a:prstClr val="black"/>
                </a:solidFill>
                <a:effectLst/>
                <a:uLnTx/>
                <a:uFillTx/>
                <a:latin typeface="Calibri"/>
                <a:ea typeface="+mn-ea"/>
                <a:cs typeface="Calibri"/>
              </a:rPr>
              <a:t>it</a:t>
            </a:r>
            <a:r>
              <a:rPr kumimoji="0" lang="es-CO" sz="1050" b="0" i="0" u="none" strike="noStrike" kern="1200" cap="none" spc="0" normalizeH="0" baseline="0">
                <a:ln>
                  <a:noFill/>
                </a:ln>
                <a:solidFill>
                  <a:prstClr val="black"/>
                </a:solidFill>
                <a:effectLst/>
                <a:uLnTx/>
                <a:uFillTx/>
                <a:latin typeface="Calibri"/>
                <a:ea typeface="+mn-ea"/>
                <a:cs typeface="Calibri"/>
              </a:rPr>
              <a:t>al</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a</a:t>
            </a:r>
            <a:r>
              <a:rPr kumimoji="0" lang="es-CO" sz="1050" b="0" i="0" u="none" strike="noStrike" kern="1200" cap="none" spc="-5" normalizeH="0" baseline="0">
                <a:ln>
                  <a:noFill/>
                </a:ln>
                <a:solidFill>
                  <a:prstClr val="black"/>
                </a:solidFill>
                <a:effectLst/>
                <a:uLnTx/>
                <a:uFillTx/>
                <a:latin typeface="Calibri"/>
                <a:ea typeface="+mn-ea"/>
                <a:cs typeface="Calibri"/>
              </a:rPr>
              <a:t>lud  </a:t>
            </a:r>
            <a:r>
              <a:rPr kumimoji="0" lang="es-CO" sz="1050" b="0" i="0" u="none" strike="noStrike" kern="1200" cap="none" spc="0" normalizeH="0" baseline="0">
                <a:ln>
                  <a:noFill/>
                </a:ln>
                <a:solidFill>
                  <a:prstClr val="black"/>
                </a:solidFill>
                <a:effectLst/>
                <a:uLnTx/>
                <a:uFillTx/>
                <a:latin typeface="Calibri"/>
                <a:ea typeface="+mn-ea"/>
                <a:cs typeface="Calibri"/>
              </a:rPr>
              <a:t>82,3</a:t>
            </a:r>
          </a:p>
        </p:txBody>
      </p:sp>
      <p:sp>
        <p:nvSpPr>
          <p:cNvPr id="128" name="object 128"/>
          <p:cNvSpPr/>
          <p:nvPr/>
        </p:nvSpPr>
        <p:spPr>
          <a:xfrm>
            <a:off x="8609076" y="6399276"/>
            <a:ext cx="1117600" cy="396240"/>
          </a:xfrm>
          <a:custGeom>
            <a:avLst/>
            <a:gdLst/>
            <a:ahLst/>
            <a:cxnLst/>
            <a:rect l="l" t="t" r="r" b="b"/>
            <a:pathLst>
              <a:path w="1117600" h="396240">
                <a:moveTo>
                  <a:pt x="1117092" y="0"/>
                </a:moveTo>
                <a:lnTo>
                  <a:pt x="0" y="0"/>
                </a:lnTo>
                <a:lnTo>
                  <a:pt x="0" y="396240"/>
                </a:lnTo>
                <a:lnTo>
                  <a:pt x="1117092" y="396240"/>
                </a:lnTo>
                <a:lnTo>
                  <a:pt x="1117092"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9" name="object 129"/>
          <p:cNvSpPr txBox="1"/>
          <p:nvPr/>
        </p:nvSpPr>
        <p:spPr>
          <a:xfrm>
            <a:off x="8697594" y="6336893"/>
            <a:ext cx="941705" cy="506730"/>
          </a:xfrm>
          <a:prstGeom prst="rect">
            <a:avLst/>
          </a:prstGeom>
        </p:spPr>
        <p:txBody>
          <a:bodyPr vert="horz" wrap="square" lIns="0" tIns="13335" rIns="0" bIns="0" rtlCol="0">
            <a:spAutoFit/>
          </a:bodyPr>
          <a:lstStyle/>
          <a:p>
            <a:pPr marL="12065" marR="5080" lvl="0" indent="-127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404040"/>
                </a:solidFill>
                <a:effectLst/>
                <a:uLnTx/>
                <a:uFillTx/>
                <a:latin typeface="Calibri"/>
                <a:ea typeface="+mn-ea"/>
                <a:cs typeface="Calibri"/>
              </a:rPr>
              <a:t>Fondo </a:t>
            </a:r>
            <a:r>
              <a:rPr kumimoji="0" lang="es-CO" sz="1050" b="0" i="0" u="none" strike="noStrike" kern="1200" cap="none" spc="0" normalizeH="0" baseline="0">
                <a:ln>
                  <a:noFill/>
                </a:ln>
                <a:solidFill>
                  <a:srgbClr val="404040"/>
                </a:solidFill>
                <a:effectLst/>
                <a:uLnTx/>
                <a:uFillTx/>
                <a:latin typeface="Calibri"/>
                <a:ea typeface="+mn-ea"/>
                <a:cs typeface="Calibri"/>
              </a:rPr>
              <a:t> Financiero </a:t>
            </a:r>
            <a:r>
              <a:rPr kumimoji="0" lang="es-CO" sz="1050" b="0" i="0" u="none" strike="noStrike" kern="1200" cap="none" spc="5" normalizeH="0" baseline="0">
                <a:ln>
                  <a:noFill/>
                </a:ln>
                <a:solidFill>
                  <a:srgbClr val="404040"/>
                </a:solidFill>
                <a:effectLst/>
                <a:uLnTx/>
                <a:uFillTx/>
                <a:latin typeface="Calibri"/>
                <a:ea typeface="+mn-ea"/>
                <a:cs typeface="Calibri"/>
              </a:rPr>
              <a:t> </a:t>
            </a:r>
            <a:r>
              <a:rPr kumimoji="0" lang="es-CO" sz="1050" b="0" i="0" u="none" strike="noStrike" kern="1200" cap="none" spc="-5" normalizeH="0" baseline="0">
                <a:ln>
                  <a:noFill/>
                </a:ln>
                <a:solidFill>
                  <a:srgbClr val="404040"/>
                </a:solidFill>
                <a:effectLst/>
                <a:uLnTx/>
                <a:uFillTx/>
                <a:latin typeface="Calibri"/>
                <a:ea typeface="+mn-ea"/>
                <a:cs typeface="Calibri"/>
              </a:rPr>
              <a:t>Distrital</a:t>
            </a:r>
            <a:r>
              <a:rPr kumimoji="0" lang="es-CO" sz="1050" b="0" i="0" u="none" strike="noStrike" kern="1200" cap="none" spc="-45" normalizeH="0" baseline="0">
                <a:ln>
                  <a:noFill/>
                </a:ln>
                <a:solidFill>
                  <a:srgbClr val="404040"/>
                </a:solidFill>
                <a:effectLst/>
                <a:uLnTx/>
                <a:uFillTx/>
                <a:latin typeface="Calibri"/>
                <a:ea typeface="+mn-ea"/>
                <a:cs typeface="Calibri"/>
              </a:rPr>
              <a:t> </a:t>
            </a:r>
            <a:r>
              <a:rPr kumimoji="0" lang="es-CO" sz="1050" b="0" i="0" u="none" strike="noStrike" kern="1200" cap="none" spc="0" normalizeH="0" baseline="0">
                <a:ln>
                  <a:noFill/>
                </a:ln>
                <a:solidFill>
                  <a:srgbClr val="404040"/>
                </a:solidFill>
                <a:effectLst/>
                <a:uLnTx/>
                <a:uFillTx/>
                <a:latin typeface="Calibri"/>
                <a:ea typeface="+mn-ea"/>
                <a:cs typeface="Calibri"/>
              </a:rPr>
              <a:t>de</a:t>
            </a:r>
            <a:r>
              <a:rPr kumimoji="0" lang="es-CO" sz="1050" b="0" i="0" u="none" strike="noStrike" kern="1200" cap="none" spc="-40" normalizeH="0" baseline="0">
                <a:ln>
                  <a:noFill/>
                </a:ln>
                <a:solidFill>
                  <a:srgbClr val="404040"/>
                </a:solidFill>
                <a:effectLst/>
                <a:uLnTx/>
                <a:uFillTx/>
                <a:latin typeface="Calibri"/>
                <a:ea typeface="+mn-ea"/>
                <a:cs typeface="Calibri"/>
              </a:rPr>
              <a:t> </a:t>
            </a:r>
            <a:r>
              <a:rPr kumimoji="0" lang="es-CO" sz="1050" b="0" i="0" u="none" strike="noStrike" kern="1200" cap="none" spc="-5" normalizeH="0" baseline="0">
                <a:ln>
                  <a:noFill/>
                </a:ln>
                <a:solidFill>
                  <a:srgbClr val="404040"/>
                </a:solidFill>
                <a:effectLst/>
                <a:uLnTx/>
                <a:uFillTx/>
                <a:latin typeface="Calibri"/>
                <a:ea typeface="+mn-ea"/>
                <a:cs typeface="Calibri"/>
              </a:rPr>
              <a:t>Salud</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30" name="object 130"/>
          <p:cNvSpPr/>
          <p:nvPr/>
        </p:nvSpPr>
        <p:spPr>
          <a:xfrm>
            <a:off x="9784080" y="6399276"/>
            <a:ext cx="1130935" cy="396240"/>
          </a:xfrm>
          <a:custGeom>
            <a:avLst/>
            <a:gdLst/>
            <a:ahLst/>
            <a:cxnLst/>
            <a:rect l="l" t="t" r="r" b="b"/>
            <a:pathLst>
              <a:path w="1130934" h="396240">
                <a:moveTo>
                  <a:pt x="1130807" y="0"/>
                </a:moveTo>
                <a:lnTo>
                  <a:pt x="0" y="0"/>
                </a:lnTo>
                <a:lnTo>
                  <a:pt x="0" y="396240"/>
                </a:lnTo>
                <a:lnTo>
                  <a:pt x="1130807" y="396240"/>
                </a:lnTo>
                <a:lnTo>
                  <a:pt x="1130807"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1" name="object 131"/>
          <p:cNvSpPr txBox="1"/>
          <p:nvPr/>
        </p:nvSpPr>
        <p:spPr>
          <a:xfrm>
            <a:off x="9866503" y="6395415"/>
            <a:ext cx="968375" cy="391795"/>
          </a:xfrm>
          <a:prstGeom prst="rect">
            <a:avLst/>
          </a:prstGeom>
        </p:spPr>
        <p:txBody>
          <a:bodyPr vert="horz" wrap="square" lIns="0" tIns="12700" rIns="0" bIns="0" rtlCol="0">
            <a:spAutoFit/>
          </a:bodyPr>
          <a:lstStyle/>
          <a:p>
            <a:pPr marL="12700" marR="5080" lvl="0" indent="-1270" algn="ctr" defTabSz="914400" rtl="0" eaLnBrk="1" fontAlgn="auto" latinLnBrk="0" hangingPunct="1">
              <a:lnSpc>
                <a:spcPct val="100000"/>
              </a:lnSpc>
              <a:spcBef>
                <a:spcPts val="100"/>
              </a:spcBef>
              <a:spcAft>
                <a:spcPts val="0"/>
              </a:spcAft>
              <a:buClrTx/>
              <a:buSzTx/>
              <a:buFontTx/>
              <a:buNone/>
              <a:tabLst/>
              <a:defRPr/>
            </a:pPr>
            <a:r>
              <a:rPr kumimoji="0" lang="es-CO" sz="800" b="0" i="0" u="none" strike="noStrike" kern="1200" cap="none" spc="-5" normalizeH="0" baseline="0">
                <a:ln>
                  <a:noFill/>
                </a:ln>
                <a:solidFill>
                  <a:srgbClr val="404040"/>
                </a:solidFill>
                <a:effectLst/>
                <a:uLnTx/>
                <a:uFillTx/>
                <a:latin typeface="Calibri"/>
                <a:ea typeface="+mn-ea"/>
                <a:cs typeface="Calibri"/>
              </a:rPr>
              <a:t>Entidad Asesora de </a:t>
            </a:r>
            <a:r>
              <a:rPr kumimoji="0" lang="es-CO" sz="800" b="0" i="0" u="none" strike="noStrike" kern="1200" cap="none" spc="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Ges</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ió</a:t>
            </a:r>
            <a:r>
              <a:rPr kumimoji="0" lang="es-CO" sz="800" b="0" i="0" u="none" strike="noStrike" kern="1200" cap="none" spc="0" normalizeH="0" baseline="0">
                <a:ln>
                  <a:noFill/>
                </a:ln>
                <a:solidFill>
                  <a:srgbClr val="404040"/>
                </a:solidFill>
                <a:effectLst/>
                <a:uLnTx/>
                <a:uFillTx/>
                <a:latin typeface="Calibri"/>
                <a:ea typeface="+mn-ea"/>
                <a:cs typeface="Calibri"/>
              </a:rPr>
              <a:t>n</a:t>
            </a:r>
            <a:r>
              <a:rPr kumimoji="0" lang="es-CO" sz="800" b="0" i="0" u="none" strike="noStrike" kern="1200" cap="none" spc="5" normalizeH="0" baseline="0">
                <a:ln>
                  <a:noFill/>
                </a:ln>
                <a:solidFill>
                  <a:srgbClr val="404040"/>
                </a:solidFill>
                <a:effectLst/>
                <a:uLnTx/>
                <a:uFillTx/>
                <a:latin typeface="Calibri"/>
                <a:ea typeface="+mn-ea"/>
                <a:cs typeface="Calibri"/>
              </a:rPr>
              <a:t> </a:t>
            </a:r>
            <a:r>
              <a:rPr kumimoji="0" lang="es-CO" sz="800" b="0" i="0" u="none" strike="noStrike" kern="1200" cap="none" spc="0" normalizeH="0" baseline="0">
                <a:ln>
                  <a:noFill/>
                </a:ln>
                <a:solidFill>
                  <a:srgbClr val="404040"/>
                </a:solidFill>
                <a:effectLst/>
                <a:uLnTx/>
                <a:uFillTx/>
                <a:latin typeface="Calibri"/>
                <a:ea typeface="+mn-ea"/>
                <a:cs typeface="Calibri"/>
              </a:rPr>
              <a:t>A</a:t>
            </a:r>
            <a:r>
              <a:rPr kumimoji="0" lang="es-CO" sz="800" b="0" i="0" u="none" strike="noStrike" kern="1200" cap="none" spc="-5" normalizeH="0" baseline="0">
                <a:ln>
                  <a:noFill/>
                </a:ln>
                <a:solidFill>
                  <a:srgbClr val="404040"/>
                </a:solidFill>
                <a:effectLst/>
                <a:uLnTx/>
                <a:uFillTx/>
                <a:latin typeface="Calibri"/>
                <a:ea typeface="+mn-ea"/>
                <a:cs typeface="Calibri"/>
              </a:rPr>
              <a:t>d</a:t>
            </a:r>
            <a:r>
              <a:rPr kumimoji="0" lang="es-CO" sz="800" b="0" i="0" u="none" strike="noStrike" kern="1200" cap="none" spc="0" normalizeH="0" baseline="0">
                <a:ln>
                  <a:noFill/>
                </a:ln>
                <a:solidFill>
                  <a:srgbClr val="404040"/>
                </a:solidFill>
                <a:effectLst/>
                <a:uLnTx/>
                <a:uFillTx/>
                <a:latin typeface="Calibri"/>
                <a:ea typeface="+mn-ea"/>
                <a:cs typeface="Calibri"/>
              </a:rPr>
              <a:t>m</a:t>
            </a:r>
            <a:r>
              <a:rPr kumimoji="0" lang="es-CO" sz="800" b="0" i="0" u="none" strike="noStrike" kern="1200" cap="none" spc="-5" normalizeH="0" baseline="0">
                <a:ln>
                  <a:noFill/>
                </a:ln>
                <a:solidFill>
                  <a:srgbClr val="404040"/>
                </a:solidFill>
                <a:effectLst/>
                <a:uLnTx/>
                <a:uFillTx/>
                <a:latin typeface="Calibri"/>
                <a:ea typeface="+mn-ea"/>
                <a:cs typeface="Calibri"/>
              </a:rPr>
              <a:t>in</a:t>
            </a:r>
            <a:r>
              <a:rPr kumimoji="0" lang="es-CO" sz="800" b="0" i="0" u="none" strike="noStrike" kern="1200" cap="none" spc="-10" normalizeH="0" baseline="0">
                <a:ln>
                  <a:noFill/>
                </a:ln>
                <a:solidFill>
                  <a:srgbClr val="404040"/>
                </a:solidFill>
                <a:effectLst/>
                <a:uLnTx/>
                <a:uFillTx/>
                <a:latin typeface="Calibri"/>
                <a:ea typeface="+mn-ea"/>
                <a:cs typeface="Calibri"/>
              </a:rPr>
              <a:t>i</a:t>
            </a:r>
            <a:r>
              <a:rPr kumimoji="0" lang="es-CO" sz="800" b="0" i="0" u="none" strike="noStrike" kern="1200" cap="none" spc="-5" normalizeH="0" baseline="0">
                <a:ln>
                  <a:noFill/>
                </a:ln>
                <a:solidFill>
                  <a:srgbClr val="404040"/>
                </a:solidFill>
                <a:effectLst/>
                <a:uLnTx/>
                <a:uFillTx/>
                <a:latin typeface="Calibri"/>
                <a:ea typeface="+mn-ea"/>
                <a:cs typeface="Calibri"/>
              </a:rPr>
              <a:t>s</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r</a:t>
            </a:r>
            <a:r>
              <a:rPr kumimoji="0" lang="es-CO" sz="800" b="0" i="0" u="none" strike="noStrike" kern="1200" cap="none" spc="0" normalizeH="0" baseline="0">
                <a:ln>
                  <a:noFill/>
                </a:ln>
                <a:solidFill>
                  <a:srgbClr val="404040"/>
                </a:solidFill>
                <a:effectLst/>
                <a:uLnTx/>
                <a:uFillTx/>
                <a:latin typeface="Calibri"/>
                <a:ea typeface="+mn-ea"/>
                <a:cs typeface="Calibri"/>
              </a:rPr>
              <a:t>a</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iv</a:t>
            </a:r>
            <a:r>
              <a:rPr kumimoji="0" lang="es-CO" sz="800" b="0" i="0" u="none" strike="noStrike" kern="1200" cap="none" spc="0" normalizeH="0" baseline="0">
                <a:ln>
                  <a:noFill/>
                </a:ln>
                <a:solidFill>
                  <a:srgbClr val="404040"/>
                </a:solidFill>
                <a:effectLst/>
                <a:uLnTx/>
                <a:uFillTx/>
                <a:latin typeface="Calibri"/>
                <a:ea typeface="+mn-ea"/>
                <a:cs typeface="Calibri"/>
              </a:rPr>
              <a:t>a  y</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Técnica</a:t>
            </a:r>
            <a:endParaRPr kumimoji="0" lang="es-CO" sz="800" b="0" i="0" u="none" strike="noStrike" kern="1200" cap="none" spc="0" normalizeH="0" baseline="0">
              <a:ln>
                <a:noFill/>
              </a:ln>
              <a:solidFill>
                <a:prstClr val="black"/>
              </a:solidFill>
              <a:effectLst/>
              <a:uLnTx/>
              <a:uFillTx/>
              <a:latin typeface="Calibri"/>
              <a:ea typeface="+mn-ea"/>
              <a:cs typeface="Calibri"/>
            </a:endParaRPr>
          </a:p>
        </p:txBody>
      </p:sp>
      <p:sp>
        <p:nvSpPr>
          <p:cNvPr id="132" name="object 132"/>
          <p:cNvSpPr/>
          <p:nvPr/>
        </p:nvSpPr>
        <p:spPr>
          <a:xfrm>
            <a:off x="10972800" y="6399276"/>
            <a:ext cx="1130935" cy="396240"/>
          </a:xfrm>
          <a:custGeom>
            <a:avLst/>
            <a:gdLst/>
            <a:ahLst/>
            <a:cxnLst/>
            <a:rect l="l" t="t" r="r" b="b"/>
            <a:pathLst>
              <a:path w="1130934" h="396240">
                <a:moveTo>
                  <a:pt x="1130807" y="0"/>
                </a:moveTo>
                <a:lnTo>
                  <a:pt x="0" y="0"/>
                </a:lnTo>
                <a:lnTo>
                  <a:pt x="0" y="396240"/>
                </a:lnTo>
                <a:lnTo>
                  <a:pt x="1130807" y="396240"/>
                </a:lnTo>
                <a:lnTo>
                  <a:pt x="1130807"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3" name="object 133"/>
          <p:cNvSpPr txBox="1"/>
          <p:nvPr/>
        </p:nvSpPr>
        <p:spPr>
          <a:xfrm>
            <a:off x="11073765" y="6395415"/>
            <a:ext cx="932180" cy="391795"/>
          </a:xfrm>
          <a:prstGeom prst="rect">
            <a:avLst/>
          </a:prstGeom>
        </p:spPr>
        <p:txBody>
          <a:bodyPr vert="horz" wrap="square" lIns="0" tIns="12700" rIns="0" bIns="0" rtlCol="0">
            <a:spAutoFit/>
          </a:bodyPr>
          <a:lstStyle/>
          <a:p>
            <a:pPr marL="12700" marR="5080" lvl="0" indent="40640" algn="l" defTabSz="914400" rtl="0" eaLnBrk="1" fontAlgn="auto" latinLnBrk="0" hangingPunct="1">
              <a:lnSpc>
                <a:spcPct val="100000"/>
              </a:lnSpc>
              <a:spcBef>
                <a:spcPts val="100"/>
              </a:spcBef>
              <a:spcAft>
                <a:spcPts val="0"/>
              </a:spcAft>
              <a:buClrTx/>
              <a:buSzTx/>
              <a:buFontTx/>
              <a:buNone/>
              <a:tabLst/>
              <a:defRPr/>
            </a:pPr>
            <a:r>
              <a:rPr kumimoji="0" lang="es-CO" sz="800" b="0" i="0" u="none" strike="noStrike" kern="1200" cap="none" spc="-5" normalizeH="0" baseline="0">
                <a:ln>
                  <a:noFill/>
                </a:ln>
                <a:solidFill>
                  <a:srgbClr val="404040"/>
                </a:solidFill>
                <a:effectLst/>
                <a:uLnTx/>
                <a:uFillTx/>
                <a:latin typeface="Calibri"/>
                <a:ea typeface="+mn-ea"/>
                <a:cs typeface="Calibri"/>
              </a:rPr>
              <a:t>Instituto Distrital de </a:t>
            </a:r>
            <a:r>
              <a:rPr kumimoji="0" lang="es-CO" sz="800" b="0" i="0" u="none" strike="noStrike" kern="1200" cap="none" spc="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Ciencia,</a:t>
            </a:r>
            <a:r>
              <a:rPr kumimoji="0" lang="es-CO" sz="800" b="0" i="0" u="none" strike="noStrike" kern="1200" cap="none" spc="-35"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Biotecnología </a:t>
            </a:r>
            <a:r>
              <a:rPr kumimoji="0" lang="es-CO" sz="800" b="0" i="0" u="none" strike="noStrike" kern="1200" cap="none" spc="-165" normalizeH="0" baseline="0">
                <a:ln>
                  <a:noFill/>
                </a:ln>
                <a:solidFill>
                  <a:srgbClr val="404040"/>
                </a:solidFill>
                <a:effectLst/>
                <a:uLnTx/>
                <a:uFillTx/>
                <a:latin typeface="Calibri"/>
                <a:ea typeface="+mn-ea"/>
                <a:cs typeface="Calibri"/>
              </a:rPr>
              <a:t> </a:t>
            </a:r>
            <a:r>
              <a:rPr kumimoji="0" lang="es-CO" sz="800" b="0" i="0" u="none" strike="noStrike" kern="1200" cap="none" spc="0" normalizeH="0" baseline="0">
                <a:ln>
                  <a:noFill/>
                </a:ln>
                <a:solidFill>
                  <a:srgbClr val="404040"/>
                </a:solidFill>
                <a:effectLst/>
                <a:uLnTx/>
                <a:uFillTx/>
                <a:latin typeface="Calibri"/>
                <a:ea typeface="+mn-ea"/>
                <a:cs typeface="Calibri"/>
              </a:rPr>
              <a:t>e</a:t>
            </a:r>
            <a:r>
              <a:rPr kumimoji="0" lang="es-CO" sz="800" b="0" i="0" u="none" strike="noStrike" kern="1200" cap="none" spc="-2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innovación</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en</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Salud</a:t>
            </a:r>
            <a:endParaRPr kumimoji="0" lang="es-CO" sz="800" b="0" i="0" u="none" strike="noStrike" kern="1200" cap="none" spc="0" normalizeH="0" baseline="0">
              <a:ln>
                <a:noFill/>
              </a:ln>
              <a:solidFill>
                <a:prstClr val="black"/>
              </a:solidFill>
              <a:effectLst/>
              <a:uLnTx/>
              <a:uFillTx/>
              <a:latin typeface="Calibri"/>
              <a:ea typeface="+mn-ea"/>
              <a:cs typeface="Calibri"/>
            </a:endParaRPr>
          </a:p>
        </p:txBody>
      </p:sp>
      <p:sp>
        <p:nvSpPr>
          <p:cNvPr id="134" name="object 134"/>
          <p:cNvSpPr/>
          <p:nvPr/>
        </p:nvSpPr>
        <p:spPr>
          <a:xfrm>
            <a:off x="3646932" y="235915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5" name="object 135"/>
          <p:cNvSpPr txBox="1"/>
          <p:nvPr/>
        </p:nvSpPr>
        <p:spPr>
          <a:xfrm>
            <a:off x="3740911" y="2376297"/>
            <a:ext cx="1073150" cy="346710"/>
          </a:xfrm>
          <a:prstGeom prst="rect">
            <a:avLst/>
          </a:prstGeom>
        </p:spPr>
        <p:txBody>
          <a:bodyPr vert="horz" wrap="square" lIns="0" tIns="13335" rIns="0" bIns="0" rtlCol="0">
            <a:spAutoFit/>
          </a:bodyPr>
          <a:lstStyle/>
          <a:p>
            <a:pPr marL="379730" marR="5080" lvl="0" indent="-36766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AGATA</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Analítica</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de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Datos</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36" name="object 136"/>
          <p:cNvSpPr/>
          <p:nvPr/>
        </p:nvSpPr>
        <p:spPr>
          <a:xfrm>
            <a:off x="4969764"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7" name="object 137"/>
          <p:cNvSpPr txBox="1"/>
          <p:nvPr/>
        </p:nvSpPr>
        <p:spPr>
          <a:xfrm>
            <a:off x="5071364" y="3283077"/>
            <a:ext cx="1059180" cy="330200"/>
          </a:xfrm>
          <a:prstGeom prst="rect">
            <a:avLst/>
          </a:prstGeom>
        </p:spPr>
        <p:txBody>
          <a:bodyPr vert="horz" wrap="square" lIns="0" tIns="12065" rIns="0" bIns="0" rtlCol="0">
            <a:spAutoFit/>
          </a:bodyPr>
          <a:lstStyle/>
          <a:p>
            <a:pPr marL="12700" marR="5080" lvl="0" indent="45720" algn="l" defTabSz="914400" rtl="0" eaLnBrk="1" fontAlgn="auto" latinLnBrk="0" hangingPunct="1">
              <a:lnSpc>
                <a:spcPct val="100000"/>
              </a:lnSpc>
              <a:spcBef>
                <a:spcPts val="95"/>
              </a:spcBef>
              <a:spcAft>
                <a:spcPts val="0"/>
              </a:spcAft>
              <a:buClrTx/>
              <a:buSzTx/>
              <a:buFontTx/>
              <a:buNone/>
              <a:tabLst/>
              <a:defRPr/>
            </a:pPr>
            <a:r>
              <a:rPr kumimoji="0" lang="es-CO" sz="1000" b="0" i="0" u="none" strike="noStrike" kern="1200" cap="none" spc="-5" normalizeH="0" baseline="0">
                <a:ln>
                  <a:noFill/>
                </a:ln>
                <a:solidFill>
                  <a:prstClr val="black"/>
                </a:solidFill>
                <a:effectLst/>
                <a:uLnTx/>
                <a:uFillTx/>
                <a:latin typeface="Calibri"/>
                <a:ea typeface="+mn-ea"/>
                <a:cs typeface="Calibri"/>
              </a:rPr>
              <a:t>ATENEA – Agencia </a:t>
            </a:r>
            <a:r>
              <a:rPr kumimoji="0" lang="es-CO" sz="1000" b="0" i="0" u="none" strike="noStrike" kern="1200" cap="none" spc="0"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de</a:t>
            </a:r>
            <a:r>
              <a:rPr kumimoji="0" lang="es-CO" sz="1000" b="0" i="0" u="none" strike="noStrike" kern="1200" cap="none" spc="-25" normalizeH="0" baseline="0">
                <a:ln>
                  <a:noFill/>
                </a:ln>
                <a:solidFill>
                  <a:prstClr val="black"/>
                </a:solidFill>
                <a:effectLst/>
                <a:uLnTx/>
                <a:uFillTx/>
                <a:latin typeface="Calibri"/>
                <a:ea typeface="+mn-ea"/>
                <a:cs typeface="Calibri"/>
              </a:rPr>
              <a:t> </a:t>
            </a:r>
            <a:r>
              <a:rPr kumimoji="0" lang="es-CO" sz="1000" b="0" i="0" u="none" strike="noStrike" kern="1200" cap="none" spc="0" normalizeH="0" baseline="0">
                <a:ln>
                  <a:noFill/>
                </a:ln>
                <a:solidFill>
                  <a:prstClr val="black"/>
                </a:solidFill>
                <a:effectLst/>
                <a:uLnTx/>
                <a:uFillTx/>
                <a:latin typeface="Calibri"/>
                <a:ea typeface="+mn-ea"/>
                <a:cs typeface="Calibri"/>
              </a:rPr>
              <a:t>Ed.</a:t>
            </a:r>
            <a:r>
              <a:rPr kumimoji="0" lang="es-CO" sz="1000" b="0" i="0" u="none" strike="noStrike" kern="1200" cap="none" spc="-30"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Superior.</a:t>
            </a:r>
            <a:r>
              <a:rPr kumimoji="0" lang="es-CO" sz="1000" b="0" i="0" u="none" strike="noStrike" kern="1200" cap="none" spc="-15" normalizeH="0" baseline="0">
                <a:ln>
                  <a:noFill/>
                </a:ln>
                <a:solidFill>
                  <a:prstClr val="black"/>
                </a:solidFill>
                <a:effectLst/>
                <a:uLnTx/>
                <a:uFillTx/>
                <a:latin typeface="Calibri"/>
                <a:ea typeface="+mn-ea"/>
                <a:cs typeface="Calibri"/>
              </a:rPr>
              <a:t> </a:t>
            </a:r>
            <a:r>
              <a:rPr kumimoji="0" lang="es-CO" sz="1000" b="0" i="0" u="none" strike="noStrike" kern="1200" cap="none" spc="-10" normalizeH="0" baseline="0">
                <a:ln>
                  <a:noFill/>
                </a:ln>
                <a:solidFill>
                  <a:prstClr val="black"/>
                </a:solidFill>
                <a:effectLst/>
                <a:uLnTx/>
                <a:uFillTx/>
                <a:latin typeface="Calibri"/>
                <a:ea typeface="+mn-ea"/>
                <a:cs typeface="Calibri"/>
              </a:rPr>
              <a:t>CyT</a:t>
            </a:r>
            <a:endParaRPr kumimoji="0" lang="es-CO" sz="1000" b="0" i="0" u="none" strike="noStrike" kern="1200" cap="none" spc="0" normalizeH="0" baseline="0">
              <a:ln>
                <a:noFill/>
              </a:ln>
              <a:solidFill>
                <a:prstClr val="black"/>
              </a:solidFill>
              <a:effectLst/>
              <a:uLnTx/>
              <a:uFillTx/>
              <a:latin typeface="Calibri"/>
              <a:ea typeface="+mn-ea"/>
              <a:cs typeface="Calibri"/>
            </a:endParaRPr>
          </a:p>
        </p:txBody>
      </p:sp>
      <p:sp>
        <p:nvSpPr>
          <p:cNvPr id="138" name="object 138"/>
          <p:cNvSpPr txBox="1">
            <a:spLocks noGrp="1"/>
          </p:cNvSpPr>
          <p:nvPr>
            <p:ph type="title"/>
          </p:nvPr>
        </p:nvSpPr>
        <p:spPr>
          <a:xfrm>
            <a:off x="2409598" y="100004"/>
            <a:ext cx="6992938" cy="520700"/>
          </a:xfrm>
          <a:prstGeom prst="rect">
            <a:avLst/>
          </a:prstGeom>
        </p:spPr>
        <p:txBody>
          <a:bodyPr vert="horz" wrap="square" lIns="0" tIns="12700" rIns="0" bIns="0" rtlCol="0">
            <a:normAutofit/>
          </a:bodyPr>
          <a:lstStyle/>
          <a:p>
            <a:pPr marL="12700"/>
            <a:r>
              <a:rPr lang="es-CO" spc="-130">
                <a:latin typeface="Calibri" panose="020F0502020204030204" pitchFamily="34" charset="0"/>
                <a:cs typeface="Calibri" panose="020F0502020204030204" pitchFamily="34" charset="0"/>
              </a:rPr>
              <a:t>Resultados Índice Por Entidades</a:t>
            </a:r>
          </a:p>
        </p:txBody>
      </p:sp>
      <p:sp>
        <p:nvSpPr>
          <p:cNvPr id="139" name="object 139"/>
          <p:cNvSpPr txBox="1"/>
          <p:nvPr/>
        </p:nvSpPr>
        <p:spPr>
          <a:xfrm>
            <a:off x="4460902" y="1074789"/>
            <a:ext cx="7172325" cy="444352"/>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2800" b="1" i="0" u="none" strike="noStrike" kern="1200" cap="none" spc="245" normalizeH="0" baseline="0">
                <a:ln>
                  <a:noFill/>
                </a:ln>
                <a:solidFill>
                  <a:srgbClr val="FFC000"/>
                </a:solidFill>
                <a:effectLst/>
                <a:uLnTx/>
                <a:uFillTx/>
                <a:latin typeface="Verdana"/>
                <a:ea typeface="+mn-ea"/>
                <a:cs typeface="Verdana"/>
              </a:rPr>
              <a:t>Ma</a:t>
            </a:r>
            <a:r>
              <a:rPr kumimoji="0" lang="es-CO" sz="2800" b="1" i="0" u="none" strike="noStrike" kern="1200" cap="none" spc="200" normalizeH="0" baseline="0">
                <a:ln>
                  <a:noFill/>
                </a:ln>
                <a:solidFill>
                  <a:srgbClr val="FFC000"/>
                </a:solidFill>
                <a:effectLst/>
                <a:uLnTx/>
                <a:uFillTx/>
                <a:latin typeface="Verdana"/>
                <a:ea typeface="+mn-ea"/>
                <a:cs typeface="Verdana"/>
              </a:rPr>
              <a:t>p</a:t>
            </a:r>
            <a:r>
              <a:rPr kumimoji="0" lang="es-CO" sz="2800" b="1" i="0" u="none" strike="noStrike" kern="1200" cap="none" spc="265" normalizeH="0" baseline="0">
                <a:ln>
                  <a:noFill/>
                </a:ln>
                <a:solidFill>
                  <a:srgbClr val="FFC000"/>
                </a:solidFill>
                <a:effectLst/>
                <a:uLnTx/>
                <a:uFillTx/>
                <a:latin typeface="Verdana"/>
                <a:ea typeface="+mn-ea"/>
                <a:cs typeface="Verdana"/>
              </a:rPr>
              <a:t>a</a:t>
            </a:r>
            <a:r>
              <a:rPr kumimoji="0" lang="es-CO" sz="2800" b="1" i="0" u="none" strike="noStrike" kern="1200" cap="none" spc="-240" normalizeH="0" baseline="0">
                <a:ln>
                  <a:noFill/>
                </a:ln>
                <a:solidFill>
                  <a:srgbClr val="FFC000"/>
                </a:solidFill>
                <a:effectLst/>
                <a:uLnTx/>
                <a:uFillTx/>
                <a:latin typeface="Verdana"/>
                <a:ea typeface="+mn-ea"/>
                <a:cs typeface="Verdana"/>
              </a:rPr>
              <a:t> </a:t>
            </a:r>
            <a:r>
              <a:rPr kumimoji="0" lang="es-CO" sz="2800" b="1" i="0" u="none" strike="noStrike" kern="1200" cap="none" spc="185" normalizeH="0" baseline="0">
                <a:ln>
                  <a:noFill/>
                </a:ln>
                <a:solidFill>
                  <a:srgbClr val="FFC000"/>
                </a:solidFill>
                <a:effectLst/>
                <a:uLnTx/>
                <a:uFillTx/>
                <a:latin typeface="Verdana"/>
                <a:ea typeface="+mn-ea"/>
                <a:cs typeface="Verdana"/>
              </a:rPr>
              <a:t>d</a:t>
            </a:r>
            <a:r>
              <a:rPr kumimoji="0" lang="es-CO" sz="2800" b="1" i="0" u="none" strike="noStrike" kern="1200" cap="none" spc="180" normalizeH="0" baseline="0">
                <a:ln>
                  <a:noFill/>
                </a:ln>
                <a:solidFill>
                  <a:srgbClr val="FFC000"/>
                </a:solidFill>
                <a:effectLst/>
                <a:uLnTx/>
                <a:uFillTx/>
                <a:latin typeface="Verdana"/>
                <a:ea typeface="+mn-ea"/>
                <a:cs typeface="Verdana"/>
              </a:rPr>
              <a:t>e</a:t>
            </a:r>
            <a:r>
              <a:rPr kumimoji="0" lang="es-CO" sz="2800" b="1" i="0" u="none" strike="noStrike" kern="1200" cap="none" spc="-250" normalizeH="0" baseline="0">
                <a:ln>
                  <a:noFill/>
                </a:ln>
                <a:solidFill>
                  <a:srgbClr val="FFC000"/>
                </a:solidFill>
                <a:effectLst/>
                <a:uLnTx/>
                <a:uFillTx/>
                <a:latin typeface="Verdana"/>
                <a:ea typeface="+mn-ea"/>
                <a:cs typeface="Verdana"/>
              </a:rPr>
              <a:t> </a:t>
            </a:r>
            <a:r>
              <a:rPr kumimoji="0" lang="es-CO" sz="2800" b="1" i="0" u="none" strike="noStrike" kern="1200" cap="none" spc="35" normalizeH="0" baseline="0">
                <a:ln>
                  <a:noFill/>
                </a:ln>
                <a:solidFill>
                  <a:srgbClr val="FFC000"/>
                </a:solidFill>
                <a:effectLst/>
                <a:uLnTx/>
                <a:uFillTx/>
                <a:latin typeface="Verdana"/>
                <a:ea typeface="+mn-ea"/>
                <a:cs typeface="Verdana"/>
              </a:rPr>
              <a:t>calor</a:t>
            </a:r>
            <a:r>
              <a:rPr kumimoji="0" lang="es-CO" sz="2800" b="1" i="0" u="none" strike="noStrike" kern="1200" cap="none" spc="-240" normalizeH="0" baseline="0">
                <a:ln>
                  <a:noFill/>
                </a:ln>
                <a:solidFill>
                  <a:srgbClr val="FFC000"/>
                </a:solidFill>
                <a:effectLst/>
                <a:uLnTx/>
                <a:uFillTx/>
                <a:latin typeface="Verdana"/>
                <a:ea typeface="+mn-ea"/>
                <a:cs typeface="Verdana"/>
              </a:rPr>
              <a:t> </a:t>
            </a:r>
            <a:r>
              <a:rPr kumimoji="0" lang="es-CO" sz="2800" b="1" i="0" u="none" strike="noStrike" kern="1200" cap="none" spc="-640" normalizeH="0" baseline="0">
                <a:ln>
                  <a:noFill/>
                </a:ln>
                <a:solidFill>
                  <a:srgbClr val="FFC000"/>
                </a:solidFill>
                <a:effectLst/>
                <a:uLnTx/>
                <a:uFillTx/>
                <a:latin typeface="Verdana"/>
                <a:ea typeface="+mn-ea"/>
                <a:cs typeface="Verdana"/>
              </a:rPr>
              <a:t>I</a:t>
            </a:r>
            <a:r>
              <a:rPr kumimoji="0" lang="es-CO" sz="2800" b="1" i="0" u="none" strike="noStrike" kern="1200" cap="none" spc="-465" normalizeH="0" baseline="0">
                <a:ln>
                  <a:noFill/>
                </a:ln>
                <a:solidFill>
                  <a:srgbClr val="FFC000"/>
                </a:solidFill>
                <a:effectLst/>
                <a:uLnTx/>
                <a:uFillTx/>
                <a:latin typeface="Verdana"/>
                <a:ea typeface="+mn-ea"/>
                <a:cs typeface="Verdana"/>
              </a:rPr>
              <a:t>D</a:t>
            </a:r>
            <a:r>
              <a:rPr kumimoji="0" lang="es-CO" sz="2800" b="1" i="0" u="none" strike="noStrike" kern="1200" cap="none" spc="-250" normalizeH="0" baseline="0">
                <a:ln>
                  <a:noFill/>
                </a:ln>
                <a:solidFill>
                  <a:srgbClr val="FFC000"/>
                </a:solidFill>
                <a:effectLst/>
                <a:uLnTx/>
                <a:uFillTx/>
                <a:latin typeface="Verdana"/>
                <a:ea typeface="+mn-ea"/>
                <a:cs typeface="Verdana"/>
              </a:rPr>
              <a:t>I</a:t>
            </a:r>
            <a:r>
              <a:rPr kumimoji="0" lang="es-CO" sz="2800" b="1" i="0" u="none" strike="noStrike" kern="1200" cap="none" spc="-229" normalizeH="0" baseline="0">
                <a:ln>
                  <a:noFill/>
                </a:ln>
                <a:solidFill>
                  <a:srgbClr val="FFC000"/>
                </a:solidFill>
                <a:effectLst/>
                <a:uLnTx/>
                <a:uFillTx/>
                <a:latin typeface="Verdana"/>
                <a:ea typeface="+mn-ea"/>
                <a:cs typeface="Verdana"/>
              </a:rPr>
              <a:t> </a:t>
            </a:r>
            <a:r>
              <a:rPr kumimoji="0" lang="es-CO" sz="2800" b="1" i="0" u="none" strike="noStrike" kern="1200" cap="none" spc="-30" normalizeH="0" baseline="0">
                <a:ln>
                  <a:noFill/>
                </a:ln>
                <a:solidFill>
                  <a:srgbClr val="FFC000"/>
                </a:solidFill>
                <a:effectLst/>
                <a:uLnTx/>
                <a:uFillTx/>
                <a:latin typeface="Verdana"/>
                <a:ea typeface="+mn-ea"/>
                <a:cs typeface="Verdana"/>
              </a:rPr>
              <a:t>po</a:t>
            </a:r>
            <a:r>
              <a:rPr kumimoji="0" lang="es-CO" sz="2800" b="1" i="0" u="none" strike="noStrike" kern="1200" cap="none" spc="-15" normalizeH="0" baseline="0">
                <a:ln>
                  <a:noFill/>
                </a:ln>
                <a:solidFill>
                  <a:srgbClr val="FFC000"/>
                </a:solidFill>
                <a:effectLst/>
                <a:uLnTx/>
                <a:uFillTx/>
                <a:latin typeface="Verdana"/>
                <a:ea typeface="+mn-ea"/>
                <a:cs typeface="Verdana"/>
              </a:rPr>
              <a:t>r</a:t>
            </a:r>
            <a:r>
              <a:rPr kumimoji="0" lang="es-CO" sz="2800" b="1" i="0" u="none" strike="noStrike" kern="1200" cap="none" spc="-240" normalizeH="0" baseline="0">
                <a:ln>
                  <a:noFill/>
                </a:ln>
                <a:solidFill>
                  <a:srgbClr val="FFC000"/>
                </a:solidFill>
                <a:effectLst/>
                <a:uLnTx/>
                <a:uFillTx/>
                <a:latin typeface="Verdana"/>
                <a:ea typeface="+mn-ea"/>
                <a:cs typeface="Verdana"/>
              </a:rPr>
              <a:t> </a:t>
            </a:r>
            <a:r>
              <a:rPr kumimoji="0" lang="es-CO" sz="2800" b="1" i="0" u="none" strike="noStrike" kern="1200" cap="none" spc="-25" normalizeH="0" baseline="0">
                <a:ln>
                  <a:noFill/>
                </a:ln>
                <a:solidFill>
                  <a:srgbClr val="FFC000"/>
                </a:solidFill>
                <a:effectLst/>
                <a:uLnTx/>
                <a:uFillTx/>
                <a:latin typeface="Verdana"/>
                <a:ea typeface="+mn-ea"/>
                <a:cs typeface="Verdana"/>
              </a:rPr>
              <a:t>Entida</a:t>
            </a:r>
            <a:r>
              <a:rPr kumimoji="0" lang="es-CO" sz="2800" b="1" i="0" u="none" strike="noStrike" kern="1200" cap="none" spc="-10" normalizeH="0" baseline="0">
                <a:ln>
                  <a:noFill/>
                </a:ln>
                <a:solidFill>
                  <a:srgbClr val="FFC000"/>
                </a:solidFill>
                <a:effectLst/>
                <a:uLnTx/>
                <a:uFillTx/>
                <a:latin typeface="Verdana"/>
                <a:ea typeface="+mn-ea"/>
                <a:cs typeface="Verdana"/>
              </a:rPr>
              <a:t>d</a:t>
            </a:r>
            <a:r>
              <a:rPr kumimoji="0" lang="es-CO" sz="2800" b="1" i="0" u="none" strike="noStrike" kern="1200" cap="none" spc="-390" normalizeH="0" baseline="0">
                <a:ln>
                  <a:noFill/>
                </a:ln>
                <a:solidFill>
                  <a:srgbClr val="FFC000"/>
                </a:solidFill>
                <a:effectLst/>
                <a:uLnTx/>
                <a:uFillTx/>
                <a:latin typeface="Verdana"/>
                <a:ea typeface="+mn-ea"/>
                <a:cs typeface="Verdana"/>
              </a:rPr>
              <a:t>-</a:t>
            </a:r>
            <a:r>
              <a:rPr kumimoji="0" lang="es-CO" sz="2800" b="1" i="0" u="none" strike="noStrike" kern="1200" cap="none" spc="-260" normalizeH="0" baseline="0">
                <a:ln>
                  <a:noFill/>
                </a:ln>
                <a:solidFill>
                  <a:srgbClr val="FFC000"/>
                </a:solidFill>
                <a:effectLst/>
                <a:uLnTx/>
                <a:uFillTx/>
                <a:latin typeface="Verdana"/>
                <a:ea typeface="+mn-ea"/>
                <a:cs typeface="Verdana"/>
              </a:rPr>
              <a:t> 2020</a:t>
            </a:r>
            <a:endParaRPr kumimoji="0" lang="es-CO" sz="2800" b="1" i="0" u="none" strike="noStrike" kern="1200" cap="none" spc="0" normalizeH="0" baseline="0">
              <a:ln>
                <a:noFill/>
              </a:ln>
              <a:solidFill>
                <a:prstClr val="black"/>
              </a:solidFill>
              <a:effectLst/>
              <a:uLnTx/>
              <a:uFillTx/>
              <a:latin typeface="Verdana"/>
              <a:ea typeface="+mn-ea"/>
              <a:cs typeface="Verdana"/>
            </a:endParaRPr>
          </a:p>
        </p:txBody>
      </p:sp>
      <p:graphicFrame>
        <p:nvGraphicFramePr>
          <p:cNvPr id="141" name="object 141"/>
          <p:cNvGraphicFramePr>
            <a:graphicFrameLocks noGrp="1"/>
          </p:cNvGraphicFramePr>
          <p:nvPr/>
        </p:nvGraphicFramePr>
        <p:xfrm>
          <a:off x="10654283" y="3848100"/>
          <a:ext cx="1240790" cy="1700782"/>
        </p:xfrm>
        <a:graphic>
          <a:graphicData uri="http://schemas.openxmlformats.org/drawingml/2006/table">
            <a:tbl>
              <a:tblPr firstRow="1" bandRow="1">
                <a:tableStyleId>{2D5ABB26-0587-4C30-8999-92F81FD0307C}</a:tableStyleId>
              </a:tblPr>
              <a:tblGrid>
                <a:gridCol w="1240790">
                  <a:extLst>
                    <a:ext uri="{9D8B030D-6E8A-4147-A177-3AD203B41FA5}">
                      <a16:colId xmlns:a16="http://schemas.microsoft.com/office/drawing/2014/main" val="20000"/>
                    </a:ext>
                  </a:extLst>
                </a:gridCol>
              </a:tblGrid>
              <a:tr h="409194">
                <a:tc>
                  <a:txBody>
                    <a:bodyPr/>
                    <a:lstStyle/>
                    <a:p>
                      <a:pPr marL="1905" algn="ctr">
                        <a:lnSpc>
                          <a:spcPct val="100000"/>
                        </a:lnSpc>
                        <a:spcBef>
                          <a:spcPts val="895"/>
                        </a:spcBef>
                      </a:pPr>
                      <a:r>
                        <a:rPr sz="1000" b="1" spc="-55">
                          <a:solidFill>
                            <a:srgbClr val="404040"/>
                          </a:solidFill>
                          <a:latin typeface="Tahoma"/>
                          <a:cs typeface="Tahoma"/>
                        </a:rPr>
                        <a:t>&lt;80</a:t>
                      </a:r>
                      <a:endParaRPr sz="1000">
                        <a:latin typeface="Tahoma"/>
                        <a:cs typeface="Tahoma"/>
                      </a:endParaRPr>
                    </a:p>
                  </a:txBody>
                  <a:tcPr marL="0" marR="0" marT="113665" marB="0">
                    <a:lnB w="76200">
                      <a:solidFill>
                        <a:srgbClr val="FFFFFF"/>
                      </a:solidFill>
                      <a:prstDash val="solid"/>
                    </a:lnB>
                    <a:solidFill>
                      <a:srgbClr val="FF9200"/>
                    </a:solidFill>
                  </a:tcPr>
                </a:tc>
                <a:extLst>
                  <a:ext uri="{0D108BD9-81ED-4DB2-BD59-A6C34878D82A}">
                    <a16:rowId xmlns:a16="http://schemas.microsoft.com/office/drawing/2014/main" val="10000"/>
                  </a:ext>
                </a:extLst>
              </a:tr>
              <a:tr h="445769">
                <a:tc>
                  <a:txBody>
                    <a:bodyPr/>
                    <a:lstStyle/>
                    <a:p>
                      <a:pPr>
                        <a:lnSpc>
                          <a:spcPct val="100000"/>
                        </a:lnSpc>
                        <a:spcBef>
                          <a:spcPts val="40"/>
                        </a:spcBef>
                      </a:pPr>
                      <a:endParaRPr sz="950">
                        <a:latin typeface="Times New Roman"/>
                        <a:cs typeface="Times New Roman"/>
                      </a:endParaRPr>
                    </a:p>
                    <a:p>
                      <a:pPr marL="4445" algn="ctr">
                        <a:lnSpc>
                          <a:spcPct val="100000"/>
                        </a:lnSpc>
                        <a:spcBef>
                          <a:spcPts val="5"/>
                        </a:spcBef>
                      </a:pPr>
                      <a:r>
                        <a:rPr sz="1000" b="1" spc="-10">
                          <a:solidFill>
                            <a:srgbClr val="404040"/>
                          </a:solidFill>
                          <a:latin typeface="Tahoma"/>
                          <a:cs typeface="Tahoma"/>
                        </a:rPr>
                        <a:t>Entre</a:t>
                      </a:r>
                      <a:r>
                        <a:rPr sz="1000" b="1" spc="-5">
                          <a:solidFill>
                            <a:srgbClr val="404040"/>
                          </a:solidFill>
                          <a:latin typeface="Tahoma"/>
                          <a:cs typeface="Tahoma"/>
                        </a:rPr>
                        <a:t> 80</a:t>
                      </a:r>
                      <a:r>
                        <a:rPr sz="1000" b="1" spc="-20">
                          <a:solidFill>
                            <a:srgbClr val="404040"/>
                          </a:solidFill>
                          <a:latin typeface="Tahoma"/>
                          <a:cs typeface="Tahoma"/>
                        </a:rPr>
                        <a:t> </a:t>
                      </a:r>
                      <a:r>
                        <a:rPr sz="1000" b="1" spc="-5">
                          <a:solidFill>
                            <a:srgbClr val="404040"/>
                          </a:solidFill>
                          <a:latin typeface="Tahoma"/>
                          <a:cs typeface="Tahoma"/>
                        </a:rPr>
                        <a:t>y</a:t>
                      </a:r>
                      <a:r>
                        <a:rPr sz="1000" b="1" spc="-20">
                          <a:solidFill>
                            <a:srgbClr val="404040"/>
                          </a:solidFill>
                          <a:latin typeface="Tahoma"/>
                          <a:cs typeface="Tahoma"/>
                        </a:rPr>
                        <a:t> </a:t>
                      </a:r>
                      <a:r>
                        <a:rPr sz="1000" b="1" spc="-5">
                          <a:solidFill>
                            <a:srgbClr val="404040"/>
                          </a:solidFill>
                          <a:latin typeface="Tahoma"/>
                          <a:cs typeface="Tahoma"/>
                        </a:rPr>
                        <a:t>90</a:t>
                      </a:r>
                      <a:endParaRPr sz="1000">
                        <a:latin typeface="Tahoma"/>
                        <a:cs typeface="Tahoma"/>
                      </a:endParaRPr>
                    </a:p>
                  </a:txBody>
                  <a:tcPr marL="0" marR="0" marT="5080" marB="0">
                    <a:lnT w="76200">
                      <a:solidFill>
                        <a:srgbClr val="FFFFFF"/>
                      </a:solidFill>
                      <a:prstDash val="solid"/>
                    </a:lnT>
                    <a:lnB w="76200">
                      <a:solidFill>
                        <a:srgbClr val="FFFFFF"/>
                      </a:solidFill>
                      <a:prstDash val="solid"/>
                    </a:lnB>
                    <a:solidFill>
                      <a:srgbClr val="FFFF00"/>
                    </a:solidFill>
                  </a:tcPr>
                </a:tc>
                <a:extLst>
                  <a:ext uri="{0D108BD9-81ED-4DB2-BD59-A6C34878D82A}">
                    <a16:rowId xmlns:a16="http://schemas.microsoft.com/office/drawing/2014/main" val="10001"/>
                  </a:ext>
                </a:extLst>
              </a:tr>
              <a:tr h="441960">
                <a:tc>
                  <a:txBody>
                    <a:bodyPr/>
                    <a:lstStyle/>
                    <a:p>
                      <a:pPr>
                        <a:lnSpc>
                          <a:spcPct val="100000"/>
                        </a:lnSpc>
                        <a:spcBef>
                          <a:spcPts val="25"/>
                        </a:spcBef>
                      </a:pPr>
                      <a:endParaRPr sz="1000">
                        <a:latin typeface="Times New Roman"/>
                        <a:cs typeface="Times New Roman"/>
                      </a:endParaRPr>
                    </a:p>
                    <a:p>
                      <a:pPr marL="3175" algn="ctr">
                        <a:lnSpc>
                          <a:spcPct val="100000"/>
                        </a:lnSpc>
                        <a:spcBef>
                          <a:spcPts val="5"/>
                        </a:spcBef>
                      </a:pPr>
                      <a:r>
                        <a:rPr sz="1000" b="1" spc="-10">
                          <a:solidFill>
                            <a:srgbClr val="404040"/>
                          </a:solidFill>
                          <a:latin typeface="Tahoma"/>
                          <a:cs typeface="Tahoma"/>
                        </a:rPr>
                        <a:t>Entre &gt;90</a:t>
                      </a:r>
                      <a:r>
                        <a:rPr sz="1000" b="1" spc="-15">
                          <a:solidFill>
                            <a:srgbClr val="404040"/>
                          </a:solidFill>
                          <a:latin typeface="Tahoma"/>
                          <a:cs typeface="Tahoma"/>
                        </a:rPr>
                        <a:t> </a:t>
                      </a:r>
                      <a:r>
                        <a:rPr sz="1000" b="1" spc="-5">
                          <a:solidFill>
                            <a:srgbClr val="404040"/>
                          </a:solidFill>
                          <a:latin typeface="Tahoma"/>
                          <a:cs typeface="Tahoma"/>
                        </a:rPr>
                        <a:t>y</a:t>
                      </a:r>
                      <a:r>
                        <a:rPr sz="1000" b="1" spc="-20">
                          <a:solidFill>
                            <a:srgbClr val="404040"/>
                          </a:solidFill>
                          <a:latin typeface="Tahoma"/>
                          <a:cs typeface="Tahoma"/>
                        </a:rPr>
                        <a:t> </a:t>
                      </a:r>
                      <a:r>
                        <a:rPr sz="1000" b="1" spc="-5">
                          <a:solidFill>
                            <a:srgbClr val="404040"/>
                          </a:solidFill>
                          <a:latin typeface="Tahoma"/>
                          <a:cs typeface="Tahoma"/>
                        </a:rPr>
                        <a:t>95</a:t>
                      </a:r>
                      <a:endParaRPr sz="1000">
                        <a:latin typeface="Tahoma"/>
                        <a:cs typeface="Tahoma"/>
                      </a:endParaRPr>
                    </a:p>
                  </a:txBody>
                  <a:tcPr marL="0" marR="0" marT="3175" marB="0">
                    <a:lnT w="76200">
                      <a:solidFill>
                        <a:srgbClr val="FFFFFF"/>
                      </a:solidFill>
                      <a:prstDash val="solid"/>
                    </a:lnT>
                    <a:lnB w="76200">
                      <a:solidFill>
                        <a:srgbClr val="FFFFFF"/>
                      </a:solidFill>
                      <a:prstDash val="solid"/>
                    </a:lnB>
                    <a:solidFill>
                      <a:srgbClr val="92D050"/>
                    </a:solidFill>
                  </a:tcPr>
                </a:tc>
                <a:extLst>
                  <a:ext uri="{0D108BD9-81ED-4DB2-BD59-A6C34878D82A}">
                    <a16:rowId xmlns:a16="http://schemas.microsoft.com/office/drawing/2014/main" val="10002"/>
                  </a:ext>
                </a:extLst>
              </a:tr>
              <a:tr h="403859">
                <a:tc>
                  <a:txBody>
                    <a:bodyPr/>
                    <a:lstStyle/>
                    <a:p>
                      <a:pPr>
                        <a:lnSpc>
                          <a:spcPct val="100000"/>
                        </a:lnSpc>
                        <a:spcBef>
                          <a:spcPts val="5"/>
                        </a:spcBef>
                      </a:pPr>
                      <a:endParaRPr sz="950">
                        <a:latin typeface="Times New Roman"/>
                        <a:cs typeface="Times New Roman"/>
                      </a:endParaRPr>
                    </a:p>
                    <a:p>
                      <a:pPr marL="1905" algn="ctr">
                        <a:lnSpc>
                          <a:spcPct val="100000"/>
                        </a:lnSpc>
                        <a:spcBef>
                          <a:spcPts val="5"/>
                        </a:spcBef>
                      </a:pPr>
                      <a:r>
                        <a:rPr sz="1000" b="1" spc="-10">
                          <a:solidFill>
                            <a:srgbClr val="404040"/>
                          </a:solidFill>
                          <a:latin typeface="Tahoma"/>
                          <a:cs typeface="Tahoma"/>
                        </a:rPr>
                        <a:t>&gt;95</a:t>
                      </a:r>
                      <a:endParaRPr sz="1000">
                        <a:latin typeface="Tahoma"/>
                        <a:cs typeface="Tahoma"/>
                      </a:endParaRPr>
                    </a:p>
                  </a:txBody>
                  <a:tcPr marL="0" marR="0" marT="635" marB="0">
                    <a:lnT w="76200">
                      <a:solidFill>
                        <a:srgbClr val="FFFFFF"/>
                      </a:solidFill>
                      <a:prstDash val="solid"/>
                    </a:lnT>
                    <a:solidFill>
                      <a:srgbClr val="689F42"/>
                    </a:solidFill>
                  </a:tcPr>
                </a:tc>
                <a:extLst>
                  <a:ext uri="{0D108BD9-81ED-4DB2-BD59-A6C34878D82A}">
                    <a16:rowId xmlns:a16="http://schemas.microsoft.com/office/drawing/2014/main" val="10003"/>
                  </a:ext>
                </a:extLst>
              </a:tr>
            </a:tbl>
          </a:graphicData>
        </a:graphic>
      </p:graphicFrame>
      <p:sp>
        <p:nvSpPr>
          <p:cNvPr id="142" name="object 142"/>
          <p:cNvSpPr txBox="1"/>
          <p:nvPr/>
        </p:nvSpPr>
        <p:spPr>
          <a:xfrm>
            <a:off x="10810113" y="3512642"/>
            <a:ext cx="848994"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400" b="0" i="0" u="none" strike="noStrike" kern="1200" cap="none" spc="-65" normalizeH="0" baseline="0">
                <a:ln>
                  <a:noFill/>
                </a:ln>
                <a:solidFill>
                  <a:srgbClr val="404040"/>
                </a:solidFill>
                <a:effectLst/>
                <a:uLnTx/>
                <a:uFillTx/>
                <a:latin typeface="Verdana"/>
                <a:ea typeface="+mn-ea"/>
                <a:cs typeface="Verdana"/>
              </a:rPr>
              <a:t>Intervalos</a:t>
            </a:r>
            <a:endParaRPr kumimoji="0" lang="es-CO" sz="1400" b="0" i="0" u="none" strike="noStrike" kern="1200" cap="none" spc="0" normalizeH="0" baseline="0">
              <a:ln>
                <a:noFill/>
              </a:ln>
              <a:solidFill>
                <a:prstClr val="black"/>
              </a:solidFill>
              <a:effectLst/>
              <a:uLnTx/>
              <a:uFillTx/>
              <a:latin typeface="Verdana"/>
              <a:ea typeface="+mn-ea"/>
              <a:cs typeface="Verdana"/>
            </a:endParaRPr>
          </a:p>
        </p:txBody>
      </p:sp>
      <p:sp>
        <p:nvSpPr>
          <p:cNvPr id="143" name="object 143"/>
          <p:cNvSpPr txBox="1"/>
          <p:nvPr/>
        </p:nvSpPr>
        <p:spPr>
          <a:xfrm>
            <a:off x="10654283" y="5603747"/>
            <a:ext cx="1240790" cy="267381"/>
          </a:xfrm>
          <a:prstGeom prst="rect">
            <a:avLst/>
          </a:prstGeom>
          <a:solidFill>
            <a:srgbClr val="D9D9D9"/>
          </a:solidFill>
          <a:ln w="12700">
            <a:solidFill>
              <a:srgbClr val="D9D9D9"/>
            </a:solidFill>
          </a:ln>
        </p:spPr>
        <p:txBody>
          <a:bodyPr vert="horz" wrap="square" lIns="0" tIns="81915" rIns="0" bIns="0" rtlCol="0">
            <a:spAutoFit/>
          </a:bodyPr>
          <a:lstStyle/>
          <a:p>
            <a:pPr marL="311785" marR="0" lvl="0" indent="0" algn="l" defTabSz="914400" rtl="0" eaLnBrk="1" fontAlgn="auto" latinLnBrk="0" hangingPunct="1">
              <a:lnSpc>
                <a:spcPct val="100000"/>
              </a:lnSpc>
              <a:spcBef>
                <a:spcPts val="645"/>
              </a:spcBef>
              <a:spcAft>
                <a:spcPts val="0"/>
              </a:spcAft>
              <a:buClrTx/>
              <a:buSzTx/>
              <a:buFontTx/>
              <a:buNone/>
              <a:tabLst/>
              <a:defRPr/>
            </a:pPr>
            <a:r>
              <a:rPr kumimoji="0" lang="es-CO" sz="1200" b="0" i="0" u="none" strike="noStrike" kern="1200" cap="none" spc="-15" normalizeH="0" baseline="0">
                <a:ln>
                  <a:noFill/>
                </a:ln>
                <a:solidFill>
                  <a:prstClr val="black"/>
                </a:solidFill>
                <a:effectLst/>
                <a:uLnTx/>
                <a:uFillTx/>
                <a:latin typeface="Calibri"/>
                <a:ea typeface="+mn-ea"/>
                <a:cs typeface="Calibri"/>
              </a:rPr>
              <a:t>N/A</a:t>
            </a:r>
            <a:r>
              <a:rPr kumimoji="0" lang="es-CO" sz="1200" b="0" i="0" u="none" strike="noStrike" kern="1200" cap="none" spc="-50" normalizeH="0" baseline="0">
                <a:ln>
                  <a:noFill/>
                </a:ln>
                <a:solidFill>
                  <a:prstClr val="black"/>
                </a:solidFill>
                <a:effectLst/>
                <a:uLnTx/>
                <a:uFillTx/>
                <a:latin typeface="Calibri"/>
                <a:ea typeface="+mn-ea"/>
                <a:cs typeface="Calibri"/>
              </a:rPr>
              <a:t> </a:t>
            </a:r>
            <a:r>
              <a:rPr kumimoji="0" lang="es-CO" sz="1200" b="0" i="0" u="none" strike="noStrike" kern="1200" cap="none" spc="0" normalizeH="0" baseline="0">
                <a:ln>
                  <a:noFill/>
                </a:ln>
                <a:solidFill>
                  <a:prstClr val="black"/>
                </a:solidFill>
                <a:effectLst/>
                <a:uLnTx/>
                <a:uFillTx/>
                <a:latin typeface="Calibri"/>
                <a:ea typeface="+mn-ea"/>
                <a:cs typeface="Calibri"/>
              </a:rPr>
              <a:t>MIPG</a:t>
            </a:r>
          </a:p>
        </p:txBody>
      </p:sp>
      <p:sp>
        <p:nvSpPr>
          <p:cNvPr id="144" name="object 144"/>
          <p:cNvSpPr/>
          <p:nvPr/>
        </p:nvSpPr>
        <p:spPr>
          <a:xfrm>
            <a:off x="149352" y="3706367"/>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5" name="object 145"/>
          <p:cNvSpPr txBox="1"/>
          <p:nvPr/>
        </p:nvSpPr>
        <p:spPr>
          <a:xfrm>
            <a:off x="289661" y="3802837"/>
            <a:ext cx="51625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mbi</a:t>
            </a: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nt</a:t>
            </a:r>
            <a:r>
              <a:rPr kumimoji="0" lang="es-CO" sz="1050" b="0" i="0" u="none" strike="noStrike" kern="1200" cap="none" spc="0" normalizeH="0" baseline="0">
                <a:ln>
                  <a:noFill/>
                </a:ln>
                <a:solidFill>
                  <a:srgbClr val="FFFFFF"/>
                </a:solidFill>
                <a:effectLst/>
                <a:uLnTx/>
                <a:uFillTx/>
                <a:latin typeface="Calibri"/>
                <a:ea typeface="+mn-ea"/>
                <a:cs typeface="Calibri"/>
              </a:rPr>
              <a:t>e</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46" name="object 146"/>
          <p:cNvSpPr/>
          <p:nvPr/>
        </p:nvSpPr>
        <p:spPr>
          <a:xfrm>
            <a:off x="1002791" y="370636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7" name="object 147"/>
          <p:cNvSpPr txBox="1"/>
          <p:nvPr/>
        </p:nvSpPr>
        <p:spPr>
          <a:xfrm>
            <a:off x="1144625" y="3723258"/>
            <a:ext cx="974725" cy="346710"/>
          </a:xfrm>
          <a:prstGeom prst="rect">
            <a:avLst/>
          </a:prstGeom>
        </p:spPr>
        <p:txBody>
          <a:bodyPr vert="horz" wrap="square" lIns="0" tIns="13335" rIns="0" bIns="0" rtlCol="0">
            <a:spAutoFit/>
          </a:bodyPr>
          <a:lstStyle/>
          <a:p>
            <a:pPr marL="367665" marR="5080" lvl="0" indent="-35560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Ambiente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93,9</a:t>
            </a:r>
          </a:p>
        </p:txBody>
      </p:sp>
      <p:sp>
        <p:nvSpPr>
          <p:cNvPr id="148" name="object 148"/>
          <p:cNvSpPr/>
          <p:nvPr/>
        </p:nvSpPr>
        <p:spPr>
          <a:xfrm>
            <a:off x="2325623" y="370789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9" name="object 149"/>
          <p:cNvSpPr txBox="1"/>
          <p:nvPr/>
        </p:nvSpPr>
        <p:spPr>
          <a:xfrm>
            <a:off x="2527173" y="3724402"/>
            <a:ext cx="857250" cy="346710"/>
          </a:xfrm>
          <a:prstGeom prst="rect">
            <a:avLst/>
          </a:prstGeom>
        </p:spPr>
        <p:txBody>
          <a:bodyPr vert="horz" wrap="square" lIns="0" tIns="13335" rIns="0" bIns="0" rtlCol="0">
            <a:spAutoFit/>
          </a:bodyPr>
          <a:lstStyle/>
          <a:p>
            <a:pPr marL="307975" marR="5080" lvl="0" indent="-29591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Jard</a:t>
            </a:r>
            <a:r>
              <a:rPr kumimoji="0" lang="es-CO" sz="1050" b="0" i="0" u="none" strike="noStrike" kern="1200" cap="none" spc="-5" normalizeH="0" baseline="0">
                <a:ln>
                  <a:noFill/>
                </a:ln>
                <a:solidFill>
                  <a:prstClr val="black"/>
                </a:solidFill>
                <a:effectLst/>
                <a:uLnTx/>
                <a:uFillTx/>
                <a:latin typeface="Calibri"/>
                <a:ea typeface="+mn-ea"/>
                <a:cs typeface="Calibri"/>
              </a:rPr>
              <a:t>í</a:t>
            </a:r>
            <a:r>
              <a:rPr kumimoji="0" lang="es-CO" sz="1050" b="0" i="0" u="none" strike="noStrike" kern="1200" cap="none" spc="0" normalizeH="0" baseline="0">
                <a:ln>
                  <a:noFill/>
                </a:ln>
                <a:solidFill>
                  <a:prstClr val="black"/>
                </a:solidFill>
                <a:effectLst/>
                <a:uLnTx/>
                <a:uFillTx/>
                <a:latin typeface="Calibri"/>
                <a:ea typeface="+mn-ea"/>
                <a:cs typeface="Calibri"/>
              </a:rPr>
              <a:t>n</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Bo</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á</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c</a:t>
            </a:r>
            <a:r>
              <a:rPr kumimoji="0" lang="es-CO" sz="1050" b="0" i="0" u="none" strike="noStrike" kern="1200" cap="none" spc="0" normalizeH="0" baseline="0">
                <a:ln>
                  <a:noFill/>
                </a:ln>
                <a:solidFill>
                  <a:prstClr val="black"/>
                </a:solidFill>
                <a:effectLst/>
                <a:uLnTx/>
                <a:uFillTx/>
                <a:latin typeface="Calibri"/>
                <a:ea typeface="+mn-ea"/>
                <a:cs typeface="Calibri"/>
              </a:rPr>
              <a:t>o  91,4</a:t>
            </a:r>
          </a:p>
        </p:txBody>
      </p:sp>
      <p:sp>
        <p:nvSpPr>
          <p:cNvPr id="150" name="object 150"/>
          <p:cNvSpPr/>
          <p:nvPr/>
        </p:nvSpPr>
        <p:spPr>
          <a:xfrm>
            <a:off x="4969764" y="370636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1" name="object 151"/>
          <p:cNvSpPr txBox="1"/>
          <p:nvPr/>
        </p:nvSpPr>
        <p:spPr>
          <a:xfrm>
            <a:off x="5400547" y="3722877"/>
            <a:ext cx="398780" cy="346710"/>
          </a:xfrm>
          <a:prstGeom prst="rect">
            <a:avLst/>
          </a:prstGeom>
        </p:spPr>
        <p:txBody>
          <a:bodyPr vert="horz" wrap="square" lIns="0" tIns="13335" rIns="0" bIns="0" rtlCol="0">
            <a:spAutoFit/>
          </a:bodyPr>
          <a:lstStyle/>
          <a:p>
            <a:pPr marL="79375" marR="5080" lvl="0" indent="-6731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IG</a:t>
            </a:r>
            <a:r>
              <a:rPr kumimoji="0" lang="es-CO" sz="1050" b="0" i="0" u="none" strike="noStrike" kern="1200" cap="none" spc="-5" normalizeH="0" baseline="0">
                <a:ln>
                  <a:noFill/>
                </a:ln>
                <a:solidFill>
                  <a:prstClr val="black"/>
                </a:solidFill>
                <a:effectLst/>
                <a:uLnTx/>
                <a:uFillTx/>
                <a:latin typeface="Calibri"/>
                <a:ea typeface="+mn-ea"/>
                <a:cs typeface="Calibri"/>
              </a:rPr>
              <a:t>ER  </a:t>
            </a:r>
            <a:r>
              <a:rPr kumimoji="0" lang="es-CO" sz="1050" b="0" i="0" u="none" strike="noStrike" kern="1200" cap="none" spc="0" normalizeH="0" baseline="0">
                <a:ln>
                  <a:noFill/>
                </a:ln>
                <a:solidFill>
                  <a:prstClr val="black"/>
                </a:solidFill>
                <a:effectLst/>
                <a:uLnTx/>
                <a:uFillTx/>
                <a:latin typeface="Calibri"/>
                <a:ea typeface="+mn-ea"/>
                <a:cs typeface="Calibri"/>
              </a:rPr>
              <a:t>77,9</a:t>
            </a:r>
          </a:p>
        </p:txBody>
      </p:sp>
      <p:sp>
        <p:nvSpPr>
          <p:cNvPr id="152" name="object 152"/>
          <p:cNvSpPr/>
          <p:nvPr/>
        </p:nvSpPr>
        <p:spPr>
          <a:xfrm>
            <a:off x="3648455" y="3706367"/>
            <a:ext cx="1260475" cy="394970"/>
          </a:xfrm>
          <a:custGeom>
            <a:avLst/>
            <a:gdLst/>
            <a:ahLst/>
            <a:cxnLst/>
            <a:rect l="l" t="t" r="r" b="b"/>
            <a:pathLst>
              <a:path w="1260475" h="394970">
                <a:moveTo>
                  <a:pt x="1260348" y="0"/>
                </a:moveTo>
                <a:lnTo>
                  <a:pt x="0" y="0"/>
                </a:lnTo>
                <a:lnTo>
                  <a:pt x="0" y="394716"/>
                </a:lnTo>
                <a:lnTo>
                  <a:pt x="1260348" y="394716"/>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3" name="object 153"/>
          <p:cNvSpPr txBox="1"/>
          <p:nvPr/>
        </p:nvSpPr>
        <p:spPr>
          <a:xfrm>
            <a:off x="3755263" y="3722623"/>
            <a:ext cx="1045844"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Protección</a:t>
            </a:r>
            <a:r>
              <a:rPr kumimoji="0" lang="es-CO" sz="1050" b="0" i="0" u="none" strike="noStrike" kern="1200" cap="none" spc="18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Animal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85,1</a:t>
            </a:r>
          </a:p>
        </p:txBody>
      </p:sp>
      <p:sp>
        <p:nvSpPr>
          <p:cNvPr id="154" name="object 154"/>
          <p:cNvSpPr txBox="1"/>
          <p:nvPr/>
        </p:nvSpPr>
        <p:spPr>
          <a:xfrm>
            <a:off x="6381628" y="2001531"/>
            <a:ext cx="5563235" cy="795731"/>
          </a:xfrm>
          <a:prstGeom prst="rect">
            <a:avLst/>
          </a:prstGeom>
        </p:spPr>
        <p:txBody>
          <a:bodyPr vert="horz" wrap="square" lIns="0" tIns="13335" rIns="0" bIns="0" rtlCol="0">
            <a:spAutoFit/>
          </a:bodyPr>
          <a:lstStyle/>
          <a:p>
            <a:pPr marL="12700" eaLnBrk="1" fontAlgn="auto" hangingPunct="1">
              <a:spcBef>
                <a:spcPts val="105"/>
              </a:spcBef>
              <a:spcAft>
                <a:spcPts val="0"/>
              </a:spcAft>
              <a:defRPr/>
            </a:pPr>
            <a:r>
              <a:rPr lang="es-CO" sz="1300">
                <a:solidFill>
                  <a:schemeClr val="tx1">
                    <a:lumMod val="65000"/>
                    <a:lumOff val="35000"/>
                  </a:schemeClr>
                </a:solidFill>
                <a:latin typeface="+mn-lt"/>
              </a:rPr>
              <a:t>Para lograr la meta del PDD de 90 puntos debemos diseñar </a:t>
            </a:r>
            <a:r>
              <a:rPr kumimoji="0" lang="es-CO" sz="1200" b="0" i="0" u="none" strike="noStrike" kern="1200" cap="none" spc="-35" normalizeH="0" baseline="0">
                <a:ln>
                  <a:noFill/>
                </a:ln>
                <a:solidFill>
                  <a:srgbClr val="585858"/>
                </a:solidFill>
                <a:effectLst/>
                <a:uLnTx/>
                <a:uFillTx/>
                <a:latin typeface="Verdana"/>
                <a:ea typeface="+mn-ea"/>
                <a:cs typeface="Verdana"/>
              </a:rPr>
              <a:t>estrategias</a:t>
            </a:r>
            <a:r>
              <a:rPr kumimoji="0" lang="es-CO" sz="1200" b="0" i="0" u="none" strike="noStrike" kern="1200" cap="none" spc="-30" normalizeH="0" baseline="0">
                <a:ln>
                  <a:noFill/>
                </a:ln>
                <a:solidFill>
                  <a:srgbClr val="585858"/>
                </a:solidFill>
                <a:effectLst/>
                <a:uLnTx/>
                <a:uFillTx/>
                <a:latin typeface="Verdana"/>
                <a:ea typeface="+mn-ea"/>
                <a:cs typeface="Verdana"/>
              </a:rPr>
              <a:t> </a:t>
            </a:r>
            <a:r>
              <a:rPr kumimoji="0" lang="es-CO" sz="1200" b="0" i="0" u="none" strike="noStrike" kern="1200" cap="none" spc="30" normalizeH="0" baseline="0">
                <a:ln>
                  <a:noFill/>
                </a:ln>
                <a:solidFill>
                  <a:srgbClr val="585858"/>
                </a:solidFill>
                <a:effectLst/>
                <a:uLnTx/>
                <a:uFillTx/>
                <a:latin typeface="Verdana"/>
                <a:ea typeface="+mn-ea"/>
                <a:cs typeface="Verdana"/>
              </a:rPr>
              <a:t>para</a:t>
            </a:r>
            <a:r>
              <a:rPr kumimoji="0" lang="es-CO" sz="1200" b="0" i="0" u="none" strike="noStrike" kern="1200" cap="none" spc="35" normalizeH="0" baseline="0">
                <a:ln>
                  <a:noFill/>
                </a:ln>
                <a:solidFill>
                  <a:srgbClr val="585858"/>
                </a:solidFill>
                <a:effectLst/>
                <a:uLnTx/>
                <a:uFillTx/>
                <a:latin typeface="Verdana"/>
                <a:ea typeface="+mn-ea"/>
                <a:cs typeface="Verdana"/>
              </a:rPr>
              <a:t> </a:t>
            </a:r>
            <a:r>
              <a:rPr kumimoji="0" lang="es-CO" sz="1200" b="0" i="0" u="none" strike="noStrike" kern="1200" cap="none" spc="40" normalizeH="0" baseline="0">
                <a:ln>
                  <a:noFill/>
                </a:ln>
                <a:solidFill>
                  <a:srgbClr val="585858"/>
                </a:solidFill>
                <a:effectLst/>
                <a:uLnTx/>
                <a:uFillTx/>
                <a:latin typeface="Verdana"/>
                <a:ea typeface="+mn-ea"/>
                <a:cs typeface="Verdana"/>
              </a:rPr>
              <a:t>acompañar</a:t>
            </a:r>
            <a:r>
              <a:rPr kumimoji="0" lang="es-CO" sz="1200" b="0" i="0" u="none" strike="noStrike" kern="1200" cap="none" spc="45" normalizeH="0" baseline="0">
                <a:ln>
                  <a:noFill/>
                </a:ln>
                <a:solidFill>
                  <a:srgbClr val="585858"/>
                </a:solidFill>
                <a:effectLst/>
                <a:uLnTx/>
                <a:uFillTx/>
                <a:latin typeface="Verdana"/>
                <a:ea typeface="+mn-ea"/>
                <a:cs typeface="Verdana"/>
              </a:rPr>
              <a:t> </a:t>
            </a:r>
            <a:r>
              <a:rPr kumimoji="0" lang="es-CO" sz="1200" b="0" i="0" u="none" strike="noStrike" kern="1200" cap="none" spc="114" normalizeH="0" baseline="0">
                <a:ln>
                  <a:noFill/>
                </a:ln>
                <a:solidFill>
                  <a:srgbClr val="585858"/>
                </a:solidFill>
                <a:effectLst/>
                <a:uLnTx/>
                <a:uFillTx/>
                <a:latin typeface="Verdana"/>
                <a:ea typeface="+mn-ea"/>
                <a:cs typeface="Verdana"/>
              </a:rPr>
              <a:t>a </a:t>
            </a:r>
            <a:r>
              <a:rPr kumimoji="0" lang="es-CO" sz="1200" b="0" i="0" u="none" strike="noStrike" kern="1200" cap="none" spc="-70" normalizeH="0" baseline="0">
                <a:ln>
                  <a:noFill/>
                </a:ln>
                <a:solidFill>
                  <a:srgbClr val="585858"/>
                </a:solidFill>
                <a:effectLst/>
                <a:uLnTx/>
                <a:uFillTx/>
                <a:latin typeface="Verdana"/>
                <a:ea typeface="+mn-ea"/>
                <a:cs typeface="Verdana"/>
              </a:rPr>
              <a:t>los</a:t>
            </a:r>
            <a:r>
              <a:rPr kumimoji="0" lang="es-CO" sz="1200" b="0" i="0" u="none" strike="noStrike" kern="1200" cap="none" spc="-65" normalizeH="0" baseline="0">
                <a:ln>
                  <a:noFill/>
                </a:ln>
                <a:solidFill>
                  <a:srgbClr val="585858"/>
                </a:solidFill>
                <a:effectLst/>
                <a:uLnTx/>
                <a:uFillTx/>
                <a:latin typeface="Verdana"/>
                <a:ea typeface="+mn-ea"/>
                <a:cs typeface="Verdana"/>
              </a:rPr>
              <a:t> </a:t>
            </a:r>
            <a:r>
              <a:rPr kumimoji="0" lang="es-CO" sz="1200" b="0" i="0" u="none" strike="noStrike" kern="1200" cap="none" spc="-30" normalizeH="0" baseline="0">
                <a:ln>
                  <a:noFill/>
                </a:ln>
                <a:solidFill>
                  <a:srgbClr val="585858"/>
                </a:solidFill>
                <a:effectLst/>
                <a:uLnTx/>
                <a:uFillTx/>
                <a:latin typeface="Verdana"/>
                <a:ea typeface="+mn-ea"/>
                <a:cs typeface="Verdana"/>
              </a:rPr>
              <a:t>sectores</a:t>
            </a:r>
            <a:r>
              <a:rPr kumimoji="0" lang="es-CO" sz="1200" b="0" i="0" u="none" strike="noStrike" kern="1200" cap="none" spc="-25" normalizeH="0" baseline="0">
                <a:ln>
                  <a:noFill/>
                </a:ln>
                <a:solidFill>
                  <a:srgbClr val="585858"/>
                </a:solidFill>
                <a:effectLst/>
                <a:uLnTx/>
                <a:uFillTx/>
                <a:latin typeface="Verdana"/>
                <a:ea typeface="+mn-ea"/>
                <a:cs typeface="Verdana"/>
              </a:rPr>
              <a:t> </a:t>
            </a:r>
            <a:r>
              <a:rPr kumimoji="0" lang="es-CO" sz="1200" b="0" i="0" u="none" strike="noStrike" kern="1200" cap="none" spc="-75" normalizeH="0" baseline="0">
                <a:ln>
                  <a:noFill/>
                </a:ln>
                <a:solidFill>
                  <a:srgbClr val="585858"/>
                </a:solidFill>
                <a:effectLst/>
                <a:uLnTx/>
                <a:uFillTx/>
                <a:latin typeface="Verdana"/>
                <a:ea typeface="+mn-ea"/>
                <a:cs typeface="Verdana"/>
              </a:rPr>
              <a:t>y</a:t>
            </a:r>
            <a:r>
              <a:rPr kumimoji="0" lang="es-CO" sz="1200" b="0" i="0" u="none" strike="noStrike" kern="1200" cap="none" spc="-70" normalizeH="0" baseline="0">
                <a:ln>
                  <a:noFill/>
                </a:ln>
                <a:solidFill>
                  <a:srgbClr val="585858"/>
                </a:solidFill>
                <a:effectLst/>
                <a:uLnTx/>
                <a:uFillTx/>
                <a:latin typeface="Verdana"/>
                <a:ea typeface="+mn-ea"/>
                <a:cs typeface="Verdana"/>
              </a:rPr>
              <a:t> </a:t>
            </a:r>
            <a:r>
              <a:rPr kumimoji="0" lang="es-CO" sz="1200" b="0" i="0" u="none" strike="noStrike" kern="1200" cap="none" spc="-10" normalizeH="0" baseline="0">
                <a:ln>
                  <a:noFill/>
                </a:ln>
                <a:solidFill>
                  <a:srgbClr val="585858"/>
                </a:solidFill>
                <a:effectLst/>
                <a:uLnTx/>
                <a:uFillTx/>
                <a:latin typeface="Verdana"/>
                <a:ea typeface="+mn-ea"/>
                <a:cs typeface="Verdana"/>
              </a:rPr>
              <a:t>aportar</a:t>
            </a:r>
            <a:r>
              <a:rPr kumimoji="0" lang="es-CO" sz="1200" b="0" i="0" u="none" strike="noStrike" kern="1200" cap="none" spc="-5" normalizeH="0" baseline="0">
                <a:ln>
                  <a:noFill/>
                </a:ln>
                <a:solidFill>
                  <a:srgbClr val="585858"/>
                </a:solidFill>
                <a:effectLst/>
                <a:uLnTx/>
                <a:uFillTx/>
                <a:latin typeface="Verdana"/>
                <a:ea typeface="+mn-ea"/>
                <a:cs typeface="Verdana"/>
              </a:rPr>
              <a:t> </a:t>
            </a:r>
            <a:r>
              <a:rPr kumimoji="0" lang="es-CO" sz="1200" b="0" i="0" u="none" strike="noStrike" kern="1200" cap="none" spc="-10" normalizeH="0" baseline="0">
                <a:ln>
                  <a:noFill/>
                </a:ln>
                <a:solidFill>
                  <a:srgbClr val="585858"/>
                </a:solidFill>
                <a:effectLst/>
                <a:uLnTx/>
                <a:uFillTx/>
                <a:latin typeface="Verdana"/>
                <a:ea typeface="+mn-ea"/>
                <a:cs typeface="Verdana"/>
              </a:rPr>
              <a:t>al </a:t>
            </a:r>
            <a:r>
              <a:rPr kumimoji="0" lang="es-CO" sz="1200" b="0" i="0" u="none" strike="noStrike" kern="1200" cap="none" spc="-5" normalizeH="0" baseline="0">
                <a:ln>
                  <a:noFill/>
                </a:ln>
                <a:solidFill>
                  <a:srgbClr val="585858"/>
                </a:solidFill>
                <a:effectLst/>
                <a:uLnTx/>
                <a:uFillTx/>
                <a:latin typeface="Verdana"/>
                <a:ea typeface="+mn-ea"/>
                <a:cs typeface="Verdana"/>
              </a:rPr>
              <a:t> </a:t>
            </a:r>
            <a:r>
              <a:rPr kumimoji="0" lang="es-CO" sz="1200" b="0" i="0" u="none" strike="noStrike" kern="1200" cap="none" spc="-20" normalizeH="0" baseline="0">
                <a:ln>
                  <a:noFill/>
                </a:ln>
                <a:solidFill>
                  <a:srgbClr val="585858"/>
                </a:solidFill>
                <a:effectLst/>
                <a:uLnTx/>
                <a:uFillTx/>
                <a:latin typeface="Verdana"/>
                <a:ea typeface="+mn-ea"/>
                <a:cs typeface="Verdana"/>
              </a:rPr>
              <a:t>fortalecimiento </a:t>
            </a:r>
            <a:r>
              <a:rPr kumimoji="0" lang="es-CO" sz="1200" b="0" i="0" u="none" strike="noStrike" kern="1200" cap="none" spc="75" normalizeH="0" baseline="0">
                <a:ln>
                  <a:noFill/>
                </a:ln>
                <a:solidFill>
                  <a:srgbClr val="585858"/>
                </a:solidFill>
                <a:effectLst/>
                <a:uLnTx/>
                <a:uFillTx/>
                <a:latin typeface="Verdana"/>
                <a:ea typeface="+mn-ea"/>
                <a:cs typeface="Verdana"/>
              </a:rPr>
              <a:t>de </a:t>
            </a:r>
            <a:r>
              <a:rPr kumimoji="0" lang="es-CO" sz="1200" b="0" i="0" u="none" strike="noStrike" kern="1200" cap="none" spc="-55" normalizeH="0" baseline="0">
                <a:ln>
                  <a:noFill/>
                </a:ln>
                <a:solidFill>
                  <a:srgbClr val="585858"/>
                </a:solidFill>
                <a:effectLst/>
                <a:uLnTx/>
                <a:uFillTx/>
                <a:latin typeface="Verdana"/>
                <a:ea typeface="+mn-ea"/>
                <a:cs typeface="Verdana"/>
              </a:rPr>
              <a:t>las</a:t>
            </a:r>
            <a:r>
              <a:rPr kumimoji="0" lang="es-CO" sz="1200" b="0" i="0" u="none" strike="noStrike" kern="1200" cap="none" spc="-50" normalizeH="0" baseline="0">
                <a:ln>
                  <a:noFill/>
                </a:ln>
                <a:solidFill>
                  <a:srgbClr val="585858"/>
                </a:solidFill>
                <a:effectLst/>
                <a:uLnTx/>
                <a:uFillTx/>
                <a:latin typeface="Verdana"/>
                <a:ea typeface="+mn-ea"/>
                <a:cs typeface="Verdana"/>
              </a:rPr>
              <a:t> </a:t>
            </a:r>
            <a:r>
              <a:rPr kumimoji="0" lang="es-CO" sz="1200" b="0" i="0" u="none" strike="noStrike" kern="1200" cap="none" spc="0" normalizeH="0" baseline="0">
                <a:ln>
                  <a:noFill/>
                </a:ln>
                <a:solidFill>
                  <a:srgbClr val="585858"/>
                </a:solidFill>
                <a:effectLst/>
                <a:uLnTx/>
                <a:uFillTx/>
                <a:latin typeface="Verdana"/>
                <a:ea typeface="+mn-ea"/>
                <a:cs typeface="Verdana"/>
              </a:rPr>
              <a:t>entidades </a:t>
            </a:r>
            <a:r>
              <a:rPr kumimoji="0" lang="es-CO" sz="1200" b="0" i="0" u="none" strike="noStrike" kern="1200" cap="none" spc="40" normalizeH="0" baseline="0">
                <a:ln>
                  <a:noFill/>
                </a:ln>
                <a:solidFill>
                  <a:srgbClr val="585858"/>
                </a:solidFill>
                <a:effectLst/>
                <a:uLnTx/>
                <a:uFillTx/>
                <a:latin typeface="Verdana"/>
                <a:ea typeface="+mn-ea"/>
                <a:cs typeface="Verdana"/>
              </a:rPr>
              <a:t>que </a:t>
            </a:r>
            <a:r>
              <a:rPr kumimoji="0" lang="es-CO" sz="1200" b="0" i="0" u="none" strike="noStrike" kern="1200" cap="none" spc="-25" normalizeH="0" baseline="0">
                <a:ln>
                  <a:noFill/>
                </a:ln>
                <a:solidFill>
                  <a:srgbClr val="585858"/>
                </a:solidFill>
                <a:effectLst/>
                <a:uLnTx/>
                <a:uFillTx/>
                <a:latin typeface="Verdana"/>
                <a:ea typeface="+mn-ea"/>
                <a:cs typeface="Verdana"/>
              </a:rPr>
              <a:t>están </a:t>
            </a:r>
            <a:r>
              <a:rPr kumimoji="0" lang="es-CO" sz="1200" b="0" i="0" u="none" strike="noStrike" kern="1200" cap="none" spc="-10" normalizeH="0" baseline="0">
                <a:ln>
                  <a:noFill/>
                </a:ln>
                <a:solidFill>
                  <a:srgbClr val="585858"/>
                </a:solidFill>
                <a:effectLst/>
                <a:uLnTx/>
                <a:uFillTx/>
                <a:latin typeface="Verdana"/>
                <a:ea typeface="+mn-ea"/>
                <a:cs typeface="Verdana"/>
              </a:rPr>
              <a:t>por </a:t>
            </a:r>
            <a:r>
              <a:rPr kumimoji="0" lang="es-CO" sz="1200" b="0" i="0" u="none" strike="noStrike" kern="1200" cap="none" spc="35" normalizeH="0" baseline="0">
                <a:ln>
                  <a:noFill/>
                </a:ln>
                <a:solidFill>
                  <a:srgbClr val="585858"/>
                </a:solidFill>
                <a:effectLst/>
                <a:uLnTx/>
                <a:uFillTx/>
                <a:latin typeface="Verdana"/>
                <a:ea typeface="+mn-ea"/>
                <a:cs typeface="Verdana"/>
              </a:rPr>
              <a:t>debajo </a:t>
            </a:r>
            <a:r>
              <a:rPr kumimoji="0" lang="es-CO" sz="1200" b="0" i="0" u="none" strike="noStrike" kern="1200" cap="none" spc="15" normalizeH="0" baseline="0">
                <a:ln>
                  <a:noFill/>
                </a:ln>
                <a:solidFill>
                  <a:srgbClr val="585858"/>
                </a:solidFill>
                <a:effectLst/>
                <a:uLnTx/>
                <a:uFillTx/>
                <a:latin typeface="Verdana"/>
                <a:ea typeface="+mn-ea"/>
                <a:cs typeface="Verdana"/>
              </a:rPr>
              <a:t>del </a:t>
            </a:r>
            <a:r>
              <a:rPr kumimoji="0" lang="es-CO" sz="1200" b="0" i="0" u="none" strike="noStrike" kern="1200" cap="none" spc="20" normalizeH="0" baseline="0">
                <a:ln>
                  <a:noFill/>
                </a:ln>
                <a:solidFill>
                  <a:srgbClr val="585858"/>
                </a:solidFill>
                <a:effectLst/>
                <a:uLnTx/>
                <a:uFillTx/>
                <a:latin typeface="Verdana"/>
                <a:ea typeface="+mn-ea"/>
                <a:cs typeface="Verdana"/>
              </a:rPr>
              <a:t> </a:t>
            </a:r>
            <a:r>
              <a:rPr kumimoji="0" lang="es-CO" sz="1200" b="0" i="0" u="none" strike="noStrike" kern="1200" cap="none" spc="-15" normalizeH="0" baseline="0">
                <a:ln>
                  <a:noFill/>
                </a:ln>
                <a:solidFill>
                  <a:srgbClr val="585858"/>
                </a:solidFill>
                <a:effectLst/>
                <a:uLnTx/>
                <a:uFillTx/>
                <a:latin typeface="Verdana"/>
                <a:ea typeface="+mn-ea"/>
                <a:cs typeface="Verdana"/>
              </a:rPr>
              <a:t>pr</a:t>
            </a:r>
            <a:r>
              <a:rPr kumimoji="0" lang="es-CO" sz="1200" b="0" i="0" u="none" strike="noStrike" kern="1200" cap="none" spc="-10" normalizeH="0" baseline="0">
                <a:ln>
                  <a:noFill/>
                </a:ln>
                <a:solidFill>
                  <a:srgbClr val="585858"/>
                </a:solidFill>
                <a:effectLst/>
                <a:uLnTx/>
                <a:uFillTx/>
                <a:latin typeface="Verdana"/>
                <a:ea typeface="+mn-ea"/>
                <a:cs typeface="Verdana"/>
              </a:rPr>
              <a:t>o</a:t>
            </a:r>
            <a:r>
              <a:rPr kumimoji="0" lang="es-CO" sz="1200" b="0" i="0" u="none" strike="noStrike" kern="1200" cap="none" spc="5" normalizeH="0" baseline="0">
                <a:ln>
                  <a:noFill/>
                </a:ln>
                <a:solidFill>
                  <a:srgbClr val="585858"/>
                </a:solidFill>
                <a:effectLst/>
                <a:uLnTx/>
                <a:uFillTx/>
                <a:latin typeface="Verdana"/>
                <a:ea typeface="+mn-ea"/>
                <a:cs typeface="Verdana"/>
              </a:rPr>
              <a:t>medi</a:t>
            </a:r>
            <a:r>
              <a:rPr kumimoji="0" lang="es-CO" sz="1200" b="0" i="0" u="none" strike="noStrike" kern="1200" cap="none" spc="65" normalizeH="0" baseline="0">
                <a:ln>
                  <a:noFill/>
                </a:ln>
                <a:solidFill>
                  <a:srgbClr val="585858"/>
                </a:solidFill>
                <a:effectLst/>
                <a:uLnTx/>
                <a:uFillTx/>
                <a:latin typeface="Verdana"/>
                <a:ea typeface="+mn-ea"/>
                <a:cs typeface="Verdana"/>
              </a:rPr>
              <a:t>o</a:t>
            </a:r>
            <a:r>
              <a:rPr kumimoji="0" lang="es-CO" sz="1200" b="0" i="0" u="none" strike="noStrike" kern="1200" cap="none" spc="-150" normalizeH="0" baseline="0">
                <a:ln>
                  <a:noFill/>
                </a:ln>
                <a:solidFill>
                  <a:srgbClr val="585858"/>
                </a:solidFill>
                <a:effectLst/>
                <a:uLnTx/>
                <a:uFillTx/>
                <a:latin typeface="Verdana"/>
                <a:ea typeface="+mn-ea"/>
                <a:cs typeface="Verdana"/>
              </a:rPr>
              <a:t> </a:t>
            </a:r>
            <a:r>
              <a:rPr kumimoji="0" lang="es-CO" sz="1200" b="0" i="0" u="none" strike="noStrike" kern="1200" cap="none" spc="20" normalizeH="0" baseline="0">
                <a:ln>
                  <a:noFill/>
                </a:ln>
                <a:solidFill>
                  <a:srgbClr val="585858"/>
                </a:solidFill>
                <a:effectLst/>
                <a:uLnTx/>
                <a:uFillTx/>
                <a:latin typeface="Verdana"/>
                <a:ea typeface="+mn-ea"/>
                <a:cs typeface="Verdana"/>
              </a:rPr>
              <a:t>de</a:t>
            </a:r>
            <a:r>
              <a:rPr kumimoji="0" lang="es-CO" sz="1200" b="0" i="0" u="none" strike="noStrike" kern="1200" cap="none" spc="10" normalizeH="0" baseline="0">
                <a:ln>
                  <a:noFill/>
                </a:ln>
                <a:solidFill>
                  <a:srgbClr val="585858"/>
                </a:solidFill>
                <a:effectLst/>
                <a:uLnTx/>
                <a:uFillTx/>
                <a:latin typeface="Verdana"/>
                <a:ea typeface="+mn-ea"/>
                <a:cs typeface="Verdana"/>
              </a:rPr>
              <a:t>l</a:t>
            </a:r>
            <a:r>
              <a:rPr kumimoji="0" lang="es-CO" sz="1200" b="0" i="0" u="none" strike="noStrike" kern="1200" cap="none" spc="-105" normalizeH="0" baseline="0">
                <a:ln>
                  <a:noFill/>
                </a:ln>
                <a:solidFill>
                  <a:srgbClr val="585858"/>
                </a:solidFill>
                <a:effectLst/>
                <a:uLnTx/>
                <a:uFillTx/>
                <a:latin typeface="Verdana"/>
                <a:ea typeface="+mn-ea"/>
                <a:cs typeface="Verdana"/>
              </a:rPr>
              <a:t> </a:t>
            </a:r>
            <a:r>
              <a:rPr kumimoji="0" lang="es-CO" sz="1200" b="0" i="0" u="none" strike="noStrike" kern="1200" cap="none" spc="-90" normalizeH="0" baseline="0">
                <a:ln>
                  <a:noFill/>
                </a:ln>
                <a:solidFill>
                  <a:srgbClr val="585858"/>
                </a:solidFill>
                <a:effectLst/>
                <a:uLnTx/>
                <a:uFillTx/>
                <a:latin typeface="Verdana"/>
                <a:ea typeface="+mn-ea"/>
                <a:cs typeface="Verdana"/>
              </a:rPr>
              <a:t>í</a:t>
            </a:r>
            <a:r>
              <a:rPr kumimoji="0" lang="es-CO" sz="1200" b="0" i="0" u="none" strike="noStrike" kern="1200" cap="none" spc="-35" normalizeH="0" baseline="0">
                <a:ln>
                  <a:noFill/>
                </a:ln>
                <a:solidFill>
                  <a:srgbClr val="585858"/>
                </a:solidFill>
                <a:effectLst/>
                <a:uLnTx/>
                <a:uFillTx/>
                <a:latin typeface="Verdana"/>
                <a:ea typeface="+mn-ea"/>
                <a:cs typeface="Verdana"/>
              </a:rPr>
              <a:t>n</a:t>
            </a:r>
            <a:r>
              <a:rPr kumimoji="0" lang="es-CO" sz="1200" b="0" i="0" u="none" strike="noStrike" kern="1200" cap="none" spc="-15" normalizeH="0" baseline="0">
                <a:ln>
                  <a:noFill/>
                </a:ln>
                <a:solidFill>
                  <a:srgbClr val="585858"/>
                </a:solidFill>
                <a:effectLst/>
                <a:uLnTx/>
                <a:uFillTx/>
                <a:latin typeface="Verdana"/>
                <a:ea typeface="+mn-ea"/>
                <a:cs typeface="Verdana"/>
              </a:rPr>
              <a:t>d</a:t>
            </a:r>
            <a:r>
              <a:rPr kumimoji="0" lang="es-CO" sz="1200" b="0" i="0" u="none" strike="noStrike" kern="1200" cap="none" spc="-5" normalizeH="0" baseline="0">
                <a:ln>
                  <a:noFill/>
                </a:ln>
                <a:solidFill>
                  <a:srgbClr val="585858"/>
                </a:solidFill>
                <a:effectLst/>
                <a:uLnTx/>
                <a:uFillTx/>
                <a:latin typeface="Verdana"/>
                <a:ea typeface="+mn-ea"/>
                <a:cs typeface="Verdana"/>
              </a:rPr>
              <a:t>i</a:t>
            </a:r>
            <a:r>
              <a:rPr kumimoji="0" lang="es-CO" sz="1200" b="0" i="0" u="none" strike="noStrike" kern="1200" cap="none" spc="165" normalizeH="0" baseline="0">
                <a:ln>
                  <a:noFill/>
                </a:ln>
                <a:solidFill>
                  <a:srgbClr val="585858"/>
                </a:solidFill>
                <a:effectLst/>
                <a:uLnTx/>
                <a:uFillTx/>
                <a:latin typeface="Verdana"/>
                <a:ea typeface="+mn-ea"/>
                <a:cs typeface="Verdana"/>
              </a:rPr>
              <a:t>c</a:t>
            </a:r>
            <a:r>
              <a:rPr kumimoji="0" lang="es-CO" sz="1200" b="0" i="0" u="none" strike="noStrike" kern="1200" cap="none" spc="75" normalizeH="0" baseline="0">
                <a:ln>
                  <a:noFill/>
                </a:ln>
                <a:solidFill>
                  <a:srgbClr val="585858"/>
                </a:solidFill>
                <a:effectLst/>
                <a:uLnTx/>
                <a:uFillTx/>
                <a:latin typeface="Verdana"/>
                <a:ea typeface="+mn-ea"/>
                <a:cs typeface="Verdana"/>
              </a:rPr>
              <a:t>e</a:t>
            </a:r>
            <a:r>
              <a:rPr kumimoji="0" lang="es-CO" sz="1200" b="0" i="0" u="none" strike="noStrike" kern="1200" cap="none" spc="-125" normalizeH="0" baseline="0">
                <a:ln>
                  <a:noFill/>
                </a:ln>
                <a:solidFill>
                  <a:srgbClr val="585858"/>
                </a:solidFill>
                <a:effectLst/>
                <a:uLnTx/>
                <a:uFillTx/>
                <a:latin typeface="Verdana"/>
                <a:ea typeface="+mn-ea"/>
                <a:cs typeface="Verdana"/>
              </a:rPr>
              <a:t>.</a:t>
            </a:r>
            <a:endParaRPr kumimoji="0" lang="es-CO" sz="1200" b="0" i="0" u="none" strike="noStrike" kern="1200" cap="none" spc="0" normalizeH="0" baseline="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105"/>
              </a:spcBef>
              <a:spcAft>
                <a:spcPts val="0"/>
              </a:spcAft>
              <a:buClrTx/>
              <a:buSzTx/>
              <a:buFontTx/>
              <a:buNone/>
              <a:tabLst/>
              <a:defRPr/>
            </a:pPr>
            <a:endParaRPr lang="es-CO" sz="1300">
              <a:solidFill>
                <a:schemeClr val="tx1">
                  <a:lumMod val="65000"/>
                  <a:lumOff val="35000"/>
                </a:schemeClr>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9352" y="2808732"/>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 name="object 3"/>
          <p:cNvSpPr txBox="1"/>
          <p:nvPr/>
        </p:nvSpPr>
        <p:spPr>
          <a:xfrm>
            <a:off x="301853" y="2905505"/>
            <a:ext cx="492759"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0" normalizeH="0" baseline="0">
                <a:ln>
                  <a:noFill/>
                </a:ln>
                <a:solidFill>
                  <a:srgbClr val="FFFFFF"/>
                </a:solidFill>
                <a:effectLst/>
                <a:uLnTx/>
                <a:uFillTx/>
                <a:latin typeface="Calibri"/>
                <a:ea typeface="+mn-ea"/>
                <a:cs typeface="Calibri"/>
              </a:rPr>
              <a:t>G</a:t>
            </a:r>
            <a:r>
              <a:rPr kumimoji="0" lang="es-CO" sz="1050" b="0" i="0" u="none" strike="noStrike" kern="1200" cap="none" spc="-55" normalizeH="0" baseline="0">
                <a:ln>
                  <a:noFill/>
                </a:ln>
                <a:solidFill>
                  <a:srgbClr val="FFFFFF"/>
                </a:solidFill>
                <a:effectLst/>
                <a:uLnTx/>
                <a:uFillTx/>
                <a:latin typeface="Calibri"/>
                <a:ea typeface="+mn-ea"/>
                <a:cs typeface="Calibri"/>
              </a:rPr>
              <a:t>obi</a:t>
            </a:r>
            <a:r>
              <a:rPr kumimoji="0" lang="es-CO" sz="1050" b="0" i="0" u="none" strike="noStrike" kern="1200" cap="none" spc="-45" normalizeH="0" baseline="0">
                <a:ln>
                  <a:noFill/>
                </a:ln>
                <a:solidFill>
                  <a:srgbClr val="FFFFFF"/>
                </a:solidFill>
                <a:effectLst/>
                <a:uLnTx/>
                <a:uFillTx/>
                <a:latin typeface="Calibri"/>
                <a:ea typeface="+mn-ea"/>
                <a:cs typeface="Calibri"/>
              </a:rPr>
              <a:t>er</a:t>
            </a:r>
            <a:r>
              <a:rPr kumimoji="0" lang="es-CO" sz="1050" b="0" i="0" u="none" strike="noStrike" kern="1200" cap="none" spc="-65" normalizeH="0" baseline="0">
                <a:ln>
                  <a:noFill/>
                </a:ln>
                <a:solidFill>
                  <a:srgbClr val="FFFFFF"/>
                </a:solidFill>
                <a:effectLst/>
                <a:uLnTx/>
                <a:uFillTx/>
                <a:latin typeface="Calibri"/>
                <a:ea typeface="+mn-ea"/>
                <a:cs typeface="Calibri"/>
              </a:rPr>
              <a:t>n</a:t>
            </a:r>
            <a:r>
              <a:rPr kumimoji="0" lang="es-CO" sz="1050" b="0" i="0" u="none" strike="noStrike" kern="1200" cap="none" spc="0" normalizeH="0" baseline="0">
                <a:ln>
                  <a:noFill/>
                </a:ln>
                <a:solidFill>
                  <a:srgbClr val="FFFFFF"/>
                </a:solidFill>
                <a:effectLst/>
                <a:uLnTx/>
                <a:uFillTx/>
                <a:latin typeface="Calibri"/>
                <a:ea typeface="+mn-ea"/>
                <a:cs typeface="Calibri"/>
              </a:rPr>
              <a:t>o</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 name="object 4"/>
          <p:cNvSpPr/>
          <p:nvPr/>
        </p:nvSpPr>
        <p:spPr>
          <a:xfrm>
            <a:off x="3648455" y="2808732"/>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 name="object 5"/>
          <p:cNvSpPr txBox="1"/>
          <p:nvPr/>
        </p:nvSpPr>
        <p:spPr>
          <a:xfrm>
            <a:off x="3802507" y="2825241"/>
            <a:ext cx="953135" cy="346710"/>
          </a:xfrm>
          <a:prstGeom prst="rect">
            <a:avLst/>
          </a:prstGeom>
        </p:spPr>
        <p:txBody>
          <a:bodyPr vert="horz" wrap="square" lIns="0" tIns="13335" rIns="0" bIns="0" rtlCol="0">
            <a:spAutoFit/>
          </a:bodyPr>
          <a:lstStyle/>
          <a:p>
            <a:pPr marL="407034" marR="5080" lvl="0" indent="-39497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Gobierno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87</a:t>
            </a:r>
          </a:p>
        </p:txBody>
      </p:sp>
      <p:sp>
        <p:nvSpPr>
          <p:cNvPr id="6" name="object 6"/>
          <p:cNvSpPr/>
          <p:nvPr/>
        </p:nvSpPr>
        <p:spPr>
          <a:xfrm>
            <a:off x="2325623" y="2810255"/>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 name="object 7"/>
          <p:cNvSpPr txBox="1"/>
          <p:nvPr/>
        </p:nvSpPr>
        <p:spPr>
          <a:xfrm>
            <a:off x="2775585" y="2827147"/>
            <a:ext cx="359410" cy="346710"/>
          </a:xfrm>
          <a:prstGeom prst="rect">
            <a:avLst/>
          </a:prstGeom>
        </p:spPr>
        <p:txBody>
          <a:bodyPr vert="horz" wrap="square" lIns="0" tIns="13335" rIns="0" bIns="0" rtlCol="0">
            <a:spAutoFit/>
          </a:bodyPr>
          <a:lstStyle/>
          <a:p>
            <a:pPr marL="59690" marR="5080" lvl="0" indent="-4762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0" normalizeH="0" baseline="0">
                <a:ln>
                  <a:noFill/>
                </a:ln>
                <a:solidFill>
                  <a:prstClr val="black"/>
                </a:solidFill>
                <a:effectLst/>
                <a:uLnTx/>
                <a:uFillTx/>
                <a:latin typeface="Calibri"/>
                <a:ea typeface="+mn-ea"/>
                <a:cs typeface="Calibri"/>
              </a:rPr>
              <a:t>AC  89,3</a:t>
            </a:r>
          </a:p>
        </p:txBody>
      </p:sp>
      <p:sp>
        <p:nvSpPr>
          <p:cNvPr id="8" name="object 8"/>
          <p:cNvSpPr/>
          <p:nvPr/>
        </p:nvSpPr>
        <p:spPr>
          <a:xfrm>
            <a:off x="1002791" y="2808732"/>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 name="object 9"/>
          <p:cNvSpPr txBox="1"/>
          <p:nvPr/>
        </p:nvSpPr>
        <p:spPr>
          <a:xfrm>
            <a:off x="1091132" y="2825241"/>
            <a:ext cx="1124737" cy="336631"/>
          </a:xfrm>
          <a:prstGeom prst="rect">
            <a:avLst/>
          </a:prstGeom>
        </p:spPr>
        <p:txBody>
          <a:bodyPr vert="horz" wrap="square" lIns="0" tIns="13335" rIns="0" bIns="0" rtlCol="0">
            <a:spAutoFit/>
          </a:bodyPr>
          <a:lstStyle/>
          <a:p>
            <a:pPr marL="386080" marR="5080" lvl="0" indent="-37401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0" normalizeH="0" baseline="0">
                <a:ln>
                  <a:noFill/>
                </a:ln>
                <a:solidFill>
                  <a:schemeClr val="bg1"/>
                </a:solidFill>
                <a:effectLst/>
                <a:uLnTx/>
                <a:uFillTx/>
                <a:latin typeface="Calibri"/>
                <a:ea typeface="+mn-ea"/>
                <a:cs typeface="Calibri"/>
              </a:rPr>
              <a:t>D</a:t>
            </a:r>
            <a:r>
              <a:rPr kumimoji="0" lang="es-CO" sz="1050" b="1" i="0" u="none" strike="noStrike" kern="1200" cap="none" spc="-45" normalizeH="0" baseline="0">
                <a:ln>
                  <a:noFill/>
                </a:ln>
                <a:solidFill>
                  <a:schemeClr val="bg1"/>
                </a:solidFill>
                <a:effectLst/>
                <a:uLnTx/>
                <a:uFillTx/>
                <a:latin typeface="Calibri"/>
                <a:ea typeface="+mn-ea"/>
                <a:cs typeface="Calibri"/>
              </a:rPr>
              <a:t>e</a:t>
            </a:r>
            <a:r>
              <a:rPr kumimoji="0" lang="es-CO" sz="1050" b="1" i="0" u="none" strike="noStrike" kern="1200" cap="none" spc="-50" normalizeH="0" baseline="0">
                <a:ln>
                  <a:noFill/>
                </a:ln>
                <a:solidFill>
                  <a:schemeClr val="bg1"/>
                </a:solidFill>
                <a:effectLst/>
                <a:uLnTx/>
                <a:uFillTx/>
                <a:latin typeface="Calibri"/>
                <a:ea typeface="+mn-ea"/>
                <a:cs typeface="Calibri"/>
              </a:rPr>
              <a:t>f</a:t>
            </a:r>
            <a:r>
              <a:rPr kumimoji="0" lang="es-CO" sz="1050" b="1" i="0" u="none" strike="noStrike" kern="1200" cap="none" spc="0" normalizeH="0" baseline="0">
                <a:ln>
                  <a:noFill/>
                </a:ln>
                <a:solidFill>
                  <a:schemeClr val="bg1"/>
                </a:solidFill>
                <a:effectLst/>
                <a:uLnTx/>
                <a:uFillTx/>
                <a:latin typeface="Calibri"/>
                <a:ea typeface="+mn-ea"/>
                <a:cs typeface="Calibri"/>
              </a:rPr>
              <a:t>.</a:t>
            </a:r>
            <a:r>
              <a:rPr kumimoji="0" lang="es-CO" sz="1050" b="1" i="0" u="none" strike="noStrike" kern="1200" cap="none" spc="-110" normalizeH="0" baseline="0">
                <a:ln>
                  <a:noFill/>
                </a:ln>
                <a:solidFill>
                  <a:schemeClr val="bg1"/>
                </a:solidFill>
                <a:effectLst/>
                <a:uLnTx/>
                <a:uFillTx/>
                <a:latin typeface="Calibri"/>
                <a:ea typeface="+mn-ea"/>
                <a:cs typeface="Calibri"/>
              </a:rPr>
              <a:t> </a:t>
            </a:r>
            <a:r>
              <a:rPr kumimoji="0" lang="es-CO" sz="1050" b="1" i="0" u="none" strike="noStrike" kern="1200" cap="none" spc="-50" normalizeH="0" baseline="0">
                <a:ln>
                  <a:noFill/>
                </a:ln>
                <a:solidFill>
                  <a:schemeClr val="bg1"/>
                </a:solidFill>
                <a:effectLst/>
                <a:uLnTx/>
                <a:uFillTx/>
                <a:latin typeface="Calibri"/>
                <a:ea typeface="+mn-ea"/>
                <a:cs typeface="Calibri"/>
              </a:rPr>
              <a:t>E</a:t>
            </a:r>
            <a:r>
              <a:rPr kumimoji="0" lang="es-CO" sz="1050" b="1" i="0" u="none" strike="noStrike" kern="1200" cap="none" spc="-55" normalizeH="0" baseline="0">
                <a:ln>
                  <a:noFill/>
                </a:ln>
                <a:solidFill>
                  <a:schemeClr val="bg1"/>
                </a:solidFill>
                <a:effectLst/>
                <a:uLnTx/>
                <a:uFillTx/>
                <a:latin typeface="Calibri"/>
                <a:ea typeface="+mn-ea"/>
                <a:cs typeface="Calibri"/>
              </a:rPr>
              <a:t>sp</a:t>
            </a:r>
            <a:r>
              <a:rPr kumimoji="0" lang="es-CO" sz="1050" b="1" i="0" u="none" strike="noStrike" kern="1200" cap="none" spc="-50" normalizeH="0" baseline="0">
                <a:ln>
                  <a:noFill/>
                </a:ln>
                <a:solidFill>
                  <a:schemeClr val="bg1"/>
                </a:solidFill>
                <a:effectLst/>
                <a:uLnTx/>
                <a:uFillTx/>
                <a:latin typeface="Calibri"/>
                <a:ea typeface="+mn-ea"/>
                <a:cs typeface="Calibri"/>
              </a:rPr>
              <a:t>a</a:t>
            </a:r>
            <a:r>
              <a:rPr kumimoji="0" lang="es-CO" sz="1050" b="1" i="0" u="none" strike="noStrike" kern="1200" cap="none" spc="-55" normalizeH="0" baseline="0">
                <a:ln>
                  <a:noFill/>
                </a:ln>
                <a:solidFill>
                  <a:schemeClr val="bg1"/>
                </a:solidFill>
                <a:effectLst/>
                <a:uLnTx/>
                <a:uFillTx/>
                <a:latin typeface="Calibri"/>
                <a:ea typeface="+mn-ea"/>
                <a:cs typeface="Calibri"/>
              </a:rPr>
              <a:t>ci</a:t>
            </a:r>
            <a:r>
              <a:rPr kumimoji="0" lang="es-CO" sz="1050" b="1" i="0" u="none" strike="noStrike" kern="1200" cap="none" spc="0" normalizeH="0" baseline="0">
                <a:ln>
                  <a:noFill/>
                </a:ln>
                <a:solidFill>
                  <a:schemeClr val="bg1"/>
                </a:solidFill>
                <a:effectLst/>
                <a:uLnTx/>
                <a:uFillTx/>
                <a:latin typeface="Calibri"/>
                <a:ea typeface="+mn-ea"/>
                <a:cs typeface="Calibri"/>
              </a:rPr>
              <a:t>o </a:t>
            </a:r>
            <a:r>
              <a:rPr kumimoji="0" lang="es-CO" sz="1050" b="1" i="0" u="none" strike="noStrike" kern="1200" cap="none" spc="-55" normalizeH="0" baseline="0">
                <a:ln>
                  <a:noFill/>
                </a:ln>
                <a:solidFill>
                  <a:schemeClr val="bg1"/>
                </a:solidFill>
                <a:effectLst/>
                <a:uLnTx/>
                <a:uFillTx/>
                <a:latin typeface="Calibri"/>
                <a:ea typeface="+mn-ea"/>
                <a:cs typeface="Calibri"/>
              </a:rPr>
              <a:t>Públic</a:t>
            </a:r>
            <a:r>
              <a:rPr kumimoji="0" lang="es-CO" sz="1050" b="1" i="0" u="none" strike="noStrike" kern="1200" cap="none" spc="0" normalizeH="0" baseline="0">
                <a:ln>
                  <a:noFill/>
                </a:ln>
                <a:solidFill>
                  <a:schemeClr val="bg1"/>
                </a:solidFill>
                <a:effectLst/>
                <a:uLnTx/>
                <a:uFillTx/>
                <a:latin typeface="Calibri"/>
                <a:ea typeface="+mn-ea"/>
                <a:cs typeface="Calibri"/>
              </a:rPr>
              <a:t>o  </a:t>
            </a:r>
            <a:r>
              <a:rPr kumimoji="0" lang="es-CO" sz="1050" b="1" i="0" u="none" strike="noStrike" kern="1200" cap="none" spc="-35" normalizeH="0" baseline="0">
                <a:ln>
                  <a:noFill/>
                </a:ln>
                <a:solidFill>
                  <a:schemeClr val="bg1"/>
                </a:solidFill>
                <a:effectLst/>
                <a:uLnTx/>
                <a:uFillTx/>
                <a:latin typeface="Calibri"/>
                <a:ea typeface="+mn-ea"/>
                <a:cs typeface="Calibri"/>
              </a:rPr>
              <a:t>97,4</a:t>
            </a:r>
            <a:endParaRPr kumimoji="0" lang="es-CO" sz="1050" b="1" i="0" u="none" strike="noStrike" kern="1200" cap="none" spc="0" normalizeH="0" baseline="0">
              <a:ln>
                <a:noFill/>
              </a:ln>
              <a:solidFill>
                <a:schemeClr val="bg1"/>
              </a:solidFill>
              <a:effectLst/>
              <a:uLnTx/>
              <a:uFillTx/>
              <a:latin typeface="Calibri"/>
              <a:ea typeface="+mn-ea"/>
              <a:cs typeface="Calibri"/>
            </a:endParaRPr>
          </a:p>
        </p:txBody>
      </p:sp>
      <p:sp>
        <p:nvSpPr>
          <p:cNvPr id="10" name="object 10"/>
          <p:cNvSpPr/>
          <p:nvPr/>
        </p:nvSpPr>
        <p:spPr>
          <a:xfrm>
            <a:off x="149352" y="2359151"/>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 name="object 11"/>
          <p:cNvSpPr txBox="1"/>
          <p:nvPr/>
        </p:nvSpPr>
        <p:spPr>
          <a:xfrm>
            <a:off x="344525" y="2376297"/>
            <a:ext cx="408940" cy="346710"/>
          </a:xfrm>
          <a:prstGeom prst="rect">
            <a:avLst/>
          </a:prstGeom>
        </p:spPr>
        <p:txBody>
          <a:bodyPr vert="horz" wrap="square" lIns="0" tIns="13335" rIns="0" bIns="0" rtlCol="0">
            <a:spAutoFit/>
          </a:bodyPr>
          <a:lstStyle/>
          <a:p>
            <a:pPr marL="26670" marR="5080" lvl="0" indent="-14604"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0" normalizeH="0" baseline="0">
                <a:ln>
                  <a:noFill/>
                </a:ln>
                <a:solidFill>
                  <a:srgbClr val="FFFFFF"/>
                </a:solidFill>
                <a:effectLst/>
                <a:uLnTx/>
                <a:uFillTx/>
                <a:latin typeface="Calibri"/>
                <a:ea typeface="+mn-ea"/>
                <a:cs typeface="Calibri"/>
              </a:rPr>
              <a:t>G</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stió</a:t>
            </a:r>
            <a:r>
              <a:rPr kumimoji="0" lang="es-CO" sz="1050" b="0" i="0" u="none" strike="noStrike" kern="1200" cap="none" spc="0" normalizeH="0" baseline="0">
                <a:ln>
                  <a:noFill/>
                </a:ln>
                <a:solidFill>
                  <a:srgbClr val="FFFFFF"/>
                </a:solidFill>
                <a:effectLst/>
                <a:uLnTx/>
                <a:uFillTx/>
                <a:latin typeface="Calibri"/>
                <a:ea typeface="+mn-ea"/>
                <a:cs typeface="Calibri"/>
              </a:rPr>
              <a:t>n  </a:t>
            </a:r>
            <a:r>
              <a:rPr kumimoji="0" lang="es-CO" sz="1050" b="0" i="0" u="none" strike="noStrike" kern="1200" cap="none" spc="-45" normalizeH="0" baseline="0">
                <a:ln>
                  <a:noFill/>
                </a:ln>
                <a:solidFill>
                  <a:srgbClr val="FFFFFF"/>
                </a:solidFill>
                <a:effectLst/>
                <a:uLnTx/>
                <a:uFillTx/>
                <a:latin typeface="Calibri"/>
                <a:ea typeface="+mn-ea"/>
                <a:cs typeface="Calibri"/>
              </a:rPr>
              <a:t>Pública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2" name="object 12"/>
          <p:cNvSpPr/>
          <p:nvPr/>
        </p:nvSpPr>
        <p:spPr>
          <a:xfrm>
            <a:off x="1002791" y="235915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 name="object 13"/>
          <p:cNvSpPr txBox="1"/>
          <p:nvPr/>
        </p:nvSpPr>
        <p:spPr>
          <a:xfrm>
            <a:off x="1265047" y="2376297"/>
            <a:ext cx="736600" cy="346710"/>
          </a:xfrm>
          <a:prstGeom prst="rect">
            <a:avLst/>
          </a:prstGeom>
        </p:spPr>
        <p:txBody>
          <a:bodyPr vert="horz" wrap="square" lIns="0" tIns="13335" rIns="0" bIns="0" rtlCol="0">
            <a:spAutoFit/>
          </a:bodyPr>
          <a:lstStyle/>
          <a:p>
            <a:pPr marL="247015" marR="5080" lvl="0" indent="-23495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16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General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98,4</a:t>
            </a:r>
          </a:p>
        </p:txBody>
      </p:sp>
      <p:sp>
        <p:nvSpPr>
          <p:cNvPr id="14" name="object 14"/>
          <p:cNvSpPr/>
          <p:nvPr/>
        </p:nvSpPr>
        <p:spPr>
          <a:xfrm>
            <a:off x="2325623" y="2362200"/>
            <a:ext cx="1260475" cy="394970"/>
          </a:xfrm>
          <a:custGeom>
            <a:avLst/>
            <a:gdLst/>
            <a:ahLst/>
            <a:cxnLst/>
            <a:rect l="l" t="t" r="r" b="b"/>
            <a:pathLst>
              <a:path w="1260475" h="394969">
                <a:moveTo>
                  <a:pt x="1260348" y="0"/>
                </a:moveTo>
                <a:lnTo>
                  <a:pt x="0" y="0"/>
                </a:lnTo>
                <a:lnTo>
                  <a:pt x="0" y="394715"/>
                </a:lnTo>
                <a:lnTo>
                  <a:pt x="1260348" y="394715"/>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 name="object 15"/>
          <p:cNvSpPr txBox="1"/>
          <p:nvPr/>
        </p:nvSpPr>
        <p:spPr>
          <a:xfrm>
            <a:off x="2755773" y="2378202"/>
            <a:ext cx="40068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DASCD</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94,0</a:t>
            </a:r>
          </a:p>
        </p:txBody>
      </p:sp>
      <p:sp>
        <p:nvSpPr>
          <p:cNvPr id="16" name="object 16"/>
          <p:cNvSpPr/>
          <p:nvPr/>
        </p:nvSpPr>
        <p:spPr>
          <a:xfrm>
            <a:off x="7434071" y="5949696"/>
            <a:ext cx="1115695" cy="396240"/>
          </a:xfrm>
          <a:custGeom>
            <a:avLst/>
            <a:gdLst/>
            <a:ahLst/>
            <a:cxnLst/>
            <a:rect l="l" t="t" r="r" b="b"/>
            <a:pathLst>
              <a:path w="1115695" h="396239">
                <a:moveTo>
                  <a:pt x="1115568" y="0"/>
                </a:moveTo>
                <a:lnTo>
                  <a:pt x="0" y="0"/>
                </a:lnTo>
                <a:lnTo>
                  <a:pt x="0" y="396239"/>
                </a:lnTo>
                <a:lnTo>
                  <a:pt x="1115568" y="396239"/>
                </a:lnTo>
                <a:lnTo>
                  <a:pt x="111556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7" name="object 17"/>
          <p:cNvSpPr txBox="1"/>
          <p:nvPr/>
        </p:nvSpPr>
        <p:spPr>
          <a:xfrm>
            <a:off x="7656703" y="5967476"/>
            <a:ext cx="67373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Cultura</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85,6</a:t>
            </a:r>
          </a:p>
        </p:txBody>
      </p:sp>
      <p:sp>
        <p:nvSpPr>
          <p:cNvPr id="18" name="object 18"/>
          <p:cNvSpPr/>
          <p:nvPr/>
        </p:nvSpPr>
        <p:spPr>
          <a:xfrm>
            <a:off x="8609076" y="5952744"/>
            <a:ext cx="1117600" cy="394970"/>
          </a:xfrm>
          <a:custGeom>
            <a:avLst/>
            <a:gdLst/>
            <a:ahLst/>
            <a:cxnLst/>
            <a:rect l="l" t="t" r="r" b="b"/>
            <a:pathLst>
              <a:path w="1117600" h="394970">
                <a:moveTo>
                  <a:pt x="1117092" y="0"/>
                </a:moveTo>
                <a:lnTo>
                  <a:pt x="0" y="0"/>
                </a:lnTo>
                <a:lnTo>
                  <a:pt x="0" y="394715"/>
                </a:lnTo>
                <a:lnTo>
                  <a:pt x="1117092" y="394715"/>
                </a:lnTo>
                <a:lnTo>
                  <a:pt x="11170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9" name="object 19"/>
          <p:cNvSpPr txBox="1"/>
          <p:nvPr/>
        </p:nvSpPr>
        <p:spPr>
          <a:xfrm>
            <a:off x="8731377" y="5969609"/>
            <a:ext cx="873125" cy="346710"/>
          </a:xfrm>
          <a:prstGeom prst="rect">
            <a:avLst/>
          </a:prstGeom>
        </p:spPr>
        <p:txBody>
          <a:bodyPr vert="horz" wrap="square" lIns="0" tIns="13335" rIns="0" bIns="0" rtlCol="0">
            <a:spAutoFit/>
          </a:bodyPr>
          <a:lstStyle/>
          <a:p>
            <a:pPr marL="317500" marR="5080" lvl="0" indent="-30480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ID.</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Pat.</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Cultural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81,3</a:t>
            </a:r>
          </a:p>
        </p:txBody>
      </p:sp>
      <p:sp>
        <p:nvSpPr>
          <p:cNvPr id="20" name="object 20"/>
          <p:cNvSpPr/>
          <p:nvPr/>
        </p:nvSpPr>
        <p:spPr>
          <a:xfrm>
            <a:off x="7434071" y="5501640"/>
            <a:ext cx="1115695" cy="394970"/>
          </a:xfrm>
          <a:custGeom>
            <a:avLst/>
            <a:gdLst/>
            <a:ahLst/>
            <a:cxnLst/>
            <a:rect l="l" t="t" r="r" b="b"/>
            <a:pathLst>
              <a:path w="1115695" h="394970">
                <a:moveTo>
                  <a:pt x="1115568" y="0"/>
                </a:moveTo>
                <a:lnTo>
                  <a:pt x="0" y="0"/>
                </a:lnTo>
                <a:lnTo>
                  <a:pt x="0" y="394716"/>
                </a:lnTo>
                <a:lnTo>
                  <a:pt x="1115568" y="394716"/>
                </a:lnTo>
                <a:lnTo>
                  <a:pt x="111556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1" name="object 21"/>
          <p:cNvSpPr txBox="1"/>
          <p:nvPr/>
        </p:nvSpPr>
        <p:spPr>
          <a:xfrm>
            <a:off x="7877682" y="5598363"/>
            <a:ext cx="2298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EEB</a:t>
            </a:r>
          </a:p>
        </p:txBody>
      </p:sp>
      <p:sp>
        <p:nvSpPr>
          <p:cNvPr id="22" name="object 22"/>
          <p:cNvSpPr/>
          <p:nvPr/>
        </p:nvSpPr>
        <p:spPr>
          <a:xfrm>
            <a:off x="8609076" y="5504688"/>
            <a:ext cx="1117600" cy="396240"/>
          </a:xfrm>
          <a:custGeom>
            <a:avLst/>
            <a:gdLst/>
            <a:ahLst/>
            <a:cxnLst/>
            <a:rect l="l" t="t" r="r" b="b"/>
            <a:pathLst>
              <a:path w="1117600" h="396239">
                <a:moveTo>
                  <a:pt x="1117092" y="0"/>
                </a:moveTo>
                <a:lnTo>
                  <a:pt x="0" y="0"/>
                </a:lnTo>
                <a:lnTo>
                  <a:pt x="0" y="396240"/>
                </a:lnTo>
                <a:lnTo>
                  <a:pt x="1117092" y="396240"/>
                </a:lnTo>
                <a:lnTo>
                  <a:pt x="1117092"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3" name="object 23"/>
          <p:cNvSpPr txBox="1"/>
          <p:nvPr/>
        </p:nvSpPr>
        <p:spPr>
          <a:xfrm>
            <a:off x="9062084" y="5602325"/>
            <a:ext cx="2171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prstClr val="black"/>
                </a:solidFill>
                <a:effectLst/>
                <a:uLnTx/>
                <a:uFillTx/>
                <a:latin typeface="Calibri"/>
                <a:ea typeface="+mn-ea"/>
                <a:cs typeface="Calibri"/>
              </a:rPr>
              <a:t>ET</a:t>
            </a:r>
            <a:r>
              <a:rPr kumimoji="0" lang="es-CO" sz="1050" b="0" i="0" u="none" strike="noStrike" kern="1200" cap="none" spc="0" normalizeH="0" baseline="0">
                <a:ln>
                  <a:noFill/>
                </a:ln>
                <a:solidFill>
                  <a:prstClr val="black"/>
                </a:solidFill>
                <a:effectLst/>
                <a:uLnTx/>
                <a:uFillTx/>
                <a:latin typeface="Calibri"/>
                <a:ea typeface="+mn-ea"/>
                <a:cs typeface="Calibri"/>
              </a:rPr>
              <a:t>B</a:t>
            </a:r>
          </a:p>
        </p:txBody>
      </p:sp>
      <p:sp>
        <p:nvSpPr>
          <p:cNvPr id="24" name="object 24"/>
          <p:cNvSpPr/>
          <p:nvPr/>
        </p:nvSpPr>
        <p:spPr>
          <a:xfrm>
            <a:off x="149352" y="5501640"/>
            <a:ext cx="792480" cy="396240"/>
          </a:xfrm>
          <a:custGeom>
            <a:avLst/>
            <a:gdLst/>
            <a:ahLst/>
            <a:cxnLst/>
            <a:rect l="l" t="t" r="r" b="b"/>
            <a:pathLst>
              <a:path w="792480" h="396239">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5" name="object 25"/>
          <p:cNvSpPr txBox="1"/>
          <p:nvPr/>
        </p:nvSpPr>
        <p:spPr>
          <a:xfrm>
            <a:off x="353974" y="5598972"/>
            <a:ext cx="39052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Há</a:t>
            </a:r>
            <a:r>
              <a:rPr kumimoji="0" lang="es-CO" sz="1050" b="0" i="0" u="none" strike="noStrike" kern="1200" cap="none" spc="-55" normalizeH="0" baseline="0">
                <a:ln>
                  <a:noFill/>
                </a:ln>
                <a:solidFill>
                  <a:srgbClr val="FFFFFF"/>
                </a:solidFill>
                <a:effectLst/>
                <a:uLnTx/>
                <a:uFillTx/>
                <a:latin typeface="Calibri"/>
                <a:ea typeface="+mn-ea"/>
                <a:cs typeface="Calibri"/>
              </a:rPr>
              <a:t>bit</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0" normalizeH="0" baseline="0">
                <a:ln>
                  <a:noFill/>
                </a:ln>
                <a:solidFill>
                  <a:srgbClr val="FFFFFF"/>
                </a:solidFill>
                <a:effectLst/>
                <a:uLnTx/>
                <a:uFillTx/>
                <a:latin typeface="Calibri"/>
                <a:ea typeface="+mn-ea"/>
                <a:cs typeface="Calibri"/>
              </a:rPr>
              <a:t>t</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26" name="object 26"/>
          <p:cNvSpPr/>
          <p:nvPr/>
        </p:nvSpPr>
        <p:spPr>
          <a:xfrm>
            <a:off x="6292596" y="5501640"/>
            <a:ext cx="1079500" cy="396240"/>
          </a:xfrm>
          <a:custGeom>
            <a:avLst/>
            <a:gdLst/>
            <a:ahLst/>
            <a:cxnLst/>
            <a:rect l="l" t="t" r="r" b="b"/>
            <a:pathLst>
              <a:path w="1079500" h="396239">
                <a:moveTo>
                  <a:pt x="1078992" y="0"/>
                </a:moveTo>
                <a:lnTo>
                  <a:pt x="0" y="0"/>
                </a:lnTo>
                <a:lnTo>
                  <a:pt x="0" y="396240"/>
                </a:lnTo>
                <a:lnTo>
                  <a:pt x="1078992" y="396240"/>
                </a:lnTo>
                <a:lnTo>
                  <a:pt x="10789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7" name="object 27"/>
          <p:cNvSpPr txBox="1"/>
          <p:nvPr/>
        </p:nvSpPr>
        <p:spPr>
          <a:xfrm>
            <a:off x="6641718" y="5518505"/>
            <a:ext cx="384810"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0" normalizeH="0" baseline="0">
                <a:ln>
                  <a:noFill/>
                </a:ln>
                <a:solidFill>
                  <a:prstClr val="black"/>
                </a:solidFill>
                <a:effectLst/>
                <a:uLnTx/>
                <a:uFillTx/>
                <a:latin typeface="Calibri"/>
                <a:ea typeface="+mn-ea"/>
                <a:cs typeface="Calibri"/>
              </a:rPr>
              <a:t>AE</a:t>
            </a:r>
            <a:r>
              <a:rPr kumimoji="0" lang="es-CO" sz="1050" b="0" i="0" u="none" strike="noStrike" kern="1200" cap="none" spc="-5"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P</a:t>
            </a:r>
          </a:p>
          <a:p>
            <a:pPr marL="71755"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85,9</a:t>
            </a:r>
          </a:p>
        </p:txBody>
      </p:sp>
      <p:sp>
        <p:nvSpPr>
          <p:cNvPr id="28" name="object 28"/>
          <p:cNvSpPr/>
          <p:nvPr/>
        </p:nvSpPr>
        <p:spPr>
          <a:xfrm>
            <a:off x="4969764"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9" name="object 29"/>
          <p:cNvSpPr txBox="1"/>
          <p:nvPr/>
        </p:nvSpPr>
        <p:spPr>
          <a:xfrm>
            <a:off x="5164328" y="5518810"/>
            <a:ext cx="873760" cy="346710"/>
          </a:xfrm>
          <a:prstGeom prst="rect">
            <a:avLst/>
          </a:prstGeom>
        </p:spPr>
        <p:txBody>
          <a:bodyPr vert="horz" wrap="square" lIns="0" tIns="13335" rIns="0" bIns="0" rtlCol="0">
            <a:spAutoFit/>
          </a:bodyPr>
          <a:lstStyle/>
          <a:p>
            <a:pPr marL="367665" marR="5080" lvl="0" indent="-35560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del</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Hábitat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86</a:t>
            </a:r>
          </a:p>
        </p:txBody>
      </p:sp>
      <p:sp>
        <p:nvSpPr>
          <p:cNvPr id="30" name="object 30"/>
          <p:cNvSpPr/>
          <p:nvPr/>
        </p:nvSpPr>
        <p:spPr>
          <a:xfrm>
            <a:off x="1002791"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1" name="object 31"/>
          <p:cNvSpPr txBox="1"/>
          <p:nvPr/>
        </p:nvSpPr>
        <p:spPr>
          <a:xfrm>
            <a:off x="1164132" y="5518505"/>
            <a:ext cx="935990" cy="347345"/>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EAB</a:t>
            </a:r>
            <a:r>
              <a:rPr kumimoji="0" lang="es-CO" sz="1050" b="0" i="0" u="none" strike="noStrike" kern="1200" cap="none" spc="-6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(Acueducto)</a:t>
            </a:r>
          </a:p>
          <a:p>
            <a:pPr marL="0" marR="0" lvl="0" indent="0" algn="ctr"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91,5</a:t>
            </a:r>
          </a:p>
        </p:txBody>
      </p:sp>
      <p:sp>
        <p:nvSpPr>
          <p:cNvPr id="32" name="object 32"/>
          <p:cNvSpPr/>
          <p:nvPr/>
        </p:nvSpPr>
        <p:spPr>
          <a:xfrm>
            <a:off x="3648455" y="5500115"/>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3" name="object 33"/>
          <p:cNvSpPr txBox="1"/>
          <p:nvPr/>
        </p:nvSpPr>
        <p:spPr>
          <a:xfrm>
            <a:off x="3729354" y="5517896"/>
            <a:ext cx="1104265" cy="346710"/>
          </a:xfrm>
          <a:prstGeom prst="rect">
            <a:avLst/>
          </a:prstGeom>
        </p:spPr>
        <p:txBody>
          <a:bodyPr vert="horz" wrap="square" lIns="0" tIns="13335" rIns="0" bIns="0" rtlCol="0">
            <a:spAutoFit/>
          </a:bodyPr>
          <a:lstStyle/>
          <a:p>
            <a:pPr marL="485140" marR="5080" lvl="0" indent="-47244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0" normalizeH="0" baseline="0">
                <a:ln>
                  <a:noFill/>
                </a:ln>
                <a:solidFill>
                  <a:prstClr val="black"/>
                </a:solidFill>
                <a:effectLst/>
                <a:uLnTx/>
                <a:uFillTx/>
                <a:latin typeface="Calibri"/>
                <a:ea typeface="+mn-ea"/>
                <a:cs typeface="Calibri"/>
              </a:rPr>
              <a:t>Caj</a:t>
            </a:r>
            <a:r>
              <a:rPr kumimoji="0" lang="es-CO" sz="1050" b="0" i="0" u="none" strike="noStrike" kern="1200" cap="none" spc="0" normalizeH="0" baseline="0">
                <a:ln>
                  <a:noFill/>
                </a:ln>
                <a:solidFill>
                  <a:prstClr val="black"/>
                </a:solidFill>
                <a:effectLst/>
                <a:uLnTx/>
                <a:uFillTx/>
                <a:latin typeface="Calibri"/>
                <a:ea typeface="+mn-ea"/>
                <a:cs typeface="Calibri"/>
              </a:rPr>
              <a:t>a</a:t>
            </a:r>
            <a:r>
              <a:rPr kumimoji="0" lang="es-CO" sz="1050" b="0" i="0" u="none" strike="noStrike" kern="1200" cap="none" spc="-110" normalizeH="0" baseline="0">
                <a:ln>
                  <a:noFill/>
                </a:ln>
                <a:solidFill>
                  <a:prstClr val="black"/>
                </a:solidFill>
                <a:effectLst/>
                <a:uLnTx/>
                <a:uFillTx/>
                <a:latin typeface="Calibri"/>
                <a:ea typeface="+mn-ea"/>
                <a:cs typeface="Calibri"/>
              </a:rPr>
              <a:t> </a:t>
            </a:r>
            <a:r>
              <a:rPr kumimoji="0" lang="es-CO" sz="1050" b="0" i="0" u="none" strike="noStrike" kern="1200" cap="none" spc="-40" normalizeH="0" baseline="0">
                <a:ln>
                  <a:noFill/>
                </a:ln>
                <a:solidFill>
                  <a:prstClr val="black"/>
                </a:solidFill>
                <a:effectLst/>
                <a:uLnTx/>
                <a:uFillTx/>
                <a:latin typeface="Calibri"/>
                <a:ea typeface="+mn-ea"/>
                <a:cs typeface="Calibri"/>
              </a:rPr>
              <a:t>Vi</a:t>
            </a:r>
            <a:r>
              <a:rPr kumimoji="0" lang="es-CO" sz="1050" b="0" i="0" u="none" strike="noStrike" kern="1200" cap="none" spc="-35" normalizeH="0" baseline="0">
                <a:ln>
                  <a:noFill/>
                </a:ln>
                <a:solidFill>
                  <a:prstClr val="black"/>
                </a:solidFill>
                <a:effectLst/>
                <a:uLnTx/>
                <a:uFillTx/>
                <a:latin typeface="Calibri"/>
                <a:ea typeface="+mn-ea"/>
                <a:cs typeface="Calibri"/>
              </a:rPr>
              <a:t>v</a:t>
            </a:r>
            <a:r>
              <a:rPr kumimoji="0" lang="es-CO" sz="1050" b="0" i="0" u="none" strike="noStrike" kern="1200" cap="none" spc="-40" normalizeH="0" baseline="0">
                <a:ln>
                  <a:noFill/>
                </a:ln>
                <a:solidFill>
                  <a:prstClr val="black"/>
                </a:solidFill>
                <a:effectLst/>
                <a:uLnTx/>
                <a:uFillTx/>
                <a:latin typeface="Calibri"/>
                <a:ea typeface="+mn-ea"/>
                <a:cs typeface="Calibri"/>
              </a:rPr>
              <a:t>i</a:t>
            </a:r>
            <a:r>
              <a:rPr kumimoji="0" lang="es-CO" sz="1050" b="0" i="0" u="none" strike="noStrike" kern="1200" cap="none" spc="-35" normalizeH="0" baseline="0">
                <a:ln>
                  <a:noFill/>
                </a:ln>
                <a:solidFill>
                  <a:prstClr val="black"/>
                </a:solidFill>
                <a:effectLst/>
                <a:uLnTx/>
                <a:uFillTx/>
                <a:latin typeface="Calibri"/>
                <a:ea typeface="+mn-ea"/>
                <a:cs typeface="Calibri"/>
              </a:rPr>
              <a:t>e</a:t>
            </a:r>
            <a:r>
              <a:rPr kumimoji="0" lang="es-CO" sz="1050" b="0" i="0" u="none" strike="noStrike" kern="1200" cap="none" spc="-40" normalizeH="0" baseline="0">
                <a:ln>
                  <a:noFill/>
                </a:ln>
                <a:solidFill>
                  <a:prstClr val="black"/>
                </a:solidFill>
                <a:effectLst/>
                <a:uLnTx/>
                <a:uFillTx/>
                <a:latin typeface="Calibri"/>
                <a:ea typeface="+mn-ea"/>
                <a:cs typeface="Calibri"/>
              </a:rPr>
              <a:t>n</a:t>
            </a:r>
            <a:r>
              <a:rPr kumimoji="0" lang="es-CO" sz="1050" b="0" i="0" u="none" strike="noStrike" kern="1200" cap="none" spc="-5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a</a:t>
            </a:r>
            <a:r>
              <a:rPr kumimoji="0" lang="es-CO" sz="1050" b="0" i="0" u="none" strike="noStrike" kern="1200" cap="none" spc="-120" normalizeH="0" baseline="0">
                <a:ln>
                  <a:noFill/>
                </a:ln>
                <a:solidFill>
                  <a:prstClr val="black"/>
                </a:solidFill>
                <a:effectLst/>
                <a:uLnTx/>
                <a:uFillTx/>
                <a:latin typeface="Calibri"/>
                <a:ea typeface="+mn-ea"/>
                <a:cs typeface="Calibri"/>
              </a:rPr>
              <a:t> </a:t>
            </a:r>
            <a:r>
              <a:rPr kumimoji="0" lang="es-CO" sz="1050" b="0" i="0" u="none" strike="noStrike" kern="1200" cap="none" spc="-45" normalizeH="0" baseline="0">
                <a:ln>
                  <a:noFill/>
                </a:ln>
                <a:solidFill>
                  <a:prstClr val="black"/>
                </a:solidFill>
                <a:effectLst/>
                <a:uLnTx/>
                <a:uFillTx/>
                <a:latin typeface="Calibri"/>
                <a:ea typeface="+mn-ea"/>
                <a:cs typeface="Calibri"/>
              </a:rPr>
              <a:t>Po</a:t>
            </a:r>
            <a:r>
              <a:rPr kumimoji="0" lang="es-CO" sz="1050" b="0" i="0" u="none" strike="noStrike" kern="1200" cap="none" spc="-40" normalizeH="0" baseline="0">
                <a:ln>
                  <a:noFill/>
                </a:ln>
                <a:solidFill>
                  <a:prstClr val="black"/>
                </a:solidFill>
                <a:effectLst/>
                <a:uLnTx/>
                <a:uFillTx/>
                <a:latin typeface="Calibri"/>
                <a:ea typeface="+mn-ea"/>
                <a:cs typeface="Calibri"/>
              </a:rPr>
              <a:t>pula</a:t>
            </a:r>
            <a:r>
              <a:rPr kumimoji="0" lang="es-CO" sz="1050" b="0" i="0" u="none" strike="noStrike" kern="1200" cap="none" spc="0" normalizeH="0" baseline="0">
                <a:ln>
                  <a:noFill/>
                </a:ln>
                <a:solidFill>
                  <a:prstClr val="black"/>
                </a:solidFill>
                <a:effectLst/>
                <a:uLnTx/>
                <a:uFillTx/>
                <a:latin typeface="Calibri"/>
                <a:ea typeface="+mn-ea"/>
                <a:cs typeface="Calibri"/>
              </a:rPr>
              <a:t>r  </a:t>
            </a:r>
            <a:r>
              <a:rPr kumimoji="0" lang="es-CO" sz="1050" b="0" i="0" u="none" strike="noStrike" kern="1200" cap="none" spc="-35" normalizeH="0" baseline="0">
                <a:ln>
                  <a:noFill/>
                </a:ln>
                <a:solidFill>
                  <a:prstClr val="black"/>
                </a:solidFill>
                <a:effectLst/>
                <a:uLnTx/>
                <a:uFillTx/>
                <a:latin typeface="Calibri"/>
                <a:ea typeface="+mn-ea"/>
                <a:cs typeface="Calibri"/>
              </a:rPr>
              <a:t>87</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34" name="object 34"/>
          <p:cNvSpPr/>
          <p:nvPr/>
        </p:nvSpPr>
        <p:spPr>
          <a:xfrm>
            <a:off x="2325623"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5" name="object 35"/>
          <p:cNvSpPr txBox="1"/>
          <p:nvPr/>
        </p:nvSpPr>
        <p:spPr>
          <a:xfrm>
            <a:off x="2444876" y="5519420"/>
            <a:ext cx="1021080" cy="346710"/>
          </a:xfrm>
          <a:prstGeom prst="rect">
            <a:avLst/>
          </a:prstGeom>
        </p:spPr>
        <p:txBody>
          <a:bodyPr vert="horz" wrap="square" lIns="0" tIns="13335" rIns="0" bIns="0" rtlCol="0">
            <a:spAutoFit/>
          </a:bodyPr>
          <a:lstStyle/>
          <a:p>
            <a:pPr marL="390525" marR="5080" lvl="0" indent="-37846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Reno.</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Urbana</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ERU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86,9</a:t>
            </a:r>
          </a:p>
        </p:txBody>
      </p:sp>
      <p:sp>
        <p:nvSpPr>
          <p:cNvPr id="36" name="object 36"/>
          <p:cNvSpPr/>
          <p:nvPr/>
        </p:nvSpPr>
        <p:spPr>
          <a:xfrm>
            <a:off x="149352" y="563880"/>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7" name="object 37"/>
          <p:cNvSpPr txBox="1"/>
          <p:nvPr/>
        </p:nvSpPr>
        <p:spPr>
          <a:xfrm>
            <a:off x="382930" y="660653"/>
            <a:ext cx="3314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Mu</a:t>
            </a:r>
            <a:r>
              <a:rPr kumimoji="0" lang="es-CO" sz="1050" b="0" i="0" u="none" strike="noStrike" kern="1200" cap="none" spc="-50" normalizeH="0" baseline="0">
                <a:ln>
                  <a:noFill/>
                </a:ln>
                <a:solidFill>
                  <a:srgbClr val="FFFFFF"/>
                </a:solidFill>
                <a:effectLst/>
                <a:uLnTx/>
                <a:uFillTx/>
                <a:latin typeface="Calibri"/>
                <a:ea typeface="+mn-ea"/>
                <a:cs typeface="Calibri"/>
              </a:rPr>
              <a:t>j</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0" normalizeH="0" baseline="0">
                <a:ln>
                  <a:noFill/>
                </a:ln>
                <a:solidFill>
                  <a:srgbClr val="FFFFFF"/>
                </a:solidFill>
                <a:effectLst/>
                <a:uLnTx/>
                <a:uFillTx/>
                <a:latin typeface="Calibri"/>
                <a:ea typeface="+mn-ea"/>
                <a:cs typeface="Calibri"/>
              </a:rPr>
              <a:t>r</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38" name="object 38"/>
          <p:cNvSpPr/>
          <p:nvPr/>
        </p:nvSpPr>
        <p:spPr>
          <a:xfrm>
            <a:off x="149352" y="1013460"/>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9" name="object 39"/>
          <p:cNvSpPr txBox="1"/>
          <p:nvPr/>
        </p:nvSpPr>
        <p:spPr>
          <a:xfrm>
            <a:off x="344525" y="1029157"/>
            <a:ext cx="408940" cy="34734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Gestión</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18415" marR="0" lvl="0" indent="0" algn="l"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Jurídica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0" name="object 40"/>
          <p:cNvSpPr/>
          <p:nvPr/>
        </p:nvSpPr>
        <p:spPr>
          <a:xfrm>
            <a:off x="149352" y="115823"/>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1" name="object 41"/>
          <p:cNvSpPr txBox="1"/>
          <p:nvPr/>
        </p:nvSpPr>
        <p:spPr>
          <a:xfrm>
            <a:off x="266801" y="211582"/>
            <a:ext cx="56261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Pl</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n</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ció</a:t>
            </a:r>
            <a:r>
              <a:rPr kumimoji="0" lang="es-CO" sz="1050" b="0" i="0" u="none" strike="noStrike" kern="1200" cap="none" spc="0" normalizeH="0" baseline="0">
                <a:ln>
                  <a:noFill/>
                </a:ln>
                <a:solidFill>
                  <a:srgbClr val="FFFFFF"/>
                </a:solidFill>
                <a:effectLst/>
                <a:uLnTx/>
                <a:uFillTx/>
                <a:latin typeface="Calibri"/>
                <a:ea typeface="+mn-ea"/>
                <a:cs typeface="Calibri"/>
              </a:rPr>
              <a:t>n</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2" name="object 42"/>
          <p:cNvSpPr/>
          <p:nvPr/>
        </p:nvSpPr>
        <p:spPr>
          <a:xfrm>
            <a:off x="149352" y="1461516"/>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3" name="object 43"/>
          <p:cNvSpPr txBox="1"/>
          <p:nvPr/>
        </p:nvSpPr>
        <p:spPr>
          <a:xfrm>
            <a:off x="256133" y="1434210"/>
            <a:ext cx="584835" cy="437515"/>
          </a:xfrm>
          <a:prstGeom prst="rect">
            <a:avLst/>
          </a:prstGeom>
        </p:spPr>
        <p:txBody>
          <a:bodyPr vert="horz" wrap="square" lIns="0" tIns="12700" rIns="0" bIns="0" rtlCol="0">
            <a:spAutoFit/>
          </a:bodyPr>
          <a:lstStyle/>
          <a:p>
            <a:pPr marL="12700" marR="5080" lvl="0" indent="-1270" algn="ctr" defTabSz="914400" rtl="0" eaLnBrk="1" fontAlgn="auto" latinLnBrk="0" hangingPunct="1">
              <a:lnSpc>
                <a:spcPct val="100000"/>
              </a:lnSpc>
              <a:spcBef>
                <a:spcPts val="100"/>
              </a:spcBef>
              <a:spcAft>
                <a:spcPts val="0"/>
              </a:spcAft>
              <a:buClrTx/>
              <a:buSzTx/>
              <a:buFontTx/>
              <a:buNone/>
              <a:tabLst/>
              <a:defRPr/>
            </a:pPr>
            <a:r>
              <a:rPr kumimoji="0" lang="es-CO" sz="900" b="0" i="0" u="none" strike="noStrike" kern="1200" cap="none" spc="-50" normalizeH="0" baseline="0">
                <a:ln>
                  <a:noFill/>
                </a:ln>
                <a:solidFill>
                  <a:srgbClr val="FFFFFF"/>
                </a:solidFill>
                <a:effectLst/>
                <a:uLnTx/>
                <a:uFillTx/>
                <a:latin typeface="Calibri"/>
                <a:ea typeface="+mn-ea"/>
                <a:cs typeface="Calibri"/>
              </a:rPr>
              <a:t>Seguridad </a:t>
            </a:r>
            <a:r>
              <a:rPr kumimoji="0" lang="es-CO" sz="900" b="0" i="0" u="none" strike="noStrike" kern="1200" cap="none" spc="-45" normalizeH="0" baseline="0">
                <a:ln>
                  <a:noFill/>
                </a:ln>
                <a:solidFill>
                  <a:srgbClr val="FFFFFF"/>
                </a:solidFill>
                <a:effectLst/>
                <a:uLnTx/>
                <a:uFillTx/>
                <a:latin typeface="Calibri"/>
                <a:ea typeface="+mn-ea"/>
                <a:cs typeface="Calibri"/>
              </a:rPr>
              <a:t> </a:t>
            </a:r>
            <a:r>
              <a:rPr kumimoji="0" lang="es-CO" sz="900" b="0" i="0" u="none" strike="noStrike" kern="1200" cap="none" spc="-50" normalizeH="0" baseline="0">
                <a:ln>
                  <a:noFill/>
                </a:ln>
                <a:solidFill>
                  <a:srgbClr val="FFFFFF"/>
                </a:solidFill>
                <a:effectLst/>
                <a:uLnTx/>
                <a:uFillTx/>
                <a:latin typeface="Calibri"/>
                <a:ea typeface="+mn-ea"/>
                <a:cs typeface="Calibri"/>
              </a:rPr>
              <a:t>C</a:t>
            </a:r>
            <a:r>
              <a:rPr kumimoji="0" lang="es-CO" sz="900" b="0" i="0" u="none" strike="noStrike" kern="1200" cap="none" spc="-45" normalizeH="0" baseline="0">
                <a:ln>
                  <a:noFill/>
                </a:ln>
                <a:solidFill>
                  <a:srgbClr val="FFFFFF"/>
                </a:solidFill>
                <a:effectLst/>
                <a:uLnTx/>
                <a:uFillTx/>
                <a:latin typeface="Calibri"/>
                <a:ea typeface="+mn-ea"/>
                <a:cs typeface="Calibri"/>
              </a:rPr>
              <a:t>o</a:t>
            </a:r>
            <a:r>
              <a:rPr kumimoji="0" lang="es-CO" sz="900" b="0" i="0" u="none" strike="noStrike" kern="1200" cap="none" spc="-55" normalizeH="0" baseline="0">
                <a:ln>
                  <a:noFill/>
                </a:ln>
                <a:solidFill>
                  <a:srgbClr val="FFFFFF"/>
                </a:solidFill>
                <a:effectLst/>
                <a:uLnTx/>
                <a:uFillTx/>
                <a:latin typeface="Calibri"/>
                <a:ea typeface="+mn-ea"/>
                <a:cs typeface="Calibri"/>
              </a:rPr>
              <a:t>n</a:t>
            </a:r>
            <a:r>
              <a:rPr kumimoji="0" lang="es-CO" sz="900" b="0" i="0" u="none" strike="noStrike" kern="1200" cap="none" spc="-50" normalizeH="0" baseline="0">
                <a:ln>
                  <a:noFill/>
                </a:ln>
                <a:solidFill>
                  <a:srgbClr val="FFFFFF"/>
                </a:solidFill>
                <a:effectLst/>
                <a:uLnTx/>
                <a:uFillTx/>
                <a:latin typeface="Calibri"/>
                <a:ea typeface="+mn-ea"/>
                <a:cs typeface="Calibri"/>
              </a:rPr>
              <a:t>v</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50" normalizeH="0" baseline="0">
                <a:ln>
                  <a:noFill/>
                </a:ln>
                <a:solidFill>
                  <a:srgbClr val="FFFFFF"/>
                </a:solidFill>
                <a:effectLst/>
                <a:uLnTx/>
                <a:uFillTx/>
                <a:latin typeface="Calibri"/>
                <a:ea typeface="+mn-ea"/>
                <a:cs typeface="Calibri"/>
              </a:rPr>
              <a:t>v</a:t>
            </a:r>
            <a:r>
              <a:rPr kumimoji="0" lang="es-CO" sz="900" b="0" i="0" u="none" strike="noStrike" kern="1200" cap="none" spc="-55" normalizeH="0" baseline="0">
                <a:ln>
                  <a:noFill/>
                </a:ln>
                <a:solidFill>
                  <a:srgbClr val="FFFFFF"/>
                </a:solidFill>
                <a:effectLst/>
                <a:uLnTx/>
                <a:uFillTx/>
                <a:latin typeface="Calibri"/>
                <a:ea typeface="+mn-ea"/>
                <a:cs typeface="Calibri"/>
              </a:rPr>
              <a:t>en</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0" normalizeH="0" baseline="0">
                <a:ln>
                  <a:noFill/>
                </a:ln>
                <a:solidFill>
                  <a:srgbClr val="FFFFFF"/>
                </a:solidFill>
                <a:effectLst/>
                <a:uLnTx/>
                <a:uFillTx/>
                <a:latin typeface="Calibri"/>
                <a:ea typeface="+mn-ea"/>
                <a:cs typeface="Calibri"/>
              </a:rPr>
              <a:t>a</a:t>
            </a:r>
            <a:r>
              <a:rPr kumimoji="0" lang="es-CO" sz="900" b="0" i="0" u="none" strike="noStrike" kern="1200" cap="none" spc="-110" normalizeH="0" baseline="0">
                <a:ln>
                  <a:noFill/>
                </a:ln>
                <a:solidFill>
                  <a:srgbClr val="FFFFFF"/>
                </a:solidFill>
                <a:effectLst/>
                <a:uLnTx/>
                <a:uFillTx/>
                <a:latin typeface="Calibri"/>
                <a:ea typeface="+mn-ea"/>
                <a:cs typeface="Calibri"/>
              </a:rPr>
              <a:t> </a:t>
            </a:r>
            <a:r>
              <a:rPr kumimoji="0" lang="es-CO" sz="900" b="0" i="0" u="none" strike="noStrike" kern="1200" cap="none" spc="0" normalizeH="0" baseline="0">
                <a:ln>
                  <a:noFill/>
                </a:ln>
                <a:solidFill>
                  <a:srgbClr val="FFFFFF"/>
                </a:solidFill>
                <a:effectLst/>
                <a:uLnTx/>
                <a:uFillTx/>
                <a:latin typeface="Calibri"/>
                <a:ea typeface="+mn-ea"/>
                <a:cs typeface="Calibri"/>
              </a:rPr>
              <a:t>y  </a:t>
            </a:r>
            <a:r>
              <a:rPr kumimoji="0" lang="es-CO" sz="900" b="0" i="0" u="none" strike="noStrike" kern="1200" cap="none" spc="-50" normalizeH="0" baseline="0">
                <a:ln>
                  <a:noFill/>
                </a:ln>
                <a:solidFill>
                  <a:srgbClr val="FFFFFF"/>
                </a:solidFill>
                <a:effectLst/>
                <a:uLnTx/>
                <a:uFillTx/>
                <a:latin typeface="Calibri"/>
                <a:ea typeface="+mn-ea"/>
                <a:cs typeface="Calibri"/>
              </a:rPr>
              <a:t>Justicia</a:t>
            </a:r>
            <a:endParaRPr kumimoji="0" lang="es-CO" sz="900" b="0" i="0" u="none" strike="noStrike" kern="1200" cap="none" spc="0" normalizeH="0" baseline="0">
              <a:ln>
                <a:noFill/>
              </a:ln>
              <a:solidFill>
                <a:prstClr val="black"/>
              </a:solidFill>
              <a:effectLst/>
              <a:uLnTx/>
              <a:uFillTx/>
              <a:latin typeface="Calibri"/>
              <a:ea typeface="+mn-ea"/>
              <a:cs typeface="Calibri"/>
            </a:endParaRPr>
          </a:p>
        </p:txBody>
      </p:sp>
      <p:sp>
        <p:nvSpPr>
          <p:cNvPr id="44" name="object 44"/>
          <p:cNvSpPr/>
          <p:nvPr/>
        </p:nvSpPr>
        <p:spPr>
          <a:xfrm>
            <a:off x="149352" y="1911095"/>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5" name="object 45"/>
          <p:cNvSpPr txBox="1"/>
          <p:nvPr/>
        </p:nvSpPr>
        <p:spPr>
          <a:xfrm>
            <a:off x="257657" y="1927352"/>
            <a:ext cx="58102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Integración</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1905"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Social</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6" name="object 46"/>
          <p:cNvSpPr/>
          <p:nvPr/>
        </p:nvSpPr>
        <p:spPr>
          <a:xfrm>
            <a:off x="149352" y="3256788"/>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7" name="object 47"/>
          <p:cNvSpPr txBox="1"/>
          <p:nvPr/>
        </p:nvSpPr>
        <p:spPr>
          <a:xfrm>
            <a:off x="283870" y="3354451"/>
            <a:ext cx="53022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duc</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ció</a:t>
            </a:r>
            <a:r>
              <a:rPr kumimoji="0" lang="es-CO" sz="1050" b="0" i="0" u="none" strike="noStrike" kern="1200" cap="none" spc="0" normalizeH="0" baseline="0">
                <a:ln>
                  <a:noFill/>
                </a:ln>
                <a:solidFill>
                  <a:srgbClr val="FFFFFF"/>
                </a:solidFill>
                <a:effectLst/>
                <a:uLnTx/>
                <a:uFillTx/>
                <a:latin typeface="Calibri"/>
                <a:ea typeface="+mn-ea"/>
                <a:cs typeface="Calibri"/>
              </a:rPr>
              <a:t>n</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8" name="object 48"/>
          <p:cNvSpPr/>
          <p:nvPr/>
        </p:nvSpPr>
        <p:spPr>
          <a:xfrm>
            <a:off x="149352" y="4154423"/>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9" name="object 49"/>
          <p:cNvSpPr txBox="1"/>
          <p:nvPr/>
        </p:nvSpPr>
        <p:spPr>
          <a:xfrm>
            <a:off x="303377" y="4252086"/>
            <a:ext cx="489584"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Hacienda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0" name="object 50"/>
          <p:cNvSpPr/>
          <p:nvPr/>
        </p:nvSpPr>
        <p:spPr>
          <a:xfrm>
            <a:off x="149352" y="4604003"/>
            <a:ext cx="792480" cy="396240"/>
          </a:xfrm>
          <a:custGeom>
            <a:avLst/>
            <a:gdLst/>
            <a:ahLst/>
            <a:cxnLst/>
            <a:rect l="l" t="t" r="r" b="b"/>
            <a:pathLst>
              <a:path w="792480" h="396239">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1" name="object 51"/>
          <p:cNvSpPr txBox="1"/>
          <p:nvPr/>
        </p:nvSpPr>
        <p:spPr>
          <a:xfrm>
            <a:off x="262229" y="4621148"/>
            <a:ext cx="573405" cy="346710"/>
          </a:xfrm>
          <a:prstGeom prst="rect">
            <a:avLst/>
          </a:prstGeom>
        </p:spPr>
        <p:txBody>
          <a:bodyPr vert="horz" wrap="square" lIns="0" tIns="13335" rIns="0" bIns="0" rtlCol="0">
            <a:spAutoFit/>
          </a:bodyPr>
          <a:lstStyle/>
          <a:p>
            <a:pPr marL="12700" marR="5080" lvl="0" indent="2095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Desarrollo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conó</a:t>
            </a:r>
            <a:r>
              <a:rPr kumimoji="0" lang="es-CO" sz="1050" b="0" i="0" u="none" strike="noStrike" kern="1200" cap="none" spc="-50" normalizeH="0" baseline="0">
                <a:ln>
                  <a:noFill/>
                </a:ln>
                <a:solidFill>
                  <a:srgbClr val="FFFFFF"/>
                </a:solidFill>
                <a:effectLst/>
                <a:uLnTx/>
                <a:uFillTx/>
                <a:latin typeface="Calibri"/>
                <a:ea typeface="+mn-ea"/>
                <a:cs typeface="Calibri"/>
              </a:rPr>
              <a:t>m</a:t>
            </a:r>
            <a:r>
              <a:rPr kumimoji="0" lang="es-CO" sz="1050" b="0" i="0" u="none" strike="noStrike" kern="1200" cap="none" spc="-55" normalizeH="0" baseline="0">
                <a:ln>
                  <a:noFill/>
                </a:ln>
                <a:solidFill>
                  <a:srgbClr val="FFFFFF"/>
                </a:solidFill>
                <a:effectLst/>
                <a:uLnTx/>
                <a:uFillTx/>
                <a:latin typeface="Calibri"/>
                <a:ea typeface="+mn-ea"/>
                <a:cs typeface="Calibri"/>
              </a:rPr>
              <a:t>ic</a:t>
            </a:r>
            <a:r>
              <a:rPr kumimoji="0" lang="es-CO" sz="1050" b="0" i="0" u="none" strike="noStrike" kern="1200" cap="none" spc="0" normalizeH="0" baseline="0">
                <a:ln>
                  <a:noFill/>
                </a:ln>
                <a:solidFill>
                  <a:srgbClr val="FFFFFF"/>
                </a:solidFill>
                <a:effectLst/>
                <a:uLnTx/>
                <a:uFillTx/>
                <a:latin typeface="Calibri"/>
                <a:ea typeface="+mn-ea"/>
                <a:cs typeface="Calibri"/>
              </a:rPr>
              <a:t>o</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2" name="object 52"/>
          <p:cNvSpPr/>
          <p:nvPr/>
        </p:nvSpPr>
        <p:spPr>
          <a:xfrm>
            <a:off x="149352" y="5052059"/>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3" name="object 53"/>
          <p:cNvSpPr txBox="1"/>
          <p:nvPr/>
        </p:nvSpPr>
        <p:spPr>
          <a:xfrm>
            <a:off x="289661" y="5149977"/>
            <a:ext cx="51879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M</a:t>
            </a:r>
            <a:r>
              <a:rPr kumimoji="0" lang="es-CO" sz="1050" b="0" i="0" u="none" strike="noStrike" kern="1200" cap="none" spc="-55" normalizeH="0" baseline="0">
                <a:ln>
                  <a:noFill/>
                </a:ln>
                <a:solidFill>
                  <a:srgbClr val="FFFFFF"/>
                </a:solidFill>
                <a:effectLst/>
                <a:uLnTx/>
                <a:uFillTx/>
                <a:latin typeface="Calibri"/>
                <a:ea typeface="+mn-ea"/>
                <a:cs typeface="Calibri"/>
              </a:rPr>
              <a:t>o</a:t>
            </a:r>
            <a:r>
              <a:rPr kumimoji="0" lang="es-CO" sz="1050" b="0" i="0" u="none" strike="noStrike" kern="1200" cap="none" spc="-45" normalizeH="0" baseline="0">
                <a:ln>
                  <a:noFill/>
                </a:ln>
                <a:solidFill>
                  <a:srgbClr val="FFFFFF"/>
                </a:solidFill>
                <a:effectLst/>
                <a:uLnTx/>
                <a:uFillTx/>
                <a:latin typeface="Calibri"/>
                <a:ea typeface="+mn-ea"/>
                <a:cs typeface="Calibri"/>
              </a:rPr>
              <a:t>v</a:t>
            </a:r>
            <a:r>
              <a:rPr kumimoji="0" lang="es-CO" sz="1050" b="0" i="0" u="none" strike="noStrike" kern="1200" cap="none" spc="-55" normalizeH="0" baseline="0">
                <a:ln>
                  <a:noFill/>
                </a:ln>
                <a:solidFill>
                  <a:srgbClr val="FFFFFF"/>
                </a:solidFill>
                <a:effectLst/>
                <a:uLnTx/>
                <a:uFillTx/>
                <a:latin typeface="Calibri"/>
                <a:ea typeface="+mn-ea"/>
                <a:cs typeface="Calibri"/>
              </a:rPr>
              <a:t>ilid</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0" normalizeH="0" baseline="0">
                <a:ln>
                  <a:noFill/>
                </a:ln>
                <a:solidFill>
                  <a:srgbClr val="FFFFFF"/>
                </a:solidFill>
                <a:effectLst/>
                <a:uLnTx/>
                <a:uFillTx/>
                <a:latin typeface="Calibri"/>
                <a:ea typeface="+mn-ea"/>
                <a:cs typeface="Calibri"/>
              </a:rPr>
              <a:t>d</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4" name="object 54"/>
          <p:cNvSpPr/>
          <p:nvPr/>
        </p:nvSpPr>
        <p:spPr>
          <a:xfrm>
            <a:off x="149352" y="5949696"/>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5" name="object 55"/>
          <p:cNvSpPr txBox="1"/>
          <p:nvPr/>
        </p:nvSpPr>
        <p:spPr>
          <a:xfrm>
            <a:off x="286918" y="5923584"/>
            <a:ext cx="523875" cy="437515"/>
          </a:xfrm>
          <a:prstGeom prst="rect">
            <a:avLst/>
          </a:prstGeom>
        </p:spPr>
        <p:txBody>
          <a:bodyPr vert="horz" wrap="square" lIns="0" tIns="12700" rIns="0" bIns="0" rtlCol="0">
            <a:spAutoFit/>
          </a:bodyPr>
          <a:lstStyle/>
          <a:p>
            <a:pPr marL="12065" marR="5080" lvl="0" indent="-1905" algn="ctr" defTabSz="914400" rtl="0" eaLnBrk="1" fontAlgn="auto" latinLnBrk="0" hangingPunct="1">
              <a:lnSpc>
                <a:spcPct val="100000"/>
              </a:lnSpc>
              <a:spcBef>
                <a:spcPts val="100"/>
              </a:spcBef>
              <a:spcAft>
                <a:spcPts val="0"/>
              </a:spcAft>
              <a:buClrTx/>
              <a:buSzTx/>
              <a:buFontTx/>
              <a:buNone/>
              <a:tabLst/>
              <a:defRPr/>
            </a:pPr>
            <a:r>
              <a:rPr kumimoji="0" lang="es-CO" sz="900" b="0" i="0" u="none" strike="noStrike" kern="1200" cap="none" spc="-50" normalizeH="0" baseline="0">
                <a:ln>
                  <a:noFill/>
                </a:ln>
                <a:solidFill>
                  <a:srgbClr val="FFFFFF"/>
                </a:solidFill>
                <a:effectLst/>
                <a:uLnTx/>
                <a:uFillTx/>
                <a:latin typeface="Calibri"/>
                <a:ea typeface="+mn-ea"/>
                <a:cs typeface="Calibri"/>
              </a:rPr>
              <a:t>Cultura </a:t>
            </a:r>
            <a:r>
              <a:rPr kumimoji="0" lang="es-CO" sz="900" b="0" i="0" u="none" strike="noStrike" kern="1200" cap="none" spc="-45" normalizeH="0" baseline="0">
                <a:ln>
                  <a:noFill/>
                </a:ln>
                <a:solidFill>
                  <a:srgbClr val="FFFFFF"/>
                </a:solidFill>
                <a:effectLst/>
                <a:uLnTx/>
                <a:uFillTx/>
                <a:latin typeface="Calibri"/>
                <a:ea typeface="+mn-ea"/>
                <a:cs typeface="Calibri"/>
              </a:rPr>
              <a:t> </a:t>
            </a:r>
            <a:r>
              <a:rPr kumimoji="0" lang="es-CO" sz="900" b="0" i="0" u="none" strike="noStrike" kern="1200" cap="none" spc="-55" normalizeH="0" baseline="0">
                <a:ln>
                  <a:noFill/>
                </a:ln>
                <a:solidFill>
                  <a:srgbClr val="FFFFFF"/>
                </a:solidFill>
                <a:effectLst/>
                <a:uLnTx/>
                <a:uFillTx/>
                <a:latin typeface="Calibri"/>
                <a:ea typeface="+mn-ea"/>
                <a:cs typeface="Calibri"/>
              </a:rPr>
              <a:t>re</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re</a:t>
            </a:r>
            <a:r>
              <a:rPr kumimoji="0" lang="es-CO" sz="900" b="0" i="0" u="none" strike="noStrike" kern="1200" cap="none" spc="-50" normalizeH="0" baseline="0">
                <a:ln>
                  <a:noFill/>
                </a:ln>
                <a:solidFill>
                  <a:srgbClr val="FFFFFF"/>
                </a:solidFill>
                <a:effectLst/>
                <a:uLnTx/>
                <a:uFillTx/>
                <a:latin typeface="Calibri"/>
                <a:ea typeface="+mn-ea"/>
                <a:cs typeface="Calibri"/>
              </a:rPr>
              <a:t>a</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45" normalizeH="0" baseline="0">
                <a:ln>
                  <a:noFill/>
                </a:ln>
                <a:solidFill>
                  <a:srgbClr val="FFFFFF"/>
                </a:solidFill>
                <a:effectLst/>
                <a:uLnTx/>
                <a:uFillTx/>
                <a:latin typeface="Calibri"/>
                <a:ea typeface="+mn-ea"/>
                <a:cs typeface="Calibri"/>
              </a:rPr>
              <a:t>ó</a:t>
            </a:r>
            <a:r>
              <a:rPr kumimoji="0" lang="es-CO" sz="900" b="0" i="0" u="none" strike="noStrike" kern="1200" cap="none" spc="75" normalizeH="0" baseline="0">
                <a:ln>
                  <a:noFill/>
                </a:ln>
                <a:solidFill>
                  <a:srgbClr val="FFFFFF"/>
                </a:solidFill>
                <a:effectLst/>
                <a:uLnTx/>
                <a:uFillTx/>
                <a:latin typeface="Calibri"/>
                <a:ea typeface="+mn-ea"/>
                <a:cs typeface="Calibri"/>
              </a:rPr>
              <a:t>n</a:t>
            </a:r>
            <a:r>
              <a:rPr kumimoji="0" lang="es-CO" sz="900" b="0" i="0" u="none" strike="noStrike" kern="1200" cap="none" spc="0" normalizeH="0" baseline="0">
                <a:ln>
                  <a:noFill/>
                </a:ln>
                <a:solidFill>
                  <a:srgbClr val="FFFFFF"/>
                </a:solidFill>
                <a:effectLst/>
                <a:uLnTx/>
                <a:uFillTx/>
                <a:latin typeface="Calibri"/>
                <a:ea typeface="+mn-ea"/>
                <a:cs typeface="Calibri"/>
              </a:rPr>
              <a:t>y  </a:t>
            </a:r>
            <a:r>
              <a:rPr kumimoji="0" lang="es-CO" sz="900" b="0" i="0" u="none" strike="noStrike" kern="1200" cap="none" spc="-45" normalizeH="0" baseline="0">
                <a:ln>
                  <a:noFill/>
                </a:ln>
                <a:solidFill>
                  <a:srgbClr val="FFFFFF"/>
                </a:solidFill>
                <a:effectLst/>
                <a:uLnTx/>
                <a:uFillTx/>
                <a:latin typeface="Calibri"/>
                <a:ea typeface="+mn-ea"/>
                <a:cs typeface="Calibri"/>
              </a:rPr>
              <a:t>deporte</a:t>
            </a:r>
            <a:endParaRPr kumimoji="0" lang="es-CO" sz="900" b="0" i="0" u="none" strike="noStrike" kern="1200" cap="none" spc="0" normalizeH="0" baseline="0">
              <a:ln>
                <a:noFill/>
              </a:ln>
              <a:solidFill>
                <a:prstClr val="black"/>
              </a:solidFill>
              <a:effectLst/>
              <a:uLnTx/>
              <a:uFillTx/>
              <a:latin typeface="Calibri"/>
              <a:ea typeface="+mn-ea"/>
              <a:cs typeface="Calibri"/>
            </a:endParaRPr>
          </a:p>
        </p:txBody>
      </p:sp>
      <p:sp>
        <p:nvSpPr>
          <p:cNvPr id="56" name="object 56"/>
          <p:cNvSpPr/>
          <p:nvPr/>
        </p:nvSpPr>
        <p:spPr>
          <a:xfrm>
            <a:off x="149352" y="6399276"/>
            <a:ext cx="792480" cy="396240"/>
          </a:xfrm>
          <a:custGeom>
            <a:avLst/>
            <a:gdLst/>
            <a:ahLst/>
            <a:cxnLst/>
            <a:rect l="l" t="t" r="r" b="b"/>
            <a:pathLst>
              <a:path w="792480" h="396240">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7" name="object 57"/>
          <p:cNvSpPr txBox="1"/>
          <p:nvPr/>
        </p:nvSpPr>
        <p:spPr>
          <a:xfrm>
            <a:off x="399694" y="6496913"/>
            <a:ext cx="29718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S</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lu</a:t>
            </a:r>
            <a:r>
              <a:rPr kumimoji="0" lang="es-CO" sz="1050" b="0" i="0" u="none" strike="noStrike" kern="1200" cap="none" spc="0" normalizeH="0" baseline="0">
                <a:ln>
                  <a:noFill/>
                </a:ln>
                <a:solidFill>
                  <a:srgbClr val="FFFFFF"/>
                </a:solidFill>
                <a:effectLst/>
                <a:uLnTx/>
                <a:uFillTx/>
                <a:latin typeface="Calibri"/>
                <a:ea typeface="+mn-ea"/>
                <a:cs typeface="Calibri"/>
              </a:rPr>
              <a:t>d</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8" name="object 58"/>
          <p:cNvSpPr/>
          <p:nvPr/>
        </p:nvSpPr>
        <p:spPr>
          <a:xfrm>
            <a:off x="1002791" y="563880"/>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9" name="object 59"/>
          <p:cNvSpPr txBox="1"/>
          <p:nvPr/>
        </p:nvSpPr>
        <p:spPr>
          <a:xfrm>
            <a:off x="1168704" y="580771"/>
            <a:ext cx="926465" cy="346710"/>
          </a:xfrm>
          <a:prstGeom prst="rect">
            <a:avLst/>
          </a:prstGeom>
        </p:spPr>
        <p:txBody>
          <a:bodyPr vert="horz" wrap="square" lIns="0" tIns="13335" rIns="0" bIns="0" rtlCol="0">
            <a:spAutoFit/>
          </a:bodyPr>
          <a:lstStyle/>
          <a:p>
            <a:pPr marL="343535" marR="5080" lvl="0" indent="-33147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19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la</a:t>
            </a:r>
            <a:r>
              <a:rPr kumimoji="0" lang="es-CO" sz="1050" b="1" i="0" u="none" strike="noStrike" kern="1200" cap="none" spc="-3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Mujer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98,1</a:t>
            </a:r>
          </a:p>
        </p:txBody>
      </p:sp>
      <p:sp>
        <p:nvSpPr>
          <p:cNvPr id="60" name="object 60"/>
          <p:cNvSpPr/>
          <p:nvPr/>
        </p:nvSpPr>
        <p:spPr>
          <a:xfrm>
            <a:off x="1002791" y="1013460"/>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1" name="object 61"/>
          <p:cNvSpPr txBox="1"/>
          <p:nvPr/>
        </p:nvSpPr>
        <p:spPr>
          <a:xfrm>
            <a:off x="1289430" y="1029157"/>
            <a:ext cx="687705" cy="347345"/>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Jurídica</a:t>
            </a:r>
          </a:p>
          <a:p>
            <a:pPr marL="0" marR="0" lvl="0" indent="0" algn="ctr"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89,4</a:t>
            </a:r>
          </a:p>
        </p:txBody>
      </p:sp>
      <p:sp>
        <p:nvSpPr>
          <p:cNvPr id="62" name="object 62"/>
          <p:cNvSpPr/>
          <p:nvPr/>
        </p:nvSpPr>
        <p:spPr>
          <a:xfrm>
            <a:off x="1002791" y="115823"/>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3" name="object 63"/>
          <p:cNvSpPr txBox="1"/>
          <p:nvPr/>
        </p:nvSpPr>
        <p:spPr>
          <a:xfrm>
            <a:off x="1115669" y="131826"/>
            <a:ext cx="1033144" cy="346710"/>
          </a:xfrm>
          <a:prstGeom prst="rect">
            <a:avLst/>
          </a:prstGeom>
        </p:spPr>
        <p:txBody>
          <a:bodyPr vert="horz" wrap="square" lIns="0" tIns="13335" rIns="0" bIns="0" rtlCol="0">
            <a:spAutoFit/>
          </a:bodyPr>
          <a:lstStyle/>
          <a:p>
            <a:pPr marL="396240" marR="5080" lvl="0" indent="-38417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4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Planeación </a:t>
            </a:r>
            <a:r>
              <a:rPr kumimoji="0" lang="es-CO" sz="1050" b="1" i="0" u="none" strike="noStrike" kern="1200" cap="none" spc="-2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98,4</a:t>
            </a:r>
          </a:p>
        </p:txBody>
      </p:sp>
      <p:sp>
        <p:nvSpPr>
          <p:cNvPr id="64" name="object 64"/>
          <p:cNvSpPr/>
          <p:nvPr/>
        </p:nvSpPr>
        <p:spPr>
          <a:xfrm>
            <a:off x="1002791" y="146151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5" name="object 65"/>
          <p:cNvSpPr txBox="1"/>
          <p:nvPr/>
        </p:nvSpPr>
        <p:spPr>
          <a:xfrm>
            <a:off x="1140053" y="1478102"/>
            <a:ext cx="985519" cy="347345"/>
          </a:xfrm>
          <a:prstGeom prst="rect">
            <a:avLst/>
          </a:prstGeom>
        </p:spPr>
        <p:txBody>
          <a:bodyPr vert="horz" wrap="square" lIns="0" tIns="13335" rIns="0" bIns="0" rtlCol="0">
            <a:spAutoFit/>
          </a:bodyPr>
          <a:lstStyle/>
          <a:p>
            <a:pPr marL="424180" marR="5080" lvl="0" indent="-41211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Seguridad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92</a:t>
            </a:r>
          </a:p>
        </p:txBody>
      </p:sp>
      <p:sp>
        <p:nvSpPr>
          <p:cNvPr id="66" name="object 66"/>
          <p:cNvSpPr/>
          <p:nvPr/>
        </p:nvSpPr>
        <p:spPr>
          <a:xfrm>
            <a:off x="1002791" y="1911095"/>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7" name="object 67"/>
          <p:cNvSpPr txBox="1"/>
          <p:nvPr/>
        </p:nvSpPr>
        <p:spPr>
          <a:xfrm>
            <a:off x="1233017" y="1927352"/>
            <a:ext cx="798830"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2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Int.</a:t>
            </a:r>
            <a:r>
              <a:rPr kumimoji="0" lang="es-CO" sz="1050" b="1" i="0" u="none" strike="noStrike" kern="1200" cap="none" spc="-3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Social</a:t>
            </a:r>
            <a:endParaRPr kumimoji="0" lang="es-CO" sz="1050" b="1" i="0" u="none" strike="noStrike" kern="1200" cap="none" spc="0" normalizeH="0" baseline="0">
              <a:ln>
                <a:noFill/>
              </a:ln>
              <a:solidFill>
                <a:schemeClr val="bg1"/>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98,2</a:t>
            </a:r>
          </a:p>
        </p:txBody>
      </p:sp>
      <p:sp>
        <p:nvSpPr>
          <p:cNvPr id="68" name="object 68"/>
          <p:cNvSpPr/>
          <p:nvPr/>
        </p:nvSpPr>
        <p:spPr>
          <a:xfrm>
            <a:off x="1002791"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9" name="object 69"/>
          <p:cNvSpPr txBox="1"/>
          <p:nvPr/>
        </p:nvSpPr>
        <p:spPr>
          <a:xfrm>
            <a:off x="1135176" y="3274314"/>
            <a:ext cx="995680" cy="346710"/>
          </a:xfrm>
          <a:prstGeom prst="rect">
            <a:avLst/>
          </a:prstGeom>
        </p:spPr>
        <p:txBody>
          <a:bodyPr vert="horz" wrap="square" lIns="0" tIns="13335" rIns="0" bIns="0" rtlCol="0">
            <a:spAutoFit/>
          </a:bodyPr>
          <a:lstStyle/>
          <a:p>
            <a:pPr marL="377190" marR="5080" lvl="0" indent="-36512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4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Educación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95,8</a:t>
            </a:r>
          </a:p>
        </p:txBody>
      </p:sp>
      <p:sp>
        <p:nvSpPr>
          <p:cNvPr id="70" name="object 70"/>
          <p:cNvSpPr/>
          <p:nvPr/>
        </p:nvSpPr>
        <p:spPr>
          <a:xfrm>
            <a:off x="3648455"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1" name="object 71"/>
          <p:cNvSpPr txBox="1"/>
          <p:nvPr/>
        </p:nvSpPr>
        <p:spPr>
          <a:xfrm>
            <a:off x="4044822" y="4171569"/>
            <a:ext cx="467995" cy="346710"/>
          </a:xfrm>
          <a:prstGeom prst="rect">
            <a:avLst/>
          </a:prstGeom>
        </p:spPr>
        <p:txBody>
          <a:bodyPr vert="horz" wrap="square" lIns="0" tIns="13335" rIns="0" bIns="0" rtlCol="0">
            <a:spAutoFit/>
          </a:bodyPr>
          <a:lstStyle/>
          <a:p>
            <a:pPr marL="113030" marR="5080" lvl="0" indent="-10096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FONCEP  </a:t>
            </a:r>
            <a:r>
              <a:rPr kumimoji="0" lang="es-CO" sz="1050" b="0" i="0" u="none" strike="noStrike" kern="1200" cap="none" spc="0" normalizeH="0" baseline="0">
                <a:ln>
                  <a:noFill/>
                </a:ln>
                <a:solidFill>
                  <a:prstClr val="black"/>
                </a:solidFill>
                <a:effectLst/>
                <a:uLnTx/>
                <a:uFillTx/>
                <a:latin typeface="Calibri"/>
                <a:ea typeface="+mn-ea"/>
                <a:cs typeface="Calibri"/>
              </a:rPr>
              <a:t>85,9</a:t>
            </a:r>
          </a:p>
        </p:txBody>
      </p:sp>
      <p:sp>
        <p:nvSpPr>
          <p:cNvPr id="72" name="object 72"/>
          <p:cNvSpPr/>
          <p:nvPr/>
        </p:nvSpPr>
        <p:spPr>
          <a:xfrm>
            <a:off x="2325623"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3" name="object 73"/>
          <p:cNvSpPr txBox="1"/>
          <p:nvPr/>
        </p:nvSpPr>
        <p:spPr>
          <a:xfrm>
            <a:off x="2582036" y="4621783"/>
            <a:ext cx="74739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Turismo</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IDT</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90</a:t>
            </a:r>
          </a:p>
        </p:txBody>
      </p:sp>
      <p:sp>
        <p:nvSpPr>
          <p:cNvPr id="74" name="object 74"/>
          <p:cNvSpPr/>
          <p:nvPr/>
        </p:nvSpPr>
        <p:spPr>
          <a:xfrm>
            <a:off x="1002791"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5" name="object 75"/>
          <p:cNvSpPr txBox="1"/>
          <p:nvPr/>
        </p:nvSpPr>
        <p:spPr>
          <a:xfrm>
            <a:off x="1141577" y="5070094"/>
            <a:ext cx="982980" cy="346710"/>
          </a:xfrm>
          <a:prstGeom prst="rect">
            <a:avLst/>
          </a:prstGeom>
        </p:spPr>
        <p:txBody>
          <a:bodyPr vert="horz" wrap="square" lIns="0" tIns="13335" rIns="0" bIns="0" rtlCol="0">
            <a:spAutoFit/>
          </a:bodyPr>
          <a:lstStyle/>
          <a:p>
            <a:pPr marL="370840" marR="5080" lvl="0" indent="-35877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4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Movilidad </a:t>
            </a:r>
            <a:r>
              <a:rPr kumimoji="0" lang="es-CO" sz="1050" b="1" i="0" u="none" strike="noStrike" kern="1200" cap="none" spc="-2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98,5</a:t>
            </a:r>
          </a:p>
        </p:txBody>
      </p:sp>
      <p:sp>
        <p:nvSpPr>
          <p:cNvPr id="76" name="object 76"/>
          <p:cNvSpPr/>
          <p:nvPr/>
        </p:nvSpPr>
        <p:spPr>
          <a:xfrm>
            <a:off x="1002791"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7" name="object 77"/>
          <p:cNvSpPr txBox="1"/>
          <p:nvPr/>
        </p:nvSpPr>
        <p:spPr>
          <a:xfrm>
            <a:off x="1170533" y="5967780"/>
            <a:ext cx="925194"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Orq.</a:t>
            </a:r>
            <a:r>
              <a:rPr kumimoji="0" lang="es-CO" sz="1050" b="1" i="0" u="none" strike="noStrike" kern="1200" cap="none" spc="-3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Filarmónica</a:t>
            </a:r>
            <a:endParaRPr kumimoji="0" lang="es-CO" sz="1050" b="1" i="0" u="none" strike="noStrike" kern="1200" cap="none" spc="0" normalizeH="0" baseline="0">
              <a:ln>
                <a:noFill/>
              </a:ln>
              <a:solidFill>
                <a:schemeClr val="bg1"/>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97,2</a:t>
            </a:r>
          </a:p>
        </p:txBody>
      </p:sp>
      <p:sp>
        <p:nvSpPr>
          <p:cNvPr id="78" name="object 78"/>
          <p:cNvSpPr/>
          <p:nvPr/>
        </p:nvSpPr>
        <p:spPr>
          <a:xfrm>
            <a:off x="1002791"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9" name="object 79"/>
          <p:cNvSpPr txBox="1"/>
          <p:nvPr/>
        </p:nvSpPr>
        <p:spPr>
          <a:xfrm>
            <a:off x="1263522" y="6416751"/>
            <a:ext cx="737870" cy="346710"/>
          </a:xfrm>
          <a:prstGeom prst="rect">
            <a:avLst/>
          </a:prstGeom>
        </p:spPr>
        <p:txBody>
          <a:bodyPr vert="horz" wrap="square" lIns="0" tIns="13335" rIns="0" bIns="0" rtlCol="0">
            <a:spAutoFit/>
          </a:bodyPr>
          <a:lstStyle/>
          <a:p>
            <a:pPr marL="248920" marR="5080" lvl="0" indent="-23622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3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5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Salud </a:t>
            </a:r>
            <a:r>
              <a:rPr kumimoji="0" lang="es-CO" sz="1050" b="1" i="0" u="none" strike="noStrike" kern="1200" cap="none" spc="-2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99,0</a:t>
            </a:r>
          </a:p>
        </p:txBody>
      </p:sp>
      <p:sp>
        <p:nvSpPr>
          <p:cNvPr id="80" name="object 80"/>
          <p:cNvSpPr/>
          <p:nvPr/>
        </p:nvSpPr>
        <p:spPr>
          <a:xfrm>
            <a:off x="2325623" y="146456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1" name="object 81"/>
          <p:cNvSpPr txBox="1"/>
          <p:nvPr/>
        </p:nvSpPr>
        <p:spPr>
          <a:xfrm>
            <a:off x="2664332" y="1480820"/>
            <a:ext cx="582295" cy="346710"/>
          </a:xfrm>
          <a:prstGeom prst="rect">
            <a:avLst/>
          </a:prstGeom>
        </p:spPr>
        <p:txBody>
          <a:bodyPr vert="horz" wrap="square" lIns="0" tIns="13335" rIns="0" bIns="0" rtlCol="0">
            <a:spAutoFit/>
          </a:bodyPr>
          <a:lstStyle/>
          <a:p>
            <a:pPr marL="170815" marR="5080" lvl="0" indent="-15875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Bo</a:t>
            </a:r>
            <a:r>
              <a:rPr kumimoji="0" lang="es-CO" sz="1050" b="0" i="0" u="none" strike="noStrike" kern="1200" cap="none" spc="-10" normalizeH="0" baseline="0">
                <a:ln>
                  <a:noFill/>
                </a:ln>
                <a:solidFill>
                  <a:prstClr val="black"/>
                </a:solidFill>
                <a:effectLst/>
                <a:uLnTx/>
                <a:uFillTx/>
                <a:latin typeface="Calibri"/>
                <a:ea typeface="+mn-ea"/>
                <a:cs typeface="Calibri"/>
              </a:rPr>
              <a:t>m</a:t>
            </a:r>
            <a:r>
              <a:rPr kumimoji="0" lang="es-CO" sz="1050" b="0" i="0" u="none" strike="noStrike" kern="1200" cap="none" spc="-5" normalizeH="0" baseline="0">
                <a:ln>
                  <a:noFill/>
                </a:ln>
                <a:solidFill>
                  <a:prstClr val="black"/>
                </a:solidFill>
                <a:effectLst/>
                <a:uLnTx/>
                <a:uFillTx/>
                <a:latin typeface="Calibri"/>
                <a:ea typeface="+mn-ea"/>
                <a:cs typeface="Calibri"/>
              </a:rPr>
              <a:t>be</a:t>
            </a:r>
            <a:r>
              <a:rPr kumimoji="0" lang="es-CO" sz="1050" b="0" i="0" u="none" strike="noStrike" kern="1200" cap="none" spc="0" normalizeH="0" baseline="0">
                <a:ln>
                  <a:noFill/>
                </a:ln>
                <a:solidFill>
                  <a:prstClr val="black"/>
                </a:solidFill>
                <a:effectLst/>
                <a:uLnTx/>
                <a:uFillTx/>
                <a:latin typeface="Calibri"/>
                <a:ea typeface="+mn-ea"/>
                <a:cs typeface="Calibri"/>
              </a:rPr>
              <a:t>r</a:t>
            </a:r>
            <a:r>
              <a:rPr kumimoji="0" lang="es-CO" sz="1050" b="0" i="0" u="none" strike="noStrike" kern="1200" cap="none" spc="-5" normalizeH="0" baseline="0">
                <a:ln>
                  <a:noFill/>
                </a:ln>
                <a:solidFill>
                  <a:prstClr val="black"/>
                </a:solidFill>
                <a:effectLst/>
                <a:uLnTx/>
                <a:uFillTx/>
                <a:latin typeface="Calibri"/>
                <a:ea typeface="+mn-ea"/>
                <a:cs typeface="Calibri"/>
              </a:rPr>
              <a:t>o</a:t>
            </a:r>
            <a:r>
              <a:rPr kumimoji="0" lang="es-CO" sz="1050" b="0" i="0" u="none" strike="noStrike" kern="1200" cap="none" spc="0" normalizeH="0" baseline="0">
                <a:ln>
                  <a:noFill/>
                </a:ln>
                <a:solidFill>
                  <a:prstClr val="black"/>
                </a:solidFill>
                <a:effectLst/>
                <a:uLnTx/>
                <a:uFillTx/>
                <a:latin typeface="Calibri"/>
                <a:ea typeface="+mn-ea"/>
                <a:cs typeface="Calibri"/>
              </a:rPr>
              <a:t>s  84,5</a:t>
            </a:r>
          </a:p>
        </p:txBody>
      </p:sp>
      <p:sp>
        <p:nvSpPr>
          <p:cNvPr id="82" name="object 82"/>
          <p:cNvSpPr/>
          <p:nvPr/>
        </p:nvSpPr>
        <p:spPr>
          <a:xfrm>
            <a:off x="2325623" y="1912620"/>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3" name="object 83"/>
          <p:cNvSpPr txBox="1"/>
          <p:nvPr/>
        </p:nvSpPr>
        <p:spPr>
          <a:xfrm>
            <a:off x="2710052" y="1929510"/>
            <a:ext cx="492125" cy="346710"/>
          </a:xfrm>
          <a:prstGeom prst="rect">
            <a:avLst/>
          </a:prstGeom>
        </p:spPr>
        <p:txBody>
          <a:bodyPr vert="horz" wrap="square" lIns="0" tIns="13335" rIns="0" bIns="0" rtlCol="0">
            <a:spAutoFit/>
          </a:bodyPr>
          <a:lstStyle/>
          <a:p>
            <a:pPr marL="125095" marR="5080" lvl="0" indent="-1130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0" normalizeH="0" baseline="0">
                <a:ln>
                  <a:noFill/>
                </a:ln>
                <a:solidFill>
                  <a:prstClr val="black"/>
                </a:solidFill>
                <a:effectLst/>
                <a:uLnTx/>
                <a:uFillTx/>
                <a:latin typeface="Calibri"/>
                <a:ea typeface="+mn-ea"/>
                <a:cs typeface="Calibri"/>
              </a:rPr>
              <a:t>RON  93,5</a:t>
            </a:r>
          </a:p>
        </p:txBody>
      </p:sp>
      <p:sp>
        <p:nvSpPr>
          <p:cNvPr id="84" name="object 84"/>
          <p:cNvSpPr/>
          <p:nvPr/>
        </p:nvSpPr>
        <p:spPr>
          <a:xfrm>
            <a:off x="2325623" y="325831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5" name="object 85"/>
          <p:cNvSpPr txBox="1"/>
          <p:nvPr/>
        </p:nvSpPr>
        <p:spPr>
          <a:xfrm>
            <a:off x="2428113" y="3275838"/>
            <a:ext cx="1057275" cy="346710"/>
          </a:xfrm>
          <a:prstGeom prst="rect">
            <a:avLst/>
          </a:prstGeom>
        </p:spPr>
        <p:txBody>
          <a:bodyPr vert="horz" wrap="square" lIns="0" tIns="13335" rIns="0" bIns="0" rtlCol="0">
            <a:spAutoFit/>
          </a:bodyPr>
          <a:lstStyle/>
          <a:p>
            <a:pPr marL="407034" marR="5080" lvl="0" indent="-39497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Inv.</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Educativa</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IDEP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93,4</a:t>
            </a:r>
          </a:p>
        </p:txBody>
      </p:sp>
      <p:sp>
        <p:nvSpPr>
          <p:cNvPr id="86" name="object 86"/>
          <p:cNvSpPr/>
          <p:nvPr/>
        </p:nvSpPr>
        <p:spPr>
          <a:xfrm>
            <a:off x="1002791"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7" name="object 87"/>
          <p:cNvSpPr txBox="1"/>
          <p:nvPr/>
        </p:nvSpPr>
        <p:spPr>
          <a:xfrm>
            <a:off x="1164437" y="4172203"/>
            <a:ext cx="1051432" cy="336631"/>
          </a:xfrm>
          <a:prstGeom prst="rect">
            <a:avLst/>
          </a:prstGeom>
        </p:spPr>
        <p:txBody>
          <a:bodyPr vert="horz" wrap="square" lIns="0" tIns="13335" rIns="0" bIns="0" rtlCol="0">
            <a:spAutoFit/>
          </a:bodyPr>
          <a:lstStyle/>
          <a:p>
            <a:pPr marL="347980" marR="5080" lvl="0" indent="-33591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Ca</a:t>
            </a:r>
            <a:r>
              <a:rPr kumimoji="0" lang="es-CO" sz="1050" b="1" i="0" u="none" strike="noStrike" kern="1200" cap="none" spc="-10" normalizeH="0" baseline="0">
                <a:ln>
                  <a:noFill/>
                </a:ln>
                <a:solidFill>
                  <a:schemeClr val="bg1"/>
                </a:solidFill>
                <a:effectLst/>
                <a:uLnTx/>
                <a:uFillTx/>
                <a:latin typeface="Calibri"/>
                <a:ea typeface="+mn-ea"/>
                <a:cs typeface="Calibri"/>
              </a:rPr>
              <a:t>t</a:t>
            </a:r>
            <a:r>
              <a:rPr kumimoji="0" lang="es-CO" sz="1050" b="1" i="0" u="none" strike="noStrike" kern="1200" cap="none" spc="0" normalizeH="0" baseline="0">
                <a:ln>
                  <a:noFill/>
                </a:ln>
                <a:solidFill>
                  <a:schemeClr val="bg1"/>
                </a:solidFill>
                <a:effectLst/>
                <a:uLnTx/>
                <a:uFillTx/>
                <a:latin typeface="Calibri"/>
                <a:ea typeface="+mn-ea"/>
                <a:cs typeface="Calibri"/>
              </a:rPr>
              <a:t>a</a:t>
            </a:r>
            <a:r>
              <a:rPr kumimoji="0" lang="es-CO" sz="1050" b="1" i="0" u="none" strike="noStrike" kern="1200" cap="none" spc="-10" normalizeH="0" baseline="0">
                <a:ln>
                  <a:noFill/>
                </a:ln>
                <a:solidFill>
                  <a:schemeClr val="bg1"/>
                </a:solidFill>
                <a:effectLst/>
                <a:uLnTx/>
                <a:uFillTx/>
                <a:latin typeface="Calibri"/>
                <a:ea typeface="+mn-ea"/>
                <a:cs typeface="Calibri"/>
              </a:rPr>
              <a:t>st</a:t>
            </a:r>
            <a:r>
              <a:rPr kumimoji="0" lang="es-CO" sz="1050" b="1" i="0" u="none" strike="noStrike" kern="1200" cap="none" spc="0" normalizeH="0" baseline="0">
                <a:ln>
                  <a:noFill/>
                </a:ln>
                <a:solidFill>
                  <a:schemeClr val="bg1"/>
                </a:solidFill>
                <a:effectLst/>
                <a:uLnTx/>
                <a:uFillTx/>
                <a:latin typeface="Calibri"/>
                <a:ea typeface="+mn-ea"/>
                <a:cs typeface="Calibri"/>
              </a:rPr>
              <a:t>ro </a:t>
            </a:r>
            <a:r>
              <a:rPr kumimoji="0" lang="es-CO" sz="1050" b="1" i="0" u="none" strike="noStrike" kern="1200" cap="none" spc="-5" normalizeH="0" baseline="0">
                <a:ln>
                  <a:noFill/>
                </a:ln>
                <a:solidFill>
                  <a:schemeClr val="bg1"/>
                </a:solidFill>
                <a:effectLst/>
                <a:uLnTx/>
                <a:uFillTx/>
                <a:latin typeface="Calibri"/>
                <a:ea typeface="+mn-ea"/>
                <a:cs typeface="Calibri"/>
              </a:rPr>
              <a:t>Di</a:t>
            </a:r>
            <a:r>
              <a:rPr kumimoji="0" lang="es-CO" sz="1050" b="1" i="0" u="none" strike="noStrike" kern="1200" cap="none" spc="-10" normalizeH="0" baseline="0">
                <a:ln>
                  <a:noFill/>
                </a:ln>
                <a:solidFill>
                  <a:schemeClr val="bg1"/>
                </a:solidFill>
                <a:effectLst/>
                <a:uLnTx/>
                <a:uFillTx/>
                <a:latin typeface="Calibri"/>
                <a:ea typeface="+mn-ea"/>
                <a:cs typeface="Calibri"/>
              </a:rPr>
              <a:t>st</a:t>
            </a:r>
            <a:r>
              <a:rPr kumimoji="0" lang="es-CO" sz="1050" b="1" i="0" u="none" strike="noStrike" kern="1200" cap="none" spc="0" normalizeH="0" baseline="0">
                <a:ln>
                  <a:noFill/>
                </a:ln>
                <a:solidFill>
                  <a:schemeClr val="bg1"/>
                </a:solidFill>
                <a:effectLst/>
                <a:uLnTx/>
                <a:uFillTx/>
                <a:latin typeface="Calibri"/>
                <a:ea typeface="+mn-ea"/>
                <a:cs typeface="Calibri"/>
              </a:rPr>
              <a:t>ri</a:t>
            </a:r>
            <a:r>
              <a:rPr kumimoji="0" lang="es-CO" sz="1050" b="1" i="0" u="none" strike="noStrike" kern="1200" cap="none" spc="-10" normalizeH="0" baseline="0">
                <a:ln>
                  <a:noFill/>
                </a:ln>
                <a:solidFill>
                  <a:schemeClr val="bg1"/>
                </a:solidFill>
                <a:effectLst/>
                <a:uLnTx/>
                <a:uFillTx/>
                <a:latin typeface="Calibri"/>
                <a:ea typeface="+mn-ea"/>
                <a:cs typeface="Calibri"/>
              </a:rPr>
              <a:t>t</a:t>
            </a:r>
            <a:r>
              <a:rPr kumimoji="0" lang="es-CO" sz="1050" b="1" i="0" u="none" strike="noStrike" kern="1200" cap="none" spc="0" normalizeH="0" baseline="0">
                <a:ln>
                  <a:noFill/>
                </a:ln>
                <a:solidFill>
                  <a:schemeClr val="bg1"/>
                </a:solidFill>
                <a:effectLst/>
                <a:uLnTx/>
                <a:uFillTx/>
                <a:latin typeface="Calibri"/>
                <a:ea typeface="+mn-ea"/>
                <a:cs typeface="Calibri"/>
              </a:rPr>
              <a:t>al  98,1</a:t>
            </a:r>
          </a:p>
        </p:txBody>
      </p:sp>
      <p:sp>
        <p:nvSpPr>
          <p:cNvPr id="88" name="object 88"/>
          <p:cNvSpPr/>
          <p:nvPr/>
        </p:nvSpPr>
        <p:spPr>
          <a:xfrm>
            <a:off x="1002791"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9" name="object 89"/>
          <p:cNvSpPr txBox="1"/>
          <p:nvPr/>
        </p:nvSpPr>
        <p:spPr>
          <a:xfrm>
            <a:off x="1499742" y="4621148"/>
            <a:ext cx="264160" cy="346710"/>
          </a:xfrm>
          <a:prstGeom prst="rect">
            <a:avLst/>
          </a:prstGeom>
        </p:spPr>
        <p:txBody>
          <a:bodyPr vert="horz" wrap="square" lIns="0" tIns="13335" rIns="0" bIns="0" rtlCol="0">
            <a:spAutoFit/>
          </a:bodyPr>
          <a:lstStyle/>
          <a:p>
            <a:pPr marL="12700" marR="5080" lvl="0" indent="571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5" normalizeH="0" baseline="0">
                <a:ln>
                  <a:noFill/>
                </a:ln>
                <a:solidFill>
                  <a:prstClr val="black"/>
                </a:solidFill>
                <a:effectLst/>
                <a:uLnTx/>
                <a:uFillTx/>
                <a:latin typeface="Calibri"/>
                <a:ea typeface="+mn-ea"/>
                <a:cs typeface="Calibri"/>
              </a:rPr>
              <a:t>ES  </a:t>
            </a:r>
            <a:r>
              <a:rPr kumimoji="0" lang="es-CO" sz="1050" b="0" i="0" u="none" strike="noStrike" kern="1200" cap="none" spc="0" normalizeH="0" baseline="0">
                <a:ln>
                  <a:noFill/>
                </a:ln>
                <a:solidFill>
                  <a:prstClr val="black"/>
                </a:solidFill>
                <a:effectLst/>
                <a:uLnTx/>
                <a:uFillTx/>
                <a:latin typeface="Calibri"/>
                <a:ea typeface="+mn-ea"/>
                <a:cs typeface="Calibri"/>
              </a:rPr>
              <a:t>92,9</a:t>
            </a:r>
          </a:p>
        </p:txBody>
      </p:sp>
      <p:sp>
        <p:nvSpPr>
          <p:cNvPr id="90" name="object 90"/>
          <p:cNvSpPr/>
          <p:nvPr/>
        </p:nvSpPr>
        <p:spPr>
          <a:xfrm>
            <a:off x="2325623" y="5053584"/>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1" name="object 91"/>
          <p:cNvSpPr txBox="1"/>
          <p:nvPr/>
        </p:nvSpPr>
        <p:spPr>
          <a:xfrm>
            <a:off x="2475357" y="5070728"/>
            <a:ext cx="96202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T</a:t>
            </a:r>
            <a:r>
              <a:rPr kumimoji="0" lang="es-CO" sz="1050" b="1" i="0" u="none" strike="noStrike" kern="1200" cap="none" spc="0" normalizeH="0" baseline="0">
                <a:ln>
                  <a:noFill/>
                </a:ln>
                <a:solidFill>
                  <a:schemeClr val="bg1"/>
                </a:solidFill>
                <a:effectLst/>
                <a:uLnTx/>
                <a:uFillTx/>
                <a:latin typeface="Calibri"/>
                <a:ea typeface="+mn-ea"/>
                <a:cs typeface="Calibri"/>
              </a:rPr>
              <a:t>ra</a:t>
            </a:r>
            <a:r>
              <a:rPr kumimoji="0" lang="es-CO" sz="1050" b="1" i="0" u="none" strike="noStrike" kern="1200" cap="none" spc="-5" normalizeH="0" baseline="0">
                <a:ln>
                  <a:noFill/>
                </a:ln>
                <a:solidFill>
                  <a:schemeClr val="bg1"/>
                </a:solidFill>
                <a:effectLst/>
                <a:uLnTx/>
                <a:uFillTx/>
                <a:latin typeface="Calibri"/>
                <a:ea typeface="+mn-ea"/>
                <a:cs typeface="Calibri"/>
              </a:rPr>
              <a:t>n</a:t>
            </a:r>
            <a:r>
              <a:rPr kumimoji="0" lang="es-CO" sz="1050" b="1" i="0" u="none" strike="noStrike" kern="1200" cap="none" spc="-10" normalizeH="0" baseline="0">
                <a:ln>
                  <a:noFill/>
                </a:ln>
                <a:solidFill>
                  <a:schemeClr val="bg1"/>
                </a:solidFill>
                <a:effectLst/>
                <a:uLnTx/>
                <a:uFillTx/>
                <a:latin typeface="Calibri"/>
                <a:ea typeface="+mn-ea"/>
                <a:cs typeface="Calibri"/>
              </a:rPr>
              <a:t>s</a:t>
            </a:r>
            <a:r>
              <a:rPr kumimoji="0" lang="es-CO" sz="1050" b="1" i="0" u="none" strike="noStrike" kern="1200" cap="none" spc="-5" normalizeH="0" baseline="0">
                <a:ln>
                  <a:noFill/>
                </a:ln>
                <a:solidFill>
                  <a:schemeClr val="bg1"/>
                </a:solidFill>
                <a:effectLst/>
                <a:uLnTx/>
                <a:uFillTx/>
                <a:latin typeface="Calibri"/>
                <a:ea typeface="+mn-ea"/>
                <a:cs typeface="Calibri"/>
              </a:rPr>
              <a:t>m</a:t>
            </a:r>
            <a:r>
              <a:rPr kumimoji="0" lang="es-CO" sz="1050" b="1" i="0" u="none" strike="noStrike" kern="1200" cap="none" spc="0" normalizeH="0" baseline="0">
                <a:ln>
                  <a:noFill/>
                </a:ln>
                <a:solidFill>
                  <a:schemeClr val="bg1"/>
                </a:solidFill>
                <a:effectLst/>
                <a:uLnTx/>
                <a:uFillTx/>
                <a:latin typeface="Calibri"/>
                <a:ea typeface="+mn-ea"/>
                <a:cs typeface="Calibri"/>
              </a:rPr>
              <a:t>i</a:t>
            </a:r>
            <a:r>
              <a:rPr kumimoji="0" lang="es-CO" sz="1050" b="1" i="0" u="none" strike="noStrike" kern="1200" cap="none" spc="-5" normalizeH="0" baseline="0">
                <a:ln>
                  <a:noFill/>
                </a:ln>
                <a:solidFill>
                  <a:schemeClr val="bg1"/>
                </a:solidFill>
                <a:effectLst/>
                <a:uLnTx/>
                <a:uFillTx/>
                <a:latin typeface="Calibri"/>
                <a:ea typeface="+mn-ea"/>
                <a:cs typeface="Calibri"/>
              </a:rPr>
              <a:t>l</a:t>
            </a:r>
            <a:r>
              <a:rPr kumimoji="0" lang="es-CO" sz="1050" b="1" i="0" u="none" strike="noStrike" kern="1200" cap="none" spc="0" normalizeH="0" baseline="0">
                <a:ln>
                  <a:noFill/>
                </a:ln>
                <a:solidFill>
                  <a:schemeClr val="bg1"/>
                </a:solidFill>
                <a:effectLst/>
                <a:uLnTx/>
                <a:uFillTx/>
                <a:latin typeface="Calibri"/>
                <a:ea typeface="+mn-ea"/>
                <a:cs typeface="Calibri"/>
              </a:rPr>
              <a:t>en</a:t>
            </a:r>
            <a:r>
              <a:rPr kumimoji="0" lang="es-CO" sz="1050" b="1" i="0" u="none" strike="noStrike" kern="1200" cap="none" spc="-5" normalizeH="0" baseline="0">
                <a:ln>
                  <a:noFill/>
                </a:ln>
                <a:solidFill>
                  <a:schemeClr val="bg1"/>
                </a:solidFill>
                <a:effectLst/>
                <a:uLnTx/>
                <a:uFillTx/>
                <a:latin typeface="Calibri"/>
                <a:ea typeface="+mn-ea"/>
                <a:cs typeface="Calibri"/>
              </a:rPr>
              <a:t>i</a:t>
            </a:r>
            <a:r>
              <a:rPr kumimoji="0" lang="es-CO" sz="1050" b="1" i="0" u="none" strike="noStrike" kern="1200" cap="none" spc="0" normalizeH="0" baseline="0">
                <a:ln>
                  <a:noFill/>
                </a:ln>
                <a:solidFill>
                  <a:schemeClr val="bg1"/>
                </a:solidFill>
                <a:effectLst/>
                <a:uLnTx/>
                <a:uFillTx/>
                <a:latin typeface="Calibri"/>
                <a:ea typeface="+mn-ea"/>
                <a:cs typeface="Calibri"/>
              </a:rPr>
              <a:t>o</a:t>
            </a:r>
            <a:r>
              <a:rPr kumimoji="0" lang="es-CO" sz="1050" b="1" i="0" u="none" strike="noStrike" kern="1200" cap="none" spc="-4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S.A.</a:t>
            </a:r>
            <a:endParaRPr kumimoji="0" lang="es-CO" sz="1050" b="1" i="0" u="none" strike="noStrike" kern="1200" cap="none" spc="0" normalizeH="0" baseline="0">
              <a:ln>
                <a:noFill/>
              </a:ln>
              <a:solidFill>
                <a:schemeClr val="bg1"/>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98,3</a:t>
            </a:r>
          </a:p>
        </p:txBody>
      </p:sp>
      <p:sp>
        <p:nvSpPr>
          <p:cNvPr id="92" name="object 92"/>
          <p:cNvSpPr/>
          <p:nvPr/>
        </p:nvSpPr>
        <p:spPr>
          <a:xfrm>
            <a:off x="2325623"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3" name="object 93"/>
          <p:cNvSpPr txBox="1"/>
          <p:nvPr/>
        </p:nvSpPr>
        <p:spPr>
          <a:xfrm>
            <a:off x="2404998" y="6416751"/>
            <a:ext cx="1101090" cy="346710"/>
          </a:xfrm>
          <a:prstGeom prst="rect">
            <a:avLst/>
          </a:prstGeom>
        </p:spPr>
        <p:txBody>
          <a:bodyPr vert="horz" wrap="square" lIns="0" tIns="13335" rIns="0" bIns="0" rtlCol="0">
            <a:spAutoFit/>
          </a:bodyPr>
          <a:lstStyle/>
          <a:p>
            <a:pPr marL="430530" marR="5080" lvl="0" indent="-41783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Sub.</a:t>
            </a:r>
            <a:r>
              <a:rPr kumimoji="0" lang="es-CO" sz="1050" b="1" i="0" u="none" strike="noStrike" kern="1200" cap="none" spc="-3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Centro</a:t>
            </a:r>
            <a:r>
              <a:rPr kumimoji="0" lang="es-CO" sz="1050" b="1" i="0" u="none" strike="noStrike" kern="1200" cap="none" spc="-5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Oriente </a:t>
            </a:r>
            <a:r>
              <a:rPr kumimoji="0" lang="es-CO" sz="1050" b="1" i="0" u="none" strike="noStrike" kern="1200" cap="none" spc="-2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98,4</a:t>
            </a:r>
          </a:p>
        </p:txBody>
      </p:sp>
      <p:sp>
        <p:nvSpPr>
          <p:cNvPr id="94" name="object 94"/>
          <p:cNvSpPr/>
          <p:nvPr/>
        </p:nvSpPr>
        <p:spPr>
          <a:xfrm>
            <a:off x="3648455"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5" name="object 95"/>
          <p:cNvSpPr txBox="1"/>
          <p:nvPr/>
        </p:nvSpPr>
        <p:spPr>
          <a:xfrm>
            <a:off x="3941190" y="3273933"/>
            <a:ext cx="673735" cy="346710"/>
          </a:xfrm>
          <a:prstGeom prst="rect">
            <a:avLst/>
          </a:prstGeom>
        </p:spPr>
        <p:txBody>
          <a:bodyPr vert="horz" wrap="square" lIns="0" tIns="13335" rIns="0" bIns="0" rtlCol="0">
            <a:spAutoFit/>
          </a:bodyPr>
          <a:lstStyle/>
          <a:p>
            <a:pPr marL="123825" marR="5080" lvl="0" indent="-11176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10" normalizeH="0" baseline="0">
                <a:ln>
                  <a:noFill/>
                </a:ln>
                <a:solidFill>
                  <a:prstClr val="black"/>
                </a:solidFill>
                <a:effectLst/>
                <a:uLnTx/>
                <a:uFillTx/>
                <a:latin typeface="Calibri"/>
                <a:ea typeface="+mn-ea"/>
                <a:cs typeface="Calibri"/>
              </a:rPr>
              <a:t>i</a:t>
            </a:r>
            <a:r>
              <a:rPr kumimoji="0" lang="es-CO" sz="1050" b="0" i="0" u="none" strike="noStrike" kern="1200" cap="none" spc="0" normalizeH="0" baseline="0">
                <a:ln>
                  <a:noFill/>
                </a:ln>
                <a:solidFill>
                  <a:prstClr val="black"/>
                </a:solidFill>
                <a:effectLst/>
                <a:uLnTx/>
                <a:uFillTx/>
                <a:latin typeface="Calibri"/>
                <a:ea typeface="+mn-ea"/>
                <a:cs typeface="Calibri"/>
              </a:rPr>
              <a:t>ver</a:t>
            </a:r>
            <a:r>
              <a:rPr kumimoji="0" lang="es-CO" sz="1050" b="0" i="0" u="none" strike="noStrike" kern="1200" cap="none" spc="-10"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ad  </a:t>
            </a:r>
            <a:r>
              <a:rPr kumimoji="0" lang="es-CO" sz="1050" b="0" i="0" u="none" strike="noStrike" kern="1200" cap="none" spc="-5" normalizeH="0" baseline="0">
                <a:ln>
                  <a:noFill/>
                </a:ln>
                <a:solidFill>
                  <a:prstClr val="black"/>
                </a:solidFill>
                <a:effectLst/>
                <a:uLnTx/>
                <a:uFillTx/>
                <a:latin typeface="Calibri"/>
                <a:ea typeface="+mn-ea"/>
                <a:cs typeface="Calibri"/>
              </a:rPr>
              <a:t>Distrital</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96" name="object 96"/>
          <p:cNvSpPr/>
          <p:nvPr/>
        </p:nvSpPr>
        <p:spPr>
          <a:xfrm>
            <a:off x="2325623" y="415594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7" name="object 97"/>
          <p:cNvSpPr txBox="1"/>
          <p:nvPr/>
        </p:nvSpPr>
        <p:spPr>
          <a:xfrm>
            <a:off x="2481452" y="4173092"/>
            <a:ext cx="948690" cy="346710"/>
          </a:xfrm>
          <a:prstGeom prst="rect">
            <a:avLst/>
          </a:prstGeom>
        </p:spPr>
        <p:txBody>
          <a:bodyPr vert="horz" wrap="square" lIns="0" tIns="13335" rIns="0" bIns="0" rtlCol="0">
            <a:spAutoFit/>
          </a:bodyPr>
          <a:lstStyle/>
          <a:p>
            <a:pPr marL="353695" marR="5080" lvl="0" indent="-3416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5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Hacienda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92,4</a:t>
            </a:r>
          </a:p>
        </p:txBody>
      </p:sp>
      <p:sp>
        <p:nvSpPr>
          <p:cNvPr id="98" name="object 98"/>
          <p:cNvSpPr/>
          <p:nvPr/>
        </p:nvSpPr>
        <p:spPr>
          <a:xfrm>
            <a:off x="3648455" y="4602479"/>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9" name="object 99"/>
          <p:cNvSpPr txBox="1"/>
          <p:nvPr/>
        </p:nvSpPr>
        <p:spPr>
          <a:xfrm>
            <a:off x="3738498" y="4629403"/>
            <a:ext cx="1079500" cy="330200"/>
          </a:xfrm>
          <a:prstGeom prst="rect">
            <a:avLst/>
          </a:prstGeom>
        </p:spPr>
        <p:txBody>
          <a:bodyPr vert="horz" wrap="square" lIns="0" tIns="12065" rIns="0" bIns="0" rtlCol="0">
            <a:spAutoFit/>
          </a:bodyPr>
          <a:lstStyle/>
          <a:p>
            <a:pPr marL="426720" marR="5080" lvl="0" indent="-414655" algn="l" defTabSz="914400" rtl="0" eaLnBrk="1" fontAlgn="auto" latinLnBrk="0" hangingPunct="1">
              <a:lnSpc>
                <a:spcPct val="100000"/>
              </a:lnSpc>
              <a:spcBef>
                <a:spcPts val="95"/>
              </a:spcBef>
              <a:spcAft>
                <a:spcPts val="0"/>
              </a:spcAft>
              <a:buClrTx/>
              <a:buSzTx/>
              <a:buFontTx/>
              <a:buNone/>
              <a:tabLst/>
              <a:defRPr/>
            </a:pPr>
            <a:r>
              <a:rPr kumimoji="0" lang="es-CO" sz="1000" b="0" i="0" u="none" strike="noStrike" kern="1200" cap="none" spc="-10" normalizeH="0" baseline="0">
                <a:ln>
                  <a:noFill/>
                </a:ln>
                <a:solidFill>
                  <a:prstClr val="black"/>
                </a:solidFill>
                <a:effectLst/>
                <a:uLnTx/>
                <a:uFillTx/>
                <a:latin typeface="Calibri"/>
                <a:ea typeface="+mn-ea"/>
                <a:cs typeface="Calibri"/>
              </a:rPr>
              <a:t>Sec. Des. </a:t>
            </a:r>
            <a:r>
              <a:rPr kumimoji="0" lang="es-CO" sz="1000" b="0" i="0" u="none" strike="noStrike" kern="1200" cap="none" spc="-5" normalizeH="0" baseline="0">
                <a:ln>
                  <a:noFill/>
                </a:ln>
                <a:solidFill>
                  <a:prstClr val="black"/>
                </a:solidFill>
                <a:effectLst/>
                <a:uLnTx/>
                <a:uFillTx/>
                <a:latin typeface="Calibri"/>
                <a:ea typeface="+mn-ea"/>
                <a:cs typeface="Calibri"/>
              </a:rPr>
              <a:t>Económico </a:t>
            </a:r>
            <a:r>
              <a:rPr kumimoji="0" lang="es-CO" sz="1000" b="0" i="0" u="none" strike="noStrike" kern="1200" cap="none" spc="-215"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86,6</a:t>
            </a:r>
            <a:endParaRPr kumimoji="0" lang="es-CO" sz="1000" b="0" i="0" u="none" strike="noStrike" kern="1200" cap="none" spc="0" normalizeH="0" baseline="0">
              <a:ln>
                <a:noFill/>
              </a:ln>
              <a:solidFill>
                <a:prstClr val="black"/>
              </a:solidFill>
              <a:effectLst/>
              <a:uLnTx/>
              <a:uFillTx/>
              <a:latin typeface="Calibri"/>
              <a:ea typeface="+mn-ea"/>
              <a:cs typeface="Calibri"/>
            </a:endParaRPr>
          </a:p>
        </p:txBody>
      </p:sp>
      <p:sp>
        <p:nvSpPr>
          <p:cNvPr id="100" name="object 100"/>
          <p:cNvSpPr/>
          <p:nvPr/>
        </p:nvSpPr>
        <p:spPr>
          <a:xfrm>
            <a:off x="4969764"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1" name="object 101"/>
          <p:cNvSpPr txBox="1"/>
          <p:nvPr/>
        </p:nvSpPr>
        <p:spPr>
          <a:xfrm>
            <a:off x="5467603" y="5069839"/>
            <a:ext cx="264160" cy="346710"/>
          </a:xfrm>
          <a:prstGeom prst="rect">
            <a:avLst/>
          </a:prstGeom>
        </p:spPr>
        <p:txBody>
          <a:bodyPr vert="horz" wrap="square" lIns="0" tIns="13335" rIns="0" bIns="0" rtlCol="0">
            <a:spAutoFit/>
          </a:bodyPr>
          <a:lstStyle/>
          <a:p>
            <a:pPr marL="12700" marR="5080" lvl="0" indent="1968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IDU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94,3</a:t>
            </a:r>
          </a:p>
        </p:txBody>
      </p:sp>
      <p:sp>
        <p:nvSpPr>
          <p:cNvPr id="102" name="object 102"/>
          <p:cNvSpPr/>
          <p:nvPr/>
        </p:nvSpPr>
        <p:spPr>
          <a:xfrm>
            <a:off x="2325623" y="5951220"/>
            <a:ext cx="1260475" cy="394970"/>
          </a:xfrm>
          <a:custGeom>
            <a:avLst/>
            <a:gdLst/>
            <a:ahLst/>
            <a:cxnLst/>
            <a:rect l="l" t="t" r="r" b="b"/>
            <a:pathLst>
              <a:path w="1260475" h="394970">
                <a:moveTo>
                  <a:pt x="1260348" y="0"/>
                </a:moveTo>
                <a:lnTo>
                  <a:pt x="0" y="0"/>
                </a:lnTo>
                <a:lnTo>
                  <a:pt x="0" y="394715"/>
                </a:lnTo>
                <a:lnTo>
                  <a:pt x="1260348" y="394715"/>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3" name="object 103"/>
          <p:cNvSpPr txBox="1"/>
          <p:nvPr/>
        </p:nvSpPr>
        <p:spPr>
          <a:xfrm>
            <a:off x="2807589" y="5968085"/>
            <a:ext cx="297180" cy="346710"/>
          </a:xfrm>
          <a:prstGeom prst="rect">
            <a:avLst/>
          </a:prstGeom>
        </p:spPr>
        <p:txBody>
          <a:bodyPr vert="horz" wrap="square" lIns="0" tIns="13335" rIns="0" bIns="0" rtlCol="0">
            <a:spAutoFit/>
          </a:bodyPr>
          <a:lstStyle/>
          <a:p>
            <a:pPr marL="27940" marR="5080" lvl="0" indent="-1524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RD  93,4</a:t>
            </a:r>
          </a:p>
        </p:txBody>
      </p:sp>
      <p:sp>
        <p:nvSpPr>
          <p:cNvPr id="104" name="object 104"/>
          <p:cNvSpPr/>
          <p:nvPr/>
        </p:nvSpPr>
        <p:spPr>
          <a:xfrm>
            <a:off x="3648455" y="6397752"/>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5" name="object 105"/>
          <p:cNvSpPr txBox="1"/>
          <p:nvPr/>
        </p:nvSpPr>
        <p:spPr>
          <a:xfrm>
            <a:off x="3968622" y="6415532"/>
            <a:ext cx="618490" cy="346710"/>
          </a:xfrm>
          <a:prstGeom prst="rect">
            <a:avLst/>
          </a:prstGeom>
        </p:spPr>
        <p:txBody>
          <a:bodyPr vert="horz" wrap="square" lIns="0" tIns="13335" rIns="0" bIns="0" rtlCol="0">
            <a:spAutoFit/>
          </a:bodyPr>
          <a:lstStyle/>
          <a:p>
            <a:pPr marL="189230" marR="5080" lvl="0" indent="-17716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Su</a:t>
            </a:r>
            <a:r>
              <a:rPr kumimoji="0" lang="es-CO" sz="1050" b="1" i="0" u="none" strike="noStrike" kern="1200" cap="none" spc="-10" normalizeH="0" baseline="0">
                <a:ln>
                  <a:noFill/>
                </a:ln>
                <a:solidFill>
                  <a:schemeClr val="bg1"/>
                </a:solidFill>
                <a:effectLst/>
                <a:uLnTx/>
                <a:uFillTx/>
                <a:latin typeface="Calibri"/>
                <a:ea typeface="+mn-ea"/>
                <a:cs typeface="Calibri"/>
              </a:rPr>
              <a:t>b</a:t>
            </a:r>
            <a:r>
              <a:rPr kumimoji="0" lang="es-CO" sz="1050" b="1" i="0" u="none" strike="noStrike" kern="1200" cap="none" spc="0" normalizeH="0" baseline="0">
                <a:ln>
                  <a:noFill/>
                </a:ln>
                <a:solidFill>
                  <a:schemeClr val="bg1"/>
                </a:solidFill>
                <a:effectLst/>
                <a:uLnTx/>
                <a:uFillTx/>
                <a:latin typeface="Calibri"/>
                <a:ea typeface="+mn-ea"/>
                <a:cs typeface="Calibri"/>
              </a:rPr>
              <a:t>red</a:t>
            </a:r>
            <a:r>
              <a:rPr kumimoji="0" lang="es-CO" sz="1050" b="1" i="0" u="none" strike="noStrike" kern="1200" cap="none" spc="-1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Sur  </a:t>
            </a:r>
            <a:r>
              <a:rPr kumimoji="0" lang="es-CO" sz="1050" b="1" i="0" u="none" strike="noStrike" kern="1200" cap="none" spc="0" normalizeH="0" baseline="0">
                <a:ln>
                  <a:noFill/>
                </a:ln>
                <a:solidFill>
                  <a:schemeClr val="bg1"/>
                </a:solidFill>
                <a:effectLst/>
                <a:uLnTx/>
                <a:uFillTx/>
                <a:latin typeface="Calibri"/>
                <a:ea typeface="+mn-ea"/>
                <a:cs typeface="Calibri"/>
              </a:rPr>
              <a:t>98,3</a:t>
            </a:r>
          </a:p>
        </p:txBody>
      </p:sp>
      <p:sp>
        <p:nvSpPr>
          <p:cNvPr id="106" name="object 106"/>
          <p:cNvSpPr/>
          <p:nvPr/>
        </p:nvSpPr>
        <p:spPr>
          <a:xfrm>
            <a:off x="4969764"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7" name="object 107"/>
          <p:cNvSpPr txBox="1"/>
          <p:nvPr/>
        </p:nvSpPr>
        <p:spPr>
          <a:xfrm>
            <a:off x="5109464" y="4171950"/>
            <a:ext cx="982980" cy="346710"/>
          </a:xfrm>
          <a:prstGeom prst="rect">
            <a:avLst/>
          </a:prstGeom>
        </p:spPr>
        <p:txBody>
          <a:bodyPr vert="horz" wrap="square" lIns="0" tIns="13335" rIns="0" bIns="0" rtlCol="0">
            <a:spAutoFit/>
          </a:bodyPr>
          <a:lstStyle/>
          <a:p>
            <a:pPr marL="370205" marR="5080" lvl="0" indent="-35814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Lotería</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Bogotá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86,1</a:t>
            </a:r>
          </a:p>
        </p:txBody>
      </p:sp>
      <p:sp>
        <p:nvSpPr>
          <p:cNvPr id="108" name="object 108"/>
          <p:cNvSpPr/>
          <p:nvPr/>
        </p:nvSpPr>
        <p:spPr>
          <a:xfrm>
            <a:off x="4969764"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9" name="object 109"/>
          <p:cNvSpPr txBox="1"/>
          <p:nvPr/>
        </p:nvSpPr>
        <p:spPr>
          <a:xfrm>
            <a:off x="5150611" y="4701032"/>
            <a:ext cx="90106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Invest</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In</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Bogotá</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10" name="object 110"/>
          <p:cNvSpPr/>
          <p:nvPr/>
        </p:nvSpPr>
        <p:spPr>
          <a:xfrm>
            <a:off x="6292596" y="5052059"/>
            <a:ext cx="1079500" cy="396240"/>
          </a:xfrm>
          <a:custGeom>
            <a:avLst/>
            <a:gdLst/>
            <a:ahLst/>
            <a:cxnLst/>
            <a:rect l="l" t="t" r="r" b="b"/>
            <a:pathLst>
              <a:path w="1079500" h="396239">
                <a:moveTo>
                  <a:pt x="1078992" y="0"/>
                </a:moveTo>
                <a:lnTo>
                  <a:pt x="0" y="0"/>
                </a:lnTo>
                <a:lnTo>
                  <a:pt x="0" y="396239"/>
                </a:lnTo>
                <a:lnTo>
                  <a:pt x="1078992" y="396239"/>
                </a:lnTo>
                <a:lnTo>
                  <a:pt x="10789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1" name="object 111"/>
          <p:cNvSpPr txBox="1"/>
          <p:nvPr/>
        </p:nvSpPr>
        <p:spPr>
          <a:xfrm>
            <a:off x="6379590" y="5069585"/>
            <a:ext cx="906780" cy="346710"/>
          </a:xfrm>
          <a:prstGeom prst="rect">
            <a:avLst/>
          </a:prstGeom>
        </p:spPr>
        <p:txBody>
          <a:bodyPr vert="horz" wrap="square" lIns="0" tIns="13335" rIns="0" bIns="0" rtlCol="0">
            <a:spAutoFit/>
          </a:bodyPr>
          <a:lstStyle/>
          <a:p>
            <a:pPr marL="334010" marR="5080" lvl="0" indent="-32194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Mtto</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Vial</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UMV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90,4</a:t>
            </a:r>
          </a:p>
        </p:txBody>
      </p:sp>
      <p:sp>
        <p:nvSpPr>
          <p:cNvPr id="112" name="object 112"/>
          <p:cNvSpPr/>
          <p:nvPr/>
        </p:nvSpPr>
        <p:spPr>
          <a:xfrm>
            <a:off x="4969764"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3" name="object 113"/>
          <p:cNvSpPr txBox="1"/>
          <p:nvPr/>
        </p:nvSpPr>
        <p:spPr>
          <a:xfrm>
            <a:off x="5385308" y="5967780"/>
            <a:ext cx="429895" cy="346710"/>
          </a:xfrm>
          <a:prstGeom prst="rect">
            <a:avLst/>
          </a:prstGeom>
        </p:spPr>
        <p:txBody>
          <a:bodyPr vert="horz" wrap="square" lIns="0" tIns="13335" rIns="0" bIns="0" rtlCol="0">
            <a:spAutoFit/>
          </a:bodyPr>
          <a:lstStyle/>
          <a:p>
            <a:pPr marL="146685" marR="5080" lvl="0" indent="-13462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Ar</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es  91</a:t>
            </a:r>
          </a:p>
        </p:txBody>
      </p:sp>
      <p:sp>
        <p:nvSpPr>
          <p:cNvPr id="114" name="object 114"/>
          <p:cNvSpPr/>
          <p:nvPr/>
        </p:nvSpPr>
        <p:spPr>
          <a:xfrm>
            <a:off x="4969764"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5" name="object 115"/>
          <p:cNvSpPr txBox="1"/>
          <p:nvPr/>
        </p:nvSpPr>
        <p:spPr>
          <a:xfrm>
            <a:off x="5075935" y="6416751"/>
            <a:ext cx="1047750" cy="346710"/>
          </a:xfrm>
          <a:prstGeom prst="rect">
            <a:avLst/>
          </a:prstGeom>
        </p:spPr>
        <p:txBody>
          <a:bodyPr vert="horz" wrap="square" lIns="0" tIns="13335" rIns="0" bIns="0" rtlCol="0">
            <a:spAutoFit/>
          </a:bodyPr>
          <a:lstStyle/>
          <a:p>
            <a:pPr marL="403860" marR="5080" lvl="0" indent="-39179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Sub.</a:t>
            </a:r>
            <a:r>
              <a:rPr kumimoji="0" lang="es-CO" sz="1050" b="1" i="0" u="none" strike="noStrike" kern="1200" cap="none" spc="-3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Sur</a:t>
            </a:r>
            <a:r>
              <a:rPr kumimoji="0" lang="es-CO" sz="1050" b="1" i="0" u="none" strike="noStrike" kern="1200" cap="none" spc="-3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Occidente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97,3</a:t>
            </a:r>
          </a:p>
        </p:txBody>
      </p:sp>
      <p:sp>
        <p:nvSpPr>
          <p:cNvPr id="116" name="object 116"/>
          <p:cNvSpPr/>
          <p:nvPr/>
        </p:nvSpPr>
        <p:spPr>
          <a:xfrm>
            <a:off x="3648455"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7" name="object 117"/>
          <p:cNvSpPr txBox="1"/>
          <p:nvPr/>
        </p:nvSpPr>
        <p:spPr>
          <a:xfrm>
            <a:off x="3804030" y="5069204"/>
            <a:ext cx="948055" cy="346710"/>
          </a:xfrm>
          <a:prstGeom prst="rect">
            <a:avLst/>
          </a:prstGeom>
        </p:spPr>
        <p:txBody>
          <a:bodyPr vert="horz" wrap="square" lIns="0" tIns="13335" rIns="0" bIns="0" rtlCol="0">
            <a:spAutoFit/>
          </a:bodyPr>
          <a:lstStyle/>
          <a:p>
            <a:pPr marL="353695" marR="5080" lvl="0" indent="-34163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Metro</a:t>
            </a:r>
            <a:r>
              <a:rPr kumimoji="0" lang="es-CO" sz="1050" b="1" i="0" u="none" strike="noStrike" kern="1200" cap="none" spc="-5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4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Bogotá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98,0</a:t>
            </a:r>
          </a:p>
        </p:txBody>
      </p:sp>
      <p:sp>
        <p:nvSpPr>
          <p:cNvPr id="118" name="object 118"/>
          <p:cNvSpPr/>
          <p:nvPr/>
        </p:nvSpPr>
        <p:spPr>
          <a:xfrm>
            <a:off x="3648455"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9" name="object 119"/>
          <p:cNvSpPr txBox="1"/>
          <p:nvPr/>
        </p:nvSpPr>
        <p:spPr>
          <a:xfrm>
            <a:off x="4110354" y="5966561"/>
            <a:ext cx="334645"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F</a:t>
            </a: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0" normalizeH="0" baseline="0">
                <a:ln>
                  <a:noFill/>
                </a:ln>
                <a:solidFill>
                  <a:prstClr val="black"/>
                </a:solidFill>
                <a:effectLst/>
                <a:uLnTx/>
                <a:uFillTx/>
                <a:latin typeface="Calibri"/>
                <a:ea typeface="+mn-ea"/>
                <a:cs typeface="Calibri"/>
              </a:rPr>
              <a:t>GA</a:t>
            </a:r>
          </a:p>
          <a:p>
            <a:pPr marL="47625"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91,8</a:t>
            </a:r>
          </a:p>
        </p:txBody>
      </p:sp>
      <p:sp>
        <p:nvSpPr>
          <p:cNvPr id="120" name="object 120"/>
          <p:cNvSpPr/>
          <p:nvPr/>
        </p:nvSpPr>
        <p:spPr>
          <a:xfrm>
            <a:off x="6288023" y="6388608"/>
            <a:ext cx="1117600" cy="396240"/>
          </a:xfrm>
          <a:custGeom>
            <a:avLst/>
            <a:gdLst/>
            <a:ahLst/>
            <a:cxnLst/>
            <a:rect l="l" t="t" r="r" b="b"/>
            <a:pathLst>
              <a:path w="1117600" h="396240">
                <a:moveTo>
                  <a:pt x="1117092" y="0"/>
                </a:moveTo>
                <a:lnTo>
                  <a:pt x="0" y="0"/>
                </a:lnTo>
                <a:lnTo>
                  <a:pt x="0" y="396239"/>
                </a:lnTo>
                <a:lnTo>
                  <a:pt x="1117092" y="396239"/>
                </a:lnTo>
                <a:lnTo>
                  <a:pt x="11170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1" name="object 121"/>
          <p:cNvSpPr txBox="1"/>
          <p:nvPr/>
        </p:nvSpPr>
        <p:spPr>
          <a:xfrm>
            <a:off x="6454266" y="6406388"/>
            <a:ext cx="785495" cy="346710"/>
          </a:xfrm>
          <a:prstGeom prst="rect">
            <a:avLst/>
          </a:prstGeom>
        </p:spPr>
        <p:txBody>
          <a:bodyPr vert="horz" wrap="square" lIns="0" tIns="13335" rIns="0" bIns="0" rtlCol="0">
            <a:spAutoFit/>
          </a:bodyPr>
          <a:lstStyle/>
          <a:p>
            <a:pPr marL="273050" marR="5080" lvl="0" indent="-26098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Subred</a:t>
            </a:r>
            <a:r>
              <a:rPr kumimoji="0" lang="es-CO" sz="1050" b="0" i="0" u="none" strike="noStrike" kern="1200" cap="none" spc="18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Norte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88,4</a:t>
            </a:r>
          </a:p>
        </p:txBody>
      </p:sp>
      <p:sp>
        <p:nvSpPr>
          <p:cNvPr id="122" name="object 122"/>
          <p:cNvSpPr/>
          <p:nvPr/>
        </p:nvSpPr>
        <p:spPr>
          <a:xfrm>
            <a:off x="7434071" y="5052059"/>
            <a:ext cx="1115695" cy="396240"/>
          </a:xfrm>
          <a:custGeom>
            <a:avLst/>
            <a:gdLst/>
            <a:ahLst/>
            <a:cxnLst/>
            <a:rect l="l" t="t" r="r" b="b"/>
            <a:pathLst>
              <a:path w="1115695" h="396239">
                <a:moveTo>
                  <a:pt x="1115568" y="0"/>
                </a:moveTo>
                <a:lnTo>
                  <a:pt x="0" y="0"/>
                </a:lnTo>
                <a:lnTo>
                  <a:pt x="0" y="396239"/>
                </a:lnTo>
                <a:lnTo>
                  <a:pt x="1115568" y="396239"/>
                </a:lnTo>
                <a:lnTo>
                  <a:pt x="111556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3" name="object 123"/>
          <p:cNvSpPr txBox="1"/>
          <p:nvPr/>
        </p:nvSpPr>
        <p:spPr>
          <a:xfrm>
            <a:off x="7538973" y="5069204"/>
            <a:ext cx="908050" cy="346710"/>
          </a:xfrm>
          <a:prstGeom prst="rect">
            <a:avLst/>
          </a:prstGeom>
        </p:spPr>
        <p:txBody>
          <a:bodyPr vert="horz" wrap="square" lIns="0" tIns="13335" rIns="0" bIns="0" rtlCol="0">
            <a:spAutoFit/>
          </a:bodyPr>
          <a:lstStyle/>
          <a:p>
            <a:pPr marL="12700" marR="5080" lvl="0" indent="11874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Terminal </a:t>
            </a:r>
            <a:r>
              <a:rPr kumimoji="0" lang="es-CO" sz="1050" b="0" i="0" u="none" strike="noStrike" kern="1200" cap="none" spc="-5" normalizeH="0" baseline="0">
                <a:ln>
                  <a:noFill/>
                </a:ln>
                <a:solidFill>
                  <a:prstClr val="black"/>
                </a:solidFill>
                <a:effectLst/>
                <a:uLnTx/>
                <a:uFillTx/>
                <a:latin typeface="Calibri"/>
                <a:ea typeface="+mn-ea"/>
                <a:cs typeface="Calibri"/>
              </a:rPr>
              <a:t>de </a:t>
            </a:r>
            <a:r>
              <a:rPr kumimoji="0" lang="es-CO" sz="1050" b="0" i="0" u="none" strike="noStrike" kern="1200" cap="none" spc="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ra</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10" normalizeH="0" baseline="0">
                <a:ln>
                  <a:noFill/>
                </a:ln>
                <a:solidFill>
                  <a:prstClr val="black"/>
                </a:solidFill>
                <a:effectLst/>
                <a:uLnTx/>
                <a:uFillTx/>
                <a:latin typeface="Calibri"/>
                <a:ea typeface="+mn-ea"/>
                <a:cs typeface="Calibri"/>
              </a:rPr>
              <a:t>s</a:t>
            </a:r>
            <a:r>
              <a:rPr kumimoji="0" lang="es-CO" sz="1050" b="0" i="0" u="none" strike="noStrike" kern="1200" cap="none" spc="-5" normalizeH="0" baseline="0">
                <a:ln>
                  <a:noFill/>
                </a:ln>
                <a:solidFill>
                  <a:prstClr val="black"/>
                </a:solidFill>
                <a:effectLst/>
                <a:uLnTx/>
                <a:uFillTx/>
                <a:latin typeface="Calibri"/>
                <a:ea typeface="+mn-ea"/>
                <a:cs typeface="Calibri"/>
              </a:rPr>
              <a:t>p</a:t>
            </a:r>
            <a:r>
              <a:rPr kumimoji="0" lang="es-CO" sz="1050" b="0" i="0" u="none" strike="noStrike" kern="1200" cap="none" spc="-10" normalizeH="0" baseline="0">
                <a:ln>
                  <a:noFill/>
                </a:ln>
                <a:solidFill>
                  <a:prstClr val="black"/>
                </a:solidFill>
                <a:effectLst/>
                <a:uLnTx/>
                <a:uFillTx/>
                <a:latin typeface="Calibri"/>
                <a:ea typeface="+mn-ea"/>
                <a:cs typeface="Calibri"/>
              </a:rPr>
              <a:t>o</a:t>
            </a:r>
            <a:r>
              <a:rPr kumimoji="0" lang="es-CO" sz="1050" b="0" i="0" u="none" strike="noStrike" kern="1200" cap="none" spc="0" normalizeH="0" baseline="0">
                <a:ln>
                  <a:noFill/>
                </a:ln>
                <a:solidFill>
                  <a:prstClr val="black"/>
                </a:solidFill>
                <a:effectLst/>
                <a:uLnTx/>
                <a:uFillTx/>
                <a:latin typeface="Calibri"/>
                <a:ea typeface="+mn-ea"/>
                <a:cs typeface="Calibri"/>
              </a:rPr>
              <a:t>r</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es</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S.A.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24" name="object 124"/>
          <p:cNvSpPr/>
          <p:nvPr/>
        </p:nvSpPr>
        <p:spPr>
          <a:xfrm>
            <a:off x="6292596" y="5949696"/>
            <a:ext cx="1079500" cy="396240"/>
          </a:xfrm>
          <a:custGeom>
            <a:avLst/>
            <a:gdLst/>
            <a:ahLst/>
            <a:cxnLst/>
            <a:rect l="l" t="t" r="r" b="b"/>
            <a:pathLst>
              <a:path w="1079500" h="396239">
                <a:moveTo>
                  <a:pt x="1078992" y="0"/>
                </a:moveTo>
                <a:lnTo>
                  <a:pt x="0" y="0"/>
                </a:lnTo>
                <a:lnTo>
                  <a:pt x="0" y="396239"/>
                </a:lnTo>
                <a:lnTo>
                  <a:pt x="1078992" y="396239"/>
                </a:lnTo>
                <a:lnTo>
                  <a:pt x="10789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5" name="object 125"/>
          <p:cNvSpPr txBox="1"/>
          <p:nvPr/>
        </p:nvSpPr>
        <p:spPr>
          <a:xfrm>
            <a:off x="6467983" y="5967780"/>
            <a:ext cx="730250" cy="346710"/>
          </a:xfrm>
          <a:prstGeom prst="rect">
            <a:avLst/>
          </a:prstGeom>
        </p:spPr>
        <p:txBody>
          <a:bodyPr vert="horz" wrap="square" lIns="0" tIns="13335" rIns="0" bIns="0" rtlCol="0">
            <a:spAutoFit/>
          </a:bodyPr>
          <a:lstStyle/>
          <a:p>
            <a:pPr marL="245745" marR="5080" lvl="0" indent="-233679"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Can</a:t>
            </a:r>
            <a:r>
              <a:rPr kumimoji="0" lang="es-CO" sz="1050" b="0" i="0" u="none" strike="noStrike" kern="1200" cap="none" spc="-10" normalizeH="0" baseline="0">
                <a:ln>
                  <a:noFill/>
                </a:ln>
                <a:solidFill>
                  <a:prstClr val="black"/>
                </a:solidFill>
                <a:effectLst/>
                <a:uLnTx/>
                <a:uFillTx/>
                <a:latin typeface="Calibri"/>
                <a:ea typeface="+mn-ea"/>
                <a:cs typeface="Calibri"/>
              </a:rPr>
              <a:t>a</a:t>
            </a:r>
            <a:r>
              <a:rPr kumimoji="0" lang="es-CO" sz="1050" b="0" i="0" u="none" strike="noStrike" kern="1200" cap="none" spc="0" normalizeH="0" baseline="0">
                <a:ln>
                  <a:noFill/>
                </a:ln>
                <a:solidFill>
                  <a:prstClr val="black"/>
                </a:solidFill>
                <a:effectLst/>
                <a:uLnTx/>
                <a:uFillTx/>
                <a:latin typeface="Calibri"/>
                <a:ea typeface="+mn-ea"/>
                <a:cs typeface="Calibri"/>
              </a:rPr>
              <a:t>l</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Cap</a:t>
            </a:r>
            <a:r>
              <a:rPr kumimoji="0" lang="es-CO" sz="1050" b="0" i="0" u="none" strike="noStrike" kern="1200" cap="none" spc="-10" normalizeH="0" baseline="0">
                <a:ln>
                  <a:noFill/>
                </a:ln>
                <a:solidFill>
                  <a:prstClr val="black"/>
                </a:solidFill>
                <a:effectLst/>
                <a:uLnTx/>
                <a:uFillTx/>
                <a:latin typeface="Calibri"/>
                <a:ea typeface="+mn-ea"/>
                <a:cs typeface="Calibri"/>
              </a:rPr>
              <a:t>it</a:t>
            </a:r>
            <a:r>
              <a:rPr kumimoji="0" lang="es-CO" sz="1050" b="0" i="0" u="none" strike="noStrike" kern="1200" cap="none" spc="0" normalizeH="0" baseline="0">
                <a:ln>
                  <a:noFill/>
                </a:ln>
                <a:solidFill>
                  <a:prstClr val="black"/>
                </a:solidFill>
                <a:effectLst/>
                <a:uLnTx/>
                <a:uFillTx/>
                <a:latin typeface="Calibri"/>
                <a:ea typeface="+mn-ea"/>
                <a:cs typeface="Calibri"/>
              </a:rPr>
              <a:t>al  86,1</a:t>
            </a:r>
          </a:p>
        </p:txBody>
      </p:sp>
      <p:sp>
        <p:nvSpPr>
          <p:cNvPr id="126" name="object 126"/>
          <p:cNvSpPr/>
          <p:nvPr/>
        </p:nvSpPr>
        <p:spPr>
          <a:xfrm>
            <a:off x="7469123" y="6399276"/>
            <a:ext cx="1080770" cy="396240"/>
          </a:xfrm>
          <a:custGeom>
            <a:avLst/>
            <a:gdLst/>
            <a:ahLst/>
            <a:cxnLst/>
            <a:rect l="l" t="t" r="r" b="b"/>
            <a:pathLst>
              <a:path w="1080770" h="396240">
                <a:moveTo>
                  <a:pt x="1080516" y="0"/>
                </a:moveTo>
                <a:lnTo>
                  <a:pt x="0" y="0"/>
                </a:lnTo>
                <a:lnTo>
                  <a:pt x="0" y="396240"/>
                </a:lnTo>
                <a:lnTo>
                  <a:pt x="1080516" y="396240"/>
                </a:lnTo>
                <a:lnTo>
                  <a:pt x="1080516"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7" name="object 127"/>
          <p:cNvSpPr txBox="1"/>
          <p:nvPr/>
        </p:nvSpPr>
        <p:spPr>
          <a:xfrm>
            <a:off x="7648447" y="6416751"/>
            <a:ext cx="725805" cy="346710"/>
          </a:xfrm>
          <a:prstGeom prst="rect">
            <a:avLst/>
          </a:prstGeom>
        </p:spPr>
        <p:txBody>
          <a:bodyPr vert="horz" wrap="square" lIns="0" tIns="13335" rIns="0" bIns="0" rtlCol="0">
            <a:spAutoFit/>
          </a:bodyPr>
          <a:lstStyle/>
          <a:p>
            <a:pPr marL="242570" marR="5080" lvl="0" indent="-230504"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Cap</a:t>
            </a:r>
            <a:r>
              <a:rPr kumimoji="0" lang="es-CO" sz="1050" b="0" i="0" u="none" strike="noStrike" kern="1200" cap="none" spc="-10" normalizeH="0" baseline="0">
                <a:ln>
                  <a:noFill/>
                </a:ln>
                <a:solidFill>
                  <a:prstClr val="black"/>
                </a:solidFill>
                <a:effectLst/>
                <a:uLnTx/>
                <a:uFillTx/>
                <a:latin typeface="Calibri"/>
                <a:ea typeface="+mn-ea"/>
                <a:cs typeface="Calibri"/>
              </a:rPr>
              <a:t>it</a:t>
            </a:r>
            <a:r>
              <a:rPr kumimoji="0" lang="es-CO" sz="1050" b="0" i="0" u="none" strike="noStrike" kern="1200" cap="none" spc="0" normalizeH="0" baseline="0">
                <a:ln>
                  <a:noFill/>
                </a:ln>
                <a:solidFill>
                  <a:prstClr val="black"/>
                </a:solidFill>
                <a:effectLst/>
                <a:uLnTx/>
                <a:uFillTx/>
                <a:latin typeface="Calibri"/>
                <a:ea typeface="+mn-ea"/>
                <a:cs typeface="Calibri"/>
              </a:rPr>
              <a:t>al</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a</a:t>
            </a:r>
            <a:r>
              <a:rPr kumimoji="0" lang="es-CO" sz="1050" b="0" i="0" u="none" strike="noStrike" kern="1200" cap="none" spc="-5" normalizeH="0" baseline="0">
                <a:ln>
                  <a:noFill/>
                </a:ln>
                <a:solidFill>
                  <a:prstClr val="black"/>
                </a:solidFill>
                <a:effectLst/>
                <a:uLnTx/>
                <a:uFillTx/>
                <a:latin typeface="Calibri"/>
                <a:ea typeface="+mn-ea"/>
                <a:cs typeface="Calibri"/>
              </a:rPr>
              <a:t>lud  </a:t>
            </a:r>
            <a:r>
              <a:rPr kumimoji="0" lang="es-CO" sz="1050" b="0" i="0" u="none" strike="noStrike" kern="1200" cap="none" spc="0" normalizeH="0" baseline="0">
                <a:ln>
                  <a:noFill/>
                </a:ln>
                <a:solidFill>
                  <a:prstClr val="black"/>
                </a:solidFill>
                <a:effectLst/>
                <a:uLnTx/>
                <a:uFillTx/>
                <a:latin typeface="Calibri"/>
                <a:ea typeface="+mn-ea"/>
                <a:cs typeface="Calibri"/>
              </a:rPr>
              <a:t>80,3</a:t>
            </a:r>
          </a:p>
        </p:txBody>
      </p:sp>
      <p:sp>
        <p:nvSpPr>
          <p:cNvPr id="128" name="object 128"/>
          <p:cNvSpPr/>
          <p:nvPr/>
        </p:nvSpPr>
        <p:spPr>
          <a:xfrm>
            <a:off x="8609076" y="6399276"/>
            <a:ext cx="1117600" cy="396240"/>
          </a:xfrm>
          <a:custGeom>
            <a:avLst/>
            <a:gdLst/>
            <a:ahLst/>
            <a:cxnLst/>
            <a:rect l="l" t="t" r="r" b="b"/>
            <a:pathLst>
              <a:path w="1117600" h="396240">
                <a:moveTo>
                  <a:pt x="1117092" y="0"/>
                </a:moveTo>
                <a:lnTo>
                  <a:pt x="0" y="0"/>
                </a:lnTo>
                <a:lnTo>
                  <a:pt x="0" y="396240"/>
                </a:lnTo>
                <a:lnTo>
                  <a:pt x="1117092" y="396240"/>
                </a:lnTo>
                <a:lnTo>
                  <a:pt x="1117092"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9" name="object 129"/>
          <p:cNvSpPr txBox="1"/>
          <p:nvPr/>
        </p:nvSpPr>
        <p:spPr>
          <a:xfrm>
            <a:off x="8798432" y="6456375"/>
            <a:ext cx="739140" cy="259045"/>
          </a:xfrm>
          <a:prstGeom prst="rect">
            <a:avLst/>
          </a:prstGeom>
        </p:spPr>
        <p:txBody>
          <a:bodyPr vert="horz" wrap="square" lIns="0" tIns="12700" rIns="0" bIns="0" rtlCol="0">
            <a:spAutoFit/>
          </a:bodyPr>
          <a:lstStyle/>
          <a:p>
            <a:pPr marL="20320" marR="5080" lvl="0" indent="-7620" algn="l" defTabSz="914400" rtl="0" eaLnBrk="1" fontAlgn="auto" latinLnBrk="0" hangingPunct="1">
              <a:lnSpc>
                <a:spcPct val="100000"/>
              </a:lnSpc>
              <a:spcBef>
                <a:spcPts val="100"/>
              </a:spcBef>
              <a:spcAft>
                <a:spcPts val="0"/>
              </a:spcAft>
              <a:buClrTx/>
              <a:buSzTx/>
              <a:buFontTx/>
              <a:buNone/>
              <a:tabLst/>
              <a:defRPr/>
            </a:pPr>
            <a:r>
              <a:rPr kumimoji="0" lang="es-CO" sz="800" b="0" i="0" u="none" strike="noStrike" kern="1200" cap="none" spc="0" normalizeH="0" baseline="0">
                <a:ln>
                  <a:noFill/>
                </a:ln>
                <a:solidFill>
                  <a:srgbClr val="404040"/>
                </a:solidFill>
                <a:effectLst/>
                <a:uLnTx/>
                <a:uFillTx/>
                <a:latin typeface="Calibri"/>
                <a:ea typeface="+mn-ea"/>
                <a:cs typeface="Calibri"/>
              </a:rPr>
              <a:t>F</a:t>
            </a:r>
            <a:r>
              <a:rPr kumimoji="0" lang="es-CO" sz="800" b="0" i="0" u="none" strike="noStrike" kern="1200" cap="none" spc="-5" normalizeH="0" baseline="0">
                <a:ln>
                  <a:noFill/>
                </a:ln>
                <a:solidFill>
                  <a:srgbClr val="404040"/>
                </a:solidFill>
                <a:effectLst/>
                <a:uLnTx/>
                <a:uFillTx/>
                <a:latin typeface="Calibri"/>
                <a:ea typeface="+mn-ea"/>
                <a:cs typeface="Calibri"/>
              </a:rPr>
              <a:t>ond</a:t>
            </a:r>
            <a:r>
              <a:rPr kumimoji="0" lang="es-CO" sz="800" b="0" i="0" u="none" strike="noStrike" kern="1200" cap="none" spc="0" normalizeH="0" baseline="0">
                <a:ln>
                  <a:noFill/>
                </a:ln>
                <a:solidFill>
                  <a:srgbClr val="404040"/>
                </a:solidFill>
                <a:effectLst/>
                <a:uLnTx/>
                <a:uFillTx/>
                <a:latin typeface="Calibri"/>
                <a:ea typeface="+mn-ea"/>
                <a:cs typeface="Calibri"/>
              </a:rPr>
              <a:t>o</a:t>
            </a:r>
            <a:r>
              <a:rPr kumimoji="0" lang="es-CO" sz="800" b="0" i="0" u="none" strike="noStrike" kern="1200" cap="none" spc="-5" normalizeH="0" baseline="0">
                <a:ln>
                  <a:noFill/>
                </a:ln>
                <a:solidFill>
                  <a:srgbClr val="404040"/>
                </a:solidFill>
                <a:effectLst/>
                <a:uLnTx/>
                <a:uFillTx/>
                <a:latin typeface="Calibri"/>
                <a:ea typeface="+mn-ea"/>
                <a:cs typeface="Calibri"/>
              </a:rPr>
              <a:t> Finan</a:t>
            </a:r>
            <a:r>
              <a:rPr kumimoji="0" lang="es-CO" sz="800" b="0" i="0" u="none" strike="noStrike" kern="1200" cap="none" spc="-10" normalizeH="0" baseline="0">
                <a:ln>
                  <a:noFill/>
                </a:ln>
                <a:solidFill>
                  <a:srgbClr val="404040"/>
                </a:solidFill>
                <a:effectLst/>
                <a:uLnTx/>
                <a:uFillTx/>
                <a:latin typeface="Calibri"/>
                <a:ea typeface="+mn-ea"/>
                <a:cs typeface="Calibri"/>
              </a:rPr>
              <a:t>c</a:t>
            </a:r>
            <a:r>
              <a:rPr kumimoji="0" lang="es-CO" sz="800" b="0" i="0" u="none" strike="noStrike" kern="1200" cap="none" spc="-5" normalizeH="0" baseline="0">
                <a:ln>
                  <a:noFill/>
                </a:ln>
                <a:solidFill>
                  <a:srgbClr val="404040"/>
                </a:solidFill>
                <a:effectLst/>
                <a:uLnTx/>
                <a:uFillTx/>
                <a:latin typeface="Calibri"/>
                <a:ea typeface="+mn-ea"/>
                <a:cs typeface="Calibri"/>
              </a:rPr>
              <a:t>ier</a:t>
            </a:r>
            <a:r>
              <a:rPr kumimoji="0" lang="es-CO" sz="800" b="0" i="0" u="none" strike="noStrike" kern="1200" cap="none" spc="0" normalizeH="0" baseline="0">
                <a:ln>
                  <a:noFill/>
                </a:ln>
                <a:solidFill>
                  <a:srgbClr val="404040"/>
                </a:solidFill>
                <a:effectLst/>
                <a:uLnTx/>
                <a:uFillTx/>
                <a:latin typeface="Calibri"/>
                <a:ea typeface="+mn-ea"/>
                <a:cs typeface="Calibri"/>
              </a:rPr>
              <a:t>o  </a:t>
            </a:r>
            <a:r>
              <a:rPr kumimoji="0" lang="es-CO" sz="800" b="0" i="0" u="none" strike="noStrike" kern="1200" cap="none" spc="-5" normalizeH="0" baseline="0">
                <a:ln>
                  <a:noFill/>
                </a:ln>
                <a:solidFill>
                  <a:srgbClr val="404040"/>
                </a:solidFill>
                <a:effectLst/>
                <a:uLnTx/>
                <a:uFillTx/>
                <a:latin typeface="Calibri"/>
                <a:ea typeface="+mn-ea"/>
                <a:cs typeface="Calibri"/>
              </a:rPr>
              <a:t>Distrital</a:t>
            </a:r>
            <a:r>
              <a:rPr kumimoji="0" lang="es-CO" sz="800" b="0" i="0" u="none" strike="noStrike" kern="1200" cap="none" spc="-3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de</a:t>
            </a:r>
            <a:r>
              <a:rPr kumimoji="0" lang="es-CO" sz="800" b="0" i="0" u="none" strike="noStrike" kern="1200" cap="none" spc="-35"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Salud</a:t>
            </a:r>
            <a:endParaRPr kumimoji="0" lang="es-CO" sz="800" b="0" i="0" u="none" strike="noStrike" kern="1200" cap="none" spc="0" normalizeH="0" baseline="0">
              <a:ln>
                <a:noFill/>
              </a:ln>
              <a:solidFill>
                <a:prstClr val="black"/>
              </a:solidFill>
              <a:effectLst/>
              <a:uLnTx/>
              <a:uFillTx/>
              <a:latin typeface="Calibri"/>
              <a:ea typeface="+mn-ea"/>
              <a:cs typeface="Calibri"/>
            </a:endParaRPr>
          </a:p>
        </p:txBody>
      </p:sp>
      <p:sp>
        <p:nvSpPr>
          <p:cNvPr id="130" name="object 130"/>
          <p:cNvSpPr/>
          <p:nvPr/>
        </p:nvSpPr>
        <p:spPr>
          <a:xfrm>
            <a:off x="9784080" y="6399276"/>
            <a:ext cx="1130935" cy="396240"/>
          </a:xfrm>
          <a:custGeom>
            <a:avLst/>
            <a:gdLst/>
            <a:ahLst/>
            <a:cxnLst/>
            <a:rect l="l" t="t" r="r" b="b"/>
            <a:pathLst>
              <a:path w="1130934" h="396240">
                <a:moveTo>
                  <a:pt x="1130807" y="0"/>
                </a:moveTo>
                <a:lnTo>
                  <a:pt x="0" y="0"/>
                </a:lnTo>
                <a:lnTo>
                  <a:pt x="0" y="396240"/>
                </a:lnTo>
                <a:lnTo>
                  <a:pt x="1130807" y="396240"/>
                </a:lnTo>
                <a:lnTo>
                  <a:pt x="1130807"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1" name="object 131"/>
          <p:cNvSpPr txBox="1"/>
          <p:nvPr/>
        </p:nvSpPr>
        <p:spPr>
          <a:xfrm>
            <a:off x="9866503" y="6395415"/>
            <a:ext cx="968375" cy="391795"/>
          </a:xfrm>
          <a:prstGeom prst="rect">
            <a:avLst/>
          </a:prstGeom>
        </p:spPr>
        <p:txBody>
          <a:bodyPr vert="horz" wrap="square" lIns="0" tIns="12700" rIns="0" bIns="0" rtlCol="0">
            <a:spAutoFit/>
          </a:bodyPr>
          <a:lstStyle/>
          <a:p>
            <a:pPr marL="12700" marR="5080" lvl="0" indent="-1270" algn="ctr" defTabSz="914400" rtl="0" eaLnBrk="1" fontAlgn="auto" latinLnBrk="0" hangingPunct="1">
              <a:lnSpc>
                <a:spcPct val="100000"/>
              </a:lnSpc>
              <a:spcBef>
                <a:spcPts val="100"/>
              </a:spcBef>
              <a:spcAft>
                <a:spcPts val="0"/>
              </a:spcAft>
              <a:buClrTx/>
              <a:buSzTx/>
              <a:buFontTx/>
              <a:buNone/>
              <a:tabLst/>
              <a:defRPr/>
            </a:pPr>
            <a:r>
              <a:rPr kumimoji="0" lang="es-CO" sz="800" b="0" i="0" u="none" strike="noStrike" kern="1200" cap="none" spc="-5" normalizeH="0" baseline="0">
                <a:ln>
                  <a:noFill/>
                </a:ln>
                <a:solidFill>
                  <a:srgbClr val="404040"/>
                </a:solidFill>
                <a:effectLst/>
                <a:uLnTx/>
                <a:uFillTx/>
                <a:latin typeface="Calibri"/>
                <a:ea typeface="+mn-ea"/>
                <a:cs typeface="Calibri"/>
              </a:rPr>
              <a:t>Entidad Asesora de </a:t>
            </a:r>
            <a:r>
              <a:rPr kumimoji="0" lang="es-CO" sz="800" b="0" i="0" u="none" strike="noStrike" kern="1200" cap="none" spc="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Ges</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ió</a:t>
            </a:r>
            <a:r>
              <a:rPr kumimoji="0" lang="es-CO" sz="800" b="0" i="0" u="none" strike="noStrike" kern="1200" cap="none" spc="0" normalizeH="0" baseline="0">
                <a:ln>
                  <a:noFill/>
                </a:ln>
                <a:solidFill>
                  <a:srgbClr val="404040"/>
                </a:solidFill>
                <a:effectLst/>
                <a:uLnTx/>
                <a:uFillTx/>
                <a:latin typeface="Calibri"/>
                <a:ea typeface="+mn-ea"/>
                <a:cs typeface="Calibri"/>
              </a:rPr>
              <a:t>n</a:t>
            </a:r>
            <a:r>
              <a:rPr kumimoji="0" lang="es-CO" sz="800" b="0" i="0" u="none" strike="noStrike" kern="1200" cap="none" spc="5" normalizeH="0" baseline="0">
                <a:ln>
                  <a:noFill/>
                </a:ln>
                <a:solidFill>
                  <a:srgbClr val="404040"/>
                </a:solidFill>
                <a:effectLst/>
                <a:uLnTx/>
                <a:uFillTx/>
                <a:latin typeface="Calibri"/>
                <a:ea typeface="+mn-ea"/>
                <a:cs typeface="Calibri"/>
              </a:rPr>
              <a:t> </a:t>
            </a:r>
            <a:r>
              <a:rPr kumimoji="0" lang="es-CO" sz="800" b="0" i="0" u="none" strike="noStrike" kern="1200" cap="none" spc="0" normalizeH="0" baseline="0">
                <a:ln>
                  <a:noFill/>
                </a:ln>
                <a:solidFill>
                  <a:srgbClr val="404040"/>
                </a:solidFill>
                <a:effectLst/>
                <a:uLnTx/>
                <a:uFillTx/>
                <a:latin typeface="Calibri"/>
                <a:ea typeface="+mn-ea"/>
                <a:cs typeface="Calibri"/>
              </a:rPr>
              <a:t>A</a:t>
            </a:r>
            <a:r>
              <a:rPr kumimoji="0" lang="es-CO" sz="800" b="0" i="0" u="none" strike="noStrike" kern="1200" cap="none" spc="-5" normalizeH="0" baseline="0">
                <a:ln>
                  <a:noFill/>
                </a:ln>
                <a:solidFill>
                  <a:srgbClr val="404040"/>
                </a:solidFill>
                <a:effectLst/>
                <a:uLnTx/>
                <a:uFillTx/>
                <a:latin typeface="Calibri"/>
                <a:ea typeface="+mn-ea"/>
                <a:cs typeface="Calibri"/>
              </a:rPr>
              <a:t>d</a:t>
            </a:r>
            <a:r>
              <a:rPr kumimoji="0" lang="es-CO" sz="800" b="0" i="0" u="none" strike="noStrike" kern="1200" cap="none" spc="0" normalizeH="0" baseline="0">
                <a:ln>
                  <a:noFill/>
                </a:ln>
                <a:solidFill>
                  <a:srgbClr val="404040"/>
                </a:solidFill>
                <a:effectLst/>
                <a:uLnTx/>
                <a:uFillTx/>
                <a:latin typeface="Calibri"/>
                <a:ea typeface="+mn-ea"/>
                <a:cs typeface="Calibri"/>
              </a:rPr>
              <a:t>m</a:t>
            </a:r>
            <a:r>
              <a:rPr kumimoji="0" lang="es-CO" sz="800" b="0" i="0" u="none" strike="noStrike" kern="1200" cap="none" spc="-5" normalizeH="0" baseline="0">
                <a:ln>
                  <a:noFill/>
                </a:ln>
                <a:solidFill>
                  <a:srgbClr val="404040"/>
                </a:solidFill>
                <a:effectLst/>
                <a:uLnTx/>
                <a:uFillTx/>
                <a:latin typeface="Calibri"/>
                <a:ea typeface="+mn-ea"/>
                <a:cs typeface="Calibri"/>
              </a:rPr>
              <a:t>in</a:t>
            </a:r>
            <a:r>
              <a:rPr kumimoji="0" lang="es-CO" sz="800" b="0" i="0" u="none" strike="noStrike" kern="1200" cap="none" spc="-10" normalizeH="0" baseline="0">
                <a:ln>
                  <a:noFill/>
                </a:ln>
                <a:solidFill>
                  <a:srgbClr val="404040"/>
                </a:solidFill>
                <a:effectLst/>
                <a:uLnTx/>
                <a:uFillTx/>
                <a:latin typeface="Calibri"/>
                <a:ea typeface="+mn-ea"/>
                <a:cs typeface="Calibri"/>
              </a:rPr>
              <a:t>i</a:t>
            </a:r>
            <a:r>
              <a:rPr kumimoji="0" lang="es-CO" sz="800" b="0" i="0" u="none" strike="noStrike" kern="1200" cap="none" spc="-5" normalizeH="0" baseline="0">
                <a:ln>
                  <a:noFill/>
                </a:ln>
                <a:solidFill>
                  <a:srgbClr val="404040"/>
                </a:solidFill>
                <a:effectLst/>
                <a:uLnTx/>
                <a:uFillTx/>
                <a:latin typeface="Calibri"/>
                <a:ea typeface="+mn-ea"/>
                <a:cs typeface="Calibri"/>
              </a:rPr>
              <a:t>s</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r</a:t>
            </a:r>
            <a:r>
              <a:rPr kumimoji="0" lang="es-CO" sz="800" b="0" i="0" u="none" strike="noStrike" kern="1200" cap="none" spc="0" normalizeH="0" baseline="0">
                <a:ln>
                  <a:noFill/>
                </a:ln>
                <a:solidFill>
                  <a:srgbClr val="404040"/>
                </a:solidFill>
                <a:effectLst/>
                <a:uLnTx/>
                <a:uFillTx/>
                <a:latin typeface="Calibri"/>
                <a:ea typeface="+mn-ea"/>
                <a:cs typeface="Calibri"/>
              </a:rPr>
              <a:t>a</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iv</a:t>
            </a:r>
            <a:r>
              <a:rPr kumimoji="0" lang="es-CO" sz="800" b="0" i="0" u="none" strike="noStrike" kern="1200" cap="none" spc="0" normalizeH="0" baseline="0">
                <a:ln>
                  <a:noFill/>
                </a:ln>
                <a:solidFill>
                  <a:srgbClr val="404040"/>
                </a:solidFill>
                <a:effectLst/>
                <a:uLnTx/>
                <a:uFillTx/>
                <a:latin typeface="Calibri"/>
                <a:ea typeface="+mn-ea"/>
                <a:cs typeface="Calibri"/>
              </a:rPr>
              <a:t>a  y</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Técnica</a:t>
            </a:r>
            <a:endParaRPr kumimoji="0" lang="es-CO" sz="800" b="0" i="0" u="none" strike="noStrike" kern="1200" cap="none" spc="0" normalizeH="0" baseline="0">
              <a:ln>
                <a:noFill/>
              </a:ln>
              <a:solidFill>
                <a:prstClr val="black"/>
              </a:solidFill>
              <a:effectLst/>
              <a:uLnTx/>
              <a:uFillTx/>
              <a:latin typeface="Calibri"/>
              <a:ea typeface="+mn-ea"/>
              <a:cs typeface="Calibri"/>
            </a:endParaRPr>
          </a:p>
        </p:txBody>
      </p:sp>
      <p:sp>
        <p:nvSpPr>
          <p:cNvPr id="132" name="object 132"/>
          <p:cNvSpPr/>
          <p:nvPr/>
        </p:nvSpPr>
        <p:spPr>
          <a:xfrm>
            <a:off x="10972800" y="6399276"/>
            <a:ext cx="1130935" cy="396240"/>
          </a:xfrm>
          <a:custGeom>
            <a:avLst/>
            <a:gdLst/>
            <a:ahLst/>
            <a:cxnLst/>
            <a:rect l="l" t="t" r="r" b="b"/>
            <a:pathLst>
              <a:path w="1130934" h="396240">
                <a:moveTo>
                  <a:pt x="1130807" y="0"/>
                </a:moveTo>
                <a:lnTo>
                  <a:pt x="0" y="0"/>
                </a:lnTo>
                <a:lnTo>
                  <a:pt x="0" y="396240"/>
                </a:lnTo>
                <a:lnTo>
                  <a:pt x="1130807" y="396240"/>
                </a:lnTo>
                <a:lnTo>
                  <a:pt x="1130807"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3" name="object 133"/>
          <p:cNvSpPr txBox="1"/>
          <p:nvPr/>
        </p:nvSpPr>
        <p:spPr>
          <a:xfrm>
            <a:off x="11073765" y="6395415"/>
            <a:ext cx="932180" cy="391795"/>
          </a:xfrm>
          <a:prstGeom prst="rect">
            <a:avLst/>
          </a:prstGeom>
        </p:spPr>
        <p:txBody>
          <a:bodyPr vert="horz" wrap="square" lIns="0" tIns="12700" rIns="0" bIns="0" rtlCol="0">
            <a:spAutoFit/>
          </a:bodyPr>
          <a:lstStyle/>
          <a:p>
            <a:pPr marL="12700" marR="5080" lvl="0" indent="40640" algn="l" defTabSz="914400" rtl="0" eaLnBrk="1" fontAlgn="auto" latinLnBrk="0" hangingPunct="1">
              <a:lnSpc>
                <a:spcPct val="100000"/>
              </a:lnSpc>
              <a:spcBef>
                <a:spcPts val="100"/>
              </a:spcBef>
              <a:spcAft>
                <a:spcPts val="0"/>
              </a:spcAft>
              <a:buClrTx/>
              <a:buSzTx/>
              <a:buFontTx/>
              <a:buNone/>
              <a:tabLst/>
              <a:defRPr/>
            </a:pPr>
            <a:r>
              <a:rPr kumimoji="0" lang="es-CO" sz="800" b="0" i="0" u="none" strike="noStrike" kern="1200" cap="none" spc="-5" normalizeH="0" baseline="0">
                <a:ln>
                  <a:noFill/>
                </a:ln>
                <a:solidFill>
                  <a:srgbClr val="404040"/>
                </a:solidFill>
                <a:effectLst/>
                <a:uLnTx/>
                <a:uFillTx/>
                <a:latin typeface="Calibri"/>
                <a:ea typeface="+mn-ea"/>
                <a:cs typeface="Calibri"/>
              </a:rPr>
              <a:t>Instituto Distrital de </a:t>
            </a:r>
            <a:r>
              <a:rPr kumimoji="0" lang="es-CO" sz="800" b="0" i="0" u="none" strike="noStrike" kern="1200" cap="none" spc="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Ciencia,</a:t>
            </a:r>
            <a:r>
              <a:rPr kumimoji="0" lang="es-CO" sz="800" b="0" i="0" u="none" strike="noStrike" kern="1200" cap="none" spc="-35"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Biotecnología </a:t>
            </a:r>
            <a:r>
              <a:rPr kumimoji="0" lang="es-CO" sz="800" b="0" i="0" u="none" strike="noStrike" kern="1200" cap="none" spc="-165" normalizeH="0" baseline="0">
                <a:ln>
                  <a:noFill/>
                </a:ln>
                <a:solidFill>
                  <a:srgbClr val="404040"/>
                </a:solidFill>
                <a:effectLst/>
                <a:uLnTx/>
                <a:uFillTx/>
                <a:latin typeface="Calibri"/>
                <a:ea typeface="+mn-ea"/>
                <a:cs typeface="Calibri"/>
              </a:rPr>
              <a:t> </a:t>
            </a:r>
            <a:r>
              <a:rPr kumimoji="0" lang="es-CO" sz="800" b="0" i="0" u="none" strike="noStrike" kern="1200" cap="none" spc="0" normalizeH="0" baseline="0">
                <a:ln>
                  <a:noFill/>
                </a:ln>
                <a:solidFill>
                  <a:srgbClr val="404040"/>
                </a:solidFill>
                <a:effectLst/>
                <a:uLnTx/>
                <a:uFillTx/>
                <a:latin typeface="Calibri"/>
                <a:ea typeface="+mn-ea"/>
                <a:cs typeface="Calibri"/>
              </a:rPr>
              <a:t>e</a:t>
            </a:r>
            <a:r>
              <a:rPr kumimoji="0" lang="es-CO" sz="800" b="0" i="0" u="none" strike="noStrike" kern="1200" cap="none" spc="-2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innovación</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en</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Salud</a:t>
            </a:r>
            <a:endParaRPr kumimoji="0" lang="es-CO" sz="800" b="0" i="0" u="none" strike="noStrike" kern="1200" cap="none" spc="0" normalizeH="0" baseline="0">
              <a:ln>
                <a:noFill/>
              </a:ln>
              <a:solidFill>
                <a:prstClr val="black"/>
              </a:solidFill>
              <a:effectLst/>
              <a:uLnTx/>
              <a:uFillTx/>
              <a:latin typeface="Calibri"/>
              <a:ea typeface="+mn-ea"/>
              <a:cs typeface="Calibri"/>
            </a:endParaRPr>
          </a:p>
        </p:txBody>
      </p:sp>
      <p:sp>
        <p:nvSpPr>
          <p:cNvPr id="134" name="object 134"/>
          <p:cNvSpPr/>
          <p:nvPr/>
        </p:nvSpPr>
        <p:spPr>
          <a:xfrm>
            <a:off x="3646932" y="235915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5" name="object 135"/>
          <p:cNvSpPr txBox="1"/>
          <p:nvPr/>
        </p:nvSpPr>
        <p:spPr>
          <a:xfrm>
            <a:off x="3740911" y="2376297"/>
            <a:ext cx="1073150" cy="346710"/>
          </a:xfrm>
          <a:prstGeom prst="rect">
            <a:avLst/>
          </a:prstGeom>
        </p:spPr>
        <p:txBody>
          <a:bodyPr vert="horz" wrap="square" lIns="0" tIns="13335" rIns="0" bIns="0" rtlCol="0">
            <a:spAutoFit/>
          </a:bodyPr>
          <a:lstStyle/>
          <a:p>
            <a:pPr marL="379730" marR="5080" lvl="0" indent="-36766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AGATA</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Analítica</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de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Datos</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36" name="object 136"/>
          <p:cNvSpPr/>
          <p:nvPr/>
        </p:nvSpPr>
        <p:spPr>
          <a:xfrm>
            <a:off x="4969764"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7" name="object 137"/>
          <p:cNvSpPr txBox="1"/>
          <p:nvPr/>
        </p:nvSpPr>
        <p:spPr>
          <a:xfrm>
            <a:off x="5071364" y="3283077"/>
            <a:ext cx="1059180" cy="330200"/>
          </a:xfrm>
          <a:prstGeom prst="rect">
            <a:avLst/>
          </a:prstGeom>
        </p:spPr>
        <p:txBody>
          <a:bodyPr vert="horz" wrap="square" lIns="0" tIns="12065" rIns="0" bIns="0" rtlCol="0">
            <a:spAutoFit/>
          </a:bodyPr>
          <a:lstStyle/>
          <a:p>
            <a:pPr marL="12700" marR="5080" lvl="0" indent="45720" algn="l" defTabSz="914400" rtl="0" eaLnBrk="1" fontAlgn="auto" latinLnBrk="0" hangingPunct="1">
              <a:lnSpc>
                <a:spcPct val="100000"/>
              </a:lnSpc>
              <a:spcBef>
                <a:spcPts val="95"/>
              </a:spcBef>
              <a:spcAft>
                <a:spcPts val="0"/>
              </a:spcAft>
              <a:buClrTx/>
              <a:buSzTx/>
              <a:buFontTx/>
              <a:buNone/>
              <a:tabLst/>
              <a:defRPr/>
            </a:pPr>
            <a:r>
              <a:rPr kumimoji="0" lang="es-CO" sz="1000" b="0" i="0" u="none" strike="noStrike" kern="1200" cap="none" spc="-5" normalizeH="0" baseline="0">
                <a:ln>
                  <a:noFill/>
                </a:ln>
                <a:solidFill>
                  <a:prstClr val="black"/>
                </a:solidFill>
                <a:effectLst/>
                <a:uLnTx/>
                <a:uFillTx/>
                <a:latin typeface="Calibri"/>
                <a:ea typeface="+mn-ea"/>
                <a:cs typeface="Calibri"/>
              </a:rPr>
              <a:t>ATENEA – Agencia </a:t>
            </a:r>
            <a:r>
              <a:rPr kumimoji="0" lang="es-CO" sz="1000" b="0" i="0" u="none" strike="noStrike" kern="1200" cap="none" spc="0"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de</a:t>
            </a:r>
            <a:r>
              <a:rPr kumimoji="0" lang="es-CO" sz="1000" b="0" i="0" u="none" strike="noStrike" kern="1200" cap="none" spc="-25" normalizeH="0" baseline="0">
                <a:ln>
                  <a:noFill/>
                </a:ln>
                <a:solidFill>
                  <a:prstClr val="black"/>
                </a:solidFill>
                <a:effectLst/>
                <a:uLnTx/>
                <a:uFillTx/>
                <a:latin typeface="Calibri"/>
                <a:ea typeface="+mn-ea"/>
                <a:cs typeface="Calibri"/>
              </a:rPr>
              <a:t> </a:t>
            </a:r>
            <a:r>
              <a:rPr kumimoji="0" lang="es-CO" sz="1000" b="0" i="0" u="none" strike="noStrike" kern="1200" cap="none" spc="0" normalizeH="0" baseline="0">
                <a:ln>
                  <a:noFill/>
                </a:ln>
                <a:solidFill>
                  <a:prstClr val="black"/>
                </a:solidFill>
                <a:effectLst/>
                <a:uLnTx/>
                <a:uFillTx/>
                <a:latin typeface="Calibri"/>
                <a:ea typeface="+mn-ea"/>
                <a:cs typeface="Calibri"/>
              </a:rPr>
              <a:t>Ed.</a:t>
            </a:r>
            <a:r>
              <a:rPr kumimoji="0" lang="es-CO" sz="1000" b="0" i="0" u="none" strike="noStrike" kern="1200" cap="none" spc="-30"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Superior.</a:t>
            </a:r>
            <a:r>
              <a:rPr kumimoji="0" lang="es-CO" sz="1000" b="0" i="0" u="none" strike="noStrike" kern="1200" cap="none" spc="-15" normalizeH="0" baseline="0">
                <a:ln>
                  <a:noFill/>
                </a:ln>
                <a:solidFill>
                  <a:prstClr val="black"/>
                </a:solidFill>
                <a:effectLst/>
                <a:uLnTx/>
                <a:uFillTx/>
                <a:latin typeface="Calibri"/>
                <a:ea typeface="+mn-ea"/>
                <a:cs typeface="Calibri"/>
              </a:rPr>
              <a:t> </a:t>
            </a:r>
            <a:r>
              <a:rPr kumimoji="0" lang="es-CO" sz="1000" b="0" i="0" u="none" strike="noStrike" kern="1200" cap="none" spc="-10" normalizeH="0" baseline="0">
                <a:ln>
                  <a:noFill/>
                </a:ln>
                <a:solidFill>
                  <a:prstClr val="black"/>
                </a:solidFill>
                <a:effectLst/>
                <a:uLnTx/>
                <a:uFillTx/>
                <a:latin typeface="Calibri"/>
                <a:ea typeface="+mn-ea"/>
                <a:cs typeface="Calibri"/>
              </a:rPr>
              <a:t>CyT</a:t>
            </a:r>
            <a:endParaRPr kumimoji="0" lang="es-CO" sz="1000" b="0" i="0" u="none" strike="noStrike" kern="1200" cap="none" spc="0" normalizeH="0" baseline="0">
              <a:ln>
                <a:noFill/>
              </a:ln>
              <a:solidFill>
                <a:prstClr val="black"/>
              </a:solidFill>
              <a:effectLst/>
              <a:uLnTx/>
              <a:uFillTx/>
              <a:latin typeface="Calibri"/>
              <a:ea typeface="+mn-ea"/>
              <a:cs typeface="Calibri"/>
            </a:endParaRPr>
          </a:p>
        </p:txBody>
      </p:sp>
      <p:sp>
        <p:nvSpPr>
          <p:cNvPr id="138" name="object 138"/>
          <p:cNvSpPr txBox="1">
            <a:spLocks noGrp="1"/>
          </p:cNvSpPr>
          <p:nvPr>
            <p:ph type="title"/>
          </p:nvPr>
        </p:nvSpPr>
        <p:spPr>
          <a:xfrm>
            <a:off x="2791142" y="186561"/>
            <a:ext cx="6992938" cy="511422"/>
          </a:xfrm>
          <a:prstGeom prst="rect">
            <a:avLst/>
          </a:prstGeom>
        </p:spPr>
        <p:txBody>
          <a:bodyPr vert="horz" wrap="square" lIns="0" tIns="12700" rIns="0" bIns="0" rtlCol="0">
            <a:spAutoFit/>
          </a:bodyPr>
          <a:lstStyle/>
          <a:p>
            <a:pPr marL="12700"/>
            <a:r>
              <a:rPr lang="es-CO" spc="-130">
                <a:latin typeface="Calibri" panose="020F0502020204030204" pitchFamily="34" charset="0"/>
                <a:cs typeface="Calibri" panose="020F0502020204030204" pitchFamily="34" charset="0"/>
              </a:rPr>
              <a:t>Resultados Índice Por Entidades</a:t>
            </a:r>
          </a:p>
        </p:txBody>
      </p:sp>
      <p:sp>
        <p:nvSpPr>
          <p:cNvPr id="139" name="object 139"/>
          <p:cNvSpPr txBox="1"/>
          <p:nvPr/>
        </p:nvSpPr>
        <p:spPr>
          <a:xfrm>
            <a:off x="3802507" y="1159620"/>
            <a:ext cx="8240141" cy="382797"/>
          </a:xfrm>
          <a:prstGeom prst="rect">
            <a:avLst/>
          </a:prstGeom>
        </p:spPr>
        <p:txBody>
          <a:bodyPr vert="horz" wrap="square" lIns="0" tIns="13335" rIns="0" bIns="0" rtlCol="0">
            <a:spAutoFit/>
          </a:bodyPr>
          <a:lstStyle>
            <a:defPPr>
              <a:defRPr lang="es-CO"/>
            </a:defPPr>
            <a:lvl1pPr marL="12700" marR="0" lvl="0" indent="0" defTabSz="914400" eaLnBrk="1" fontAlgn="auto" latinLnBrk="0" hangingPunct="1">
              <a:lnSpc>
                <a:spcPct val="100000"/>
              </a:lnSpc>
              <a:spcBef>
                <a:spcPts val="105"/>
              </a:spcBef>
              <a:spcAft>
                <a:spcPts val="0"/>
              </a:spcAft>
              <a:buClrTx/>
              <a:buSzTx/>
              <a:buFontTx/>
              <a:buNone/>
              <a:tabLst/>
              <a:defRPr kumimoji="0" sz="2800" b="1" i="0" u="none" strike="noStrike" cap="none" spc="245" normalizeH="0" baseline="0">
                <a:ln>
                  <a:noFill/>
                </a:ln>
                <a:solidFill>
                  <a:srgbClr val="FFC000"/>
                </a:solidFill>
                <a:effectLst/>
                <a:uLnTx/>
                <a:uFillTx/>
                <a:latin typeface="Verdana"/>
                <a:cs typeface="Verdana"/>
              </a:defRPr>
            </a:lvl1pPr>
          </a:lstStyle>
          <a:p>
            <a:r>
              <a:rPr lang="es-CO" sz="2400"/>
              <a:t>Mapa de calor IDI por Entidad- 2021</a:t>
            </a:r>
          </a:p>
        </p:txBody>
      </p:sp>
      <p:sp>
        <p:nvSpPr>
          <p:cNvPr id="140" name="object 140"/>
          <p:cNvSpPr/>
          <p:nvPr/>
        </p:nvSpPr>
        <p:spPr>
          <a:xfrm>
            <a:off x="6196584" y="1272539"/>
            <a:ext cx="5995670" cy="963294"/>
          </a:xfrm>
          <a:custGeom>
            <a:avLst/>
            <a:gdLst/>
            <a:ahLst/>
            <a:cxnLst/>
            <a:rect l="l" t="t" r="r" b="b"/>
            <a:pathLst>
              <a:path w="5995670" h="963294">
                <a:moveTo>
                  <a:pt x="5995416" y="0"/>
                </a:moveTo>
                <a:lnTo>
                  <a:pt x="0" y="0"/>
                </a:lnTo>
                <a:lnTo>
                  <a:pt x="0" y="963167"/>
                </a:lnTo>
                <a:lnTo>
                  <a:pt x="5995416" y="963167"/>
                </a:lnTo>
                <a:lnTo>
                  <a:pt x="5995416" y="0"/>
                </a:lnTo>
                <a:close/>
              </a:path>
            </a:pathLst>
          </a:custGeom>
          <a:solidFill>
            <a:srgbClr val="D9D9D9">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6" name="object 146"/>
          <p:cNvSpPr/>
          <p:nvPr/>
        </p:nvSpPr>
        <p:spPr>
          <a:xfrm>
            <a:off x="149352" y="3706367"/>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7" name="object 147"/>
          <p:cNvSpPr txBox="1"/>
          <p:nvPr/>
        </p:nvSpPr>
        <p:spPr>
          <a:xfrm>
            <a:off x="289661" y="3802837"/>
            <a:ext cx="51625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mbi</a:t>
            </a: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nt</a:t>
            </a:r>
            <a:r>
              <a:rPr kumimoji="0" lang="es-CO" sz="1050" b="0" i="0" u="none" strike="noStrike" kern="1200" cap="none" spc="0" normalizeH="0" baseline="0">
                <a:ln>
                  <a:noFill/>
                </a:ln>
                <a:solidFill>
                  <a:srgbClr val="FFFFFF"/>
                </a:solidFill>
                <a:effectLst/>
                <a:uLnTx/>
                <a:uFillTx/>
                <a:latin typeface="Calibri"/>
                <a:ea typeface="+mn-ea"/>
                <a:cs typeface="Calibri"/>
              </a:rPr>
              <a:t>e</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48" name="object 148"/>
          <p:cNvSpPr/>
          <p:nvPr/>
        </p:nvSpPr>
        <p:spPr>
          <a:xfrm>
            <a:off x="1002791" y="370636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9" name="object 149"/>
          <p:cNvSpPr txBox="1"/>
          <p:nvPr/>
        </p:nvSpPr>
        <p:spPr>
          <a:xfrm>
            <a:off x="1144625" y="3723258"/>
            <a:ext cx="974725" cy="346710"/>
          </a:xfrm>
          <a:prstGeom prst="rect">
            <a:avLst/>
          </a:prstGeom>
        </p:spPr>
        <p:txBody>
          <a:bodyPr vert="horz" wrap="square" lIns="0" tIns="13335" rIns="0" bIns="0" rtlCol="0">
            <a:spAutoFit/>
          </a:bodyPr>
          <a:lstStyle/>
          <a:p>
            <a:pPr marL="367665" marR="5080" lvl="0" indent="-35560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4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Ambiente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95,9</a:t>
            </a:r>
          </a:p>
        </p:txBody>
      </p:sp>
      <p:sp>
        <p:nvSpPr>
          <p:cNvPr id="150" name="object 150"/>
          <p:cNvSpPr/>
          <p:nvPr/>
        </p:nvSpPr>
        <p:spPr>
          <a:xfrm>
            <a:off x="2325623" y="370789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1" name="object 151"/>
          <p:cNvSpPr txBox="1"/>
          <p:nvPr/>
        </p:nvSpPr>
        <p:spPr>
          <a:xfrm>
            <a:off x="2527173" y="3724402"/>
            <a:ext cx="857250" cy="346710"/>
          </a:xfrm>
          <a:prstGeom prst="rect">
            <a:avLst/>
          </a:prstGeom>
        </p:spPr>
        <p:txBody>
          <a:bodyPr vert="horz" wrap="square" lIns="0" tIns="13335" rIns="0" bIns="0" rtlCol="0">
            <a:spAutoFit/>
          </a:bodyPr>
          <a:lstStyle/>
          <a:p>
            <a:pPr marL="307975" marR="5080" lvl="0" indent="-29591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Jard</a:t>
            </a:r>
            <a:r>
              <a:rPr kumimoji="0" lang="es-CO" sz="1050" b="0" i="0" u="none" strike="noStrike" kern="1200" cap="none" spc="-5" normalizeH="0" baseline="0">
                <a:ln>
                  <a:noFill/>
                </a:ln>
                <a:solidFill>
                  <a:prstClr val="black"/>
                </a:solidFill>
                <a:effectLst/>
                <a:uLnTx/>
                <a:uFillTx/>
                <a:latin typeface="Calibri"/>
                <a:ea typeface="+mn-ea"/>
                <a:cs typeface="Calibri"/>
              </a:rPr>
              <a:t>í</a:t>
            </a:r>
            <a:r>
              <a:rPr kumimoji="0" lang="es-CO" sz="1050" b="0" i="0" u="none" strike="noStrike" kern="1200" cap="none" spc="0" normalizeH="0" baseline="0">
                <a:ln>
                  <a:noFill/>
                </a:ln>
                <a:solidFill>
                  <a:prstClr val="black"/>
                </a:solidFill>
                <a:effectLst/>
                <a:uLnTx/>
                <a:uFillTx/>
                <a:latin typeface="Calibri"/>
                <a:ea typeface="+mn-ea"/>
                <a:cs typeface="Calibri"/>
              </a:rPr>
              <a:t>n</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Bo</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á</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c</a:t>
            </a:r>
            <a:r>
              <a:rPr kumimoji="0" lang="es-CO" sz="1050" b="0" i="0" u="none" strike="noStrike" kern="1200" cap="none" spc="0" normalizeH="0" baseline="0">
                <a:ln>
                  <a:noFill/>
                </a:ln>
                <a:solidFill>
                  <a:prstClr val="black"/>
                </a:solidFill>
                <a:effectLst/>
                <a:uLnTx/>
                <a:uFillTx/>
                <a:latin typeface="Calibri"/>
                <a:ea typeface="+mn-ea"/>
                <a:cs typeface="Calibri"/>
              </a:rPr>
              <a:t>o  94,2</a:t>
            </a:r>
          </a:p>
        </p:txBody>
      </p:sp>
      <p:sp>
        <p:nvSpPr>
          <p:cNvPr id="152" name="object 152"/>
          <p:cNvSpPr/>
          <p:nvPr/>
        </p:nvSpPr>
        <p:spPr>
          <a:xfrm>
            <a:off x="4969764" y="370636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3" name="object 153"/>
          <p:cNvSpPr txBox="1"/>
          <p:nvPr/>
        </p:nvSpPr>
        <p:spPr>
          <a:xfrm>
            <a:off x="5400547" y="3722877"/>
            <a:ext cx="398780" cy="346710"/>
          </a:xfrm>
          <a:prstGeom prst="rect">
            <a:avLst/>
          </a:prstGeom>
        </p:spPr>
        <p:txBody>
          <a:bodyPr vert="horz" wrap="square" lIns="0" tIns="13335" rIns="0" bIns="0" rtlCol="0">
            <a:spAutoFit/>
          </a:bodyPr>
          <a:lstStyle/>
          <a:p>
            <a:pPr marL="79375" marR="5080" lvl="0" indent="-6731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IG</a:t>
            </a:r>
            <a:r>
              <a:rPr kumimoji="0" lang="es-CO" sz="1050" b="0" i="0" u="none" strike="noStrike" kern="1200" cap="none" spc="-5" normalizeH="0" baseline="0">
                <a:ln>
                  <a:noFill/>
                </a:ln>
                <a:solidFill>
                  <a:prstClr val="black"/>
                </a:solidFill>
                <a:effectLst/>
                <a:uLnTx/>
                <a:uFillTx/>
                <a:latin typeface="Calibri"/>
                <a:ea typeface="+mn-ea"/>
                <a:cs typeface="Calibri"/>
              </a:rPr>
              <a:t>ER  </a:t>
            </a:r>
            <a:r>
              <a:rPr kumimoji="0" lang="es-CO" sz="1050" b="0" i="0" u="none" strike="noStrike" kern="1200" cap="none" spc="0" normalizeH="0" baseline="0">
                <a:ln>
                  <a:noFill/>
                </a:ln>
                <a:solidFill>
                  <a:prstClr val="black"/>
                </a:solidFill>
                <a:effectLst/>
                <a:uLnTx/>
                <a:uFillTx/>
                <a:latin typeface="Calibri"/>
                <a:ea typeface="+mn-ea"/>
                <a:cs typeface="Calibri"/>
              </a:rPr>
              <a:t>82,7</a:t>
            </a:r>
          </a:p>
        </p:txBody>
      </p:sp>
      <p:sp>
        <p:nvSpPr>
          <p:cNvPr id="154" name="object 154"/>
          <p:cNvSpPr/>
          <p:nvPr/>
        </p:nvSpPr>
        <p:spPr>
          <a:xfrm>
            <a:off x="3648455" y="3706367"/>
            <a:ext cx="1260475" cy="394970"/>
          </a:xfrm>
          <a:custGeom>
            <a:avLst/>
            <a:gdLst/>
            <a:ahLst/>
            <a:cxnLst/>
            <a:rect l="l" t="t" r="r" b="b"/>
            <a:pathLst>
              <a:path w="1260475" h="394970">
                <a:moveTo>
                  <a:pt x="1260348" y="0"/>
                </a:moveTo>
                <a:lnTo>
                  <a:pt x="0" y="0"/>
                </a:lnTo>
                <a:lnTo>
                  <a:pt x="0" y="394716"/>
                </a:lnTo>
                <a:lnTo>
                  <a:pt x="1260348" y="394716"/>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5" name="object 155"/>
          <p:cNvSpPr txBox="1"/>
          <p:nvPr/>
        </p:nvSpPr>
        <p:spPr>
          <a:xfrm>
            <a:off x="3755263" y="3722623"/>
            <a:ext cx="1045844"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Protección</a:t>
            </a:r>
            <a:r>
              <a:rPr kumimoji="0" lang="es-CO" sz="1050" b="0" i="0" u="none" strike="noStrike" kern="1200" cap="none" spc="18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Animal</a:t>
            </a:r>
          </a:p>
          <a:p>
            <a:pPr marL="635"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90</a:t>
            </a:r>
          </a:p>
        </p:txBody>
      </p:sp>
      <p:sp>
        <p:nvSpPr>
          <p:cNvPr id="156" name="object 156"/>
          <p:cNvSpPr txBox="1"/>
          <p:nvPr/>
        </p:nvSpPr>
        <p:spPr>
          <a:xfrm>
            <a:off x="6087949" y="1845607"/>
            <a:ext cx="5561965" cy="441788"/>
          </a:xfrm>
          <a:prstGeom prst="rect">
            <a:avLst/>
          </a:prstGeom>
        </p:spPr>
        <p:txBody>
          <a:bodyPr vert="horz" wrap="square" lIns="0" tIns="13335" rIns="0" bIns="0" rtlCol="0">
            <a:spAutoFit/>
          </a:bodyPr>
          <a:lstStyle>
            <a:defPPr>
              <a:defRPr lang="es-CO"/>
            </a:defPPr>
            <a:lvl1pPr marL="12700" eaLnBrk="1" fontAlgn="auto" hangingPunct="1">
              <a:spcBef>
                <a:spcPts val="105"/>
              </a:spcBef>
              <a:spcAft>
                <a:spcPts val="0"/>
              </a:spcAft>
              <a:defRPr sz="1300">
                <a:solidFill>
                  <a:schemeClr val="tx1">
                    <a:lumMod val="65000"/>
                    <a:lumOff val="35000"/>
                  </a:schemeClr>
                </a:solidFill>
                <a:latin typeface="+mn-lt"/>
              </a:defRPr>
            </a:lvl1pPr>
          </a:lstStyle>
          <a:p>
            <a:r>
              <a:rPr lang="es-CO"/>
              <a:t>Con los resultados del IDI promedio distrital, se alcanzo de</a:t>
            </a:r>
          </a:p>
          <a:p>
            <a:r>
              <a:rPr lang="es-CO"/>
              <a:t>manera anticipada la meta del Plan Distrital de Desarrollo.</a:t>
            </a:r>
          </a:p>
        </p:txBody>
      </p:sp>
      <p:graphicFrame>
        <p:nvGraphicFramePr>
          <p:cNvPr id="157" name="object 141">
            <a:extLst>
              <a:ext uri="{FF2B5EF4-FFF2-40B4-BE49-F238E27FC236}">
                <a16:creationId xmlns:a16="http://schemas.microsoft.com/office/drawing/2014/main" id="{9C68DBD9-A9C9-A442-F997-B340C838D0E1}"/>
              </a:ext>
            </a:extLst>
          </p:cNvPr>
          <p:cNvGraphicFramePr>
            <a:graphicFrameLocks noGrp="1"/>
          </p:cNvGraphicFramePr>
          <p:nvPr/>
        </p:nvGraphicFramePr>
        <p:xfrm>
          <a:off x="10654158" y="3320160"/>
          <a:ext cx="1240790" cy="1700782"/>
        </p:xfrm>
        <a:graphic>
          <a:graphicData uri="http://schemas.openxmlformats.org/drawingml/2006/table">
            <a:tbl>
              <a:tblPr firstRow="1" bandRow="1">
                <a:tableStyleId>{2D5ABB26-0587-4C30-8999-92F81FD0307C}</a:tableStyleId>
              </a:tblPr>
              <a:tblGrid>
                <a:gridCol w="1240790">
                  <a:extLst>
                    <a:ext uri="{9D8B030D-6E8A-4147-A177-3AD203B41FA5}">
                      <a16:colId xmlns:a16="http://schemas.microsoft.com/office/drawing/2014/main" val="20000"/>
                    </a:ext>
                  </a:extLst>
                </a:gridCol>
              </a:tblGrid>
              <a:tr h="409194">
                <a:tc>
                  <a:txBody>
                    <a:bodyPr/>
                    <a:lstStyle/>
                    <a:p>
                      <a:pPr marL="1905" algn="ctr">
                        <a:lnSpc>
                          <a:spcPct val="100000"/>
                        </a:lnSpc>
                        <a:spcBef>
                          <a:spcPts val="895"/>
                        </a:spcBef>
                      </a:pPr>
                      <a:r>
                        <a:rPr sz="1000" b="1" spc="-55">
                          <a:solidFill>
                            <a:srgbClr val="404040"/>
                          </a:solidFill>
                          <a:latin typeface="Tahoma"/>
                          <a:cs typeface="Tahoma"/>
                        </a:rPr>
                        <a:t>&lt;80</a:t>
                      </a:r>
                      <a:endParaRPr sz="1000">
                        <a:latin typeface="Tahoma"/>
                        <a:cs typeface="Tahoma"/>
                      </a:endParaRPr>
                    </a:p>
                  </a:txBody>
                  <a:tcPr marL="0" marR="0" marT="113665" marB="0">
                    <a:lnB w="76200">
                      <a:solidFill>
                        <a:srgbClr val="FFFFFF"/>
                      </a:solidFill>
                      <a:prstDash val="solid"/>
                    </a:lnB>
                    <a:solidFill>
                      <a:srgbClr val="FF9200"/>
                    </a:solidFill>
                  </a:tcPr>
                </a:tc>
                <a:extLst>
                  <a:ext uri="{0D108BD9-81ED-4DB2-BD59-A6C34878D82A}">
                    <a16:rowId xmlns:a16="http://schemas.microsoft.com/office/drawing/2014/main" val="10000"/>
                  </a:ext>
                </a:extLst>
              </a:tr>
              <a:tr h="445769">
                <a:tc>
                  <a:txBody>
                    <a:bodyPr/>
                    <a:lstStyle/>
                    <a:p>
                      <a:pPr>
                        <a:lnSpc>
                          <a:spcPct val="100000"/>
                        </a:lnSpc>
                        <a:spcBef>
                          <a:spcPts val="40"/>
                        </a:spcBef>
                      </a:pPr>
                      <a:endParaRPr sz="950">
                        <a:latin typeface="Times New Roman"/>
                        <a:cs typeface="Times New Roman"/>
                      </a:endParaRPr>
                    </a:p>
                    <a:p>
                      <a:pPr marL="4445" algn="ctr">
                        <a:lnSpc>
                          <a:spcPct val="100000"/>
                        </a:lnSpc>
                        <a:spcBef>
                          <a:spcPts val="5"/>
                        </a:spcBef>
                      </a:pPr>
                      <a:r>
                        <a:rPr sz="1000" b="1" spc="-10">
                          <a:solidFill>
                            <a:srgbClr val="404040"/>
                          </a:solidFill>
                          <a:latin typeface="Tahoma"/>
                          <a:cs typeface="Tahoma"/>
                        </a:rPr>
                        <a:t>Entre</a:t>
                      </a:r>
                      <a:r>
                        <a:rPr sz="1000" b="1" spc="-5">
                          <a:solidFill>
                            <a:srgbClr val="404040"/>
                          </a:solidFill>
                          <a:latin typeface="Tahoma"/>
                          <a:cs typeface="Tahoma"/>
                        </a:rPr>
                        <a:t> 80</a:t>
                      </a:r>
                      <a:r>
                        <a:rPr sz="1000" b="1" spc="-20">
                          <a:solidFill>
                            <a:srgbClr val="404040"/>
                          </a:solidFill>
                          <a:latin typeface="Tahoma"/>
                          <a:cs typeface="Tahoma"/>
                        </a:rPr>
                        <a:t> </a:t>
                      </a:r>
                      <a:r>
                        <a:rPr sz="1000" b="1" spc="-5">
                          <a:solidFill>
                            <a:srgbClr val="404040"/>
                          </a:solidFill>
                          <a:latin typeface="Tahoma"/>
                          <a:cs typeface="Tahoma"/>
                        </a:rPr>
                        <a:t>y</a:t>
                      </a:r>
                      <a:r>
                        <a:rPr sz="1000" b="1" spc="-20">
                          <a:solidFill>
                            <a:srgbClr val="404040"/>
                          </a:solidFill>
                          <a:latin typeface="Tahoma"/>
                          <a:cs typeface="Tahoma"/>
                        </a:rPr>
                        <a:t> </a:t>
                      </a:r>
                      <a:r>
                        <a:rPr sz="1000" b="1" spc="-5">
                          <a:solidFill>
                            <a:srgbClr val="404040"/>
                          </a:solidFill>
                          <a:latin typeface="Tahoma"/>
                          <a:cs typeface="Tahoma"/>
                        </a:rPr>
                        <a:t>90</a:t>
                      </a:r>
                      <a:endParaRPr sz="1000">
                        <a:latin typeface="Tahoma"/>
                        <a:cs typeface="Tahoma"/>
                      </a:endParaRPr>
                    </a:p>
                  </a:txBody>
                  <a:tcPr marL="0" marR="0" marT="5080" marB="0">
                    <a:lnT w="76200">
                      <a:solidFill>
                        <a:srgbClr val="FFFFFF"/>
                      </a:solidFill>
                      <a:prstDash val="solid"/>
                    </a:lnT>
                    <a:lnB w="76200">
                      <a:solidFill>
                        <a:srgbClr val="FFFFFF"/>
                      </a:solidFill>
                      <a:prstDash val="solid"/>
                    </a:lnB>
                    <a:solidFill>
                      <a:srgbClr val="FFFF00"/>
                    </a:solidFill>
                  </a:tcPr>
                </a:tc>
                <a:extLst>
                  <a:ext uri="{0D108BD9-81ED-4DB2-BD59-A6C34878D82A}">
                    <a16:rowId xmlns:a16="http://schemas.microsoft.com/office/drawing/2014/main" val="10001"/>
                  </a:ext>
                </a:extLst>
              </a:tr>
              <a:tr h="441960">
                <a:tc>
                  <a:txBody>
                    <a:bodyPr/>
                    <a:lstStyle/>
                    <a:p>
                      <a:pPr>
                        <a:lnSpc>
                          <a:spcPct val="100000"/>
                        </a:lnSpc>
                        <a:spcBef>
                          <a:spcPts val="25"/>
                        </a:spcBef>
                      </a:pPr>
                      <a:endParaRPr sz="1000">
                        <a:latin typeface="Times New Roman"/>
                        <a:cs typeface="Times New Roman"/>
                      </a:endParaRPr>
                    </a:p>
                    <a:p>
                      <a:pPr marL="3175" algn="ctr">
                        <a:lnSpc>
                          <a:spcPct val="100000"/>
                        </a:lnSpc>
                        <a:spcBef>
                          <a:spcPts val="5"/>
                        </a:spcBef>
                      </a:pPr>
                      <a:r>
                        <a:rPr sz="1000" b="1" spc="-10">
                          <a:solidFill>
                            <a:srgbClr val="404040"/>
                          </a:solidFill>
                          <a:latin typeface="Tahoma"/>
                          <a:cs typeface="Tahoma"/>
                        </a:rPr>
                        <a:t>Entre &gt;90</a:t>
                      </a:r>
                      <a:r>
                        <a:rPr sz="1000" b="1" spc="-15">
                          <a:solidFill>
                            <a:srgbClr val="404040"/>
                          </a:solidFill>
                          <a:latin typeface="Tahoma"/>
                          <a:cs typeface="Tahoma"/>
                        </a:rPr>
                        <a:t> </a:t>
                      </a:r>
                      <a:r>
                        <a:rPr sz="1000" b="1" spc="-5">
                          <a:solidFill>
                            <a:srgbClr val="404040"/>
                          </a:solidFill>
                          <a:latin typeface="Tahoma"/>
                          <a:cs typeface="Tahoma"/>
                        </a:rPr>
                        <a:t>y</a:t>
                      </a:r>
                      <a:r>
                        <a:rPr sz="1000" b="1" spc="-20">
                          <a:solidFill>
                            <a:srgbClr val="404040"/>
                          </a:solidFill>
                          <a:latin typeface="Tahoma"/>
                          <a:cs typeface="Tahoma"/>
                        </a:rPr>
                        <a:t> </a:t>
                      </a:r>
                      <a:r>
                        <a:rPr sz="1000" b="1" spc="-5">
                          <a:solidFill>
                            <a:srgbClr val="404040"/>
                          </a:solidFill>
                          <a:latin typeface="Tahoma"/>
                          <a:cs typeface="Tahoma"/>
                        </a:rPr>
                        <a:t>95</a:t>
                      </a:r>
                      <a:endParaRPr sz="1000">
                        <a:latin typeface="Tahoma"/>
                        <a:cs typeface="Tahoma"/>
                      </a:endParaRPr>
                    </a:p>
                  </a:txBody>
                  <a:tcPr marL="0" marR="0" marT="3175" marB="0">
                    <a:lnT w="76200">
                      <a:solidFill>
                        <a:srgbClr val="FFFFFF"/>
                      </a:solidFill>
                      <a:prstDash val="solid"/>
                    </a:lnT>
                    <a:lnB w="76200">
                      <a:solidFill>
                        <a:srgbClr val="FFFFFF"/>
                      </a:solidFill>
                      <a:prstDash val="solid"/>
                    </a:lnB>
                    <a:solidFill>
                      <a:srgbClr val="92D050"/>
                    </a:solidFill>
                  </a:tcPr>
                </a:tc>
                <a:extLst>
                  <a:ext uri="{0D108BD9-81ED-4DB2-BD59-A6C34878D82A}">
                    <a16:rowId xmlns:a16="http://schemas.microsoft.com/office/drawing/2014/main" val="10002"/>
                  </a:ext>
                </a:extLst>
              </a:tr>
              <a:tr h="403859">
                <a:tc>
                  <a:txBody>
                    <a:bodyPr/>
                    <a:lstStyle/>
                    <a:p>
                      <a:pPr>
                        <a:lnSpc>
                          <a:spcPct val="100000"/>
                        </a:lnSpc>
                        <a:spcBef>
                          <a:spcPts val="5"/>
                        </a:spcBef>
                      </a:pPr>
                      <a:endParaRPr sz="950">
                        <a:latin typeface="Times New Roman"/>
                        <a:cs typeface="Times New Roman"/>
                      </a:endParaRPr>
                    </a:p>
                    <a:p>
                      <a:pPr marL="1905" algn="ctr">
                        <a:lnSpc>
                          <a:spcPct val="100000"/>
                        </a:lnSpc>
                        <a:spcBef>
                          <a:spcPts val="5"/>
                        </a:spcBef>
                      </a:pPr>
                      <a:r>
                        <a:rPr sz="1000" b="1" spc="-10">
                          <a:solidFill>
                            <a:srgbClr val="404040"/>
                          </a:solidFill>
                          <a:latin typeface="Tahoma"/>
                          <a:cs typeface="Tahoma"/>
                        </a:rPr>
                        <a:t>&gt;95</a:t>
                      </a:r>
                      <a:endParaRPr sz="1000">
                        <a:latin typeface="Tahoma"/>
                        <a:cs typeface="Tahoma"/>
                      </a:endParaRPr>
                    </a:p>
                  </a:txBody>
                  <a:tcPr marL="0" marR="0" marT="635" marB="0">
                    <a:lnT w="76200">
                      <a:solidFill>
                        <a:srgbClr val="FFFFFF"/>
                      </a:solidFill>
                      <a:prstDash val="solid"/>
                    </a:lnT>
                    <a:solidFill>
                      <a:srgbClr val="689F42"/>
                    </a:solidFill>
                  </a:tcPr>
                </a:tc>
                <a:extLst>
                  <a:ext uri="{0D108BD9-81ED-4DB2-BD59-A6C34878D82A}">
                    <a16:rowId xmlns:a16="http://schemas.microsoft.com/office/drawing/2014/main" val="10003"/>
                  </a:ext>
                </a:extLst>
              </a:tr>
            </a:tbl>
          </a:graphicData>
        </a:graphic>
      </p:graphicFrame>
      <p:sp>
        <p:nvSpPr>
          <p:cNvPr id="158" name="object 142">
            <a:extLst>
              <a:ext uri="{FF2B5EF4-FFF2-40B4-BE49-F238E27FC236}">
                <a16:creationId xmlns:a16="http://schemas.microsoft.com/office/drawing/2014/main" id="{F9793BA3-8457-9F26-560D-53471912E0C8}"/>
              </a:ext>
            </a:extLst>
          </p:cNvPr>
          <p:cNvSpPr txBox="1"/>
          <p:nvPr/>
        </p:nvSpPr>
        <p:spPr>
          <a:xfrm>
            <a:off x="10809988" y="2984702"/>
            <a:ext cx="848994"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400" b="0" i="0" u="none" strike="noStrike" kern="1200" cap="none" spc="-65" normalizeH="0" baseline="0">
                <a:ln>
                  <a:noFill/>
                </a:ln>
                <a:solidFill>
                  <a:srgbClr val="404040"/>
                </a:solidFill>
                <a:effectLst/>
                <a:uLnTx/>
                <a:uFillTx/>
                <a:latin typeface="Verdana"/>
                <a:ea typeface="+mn-ea"/>
                <a:cs typeface="Verdana"/>
              </a:rPr>
              <a:t>Intervalos</a:t>
            </a:r>
            <a:endParaRPr kumimoji="0" lang="es-CO" sz="1400" b="0" i="0" u="none" strike="noStrike" kern="1200" cap="none" spc="0" normalizeH="0" baseline="0">
              <a:ln>
                <a:noFill/>
              </a:ln>
              <a:solidFill>
                <a:prstClr val="black"/>
              </a:solidFill>
              <a:effectLst/>
              <a:uLnTx/>
              <a:uFillTx/>
              <a:latin typeface="Verdana"/>
              <a:ea typeface="+mn-ea"/>
              <a:cs typeface="Verdana"/>
            </a:endParaRPr>
          </a:p>
        </p:txBody>
      </p:sp>
      <p:sp>
        <p:nvSpPr>
          <p:cNvPr id="159" name="object 143">
            <a:extLst>
              <a:ext uri="{FF2B5EF4-FFF2-40B4-BE49-F238E27FC236}">
                <a16:creationId xmlns:a16="http://schemas.microsoft.com/office/drawing/2014/main" id="{20F60228-D854-135C-5232-3FB10A8E7BA9}"/>
              </a:ext>
            </a:extLst>
          </p:cNvPr>
          <p:cNvSpPr txBox="1"/>
          <p:nvPr/>
        </p:nvSpPr>
        <p:spPr>
          <a:xfrm>
            <a:off x="10654158" y="5075807"/>
            <a:ext cx="1240790" cy="267381"/>
          </a:xfrm>
          <a:prstGeom prst="rect">
            <a:avLst/>
          </a:prstGeom>
          <a:solidFill>
            <a:srgbClr val="D9D9D9"/>
          </a:solidFill>
          <a:ln w="12700">
            <a:solidFill>
              <a:srgbClr val="D9D9D9"/>
            </a:solidFill>
          </a:ln>
        </p:spPr>
        <p:txBody>
          <a:bodyPr vert="horz" wrap="square" lIns="0" tIns="81915" rIns="0" bIns="0" rtlCol="0">
            <a:spAutoFit/>
          </a:bodyPr>
          <a:lstStyle/>
          <a:p>
            <a:pPr marL="311785" marR="0" lvl="0" indent="0" algn="l" defTabSz="914400" rtl="0" eaLnBrk="1" fontAlgn="auto" latinLnBrk="0" hangingPunct="1">
              <a:lnSpc>
                <a:spcPct val="100000"/>
              </a:lnSpc>
              <a:spcBef>
                <a:spcPts val="645"/>
              </a:spcBef>
              <a:spcAft>
                <a:spcPts val="0"/>
              </a:spcAft>
              <a:buClrTx/>
              <a:buSzTx/>
              <a:buFontTx/>
              <a:buNone/>
              <a:tabLst/>
              <a:defRPr/>
            </a:pPr>
            <a:r>
              <a:rPr kumimoji="0" lang="es-CO" sz="1200" b="0" i="0" u="none" strike="noStrike" kern="1200" cap="none" spc="-15" normalizeH="0" baseline="0">
                <a:ln>
                  <a:noFill/>
                </a:ln>
                <a:solidFill>
                  <a:prstClr val="black"/>
                </a:solidFill>
                <a:effectLst/>
                <a:uLnTx/>
                <a:uFillTx/>
                <a:latin typeface="Calibri"/>
                <a:ea typeface="+mn-ea"/>
                <a:cs typeface="Calibri"/>
              </a:rPr>
              <a:t>N/A</a:t>
            </a:r>
            <a:r>
              <a:rPr kumimoji="0" lang="es-CO" sz="1200" b="0" i="0" u="none" strike="noStrike" kern="1200" cap="none" spc="-50" normalizeH="0" baseline="0">
                <a:ln>
                  <a:noFill/>
                </a:ln>
                <a:solidFill>
                  <a:prstClr val="black"/>
                </a:solidFill>
                <a:effectLst/>
                <a:uLnTx/>
                <a:uFillTx/>
                <a:latin typeface="Calibri"/>
                <a:ea typeface="+mn-ea"/>
                <a:cs typeface="Calibri"/>
              </a:rPr>
              <a:t> </a:t>
            </a:r>
            <a:r>
              <a:rPr kumimoji="0" lang="es-CO" sz="1200" b="0" i="0" u="none" strike="noStrike" kern="1200" cap="none" spc="0" normalizeH="0" baseline="0">
                <a:ln>
                  <a:noFill/>
                </a:ln>
                <a:solidFill>
                  <a:prstClr val="black"/>
                </a:solidFill>
                <a:effectLst/>
                <a:uLnTx/>
                <a:uFillTx/>
                <a:latin typeface="Calibri"/>
                <a:ea typeface="+mn-ea"/>
                <a:cs typeface="Calibri"/>
              </a:rPr>
              <a:t>MIPG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4E223B-E341-2087-6851-6EAF967E5BF9}"/>
              </a:ext>
            </a:extLst>
          </p:cNvPr>
          <p:cNvPicPr>
            <a:picLocks noChangeAspect="1"/>
          </p:cNvPicPr>
          <p:nvPr/>
        </p:nvPicPr>
        <p:blipFill>
          <a:blip r:embed="rId2"/>
          <a:stretch>
            <a:fillRect/>
          </a:stretch>
        </p:blipFill>
        <p:spPr>
          <a:xfrm>
            <a:off x="1102152" y="1061670"/>
            <a:ext cx="9987695" cy="5016526"/>
          </a:xfrm>
          <a:prstGeom prst="rect">
            <a:avLst/>
          </a:prstGeom>
        </p:spPr>
      </p:pic>
      <p:sp>
        <p:nvSpPr>
          <p:cNvPr id="4" name="Título 1">
            <a:extLst>
              <a:ext uri="{FF2B5EF4-FFF2-40B4-BE49-F238E27FC236}">
                <a16:creationId xmlns:a16="http://schemas.microsoft.com/office/drawing/2014/main" id="{C210C5EB-B86E-6B2B-C64C-0CAA53F9A6B8}"/>
              </a:ext>
            </a:extLst>
          </p:cNvPr>
          <p:cNvSpPr txBox="1">
            <a:spLocks/>
          </p:cNvSpPr>
          <p:nvPr/>
        </p:nvSpPr>
        <p:spPr>
          <a:xfrm>
            <a:off x="283175" y="-30521"/>
            <a:ext cx="11625648" cy="101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marL="12700">
              <a:lnSpc>
                <a:spcPct val="100000"/>
              </a:lnSpc>
              <a:spcBef>
                <a:spcPts val="100"/>
              </a:spcBef>
              <a:defRPr lang="es-CO" sz="3200" b="1" i="0" spc="-130">
                <a:solidFill>
                  <a:srgbClr val="C00000"/>
                </a:solidFill>
                <a:latin typeface="Tahoma"/>
                <a:cs typeface="Tahoma"/>
              </a:defRPr>
            </a:lvl1pPr>
            <a:lvl2pPr>
              <a:lnSpc>
                <a:spcPct val="90000"/>
              </a:lnSpc>
              <a:defRPr sz="3800" b="1">
                <a:latin typeface="Arial" panose="020B0604020202020204" pitchFamily="34" charset="0"/>
                <a:cs typeface="Arial" panose="020B0604020202020204" pitchFamily="34" charset="0"/>
              </a:defRPr>
            </a:lvl2pPr>
            <a:lvl3pPr>
              <a:lnSpc>
                <a:spcPct val="90000"/>
              </a:lnSpc>
              <a:defRPr sz="3800" b="1">
                <a:latin typeface="Arial" panose="020B0604020202020204" pitchFamily="34" charset="0"/>
                <a:cs typeface="Arial" panose="020B0604020202020204" pitchFamily="34" charset="0"/>
              </a:defRPr>
            </a:lvl3pPr>
            <a:lvl4pPr>
              <a:lnSpc>
                <a:spcPct val="90000"/>
              </a:lnSpc>
              <a:defRPr sz="3800" b="1">
                <a:latin typeface="Arial" panose="020B0604020202020204" pitchFamily="34" charset="0"/>
                <a:cs typeface="Arial" panose="020B0604020202020204" pitchFamily="34" charset="0"/>
              </a:defRPr>
            </a:lvl4pPr>
            <a:lvl5pPr>
              <a:lnSpc>
                <a:spcPct val="90000"/>
              </a:lnSpc>
              <a:defRPr sz="3800" b="1">
                <a:latin typeface="Arial" panose="020B0604020202020204" pitchFamily="34" charset="0"/>
                <a:cs typeface="Arial" panose="020B0604020202020204" pitchFamily="34" charset="0"/>
              </a:defRPr>
            </a:lvl5pPr>
            <a:lvl6pPr marL="457200" fontAlgn="base">
              <a:lnSpc>
                <a:spcPct val="90000"/>
              </a:lnSpc>
              <a:spcBef>
                <a:spcPct val="0"/>
              </a:spcBef>
              <a:spcAft>
                <a:spcPct val="0"/>
              </a:spcAft>
              <a:defRPr sz="3800" b="1">
                <a:latin typeface="Arial" panose="020B0604020202020204" pitchFamily="34" charset="0"/>
                <a:cs typeface="Arial" panose="020B0604020202020204" pitchFamily="34" charset="0"/>
              </a:defRPr>
            </a:lvl6pPr>
            <a:lvl7pPr marL="914400" fontAlgn="base">
              <a:lnSpc>
                <a:spcPct val="90000"/>
              </a:lnSpc>
              <a:spcBef>
                <a:spcPct val="0"/>
              </a:spcBef>
              <a:spcAft>
                <a:spcPct val="0"/>
              </a:spcAft>
              <a:defRPr sz="3800" b="1">
                <a:latin typeface="Arial" panose="020B0604020202020204" pitchFamily="34" charset="0"/>
                <a:cs typeface="Arial" panose="020B0604020202020204" pitchFamily="34" charset="0"/>
              </a:defRPr>
            </a:lvl7pPr>
            <a:lvl8pPr marL="1371600" fontAlgn="base">
              <a:lnSpc>
                <a:spcPct val="90000"/>
              </a:lnSpc>
              <a:spcBef>
                <a:spcPct val="0"/>
              </a:spcBef>
              <a:spcAft>
                <a:spcPct val="0"/>
              </a:spcAft>
              <a:defRPr sz="3800" b="1">
                <a:latin typeface="Arial" panose="020B0604020202020204" pitchFamily="34" charset="0"/>
                <a:cs typeface="Arial" panose="020B0604020202020204" pitchFamily="34" charset="0"/>
              </a:defRPr>
            </a:lvl8pPr>
            <a:lvl9pPr marL="1828800" fontAlgn="base">
              <a:lnSpc>
                <a:spcPct val="90000"/>
              </a:lnSpc>
              <a:spcBef>
                <a:spcPct val="0"/>
              </a:spcBef>
              <a:spcAft>
                <a:spcPct val="0"/>
              </a:spcAft>
              <a:defRPr sz="3800" b="1">
                <a:latin typeface="Arial" panose="020B0604020202020204" pitchFamily="34" charset="0"/>
                <a:cs typeface="Arial" panose="020B0604020202020204" pitchFamily="34" charset="0"/>
              </a:defRPr>
            </a:lvl9pPr>
          </a:lstStyle>
          <a:p>
            <a:pPr eaLnBrk="1" hangingPunct="1">
              <a:lnSpc>
                <a:spcPct val="90000"/>
              </a:lnSpc>
              <a:spcBef>
                <a:spcPct val="0"/>
              </a:spcBef>
            </a:pPr>
            <a:r>
              <a:rPr lang="es-419" sz="3600">
                <a:latin typeface="Calibri" panose="020F0502020204030204" pitchFamily="34" charset="0"/>
                <a:cs typeface="Calibri" panose="020F0502020204030204" pitchFamily="34" charset="0"/>
              </a:rPr>
              <a:t>Índice de Desempeño Institucional </a:t>
            </a:r>
          </a:p>
          <a:p>
            <a:pPr eaLnBrk="1" hangingPunct="1">
              <a:lnSpc>
                <a:spcPct val="90000"/>
              </a:lnSpc>
              <a:spcBef>
                <a:spcPct val="0"/>
              </a:spcBef>
            </a:pPr>
            <a:r>
              <a:rPr lang="es-ES" sz="3600">
                <a:latin typeface="Calibri" panose="020F0502020204030204" pitchFamily="34" charset="0"/>
                <a:cs typeface="Calibri" panose="020F0502020204030204" pitchFamily="34" charset="0"/>
              </a:rPr>
              <a:t>Ranking de Sectores Del Distrito</a:t>
            </a:r>
            <a:endParaRPr lang="es-CO" sz="3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979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BEA52F3-9FB3-34E5-155D-64C7DFECC053}"/>
              </a:ext>
            </a:extLst>
          </p:cNvPr>
          <p:cNvSpPr/>
          <p:nvPr/>
        </p:nvSpPr>
        <p:spPr>
          <a:xfrm>
            <a:off x="365566" y="283740"/>
            <a:ext cx="5627118" cy="590931"/>
          </a:xfrm>
          <a:prstGeom prst="rect">
            <a:avLst/>
          </a:prstGeom>
          <a:noFill/>
        </p:spPr>
        <p:txBody>
          <a:bodyPr wrap="none" lIns="91440" tIns="45720" rIns="91440" bIns="45720">
            <a:spAutoFit/>
          </a:bodyPr>
          <a:lstStyle/>
          <a:p>
            <a:pPr marL="12700" eaLnBrk="1" hangingPunct="1">
              <a:lnSpc>
                <a:spcPct val="90000"/>
              </a:lnSpc>
            </a:pPr>
            <a:r>
              <a:rPr lang="es-ES" sz="3600" b="1" spc="-130">
                <a:solidFill>
                  <a:srgbClr val="C00000"/>
                </a:solidFill>
                <a:cs typeface="Calibri" panose="020F0502020204030204" pitchFamily="34" charset="0"/>
              </a:rPr>
              <a:t>Políticas a Priorizar por Entidad</a:t>
            </a:r>
          </a:p>
        </p:txBody>
      </p:sp>
      <p:sp>
        <p:nvSpPr>
          <p:cNvPr id="93" name="CuadroTexto 92">
            <a:extLst>
              <a:ext uri="{FF2B5EF4-FFF2-40B4-BE49-F238E27FC236}">
                <a16:creationId xmlns:a16="http://schemas.microsoft.com/office/drawing/2014/main" id="{EF061421-DDA7-FCCD-45D9-03F97C402950}"/>
              </a:ext>
            </a:extLst>
          </p:cNvPr>
          <p:cNvSpPr txBox="1"/>
          <p:nvPr/>
        </p:nvSpPr>
        <p:spPr>
          <a:xfrm>
            <a:off x="7584283" y="2308665"/>
            <a:ext cx="4357598" cy="3098721"/>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MX" sz="1600">
                <a:solidFill>
                  <a:schemeClr val="tx1">
                    <a:lumMod val="65000"/>
                    <a:lumOff val="35000"/>
                  </a:schemeClr>
                </a:solidFill>
                <a:latin typeface="Calibri" panose="020F0502020204030204" pitchFamily="34" charset="0"/>
                <a:cs typeface="Calibri" panose="020F0502020204030204" pitchFamily="34" charset="0"/>
              </a:rPr>
              <a:t>Priorización de políticas en las entidades, en acompañamiento con la SG.</a:t>
            </a:r>
          </a:p>
          <a:p>
            <a:pPr marL="285750" indent="-285750">
              <a:buFont typeface="Arial" panose="020B0604020202020204" pitchFamily="34" charset="0"/>
              <a:buChar char="•"/>
            </a:pPr>
            <a:r>
              <a:rPr lang="es-MX" sz="1600">
                <a:solidFill>
                  <a:schemeClr val="tx1">
                    <a:lumMod val="65000"/>
                    <a:lumOff val="35000"/>
                  </a:schemeClr>
                </a:solidFill>
                <a:latin typeface="Calibri" panose="020F0502020204030204" pitchFamily="34" charset="0"/>
                <a:cs typeface="Calibri" panose="020F0502020204030204" pitchFamily="34" charset="0"/>
              </a:rPr>
              <a:t>Diseño de estrategias por parte de los líderes de las políticas para la mejora de las herramientas gestión en las entidades. Se sugieren planes de mejora para políticas con puntuaciones por debajo de 90.</a:t>
            </a:r>
          </a:p>
          <a:p>
            <a:pPr marL="285750" indent="-285750">
              <a:buFont typeface="Arial" panose="020B0604020202020204" pitchFamily="34" charset="0"/>
              <a:buChar char="•"/>
            </a:pPr>
            <a:r>
              <a:rPr lang="es-MX" sz="1600">
                <a:solidFill>
                  <a:schemeClr val="tx1">
                    <a:lumMod val="65000"/>
                    <a:lumOff val="35000"/>
                  </a:schemeClr>
                </a:solidFill>
                <a:latin typeface="Calibri" panose="020F0502020204030204" pitchFamily="34" charset="0"/>
                <a:cs typeface="Calibri" panose="020F0502020204030204" pitchFamily="34" charset="0"/>
              </a:rPr>
              <a:t>Brindar acompañamiento prioritario a las entidades con IDI por debajo del promedio distrital para el fortalecimiento de su gestión.</a:t>
            </a:r>
            <a:endParaRPr lang="es-CO" sz="1600">
              <a:solidFill>
                <a:schemeClr val="tx1">
                  <a:lumMod val="65000"/>
                  <a:lumOff val="35000"/>
                </a:schemeClr>
              </a:solidFill>
              <a:latin typeface="Calibri" panose="020F0502020204030204" pitchFamily="34" charset="0"/>
              <a:cs typeface="Calibri" panose="020F0502020204030204" pitchFamily="34" charset="0"/>
            </a:endParaRPr>
          </a:p>
        </p:txBody>
      </p:sp>
      <p:sp>
        <p:nvSpPr>
          <p:cNvPr id="94" name="Rectángulo 93">
            <a:extLst>
              <a:ext uri="{FF2B5EF4-FFF2-40B4-BE49-F238E27FC236}">
                <a16:creationId xmlns:a16="http://schemas.microsoft.com/office/drawing/2014/main" id="{1E0CDD9C-0898-94B4-910E-E9ACBAE7E734}"/>
              </a:ext>
            </a:extLst>
          </p:cNvPr>
          <p:cNvSpPr/>
          <p:nvPr/>
        </p:nvSpPr>
        <p:spPr>
          <a:xfrm>
            <a:off x="8827035" y="1387040"/>
            <a:ext cx="1859483" cy="584775"/>
          </a:xfrm>
          <a:prstGeom prst="rect">
            <a:avLst/>
          </a:prstGeom>
          <a:solidFill>
            <a:schemeClr val="accent6">
              <a:lumMod val="60000"/>
              <a:lumOff val="40000"/>
            </a:schemeClr>
          </a:solidFill>
        </p:spPr>
        <p:txBody>
          <a:bodyPr wrap="none" lIns="91440" tIns="45720" rIns="91440" bIns="45720">
            <a:spAutoFit/>
          </a:bodyPr>
          <a:lstStyle/>
          <a:p>
            <a:pPr algn="ctr"/>
            <a:r>
              <a:rPr lang="es-ES" sz="3200" b="1" spc="-130">
                <a:solidFill>
                  <a:srgbClr val="C00000"/>
                </a:solidFill>
                <a:latin typeface="Tahoma"/>
                <a:cs typeface="Tahoma"/>
              </a:rPr>
              <a:t>Acciones</a:t>
            </a:r>
          </a:p>
        </p:txBody>
      </p:sp>
      <p:pic>
        <p:nvPicPr>
          <p:cNvPr id="25" name="Picture 2" descr="factura_predial | Secretaría Distrital de Hacienda">
            <a:extLst>
              <a:ext uri="{FF2B5EF4-FFF2-40B4-BE49-F238E27FC236}">
                <a16:creationId xmlns:a16="http://schemas.microsoft.com/office/drawing/2014/main" id="{412DF538-0668-4A0B-8030-823571F288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204" y="1337229"/>
            <a:ext cx="2044259" cy="8110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3056C9AF-F0B9-4A90-AAE4-5C4E80218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46" y="3867614"/>
            <a:ext cx="2382976" cy="7380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86397555-932B-4E88-8FEC-3D4A95D95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732" y="1519008"/>
            <a:ext cx="2207374" cy="601230"/>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descr="Texto&#10;&#10;Descripción generada automáticamente con confianza baja">
            <a:extLst>
              <a:ext uri="{FF2B5EF4-FFF2-40B4-BE49-F238E27FC236}">
                <a16:creationId xmlns:a16="http://schemas.microsoft.com/office/drawing/2014/main" id="{EEC986EB-76E6-45DE-BCF1-5D99F9B9E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7921" y="3563039"/>
            <a:ext cx="950420" cy="1077795"/>
          </a:xfrm>
          <a:prstGeom prst="rect">
            <a:avLst/>
          </a:prstGeom>
        </p:spPr>
      </p:pic>
      <p:sp>
        <p:nvSpPr>
          <p:cNvPr id="31" name="Cubo 30">
            <a:extLst>
              <a:ext uri="{FF2B5EF4-FFF2-40B4-BE49-F238E27FC236}">
                <a16:creationId xmlns:a16="http://schemas.microsoft.com/office/drawing/2014/main" id="{3512CB27-0C22-4076-A652-E8186138C27A}"/>
              </a:ext>
            </a:extLst>
          </p:cNvPr>
          <p:cNvSpPr/>
          <p:nvPr/>
        </p:nvSpPr>
        <p:spPr>
          <a:xfrm>
            <a:off x="614312" y="2448386"/>
            <a:ext cx="1445098"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100" b="1"/>
              <a:t>Política de Seguimiento y Evaluación</a:t>
            </a:r>
            <a:endParaRPr lang="es-CO" sz="1100" b="1"/>
          </a:p>
        </p:txBody>
      </p:sp>
      <p:sp>
        <p:nvSpPr>
          <p:cNvPr id="32" name="Cubo 31">
            <a:extLst>
              <a:ext uri="{FF2B5EF4-FFF2-40B4-BE49-F238E27FC236}">
                <a16:creationId xmlns:a16="http://schemas.microsoft.com/office/drawing/2014/main" id="{1B77DF2B-2453-4C6D-9F1A-D6BADBD26BA4}"/>
              </a:ext>
            </a:extLst>
          </p:cNvPr>
          <p:cNvSpPr/>
          <p:nvPr/>
        </p:nvSpPr>
        <p:spPr>
          <a:xfrm>
            <a:off x="3686817" y="5099993"/>
            <a:ext cx="1240986"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100" b="1"/>
              <a:t>Política de Gobierno Digital</a:t>
            </a:r>
          </a:p>
        </p:txBody>
      </p:sp>
      <p:sp>
        <p:nvSpPr>
          <p:cNvPr id="33" name="Cubo 32">
            <a:extLst>
              <a:ext uri="{FF2B5EF4-FFF2-40B4-BE49-F238E27FC236}">
                <a16:creationId xmlns:a16="http://schemas.microsoft.com/office/drawing/2014/main" id="{20E3276A-1DF6-4CB0-A8DA-2A95875DD2DB}"/>
              </a:ext>
            </a:extLst>
          </p:cNvPr>
          <p:cNvSpPr/>
          <p:nvPr/>
        </p:nvSpPr>
        <p:spPr>
          <a:xfrm>
            <a:off x="3777281" y="2410408"/>
            <a:ext cx="1240390"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100" b="1"/>
              <a:t>Política de Defensa Jurídica</a:t>
            </a:r>
          </a:p>
        </p:txBody>
      </p:sp>
      <p:sp>
        <p:nvSpPr>
          <p:cNvPr id="34" name="Cubo 33">
            <a:extLst>
              <a:ext uri="{FF2B5EF4-FFF2-40B4-BE49-F238E27FC236}">
                <a16:creationId xmlns:a16="http://schemas.microsoft.com/office/drawing/2014/main" id="{EEF8B131-0EBA-4ED4-8D3F-6574C249D724}"/>
              </a:ext>
            </a:extLst>
          </p:cNvPr>
          <p:cNvSpPr/>
          <p:nvPr/>
        </p:nvSpPr>
        <p:spPr>
          <a:xfrm>
            <a:off x="2150334" y="2432916"/>
            <a:ext cx="1339494"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050" b="1"/>
              <a:t>Política de Racionalización de trámites</a:t>
            </a:r>
          </a:p>
        </p:txBody>
      </p:sp>
      <p:sp>
        <p:nvSpPr>
          <p:cNvPr id="36" name="Cubo 35">
            <a:extLst>
              <a:ext uri="{FF2B5EF4-FFF2-40B4-BE49-F238E27FC236}">
                <a16:creationId xmlns:a16="http://schemas.microsoft.com/office/drawing/2014/main" id="{600E72E9-14BC-4C54-88A8-43B23D6EAB0C}"/>
              </a:ext>
            </a:extLst>
          </p:cNvPr>
          <p:cNvSpPr/>
          <p:nvPr/>
        </p:nvSpPr>
        <p:spPr>
          <a:xfrm>
            <a:off x="5453764" y="5085578"/>
            <a:ext cx="1114342"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100" b="1"/>
              <a:t>Política de Integridad</a:t>
            </a:r>
          </a:p>
        </p:txBody>
      </p:sp>
      <p:sp>
        <p:nvSpPr>
          <p:cNvPr id="38" name="Cubo 37">
            <a:extLst>
              <a:ext uri="{FF2B5EF4-FFF2-40B4-BE49-F238E27FC236}">
                <a16:creationId xmlns:a16="http://schemas.microsoft.com/office/drawing/2014/main" id="{60530AD6-8445-4401-A4A5-C38EB08782B8}"/>
              </a:ext>
            </a:extLst>
          </p:cNvPr>
          <p:cNvSpPr/>
          <p:nvPr/>
        </p:nvSpPr>
        <p:spPr>
          <a:xfrm>
            <a:off x="5283635" y="2410408"/>
            <a:ext cx="1457243"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050" b="1"/>
              <a:t>Política de Racionalización de trámites</a:t>
            </a:r>
          </a:p>
        </p:txBody>
      </p:sp>
      <p:sp>
        <p:nvSpPr>
          <p:cNvPr id="40" name="Cubo 39">
            <a:extLst>
              <a:ext uri="{FF2B5EF4-FFF2-40B4-BE49-F238E27FC236}">
                <a16:creationId xmlns:a16="http://schemas.microsoft.com/office/drawing/2014/main" id="{B7971EBE-98E8-4977-AE3F-2E920B559AFF}"/>
              </a:ext>
            </a:extLst>
          </p:cNvPr>
          <p:cNvSpPr/>
          <p:nvPr/>
        </p:nvSpPr>
        <p:spPr>
          <a:xfrm>
            <a:off x="2150333" y="5099993"/>
            <a:ext cx="1099817"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100" b="1"/>
              <a:t>Política de Integridad</a:t>
            </a:r>
          </a:p>
        </p:txBody>
      </p:sp>
      <p:sp>
        <p:nvSpPr>
          <p:cNvPr id="42" name="Cubo 41">
            <a:extLst>
              <a:ext uri="{FF2B5EF4-FFF2-40B4-BE49-F238E27FC236}">
                <a16:creationId xmlns:a16="http://schemas.microsoft.com/office/drawing/2014/main" id="{F5EA9085-7CEF-4D37-B709-869902A0B81E}"/>
              </a:ext>
            </a:extLst>
          </p:cNvPr>
          <p:cNvSpPr/>
          <p:nvPr/>
        </p:nvSpPr>
        <p:spPr>
          <a:xfrm>
            <a:off x="452501" y="5102665"/>
            <a:ext cx="1445098"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100" b="1" i="0" u="none" strike="noStrike" baseline="0">
                <a:solidFill>
                  <a:srgbClr val="000000"/>
                </a:solidFill>
              </a:rPr>
              <a:t>Seguimiento y evaluación del desempeño </a:t>
            </a:r>
            <a:endParaRPr lang="es-CO" sz="1100" b="1"/>
          </a:p>
        </p:txBody>
      </p:sp>
      <p:cxnSp>
        <p:nvCxnSpPr>
          <p:cNvPr id="43" name="Conector: angular 42">
            <a:extLst>
              <a:ext uri="{FF2B5EF4-FFF2-40B4-BE49-F238E27FC236}">
                <a16:creationId xmlns:a16="http://schemas.microsoft.com/office/drawing/2014/main" id="{1C2FD070-A103-4C45-A326-5BA25D978E32}"/>
              </a:ext>
            </a:extLst>
          </p:cNvPr>
          <p:cNvCxnSpPr>
            <a:cxnSpLocks/>
            <a:stCxn id="25" idx="2"/>
            <a:endCxn id="34" idx="0"/>
          </p:cNvCxnSpPr>
          <p:nvPr/>
        </p:nvCxnSpPr>
        <p:spPr>
          <a:xfrm rot="16200000" flipH="1">
            <a:off x="2401134" y="1897446"/>
            <a:ext cx="284669" cy="78626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ector: angular 43">
            <a:extLst>
              <a:ext uri="{FF2B5EF4-FFF2-40B4-BE49-F238E27FC236}">
                <a16:creationId xmlns:a16="http://schemas.microsoft.com/office/drawing/2014/main" id="{BB3DBCC7-79AF-44A0-9F45-4B5A6A5D8FDE}"/>
              </a:ext>
            </a:extLst>
          </p:cNvPr>
          <p:cNvCxnSpPr>
            <a:cxnSpLocks/>
            <a:stCxn id="25" idx="2"/>
            <a:endCxn id="31" idx="0"/>
          </p:cNvCxnSpPr>
          <p:nvPr/>
        </p:nvCxnSpPr>
        <p:spPr>
          <a:xfrm rot="5400000">
            <a:off x="1651790" y="1949841"/>
            <a:ext cx="300139" cy="69695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ector: angular 44">
            <a:extLst>
              <a:ext uri="{FF2B5EF4-FFF2-40B4-BE49-F238E27FC236}">
                <a16:creationId xmlns:a16="http://schemas.microsoft.com/office/drawing/2014/main" id="{F841FFD7-B1C0-4306-8205-7A3AC88FF125}"/>
              </a:ext>
            </a:extLst>
          </p:cNvPr>
          <p:cNvCxnSpPr>
            <a:cxnSpLocks/>
            <a:stCxn id="29" idx="2"/>
            <a:endCxn id="33" idx="0"/>
          </p:cNvCxnSpPr>
          <p:nvPr/>
        </p:nvCxnSpPr>
        <p:spPr>
          <a:xfrm rot="5400000">
            <a:off x="4844124" y="1790113"/>
            <a:ext cx="290170" cy="95042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ector: angular 45">
            <a:extLst>
              <a:ext uri="{FF2B5EF4-FFF2-40B4-BE49-F238E27FC236}">
                <a16:creationId xmlns:a16="http://schemas.microsoft.com/office/drawing/2014/main" id="{31ED6862-99D3-43D4-855C-CE7AABFF6616}"/>
              </a:ext>
            </a:extLst>
          </p:cNvPr>
          <p:cNvCxnSpPr>
            <a:cxnSpLocks/>
            <a:stCxn id="29" idx="2"/>
            <a:endCxn id="38" idx="0"/>
          </p:cNvCxnSpPr>
          <p:nvPr/>
        </p:nvCxnSpPr>
        <p:spPr>
          <a:xfrm rot="16200000" flipH="1">
            <a:off x="5651513" y="1933143"/>
            <a:ext cx="290170" cy="66435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ector: angular 46">
            <a:extLst>
              <a:ext uri="{FF2B5EF4-FFF2-40B4-BE49-F238E27FC236}">
                <a16:creationId xmlns:a16="http://schemas.microsoft.com/office/drawing/2014/main" id="{49884099-EEA6-4176-9CEB-902187D91D79}"/>
              </a:ext>
            </a:extLst>
          </p:cNvPr>
          <p:cNvCxnSpPr>
            <a:cxnSpLocks/>
            <a:stCxn id="27" idx="2"/>
            <a:endCxn id="42" idx="0"/>
          </p:cNvCxnSpPr>
          <p:nvPr/>
        </p:nvCxnSpPr>
        <p:spPr>
          <a:xfrm rot="5400000">
            <a:off x="1472473" y="4424803"/>
            <a:ext cx="496961" cy="85876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ector: angular 47">
            <a:extLst>
              <a:ext uri="{FF2B5EF4-FFF2-40B4-BE49-F238E27FC236}">
                <a16:creationId xmlns:a16="http://schemas.microsoft.com/office/drawing/2014/main" id="{1817898D-1B76-407C-A696-FBA15B947E82}"/>
              </a:ext>
            </a:extLst>
          </p:cNvPr>
          <p:cNvCxnSpPr>
            <a:cxnSpLocks/>
            <a:stCxn id="27" idx="2"/>
            <a:endCxn id="40" idx="0"/>
          </p:cNvCxnSpPr>
          <p:nvPr/>
        </p:nvCxnSpPr>
        <p:spPr>
          <a:xfrm rot="16200000" flipH="1">
            <a:off x="2236404" y="4519633"/>
            <a:ext cx="494289" cy="66642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ector: angular 48">
            <a:extLst>
              <a:ext uri="{FF2B5EF4-FFF2-40B4-BE49-F238E27FC236}">
                <a16:creationId xmlns:a16="http://schemas.microsoft.com/office/drawing/2014/main" id="{282CFEFF-A184-49E1-A22F-907C0C0CA512}"/>
              </a:ext>
            </a:extLst>
          </p:cNvPr>
          <p:cNvCxnSpPr>
            <a:cxnSpLocks/>
            <a:stCxn id="30" idx="2"/>
            <a:endCxn id="32" idx="0"/>
          </p:cNvCxnSpPr>
          <p:nvPr/>
        </p:nvCxnSpPr>
        <p:spPr>
          <a:xfrm rot="5400000">
            <a:off x="4558903" y="4505764"/>
            <a:ext cx="459159" cy="72929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ector: angular 49">
            <a:extLst>
              <a:ext uri="{FF2B5EF4-FFF2-40B4-BE49-F238E27FC236}">
                <a16:creationId xmlns:a16="http://schemas.microsoft.com/office/drawing/2014/main" id="{552603E2-1A4F-450B-9C07-5FD193B7774D}"/>
              </a:ext>
            </a:extLst>
          </p:cNvPr>
          <p:cNvCxnSpPr>
            <a:cxnSpLocks/>
            <a:stCxn id="30" idx="2"/>
            <a:endCxn id="36" idx="0"/>
          </p:cNvCxnSpPr>
          <p:nvPr/>
        </p:nvCxnSpPr>
        <p:spPr>
          <a:xfrm rot="16200000" flipH="1">
            <a:off x="5417922" y="4376043"/>
            <a:ext cx="444744" cy="97432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333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13">
            <a:extLst>
              <a:ext uri="{FF2B5EF4-FFF2-40B4-BE49-F238E27FC236}">
                <a16:creationId xmlns:a16="http://schemas.microsoft.com/office/drawing/2014/main" id="{E0381907-ADA1-37EF-5130-6A139834DF25}"/>
              </a:ext>
            </a:extLst>
          </p:cNvPr>
          <p:cNvSpPr txBox="1">
            <a:spLocks noChangeArrowheads="1"/>
          </p:cNvSpPr>
          <p:nvPr/>
        </p:nvSpPr>
        <p:spPr bwMode="auto">
          <a:xfrm>
            <a:off x="782795" y="2865348"/>
            <a:ext cx="536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ctr" eaLnBrk="1" hangingPunct="1">
              <a:defRPr sz="4000" b="1">
                <a:latin typeface="Engravers MT" panose="02090707080505020304" pitchFamily="18" charset="0"/>
                <a:cs typeface="Arial" panose="020B0604020202020204"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r>
              <a:rPr lang="es-CO" altLang="es-CO" sz="3600">
                <a:latin typeface="Calibri" panose="020F0502020204030204" pitchFamily="34" charset="0"/>
                <a:cs typeface="Calibri" panose="020F0502020204030204" pitchFamily="34" charset="0"/>
              </a:rPr>
              <a:t>INFORMACIÓN CORPORATIVA​</a:t>
            </a:r>
          </a:p>
        </p:txBody>
      </p:sp>
      <p:sp>
        <p:nvSpPr>
          <p:cNvPr id="6" name="Marcador de texto 1">
            <a:extLst>
              <a:ext uri="{FF2B5EF4-FFF2-40B4-BE49-F238E27FC236}">
                <a16:creationId xmlns:a16="http://schemas.microsoft.com/office/drawing/2014/main" id="{7D17BE25-3053-B0E9-5ECE-3CDAA2E9FE58}"/>
              </a:ext>
            </a:extLst>
          </p:cNvPr>
          <p:cNvSpPr>
            <a:spLocks noGrp="1"/>
          </p:cNvSpPr>
          <p:nvPr>
            <p:ph type="body" idx="1"/>
          </p:nvPr>
        </p:nvSpPr>
        <p:spPr>
          <a:xfrm>
            <a:off x="6107272" y="2298838"/>
            <a:ext cx="5738507" cy="2260323"/>
          </a:xfrm>
        </p:spPr>
        <p:txBody>
          <a:bodyPr/>
          <a:lstStyle/>
          <a:p>
            <a:pPr marL="685800" lvl="1" indent="-228600">
              <a:lnSpc>
                <a:spcPct val="100000"/>
              </a:lnSpc>
              <a:buFont typeface="Arial" panose="020B0604020202020204" pitchFamily="34" charset="0"/>
              <a:buChar char="•"/>
            </a:pPr>
            <a:r>
              <a:rPr lang="es-CO">
                <a:solidFill>
                  <a:schemeClr val="tx1"/>
                </a:solidFill>
                <a:latin typeface="Calibri"/>
                <a:cs typeface="Calibri"/>
              </a:rPr>
              <a:t>Plan De Desarrollo Distrital. </a:t>
            </a:r>
            <a:endParaRPr lang="es-CO">
              <a:solidFill>
                <a:schemeClr val="tx1"/>
              </a:solidFill>
              <a:latin typeface="Calibri" panose="020F0502020204030204" pitchFamily="34" charset="0"/>
              <a:cs typeface="Calibri" panose="020F0502020204030204" pitchFamily="34" charset="0"/>
            </a:endParaRPr>
          </a:p>
          <a:p>
            <a:pPr marL="685800" lvl="1" indent="-228600">
              <a:lnSpc>
                <a:spcPct val="100000"/>
              </a:lnSpc>
              <a:buFont typeface="Arial" panose="020B0604020202020204" pitchFamily="34" charset="0"/>
              <a:buChar char="•"/>
            </a:pPr>
            <a:r>
              <a:rPr lang="es-CO">
                <a:solidFill>
                  <a:schemeClr val="tx1"/>
                </a:solidFill>
                <a:latin typeface="Calibri"/>
                <a:cs typeface="Calibri"/>
              </a:rPr>
              <a:t>Ejecución Presupuestal 2022</a:t>
            </a:r>
            <a:endParaRPr lang="es-CO">
              <a:solidFill>
                <a:schemeClr val="tx1"/>
              </a:solidFill>
              <a:latin typeface="Calibri" panose="020F0502020204030204" pitchFamily="34" charset="0"/>
              <a:cs typeface="Calibri" panose="020F0502020204030204" pitchFamily="34" charset="0"/>
            </a:endParaRPr>
          </a:p>
          <a:p>
            <a:pPr marL="685800" lvl="1" indent="-228600">
              <a:lnSpc>
                <a:spcPct val="100000"/>
              </a:lnSpc>
              <a:buFont typeface="Arial" panose="020B0604020202020204" pitchFamily="34" charset="0"/>
              <a:buChar char="•"/>
            </a:pPr>
            <a:r>
              <a:rPr lang="es-CO">
                <a:solidFill>
                  <a:schemeClr val="tx1"/>
                </a:solidFill>
                <a:latin typeface="Calibri"/>
                <a:cs typeface="Calibri"/>
              </a:rPr>
              <a:t>Estado De Situación Financiera  SHD </a:t>
            </a:r>
          </a:p>
          <a:p>
            <a:pPr marL="685800" lvl="1" indent="-228600">
              <a:lnSpc>
                <a:spcPct val="100000"/>
              </a:lnSpc>
              <a:buFont typeface="Arial" panose="020B0604020202020204" pitchFamily="34" charset="0"/>
              <a:buChar char="•"/>
            </a:pPr>
            <a:r>
              <a:rPr lang="es-CO">
                <a:solidFill>
                  <a:schemeClr val="tx1"/>
                </a:solidFill>
                <a:latin typeface="Calibri"/>
                <a:cs typeface="Calibri"/>
              </a:rPr>
              <a:t>Estado De Resultados SHD</a:t>
            </a:r>
          </a:p>
          <a:p>
            <a:pPr marL="685800" lvl="1" indent="-228600">
              <a:lnSpc>
                <a:spcPct val="100000"/>
              </a:lnSpc>
              <a:buFont typeface="Arial" panose="020B0604020202020204" pitchFamily="34" charset="0"/>
              <a:buChar char="•"/>
            </a:pPr>
            <a:r>
              <a:rPr lang="es-CO">
                <a:solidFill>
                  <a:schemeClr val="tx1"/>
                </a:solidFill>
                <a:latin typeface="Calibri"/>
                <a:cs typeface="Calibri"/>
              </a:rPr>
              <a:t>Austeridad Del Gasto</a:t>
            </a:r>
          </a:p>
          <a:p>
            <a:pPr marL="685800" lvl="1" indent="-228600">
              <a:lnSpc>
                <a:spcPct val="100000"/>
              </a:lnSpc>
              <a:buFont typeface="Arial" panose="020B0604020202020204" pitchFamily="34" charset="0"/>
              <a:buChar char="•"/>
            </a:pPr>
            <a:r>
              <a:rPr lang="es-CO">
                <a:solidFill>
                  <a:schemeClr val="tx1"/>
                </a:solidFill>
                <a:latin typeface="Calibri"/>
                <a:cs typeface="Calibri"/>
              </a:rPr>
              <a:t>Índice De Desempeño Institucional</a:t>
            </a:r>
          </a:p>
          <a:p>
            <a:endParaRPr lang="es-CO">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2225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13">
            <a:extLst>
              <a:ext uri="{FF2B5EF4-FFF2-40B4-BE49-F238E27FC236}">
                <a16:creationId xmlns:a16="http://schemas.microsoft.com/office/drawing/2014/main" id="{E0381907-ADA1-37EF-5130-6A139834DF25}"/>
              </a:ext>
            </a:extLst>
          </p:cNvPr>
          <p:cNvSpPr txBox="1">
            <a:spLocks noChangeArrowheads="1"/>
          </p:cNvSpPr>
          <p:nvPr/>
        </p:nvSpPr>
        <p:spPr bwMode="auto">
          <a:xfrm>
            <a:off x="456229" y="2900273"/>
            <a:ext cx="536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ctr" eaLnBrk="1" hangingPunct="1">
              <a:defRPr sz="4000" b="1">
                <a:latin typeface="Engravers MT" panose="02090707080505020304" pitchFamily="18" charset="0"/>
                <a:cs typeface="Arial" panose="020B0604020202020204"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r>
              <a:rPr lang="es-CO" altLang="es-CO" sz="3600">
                <a:latin typeface="Calibri" panose="020F0502020204030204" pitchFamily="34" charset="0"/>
                <a:cs typeface="Calibri" panose="020F0502020204030204" pitchFamily="34" charset="0"/>
              </a:rPr>
              <a:t>INFORMACIÓN ESTRATÉGICA​</a:t>
            </a:r>
          </a:p>
        </p:txBody>
      </p:sp>
      <p:sp>
        <p:nvSpPr>
          <p:cNvPr id="6" name="Marcador de texto 1">
            <a:extLst>
              <a:ext uri="{FF2B5EF4-FFF2-40B4-BE49-F238E27FC236}">
                <a16:creationId xmlns:a16="http://schemas.microsoft.com/office/drawing/2014/main" id="{7D17BE25-3053-B0E9-5ECE-3CDAA2E9FE58}"/>
              </a:ext>
            </a:extLst>
          </p:cNvPr>
          <p:cNvSpPr>
            <a:spLocks noGrp="1"/>
          </p:cNvSpPr>
          <p:nvPr>
            <p:ph type="body" idx="1"/>
          </p:nvPr>
        </p:nvSpPr>
        <p:spPr>
          <a:xfrm>
            <a:off x="6146795" y="1168676"/>
            <a:ext cx="5738507" cy="5328000"/>
          </a:xfrm>
        </p:spPr>
        <p:txBody>
          <a:bodyPr/>
          <a:lstStyle/>
          <a:p>
            <a:pPr marL="685800" lvl="1" indent="-228600">
              <a:lnSpc>
                <a:spcPct val="100000"/>
              </a:lnSpc>
              <a:buFont typeface="Arial" panose="020B0604020202020204" pitchFamily="34" charset="0"/>
              <a:buChar char="•"/>
            </a:pPr>
            <a:r>
              <a:rPr lang="es-MX">
                <a:solidFill>
                  <a:schemeClr val="tx1"/>
                </a:solidFill>
                <a:latin typeface="Calibri"/>
                <a:cs typeface="Calibri"/>
              </a:rPr>
              <a:t>Recaudo De Impuestos​</a:t>
            </a:r>
            <a:endParaRPr lang="es-ES">
              <a:solidFill>
                <a:schemeClr val="tx1"/>
              </a:solidFill>
              <a:latin typeface="Calibri"/>
              <a:cs typeface="Calibri"/>
            </a:endParaRPr>
          </a:p>
          <a:p>
            <a:pPr marL="685800" lvl="1" indent="-228600">
              <a:lnSpc>
                <a:spcPct val="100000"/>
              </a:lnSpc>
              <a:buFont typeface="Arial" panose="020B0604020202020204" pitchFamily="34" charset="0"/>
              <a:buChar char="•"/>
            </a:pPr>
            <a:r>
              <a:rPr lang="es-MX">
                <a:solidFill>
                  <a:schemeClr val="tx1"/>
                </a:solidFill>
                <a:latin typeface="Calibri"/>
                <a:cs typeface="Calibri"/>
              </a:rPr>
              <a:t>Trámites, Puntos Y Canales De Atención​</a:t>
            </a:r>
          </a:p>
          <a:p>
            <a:pPr marL="685800" lvl="1" indent="-228600">
              <a:lnSpc>
                <a:spcPct val="100000"/>
              </a:lnSpc>
              <a:buFont typeface="Arial" panose="020B0604020202020204" pitchFamily="34" charset="0"/>
              <a:buChar char="•"/>
            </a:pPr>
            <a:r>
              <a:rPr lang="es-MX">
                <a:solidFill>
                  <a:schemeClr val="tx1"/>
                </a:solidFill>
                <a:latin typeface="Calibri"/>
                <a:cs typeface="Calibri"/>
              </a:rPr>
              <a:t>Ingreso Mínimo Garantizado – IMG​</a:t>
            </a:r>
          </a:p>
          <a:p>
            <a:pPr marL="685800" lvl="1" indent="-228600">
              <a:lnSpc>
                <a:spcPct val="100000"/>
              </a:lnSpc>
              <a:buFont typeface="Arial" panose="020B0604020202020204" pitchFamily="34" charset="0"/>
              <a:buChar char="•"/>
            </a:pPr>
            <a:r>
              <a:rPr lang="es-MX">
                <a:solidFill>
                  <a:schemeClr val="tx1"/>
                </a:solidFill>
                <a:latin typeface="Calibri"/>
                <a:cs typeface="Calibri"/>
              </a:rPr>
              <a:t>Reactivación Económica​</a:t>
            </a:r>
          </a:p>
          <a:p>
            <a:pPr marL="685800" lvl="1" indent="-228600">
              <a:lnSpc>
                <a:spcPct val="100000"/>
              </a:lnSpc>
              <a:buFont typeface="Arial" panose="020B0604020202020204" pitchFamily="34" charset="0"/>
              <a:buChar char="•"/>
            </a:pPr>
            <a:r>
              <a:rPr lang="es-MX">
                <a:solidFill>
                  <a:schemeClr val="tx1"/>
                </a:solidFill>
                <a:latin typeface="Calibri"/>
                <a:cs typeface="Calibri"/>
              </a:rPr>
              <a:t>Comportamiento de la deuda del Distrito</a:t>
            </a:r>
          </a:p>
          <a:p>
            <a:pPr marL="685800" lvl="1" indent="-228600">
              <a:lnSpc>
                <a:spcPct val="100000"/>
              </a:lnSpc>
              <a:buFont typeface="Arial" panose="020B0604020202020204" pitchFamily="34" charset="0"/>
              <a:buChar char="•"/>
            </a:pPr>
            <a:r>
              <a:rPr lang="es-MX">
                <a:solidFill>
                  <a:schemeClr val="tx1"/>
                </a:solidFill>
                <a:latin typeface="Calibri"/>
                <a:cs typeface="Calibri"/>
              </a:rPr>
              <a:t>Cupo De Endeudamiento​</a:t>
            </a:r>
          </a:p>
          <a:p>
            <a:pPr marL="685800" lvl="1" indent="-228600">
              <a:lnSpc>
                <a:spcPct val="100000"/>
              </a:lnSpc>
              <a:buFont typeface="Arial" panose="020B0604020202020204" pitchFamily="34" charset="0"/>
              <a:buChar char="•"/>
            </a:pPr>
            <a:r>
              <a:rPr lang="es-MX">
                <a:solidFill>
                  <a:schemeClr val="tx1"/>
                </a:solidFill>
                <a:latin typeface="Calibri"/>
                <a:cs typeface="Calibri"/>
              </a:rPr>
              <a:t>Presupuesto Distrital Y Disponibilidad De Recursos Para El PDD​</a:t>
            </a:r>
          </a:p>
          <a:p>
            <a:pPr marL="685800" lvl="1" indent="-228600">
              <a:lnSpc>
                <a:spcPct val="100000"/>
              </a:lnSpc>
              <a:buFont typeface="Arial" panose="020B0604020202020204" pitchFamily="34" charset="0"/>
              <a:buChar char="•"/>
            </a:pPr>
            <a:r>
              <a:rPr lang="es-MX">
                <a:solidFill>
                  <a:schemeClr val="tx1"/>
                </a:solidFill>
                <a:latin typeface="Calibri"/>
                <a:cs typeface="Calibri"/>
              </a:rPr>
              <a:t>Estado De Situación Financiera De Bogotá​</a:t>
            </a:r>
          </a:p>
          <a:p>
            <a:pPr marL="685800" lvl="1" indent="-228600">
              <a:lnSpc>
                <a:spcPct val="100000"/>
              </a:lnSpc>
              <a:buFont typeface="Arial" panose="020B0604020202020204" pitchFamily="34" charset="0"/>
              <a:buChar char="•"/>
            </a:pPr>
            <a:r>
              <a:rPr lang="es-MX">
                <a:solidFill>
                  <a:schemeClr val="tx1"/>
                </a:solidFill>
                <a:latin typeface="Calibri"/>
                <a:cs typeface="Calibri"/>
              </a:rPr>
              <a:t>Estado De Resultados De Bogotá​</a:t>
            </a:r>
          </a:p>
          <a:p>
            <a:pPr marL="685800" lvl="1" indent="-228600">
              <a:lnSpc>
                <a:spcPct val="100000"/>
              </a:lnSpc>
              <a:buFont typeface="Arial" panose="020B0604020202020204" pitchFamily="34" charset="0"/>
              <a:buChar char="•"/>
            </a:pPr>
            <a:r>
              <a:rPr lang="es-MX">
                <a:solidFill>
                  <a:schemeClr val="tx1"/>
                </a:solidFill>
                <a:latin typeface="Calibri"/>
                <a:cs typeface="Calibri"/>
              </a:rPr>
              <a:t>Proyecto De Presupuesto Anual Vigencia 2022​</a:t>
            </a:r>
          </a:p>
          <a:p>
            <a:pPr marL="685800" lvl="1" indent="-228600">
              <a:lnSpc>
                <a:spcPct val="100000"/>
              </a:lnSpc>
              <a:buFont typeface="Arial" panose="020B0604020202020204" pitchFamily="34" charset="0"/>
              <a:buChar char="•"/>
            </a:pPr>
            <a:r>
              <a:rPr lang="es-MX" err="1">
                <a:solidFill>
                  <a:schemeClr val="tx1"/>
                </a:solidFill>
                <a:latin typeface="Calibri"/>
                <a:cs typeface="Calibri"/>
              </a:rPr>
              <a:t>Bogdata</a:t>
            </a:r>
            <a:r>
              <a:rPr lang="es-MX">
                <a:solidFill>
                  <a:schemeClr val="tx1"/>
                </a:solidFill>
                <a:latin typeface="Calibri"/>
                <a:cs typeface="Calibri"/>
              </a:rPr>
              <a:t>​</a:t>
            </a:r>
          </a:p>
          <a:p>
            <a:endParaRPr lang="es-CO">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1501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4A27AA0-A52F-B71E-7635-5F008B3FD24A}"/>
              </a:ext>
            </a:extLst>
          </p:cNvPr>
          <p:cNvSpPr/>
          <p:nvPr/>
        </p:nvSpPr>
        <p:spPr>
          <a:xfrm>
            <a:off x="692527" y="1332538"/>
            <a:ext cx="10975975" cy="420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p:txBody>
          <a:bodyPr anchor="ctr"/>
          <a:lstStyle/>
          <a:p>
            <a:pPr algn="ctr"/>
            <a:r>
              <a:rPr lang="es-MX" sz="3600">
                <a:latin typeface="Calibri" panose="020F0502020204030204" pitchFamily="34" charset="0"/>
                <a:cs typeface="Calibri" panose="020F0502020204030204" pitchFamily="34" charset="0"/>
              </a:rPr>
              <a:t>RECAUDO DE IMPUESTOS</a:t>
            </a:r>
            <a:endParaRPr lang="es-CO" sz="3600">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F9E20B58-9B7D-8A83-D489-A74DA3CA1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41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579B49F3-C9DC-4127-AA77-3DCFFA4AC909}"/>
              </a:ext>
            </a:extLst>
          </p:cNvPr>
          <p:cNvSpPr txBox="1">
            <a:spLocks/>
          </p:cNvSpPr>
          <p:nvPr/>
        </p:nvSpPr>
        <p:spPr>
          <a:xfrm>
            <a:off x="161427" y="257497"/>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marL="12700" algn="l">
              <a:spcBef>
                <a:spcPts val="100"/>
              </a:spcBef>
            </a:pPr>
            <a:r>
              <a:rPr lang="es-ES" sz="3600" b="1" spc="-130">
                <a:solidFill>
                  <a:srgbClr val="C00000"/>
                </a:solidFill>
                <a:latin typeface="Calibri" panose="020F0502020204030204" pitchFamily="34" charset="0"/>
                <a:ea typeface="+mn-ea"/>
                <a:cs typeface="Calibri" panose="020F0502020204030204" pitchFamily="34" charset="0"/>
              </a:rPr>
              <a:t>Recaudo De Impuestos</a:t>
            </a:r>
          </a:p>
          <a:p>
            <a:pPr marL="12700" algn="l">
              <a:spcBef>
                <a:spcPts val="100"/>
              </a:spcBef>
            </a:pPr>
            <a:r>
              <a:rPr lang="es-MX" sz="1600" b="1" spc="-130">
                <a:solidFill>
                  <a:srgbClr val="C00000"/>
                </a:solidFill>
                <a:latin typeface="Calibri" panose="020F0502020204030204" pitchFamily="34" charset="0"/>
                <a:ea typeface="+mn-ea"/>
                <a:cs typeface="Calibri" panose="020F0502020204030204" pitchFamily="34" charset="0"/>
              </a:rPr>
              <a:t>Al 30 de septiembre de 2022</a:t>
            </a:r>
          </a:p>
          <a:p>
            <a:pPr marL="12700" algn="l">
              <a:spcBef>
                <a:spcPts val="100"/>
              </a:spcBef>
            </a:pPr>
            <a:endParaRPr lang="es-CO" sz="1600" b="1" spc="-130">
              <a:solidFill>
                <a:srgbClr val="C00000"/>
              </a:solidFill>
              <a:latin typeface="Calibri" panose="020F0502020204030204" pitchFamily="34" charset="0"/>
              <a:ea typeface="+mn-ea"/>
              <a:cs typeface="Calibri" panose="020F0502020204030204" pitchFamily="34" charset="0"/>
            </a:endParaRPr>
          </a:p>
          <a:p>
            <a:pPr algn="r"/>
            <a:endParaRPr lang="es-419" sz="1400">
              <a:solidFill>
                <a:srgbClr val="C00000"/>
              </a:solidFill>
              <a:latin typeface="+mn-lt"/>
              <a:ea typeface="+mn-ea"/>
              <a:cs typeface="+mn-cs"/>
            </a:endParaRPr>
          </a:p>
        </p:txBody>
      </p:sp>
      <p:sp>
        <p:nvSpPr>
          <p:cNvPr id="14" name="Google Shape;158;p6">
            <a:extLst>
              <a:ext uri="{FF2B5EF4-FFF2-40B4-BE49-F238E27FC236}">
                <a16:creationId xmlns:a16="http://schemas.microsoft.com/office/drawing/2014/main" id="{A13BBC46-BC97-1A72-11F2-A6BB440575A6}"/>
              </a:ext>
            </a:extLst>
          </p:cNvPr>
          <p:cNvSpPr txBox="1">
            <a:spLocks/>
          </p:cNvSpPr>
          <p:nvPr/>
        </p:nvSpPr>
        <p:spPr bwMode="auto">
          <a:xfrm>
            <a:off x="2313136" y="1555864"/>
            <a:ext cx="3138526" cy="504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b="0" i="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0000"/>
              </a:lnSpc>
              <a:spcBef>
                <a:spcPts val="0"/>
              </a:spcBef>
              <a:buNone/>
            </a:pPr>
            <a:r>
              <a:rPr lang="es-MX" sz="1600">
                <a:solidFill>
                  <a:schemeClr val="tx2">
                    <a:lumMod val="50000"/>
                  </a:schemeClr>
                </a:solidFill>
              </a:rPr>
              <a:t>Predial </a:t>
            </a:r>
            <a:br>
              <a:rPr lang="es-MX" sz="1600" b="1"/>
            </a:br>
            <a:r>
              <a:rPr lang="es-MX" sz="1600" b="1">
                <a:solidFill>
                  <a:schemeClr val="tx2">
                    <a:lumMod val="50000"/>
                  </a:schemeClr>
                </a:solidFill>
              </a:rPr>
              <a:t>$3,7 billones</a:t>
            </a:r>
          </a:p>
          <a:p>
            <a:pPr marL="0" indent="0" eaLnBrk="1" hangingPunct="1">
              <a:lnSpc>
                <a:spcPct val="100000"/>
              </a:lnSpc>
              <a:spcBef>
                <a:spcPts val="0"/>
              </a:spcBef>
              <a:buNone/>
            </a:pPr>
            <a:br>
              <a:rPr lang="es-MX" sz="1600" b="1"/>
            </a:br>
            <a:r>
              <a:rPr lang="es-MX" sz="1600">
                <a:solidFill>
                  <a:schemeClr val="tx2">
                    <a:lumMod val="50000"/>
                  </a:schemeClr>
                </a:solidFill>
              </a:rPr>
              <a:t>Vehículos </a:t>
            </a:r>
            <a:br>
              <a:rPr lang="es-MX" sz="1600" b="1"/>
            </a:br>
            <a:r>
              <a:rPr lang="es-MX" sz="1600" b="1">
                <a:solidFill>
                  <a:schemeClr val="tx2">
                    <a:lumMod val="50000"/>
                  </a:schemeClr>
                </a:solidFill>
              </a:rPr>
              <a:t>$960.500 millones </a:t>
            </a:r>
          </a:p>
          <a:p>
            <a:pPr marL="0" indent="0" eaLnBrk="1" hangingPunct="1">
              <a:lnSpc>
                <a:spcPct val="100000"/>
              </a:lnSpc>
              <a:spcBef>
                <a:spcPts val="0"/>
              </a:spcBef>
              <a:buNone/>
            </a:pPr>
            <a:br>
              <a:rPr lang="es-MX" sz="1600" b="1"/>
            </a:br>
            <a:r>
              <a:rPr lang="es-MX" sz="1600">
                <a:solidFill>
                  <a:schemeClr val="tx2">
                    <a:lumMod val="50000"/>
                  </a:schemeClr>
                </a:solidFill>
              </a:rPr>
              <a:t>ICA</a:t>
            </a:r>
            <a:r>
              <a:rPr lang="es-MX" sz="1600" b="1">
                <a:solidFill>
                  <a:schemeClr val="tx2">
                    <a:lumMod val="50000"/>
                  </a:schemeClr>
                </a:solidFill>
              </a:rPr>
              <a:t> </a:t>
            </a:r>
            <a:br>
              <a:rPr lang="es-MX" sz="1600" b="1"/>
            </a:br>
            <a:r>
              <a:rPr lang="es-MX" sz="1600" b="1">
                <a:solidFill>
                  <a:schemeClr val="tx2">
                    <a:lumMod val="50000"/>
                  </a:schemeClr>
                </a:solidFill>
              </a:rPr>
              <a:t>$4,1 billones</a:t>
            </a:r>
            <a:r>
              <a:rPr lang="es-MX" sz="1600">
                <a:solidFill>
                  <a:schemeClr val="tx2">
                    <a:lumMod val="50000"/>
                  </a:schemeClr>
                </a:solidFill>
              </a:rPr>
              <a:t> </a:t>
            </a:r>
            <a:endParaRPr lang="es-MX" sz="1600" b="1">
              <a:solidFill>
                <a:schemeClr val="tx2">
                  <a:lumMod val="50000"/>
                </a:schemeClr>
              </a:solidFill>
            </a:endParaRPr>
          </a:p>
          <a:p>
            <a:pPr marL="0" indent="0" eaLnBrk="1" hangingPunct="1">
              <a:lnSpc>
                <a:spcPct val="100000"/>
              </a:lnSpc>
              <a:spcBef>
                <a:spcPts val="0"/>
              </a:spcBef>
              <a:buNone/>
            </a:pPr>
            <a:br>
              <a:rPr lang="es-MX" sz="1600" b="1"/>
            </a:br>
            <a:r>
              <a:rPr lang="es-MX" sz="1600">
                <a:solidFill>
                  <a:schemeClr val="tx2">
                    <a:lumMod val="50000"/>
                  </a:schemeClr>
                </a:solidFill>
              </a:rPr>
              <a:t>Sobretasa a la Gasolina </a:t>
            </a:r>
            <a:br>
              <a:rPr lang="es-MX" sz="1600" b="1"/>
            </a:br>
            <a:r>
              <a:rPr lang="es-MX" sz="1600" b="1">
                <a:solidFill>
                  <a:schemeClr val="tx2">
                    <a:lumMod val="50000"/>
                  </a:schemeClr>
                </a:solidFill>
              </a:rPr>
              <a:t>$296.398 millones </a:t>
            </a:r>
          </a:p>
          <a:p>
            <a:pPr marL="0" indent="0" eaLnBrk="1" hangingPunct="1">
              <a:lnSpc>
                <a:spcPct val="100000"/>
              </a:lnSpc>
              <a:spcBef>
                <a:spcPts val="0"/>
              </a:spcBef>
              <a:buNone/>
            </a:pPr>
            <a:br>
              <a:rPr lang="es-MX" sz="1600" b="1"/>
            </a:br>
            <a:r>
              <a:rPr lang="es-MX" sz="1600">
                <a:solidFill>
                  <a:schemeClr val="tx2">
                    <a:lumMod val="50000"/>
                  </a:schemeClr>
                </a:solidFill>
              </a:rPr>
              <a:t>Delineación Urbana </a:t>
            </a:r>
            <a:br>
              <a:rPr lang="es-MX" sz="1600" b="1"/>
            </a:br>
            <a:r>
              <a:rPr lang="es-MX" sz="1600" b="1">
                <a:solidFill>
                  <a:schemeClr val="tx2">
                    <a:lumMod val="50000"/>
                  </a:schemeClr>
                </a:solidFill>
              </a:rPr>
              <a:t>$130.491 millones</a:t>
            </a:r>
            <a:r>
              <a:rPr lang="es-MX" sz="1600">
                <a:solidFill>
                  <a:schemeClr val="tx2">
                    <a:lumMod val="50000"/>
                  </a:schemeClr>
                </a:solidFill>
              </a:rPr>
              <a:t> </a:t>
            </a:r>
          </a:p>
          <a:p>
            <a:pPr marL="0" indent="0" eaLnBrk="1" hangingPunct="1">
              <a:lnSpc>
                <a:spcPct val="100000"/>
              </a:lnSpc>
              <a:spcBef>
                <a:spcPts val="0"/>
              </a:spcBef>
              <a:buNone/>
            </a:pPr>
            <a:endParaRPr lang="es-MX" sz="1600" b="1">
              <a:solidFill>
                <a:schemeClr val="tx2">
                  <a:lumMod val="50000"/>
                </a:schemeClr>
              </a:solidFill>
            </a:endParaRPr>
          </a:p>
          <a:p>
            <a:pPr marL="0" indent="0" eaLnBrk="1" hangingPunct="1">
              <a:lnSpc>
                <a:spcPct val="100000"/>
              </a:lnSpc>
              <a:spcBef>
                <a:spcPts val="0"/>
              </a:spcBef>
              <a:buNone/>
            </a:pPr>
            <a:r>
              <a:rPr lang="es-MX" sz="1600">
                <a:solidFill>
                  <a:schemeClr val="tx2">
                    <a:lumMod val="50000"/>
                  </a:schemeClr>
                </a:solidFill>
              </a:rPr>
              <a:t>Otros</a:t>
            </a:r>
          </a:p>
          <a:p>
            <a:pPr marL="0" indent="0" eaLnBrk="1" hangingPunct="1">
              <a:lnSpc>
                <a:spcPct val="100000"/>
              </a:lnSpc>
              <a:spcBef>
                <a:spcPts val="0"/>
              </a:spcBef>
              <a:buNone/>
            </a:pPr>
            <a:r>
              <a:rPr lang="es-MX" sz="1600" b="1">
                <a:solidFill>
                  <a:schemeClr val="tx2">
                    <a:lumMod val="50000"/>
                  </a:schemeClr>
                </a:solidFill>
              </a:rPr>
              <a:t>$616.287</a:t>
            </a:r>
          </a:p>
          <a:p>
            <a:pPr marL="0" indent="0" eaLnBrk="1" hangingPunct="1">
              <a:lnSpc>
                <a:spcPct val="100000"/>
              </a:lnSpc>
              <a:spcBef>
                <a:spcPts val="0"/>
              </a:spcBef>
              <a:buNone/>
            </a:pPr>
            <a:endParaRPr lang="es-MX" sz="1600" b="1">
              <a:solidFill>
                <a:schemeClr val="tx2">
                  <a:lumMod val="50000"/>
                </a:schemeClr>
              </a:solidFill>
            </a:endParaRPr>
          </a:p>
          <a:p>
            <a:pPr marL="0" indent="0" eaLnBrk="1" hangingPunct="1">
              <a:lnSpc>
                <a:spcPct val="100000"/>
              </a:lnSpc>
              <a:spcBef>
                <a:spcPts val="0"/>
              </a:spcBef>
              <a:buNone/>
            </a:pPr>
            <a:r>
              <a:rPr lang="es-MX" sz="1600" b="1">
                <a:solidFill>
                  <a:srgbClr val="92D050"/>
                </a:solidFill>
              </a:rPr>
              <a:t>   TOTAL RECAUDO</a:t>
            </a:r>
          </a:p>
          <a:p>
            <a:pPr marL="0" indent="0" eaLnBrk="1" hangingPunct="1">
              <a:lnSpc>
                <a:spcPct val="100000"/>
              </a:lnSpc>
              <a:spcBef>
                <a:spcPts val="0"/>
              </a:spcBef>
              <a:buNone/>
            </a:pPr>
            <a:r>
              <a:rPr lang="es-MX" sz="1600" b="1">
                <a:solidFill>
                  <a:srgbClr val="92D050"/>
                </a:solidFill>
              </a:rPr>
              <a:t>   $9,8 billones</a:t>
            </a:r>
          </a:p>
          <a:p>
            <a:pPr marL="0" indent="0" eaLnBrk="1" hangingPunct="1">
              <a:lnSpc>
                <a:spcPct val="100000"/>
              </a:lnSpc>
              <a:spcBef>
                <a:spcPts val="0"/>
              </a:spcBef>
              <a:buNone/>
            </a:pPr>
            <a:endParaRPr lang="es-MX" sz="1600" b="1">
              <a:solidFill>
                <a:schemeClr val="tx2">
                  <a:lumMod val="50000"/>
                </a:schemeClr>
              </a:solidFill>
            </a:endParaRPr>
          </a:p>
          <a:p>
            <a:pPr marL="0" indent="0" eaLnBrk="1" hangingPunct="1">
              <a:lnSpc>
                <a:spcPct val="100000"/>
              </a:lnSpc>
              <a:spcBef>
                <a:spcPts val="0"/>
              </a:spcBef>
              <a:buNone/>
            </a:pPr>
            <a:endParaRPr lang="es-MX" sz="1600" b="1">
              <a:solidFill>
                <a:schemeClr val="tx2">
                  <a:lumMod val="50000"/>
                </a:schemeClr>
              </a:solidFill>
            </a:endParaRPr>
          </a:p>
          <a:p>
            <a:pPr marL="0" indent="0" eaLnBrk="1" hangingPunct="1">
              <a:lnSpc>
                <a:spcPct val="100000"/>
              </a:lnSpc>
              <a:spcBef>
                <a:spcPts val="0"/>
              </a:spcBef>
            </a:pPr>
            <a:endParaRPr lang="es-MX" sz="1600" b="1">
              <a:solidFill>
                <a:schemeClr val="tx2">
                  <a:lumMod val="50000"/>
                </a:schemeClr>
              </a:solidFill>
            </a:endParaRPr>
          </a:p>
        </p:txBody>
      </p:sp>
      <p:sp>
        <p:nvSpPr>
          <p:cNvPr id="15" name="CuadroTexto 14">
            <a:extLst>
              <a:ext uri="{FF2B5EF4-FFF2-40B4-BE49-F238E27FC236}">
                <a16:creationId xmlns:a16="http://schemas.microsoft.com/office/drawing/2014/main" id="{5512A016-3CD7-E965-1B91-D7F7EFF027FD}"/>
              </a:ext>
            </a:extLst>
          </p:cNvPr>
          <p:cNvSpPr txBox="1"/>
          <p:nvPr/>
        </p:nvSpPr>
        <p:spPr>
          <a:xfrm>
            <a:off x="5536990" y="1004738"/>
            <a:ext cx="3375530" cy="400110"/>
          </a:xfrm>
          <a:prstGeom prst="rect">
            <a:avLst/>
          </a:prstGeom>
          <a:noFill/>
        </p:spPr>
        <p:txBody>
          <a:bodyPr wrap="square" lIns="91440" tIns="45720" rIns="91440" bIns="45720" rtlCol="0" anchor="t">
            <a:spAutoFit/>
          </a:bodyPr>
          <a:lstStyle/>
          <a:p>
            <a:r>
              <a:rPr lang="es-US" sz="2000" b="1">
                <a:solidFill>
                  <a:srgbClr val="00B0F0"/>
                </a:solidFill>
              </a:rPr>
              <a:t>Crecimiento frente a 2021</a:t>
            </a:r>
            <a:endParaRPr lang="es-CO" sz="2000" b="1">
              <a:solidFill>
                <a:srgbClr val="00B0F0"/>
              </a:solidFill>
            </a:endParaRPr>
          </a:p>
        </p:txBody>
      </p:sp>
      <p:sp>
        <p:nvSpPr>
          <p:cNvPr id="16" name="CuadroTexto 15">
            <a:extLst>
              <a:ext uri="{FF2B5EF4-FFF2-40B4-BE49-F238E27FC236}">
                <a16:creationId xmlns:a16="http://schemas.microsoft.com/office/drawing/2014/main" id="{CADE6213-5F09-001D-5B7F-996A11759BA9}"/>
              </a:ext>
            </a:extLst>
          </p:cNvPr>
          <p:cNvSpPr txBox="1"/>
          <p:nvPr/>
        </p:nvSpPr>
        <p:spPr>
          <a:xfrm>
            <a:off x="2313136" y="961605"/>
            <a:ext cx="1939955" cy="400110"/>
          </a:xfrm>
          <a:prstGeom prst="rect">
            <a:avLst/>
          </a:prstGeom>
          <a:noFill/>
        </p:spPr>
        <p:txBody>
          <a:bodyPr wrap="square" rtlCol="0">
            <a:spAutoFit/>
          </a:bodyPr>
          <a:lstStyle/>
          <a:p>
            <a:r>
              <a:rPr lang="es-US" sz="2000" b="1">
                <a:solidFill>
                  <a:srgbClr val="00B0F0"/>
                </a:solidFill>
              </a:rPr>
              <a:t>Impuesto </a:t>
            </a:r>
            <a:endParaRPr lang="es-CO" sz="2000" b="1">
              <a:solidFill>
                <a:srgbClr val="00B0F0"/>
              </a:solidFill>
            </a:endParaRPr>
          </a:p>
        </p:txBody>
      </p:sp>
      <p:sp>
        <p:nvSpPr>
          <p:cNvPr id="17" name="CuadroTexto 16">
            <a:extLst>
              <a:ext uri="{FF2B5EF4-FFF2-40B4-BE49-F238E27FC236}">
                <a16:creationId xmlns:a16="http://schemas.microsoft.com/office/drawing/2014/main" id="{EF6BFBD7-72AA-A4F1-75F8-89A91379FF79}"/>
              </a:ext>
            </a:extLst>
          </p:cNvPr>
          <p:cNvSpPr txBox="1"/>
          <p:nvPr/>
        </p:nvSpPr>
        <p:spPr>
          <a:xfrm>
            <a:off x="9092887" y="999141"/>
            <a:ext cx="3215944" cy="400110"/>
          </a:xfrm>
          <a:prstGeom prst="rect">
            <a:avLst/>
          </a:prstGeom>
          <a:noFill/>
        </p:spPr>
        <p:txBody>
          <a:bodyPr wrap="none" lIns="91440" tIns="45720" rIns="91440" bIns="45720" rtlCol="0" anchor="t">
            <a:spAutoFit/>
          </a:bodyPr>
          <a:lstStyle/>
          <a:p>
            <a:pPr algn="ctr"/>
            <a:r>
              <a:rPr lang="es-US" sz="2000" b="1">
                <a:solidFill>
                  <a:srgbClr val="00B0F0"/>
                </a:solidFill>
              </a:rPr>
              <a:t>Cumplimiento de la meta</a:t>
            </a:r>
            <a:endParaRPr lang="es-CO" sz="2000" b="1">
              <a:solidFill>
                <a:srgbClr val="00B0F0"/>
              </a:solidFill>
            </a:endParaRPr>
          </a:p>
        </p:txBody>
      </p:sp>
      <p:sp>
        <p:nvSpPr>
          <p:cNvPr id="18" name="CuadroTexto 17">
            <a:extLst>
              <a:ext uri="{FF2B5EF4-FFF2-40B4-BE49-F238E27FC236}">
                <a16:creationId xmlns:a16="http://schemas.microsoft.com/office/drawing/2014/main" id="{549BFF8F-8F19-FF8D-4C14-B365FAAF58DA}"/>
              </a:ext>
            </a:extLst>
          </p:cNvPr>
          <p:cNvSpPr txBox="1"/>
          <p:nvPr/>
        </p:nvSpPr>
        <p:spPr>
          <a:xfrm>
            <a:off x="9633085" y="1716837"/>
            <a:ext cx="1754734"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92%</a:t>
            </a:r>
            <a:endParaRPr lang="es-CO" sz="2000">
              <a:solidFill>
                <a:schemeClr val="tx2">
                  <a:lumMod val="50000"/>
                </a:schemeClr>
              </a:solidFill>
            </a:endParaRPr>
          </a:p>
        </p:txBody>
      </p:sp>
      <p:sp>
        <p:nvSpPr>
          <p:cNvPr id="19" name="CuadroTexto 18">
            <a:extLst>
              <a:ext uri="{FF2B5EF4-FFF2-40B4-BE49-F238E27FC236}">
                <a16:creationId xmlns:a16="http://schemas.microsoft.com/office/drawing/2014/main" id="{E2EE2B62-602F-C37B-786F-2FBDAB8F71B9}"/>
              </a:ext>
            </a:extLst>
          </p:cNvPr>
          <p:cNvSpPr txBox="1"/>
          <p:nvPr/>
        </p:nvSpPr>
        <p:spPr>
          <a:xfrm>
            <a:off x="9699906" y="2475678"/>
            <a:ext cx="1594591"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98%</a:t>
            </a:r>
            <a:endParaRPr lang="es-CO" sz="2000">
              <a:solidFill>
                <a:schemeClr val="tx2">
                  <a:lumMod val="50000"/>
                </a:schemeClr>
              </a:solidFill>
            </a:endParaRPr>
          </a:p>
        </p:txBody>
      </p:sp>
      <p:pic>
        <p:nvPicPr>
          <p:cNvPr id="20" name="Gráfico 19" descr="Edificio con relleno sólido">
            <a:extLst>
              <a:ext uri="{FF2B5EF4-FFF2-40B4-BE49-F238E27FC236}">
                <a16:creationId xmlns:a16="http://schemas.microsoft.com/office/drawing/2014/main" id="{98A30778-0E75-E88F-56E7-72013C8E8C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12946" y="1595621"/>
            <a:ext cx="538743" cy="538743"/>
          </a:xfrm>
          <a:prstGeom prst="rect">
            <a:avLst/>
          </a:prstGeom>
        </p:spPr>
      </p:pic>
      <p:pic>
        <p:nvPicPr>
          <p:cNvPr id="21" name="Gráfico 20" descr="Coche con relleno sólido">
            <a:extLst>
              <a:ext uri="{FF2B5EF4-FFF2-40B4-BE49-F238E27FC236}">
                <a16:creationId xmlns:a16="http://schemas.microsoft.com/office/drawing/2014/main" id="{0818195B-5D3F-AE3D-6910-D7D1B0004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8531" y="2334467"/>
            <a:ext cx="639105" cy="639105"/>
          </a:xfrm>
          <a:prstGeom prst="rect">
            <a:avLst/>
          </a:prstGeom>
        </p:spPr>
      </p:pic>
      <p:pic>
        <p:nvPicPr>
          <p:cNvPr id="22" name="Gráfico 21" descr="Fábrica con relleno sólido">
            <a:extLst>
              <a:ext uri="{FF2B5EF4-FFF2-40B4-BE49-F238E27FC236}">
                <a16:creationId xmlns:a16="http://schemas.microsoft.com/office/drawing/2014/main" id="{6677B162-30F7-76E8-0FFD-9993A4EED8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8531" y="2985080"/>
            <a:ext cx="639105" cy="639105"/>
          </a:xfrm>
          <a:prstGeom prst="rect">
            <a:avLst/>
          </a:prstGeom>
        </p:spPr>
      </p:pic>
      <p:pic>
        <p:nvPicPr>
          <p:cNvPr id="23" name="Gráfico 22" descr="Combustible con relleno sólido">
            <a:extLst>
              <a:ext uri="{FF2B5EF4-FFF2-40B4-BE49-F238E27FC236}">
                <a16:creationId xmlns:a16="http://schemas.microsoft.com/office/drawing/2014/main" id="{23D2FCBB-909A-DB1B-DF97-97B68818EE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6466" y="3731720"/>
            <a:ext cx="623234" cy="623234"/>
          </a:xfrm>
          <a:prstGeom prst="rect">
            <a:avLst/>
          </a:prstGeom>
        </p:spPr>
      </p:pic>
      <p:pic>
        <p:nvPicPr>
          <p:cNvPr id="24" name="Gráfico 23" descr="Ciudad con relleno sólido">
            <a:extLst>
              <a:ext uri="{FF2B5EF4-FFF2-40B4-BE49-F238E27FC236}">
                <a16:creationId xmlns:a16="http://schemas.microsoft.com/office/drawing/2014/main" id="{34B66372-9514-3EB7-B598-2009F1BE4AF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8820" y="4399608"/>
            <a:ext cx="709777" cy="709777"/>
          </a:xfrm>
          <a:prstGeom prst="rect">
            <a:avLst/>
          </a:prstGeom>
        </p:spPr>
      </p:pic>
      <p:cxnSp>
        <p:nvCxnSpPr>
          <p:cNvPr id="25" name="Conector recto 24">
            <a:extLst>
              <a:ext uri="{FF2B5EF4-FFF2-40B4-BE49-F238E27FC236}">
                <a16:creationId xmlns:a16="http://schemas.microsoft.com/office/drawing/2014/main" id="{EBD9BA81-ABCE-4DCD-03B3-8B67D6D0330C}"/>
              </a:ext>
            </a:extLst>
          </p:cNvPr>
          <p:cNvCxnSpPr/>
          <p:nvPr/>
        </p:nvCxnSpPr>
        <p:spPr>
          <a:xfrm>
            <a:off x="4941646" y="1080043"/>
            <a:ext cx="0" cy="4788816"/>
          </a:xfrm>
          <a:prstGeom prst="line">
            <a:avLst/>
          </a:prstGeom>
          <a:ln>
            <a:solidFill>
              <a:srgbClr val="92D050"/>
            </a:solidFill>
          </a:ln>
        </p:spPr>
        <p:style>
          <a:lnRef idx="3">
            <a:schemeClr val="accent1"/>
          </a:lnRef>
          <a:fillRef idx="0">
            <a:schemeClr val="accent1"/>
          </a:fillRef>
          <a:effectRef idx="2">
            <a:schemeClr val="accent1"/>
          </a:effectRef>
          <a:fontRef idx="minor">
            <a:schemeClr val="tx1"/>
          </a:fontRef>
        </p:style>
      </p:cxnSp>
      <p:cxnSp>
        <p:nvCxnSpPr>
          <p:cNvPr id="26" name="Conector recto 25">
            <a:extLst>
              <a:ext uri="{FF2B5EF4-FFF2-40B4-BE49-F238E27FC236}">
                <a16:creationId xmlns:a16="http://schemas.microsoft.com/office/drawing/2014/main" id="{3B54FA0A-631A-AA5D-4D5D-ECB5D5B59DBB}"/>
              </a:ext>
            </a:extLst>
          </p:cNvPr>
          <p:cNvCxnSpPr/>
          <p:nvPr/>
        </p:nvCxnSpPr>
        <p:spPr>
          <a:xfrm>
            <a:off x="8865179" y="1002692"/>
            <a:ext cx="0" cy="4788816"/>
          </a:xfrm>
          <a:prstGeom prst="line">
            <a:avLst/>
          </a:prstGeom>
          <a:ln>
            <a:solidFill>
              <a:srgbClr val="92D050"/>
            </a:solidFill>
          </a:ln>
        </p:spPr>
        <p:style>
          <a:lnRef idx="3">
            <a:schemeClr val="accent1"/>
          </a:lnRef>
          <a:fillRef idx="0">
            <a:schemeClr val="accent1"/>
          </a:fillRef>
          <a:effectRef idx="2">
            <a:schemeClr val="accent1"/>
          </a:effectRef>
          <a:fontRef idx="minor">
            <a:schemeClr val="tx1"/>
          </a:fontRef>
        </p:style>
      </p:cxnSp>
      <p:sp>
        <p:nvSpPr>
          <p:cNvPr id="27" name="CuadroTexto 26">
            <a:extLst>
              <a:ext uri="{FF2B5EF4-FFF2-40B4-BE49-F238E27FC236}">
                <a16:creationId xmlns:a16="http://schemas.microsoft.com/office/drawing/2014/main" id="{590C4D65-A2A9-8519-7EFF-D5D8E43A0B87}"/>
              </a:ext>
            </a:extLst>
          </p:cNvPr>
          <p:cNvSpPr txBox="1"/>
          <p:nvPr/>
        </p:nvSpPr>
        <p:spPr>
          <a:xfrm>
            <a:off x="9713156" y="3153227"/>
            <a:ext cx="1594591"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88%</a:t>
            </a:r>
            <a:endParaRPr lang="es-CO" sz="2000">
              <a:solidFill>
                <a:schemeClr val="tx2">
                  <a:lumMod val="50000"/>
                </a:schemeClr>
              </a:solidFill>
            </a:endParaRPr>
          </a:p>
        </p:txBody>
      </p:sp>
      <p:sp>
        <p:nvSpPr>
          <p:cNvPr id="28" name="CuadroTexto 27">
            <a:extLst>
              <a:ext uri="{FF2B5EF4-FFF2-40B4-BE49-F238E27FC236}">
                <a16:creationId xmlns:a16="http://schemas.microsoft.com/office/drawing/2014/main" id="{0D6B2E72-9071-83AE-D8F7-5157CA12CF99}"/>
              </a:ext>
            </a:extLst>
          </p:cNvPr>
          <p:cNvSpPr txBox="1"/>
          <p:nvPr/>
        </p:nvSpPr>
        <p:spPr>
          <a:xfrm>
            <a:off x="9713156" y="3848791"/>
            <a:ext cx="1594591"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80%</a:t>
            </a:r>
            <a:endParaRPr lang="es-CO" sz="2000">
              <a:solidFill>
                <a:schemeClr val="tx2">
                  <a:lumMod val="50000"/>
                </a:schemeClr>
              </a:solidFill>
            </a:endParaRPr>
          </a:p>
        </p:txBody>
      </p:sp>
      <p:sp>
        <p:nvSpPr>
          <p:cNvPr id="29" name="CuadroTexto 28">
            <a:extLst>
              <a:ext uri="{FF2B5EF4-FFF2-40B4-BE49-F238E27FC236}">
                <a16:creationId xmlns:a16="http://schemas.microsoft.com/office/drawing/2014/main" id="{D44D2D9C-FE7B-1565-887E-4800D1F4E2C8}"/>
              </a:ext>
            </a:extLst>
          </p:cNvPr>
          <p:cNvSpPr txBox="1"/>
          <p:nvPr/>
        </p:nvSpPr>
        <p:spPr>
          <a:xfrm>
            <a:off x="9713156" y="4667026"/>
            <a:ext cx="1594591"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140%</a:t>
            </a:r>
            <a:endParaRPr lang="es-CO" sz="2000">
              <a:solidFill>
                <a:schemeClr val="tx2">
                  <a:lumMod val="50000"/>
                </a:schemeClr>
              </a:solidFill>
            </a:endParaRPr>
          </a:p>
        </p:txBody>
      </p:sp>
      <p:sp>
        <p:nvSpPr>
          <p:cNvPr id="30" name="CuadroTexto 29">
            <a:extLst>
              <a:ext uri="{FF2B5EF4-FFF2-40B4-BE49-F238E27FC236}">
                <a16:creationId xmlns:a16="http://schemas.microsoft.com/office/drawing/2014/main" id="{AA1C9C0C-F435-F050-AB83-D72F54C8FB5D}"/>
              </a:ext>
            </a:extLst>
          </p:cNvPr>
          <p:cNvSpPr txBox="1"/>
          <p:nvPr/>
        </p:nvSpPr>
        <p:spPr>
          <a:xfrm>
            <a:off x="6060950" y="1716837"/>
            <a:ext cx="1754734"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8%</a:t>
            </a:r>
            <a:endParaRPr lang="es-CO" sz="2000">
              <a:solidFill>
                <a:schemeClr val="tx2">
                  <a:lumMod val="50000"/>
                </a:schemeClr>
              </a:solidFill>
            </a:endParaRPr>
          </a:p>
        </p:txBody>
      </p:sp>
      <p:sp>
        <p:nvSpPr>
          <p:cNvPr id="31" name="CuadroTexto 30">
            <a:extLst>
              <a:ext uri="{FF2B5EF4-FFF2-40B4-BE49-F238E27FC236}">
                <a16:creationId xmlns:a16="http://schemas.microsoft.com/office/drawing/2014/main" id="{555EB9E1-3340-E33A-85F4-92755100A697}"/>
              </a:ext>
            </a:extLst>
          </p:cNvPr>
          <p:cNvSpPr txBox="1"/>
          <p:nvPr/>
        </p:nvSpPr>
        <p:spPr>
          <a:xfrm>
            <a:off x="6110602" y="2474313"/>
            <a:ext cx="1594591"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10%</a:t>
            </a:r>
            <a:endParaRPr lang="es-CO" sz="2000">
              <a:solidFill>
                <a:schemeClr val="tx2">
                  <a:lumMod val="50000"/>
                </a:schemeClr>
              </a:solidFill>
            </a:endParaRPr>
          </a:p>
        </p:txBody>
      </p:sp>
      <p:sp>
        <p:nvSpPr>
          <p:cNvPr id="32" name="CuadroTexto 31">
            <a:extLst>
              <a:ext uri="{FF2B5EF4-FFF2-40B4-BE49-F238E27FC236}">
                <a16:creationId xmlns:a16="http://schemas.microsoft.com/office/drawing/2014/main" id="{6A16E307-9E30-42C8-CE59-408478B1B2D6}"/>
              </a:ext>
            </a:extLst>
          </p:cNvPr>
          <p:cNvSpPr txBox="1"/>
          <p:nvPr/>
        </p:nvSpPr>
        <p:spPr>
          <a:xfrm>
            <a:off x="6134425" y="3193286"/>
            <a:ext cx="1594591"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32%</a:t>
            </a:r>
            <a:endParaRPr lang="es-CO" sz="2000">
              <a:solidFill>
                <a:schemeClr val="tx2">
                  <a:lumMod val="50000"/>
                </a:schemeClr>
              </a:solidFill>
            </a:endParaRPr>
          </a:p>
        </p:txBody>
      </p:sp>
      <p:sp>
        <p:nvSpPr>
          <p:cNvPr id="33" name="CuadroTexto 32">
            <a:extLst>
              <a:ext uri="{FF2B5EF4-FFF2-40B4-BE49-F238E27FC236}">
                <a16:creationId xmlns:a16="http://schemas.microsoft.com/office/drawing/2014/main" id="{401F526C-AC3E-9B4A-E952-976AA9F1C9C4}"/>
              </a:ext>
            </a:extLst>
          </p:cNvPr>
          <p:cNvSpPr txBox="1"/>
          <p:nvPr/>
        </p:nvSpPr>
        <p:spPr>
          <a:xfrm>
            <a:off x="6110602" y="3831012"/>
            <a:ext cx="1594591"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17%</a:t>
            </a:r>
            <a:endParaRPr lang="es-CO" sz="2000">
              <a:solidFill>
                <a:schemeClr val="tx2">
                  <a:lumMod val="50000"/>
                </a:schemeClr>
              </a:solidFill>
            </a:endParaRPr>
          </a:p>
        </p:txBody>
      </p:sp>
      <p:sp>
        <p:nvSpPr>
          <p:cNvPr id="34" name="CuadroTexto 33">
            <a:extLst>
              <a:ext uri="{FF2B5EF4-FFF2-40B4-BE49-F238E27FC236}">
                <a16:creationId xmlns:a16="http://schemas.microsoft.com/office/drawing/2014/main" id="{A3CE77FA-8C28-7054-C286-1253B351A7AD}"/>
              </a:ext>
            </a:extLst>
          </p:cNvPr>
          <p:cNvSpPr txBox="1"/>
          <p:nvPr/>
        </p:nvSpPr>
        <p:spPr>
          <a:xfrm>
            <a:off x="6110602" y="4587793"/>
            <a:ext cx="1594591"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69%</a:t>
            </a:r>
            <a:endParaRPr lang="es-CO" sz="2000">
              <a:solidFill>
                <a:schemeClr val="tx2">
                  <a:lumMod val="50000"/>
                </a:schemeClr>
              </a:solidFill>
            </a:endParaRPr>
          </a:p>
        </p:txBody>
      </p:sp>
      <p:sp>
        <p:nvSpPr>
          <p:cNvPr id="3" name="CuadroTexto 2">
            <a:extLst>
              <a:ext uri="{FF2B5EF4-FFF2-40B4-BE49-F238E27FC236}">
                <a16:creationId xmlns:a16="http://schemas.microsoft.com/office/drawing/2014/main" id="{9F378B3B-3ECB-FF2F-E010-FDA5CDCD6E82}"/>
              </a:ext>
            </a:extLst>
          </p:cNvPr>
          <p:cNvSpPr txBox="1"/>
          <p:nvPr/>
        </p:nvSpPr>
        <p:spPr>
          <a:xfrm>
            <a:off x="6134424" y="5344575"/>
            <a:ext cx="1594591"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22%</a:t>
            </a:r>
            <a:endParaRPr lang="es-CO" sz="2000">
              <a:solidFill>
                <a:schemeClr val="tx2">
                  <a:lumMod val="50000"/>
                </a:schemeClr>
              </a:solidFill>
            </a:endParaRPr>
          </a:p>
        </p:txBody>
      </p:sp>
      <p:sp>
        <p:nvSpPr>
          <p:cNvPr id="4" name="CuadroTexto 3">
            <a:extLst>
              <a:ext uri="{FF2B5EF4-FFF2-40B4-BE49-F238E27FC236}">
                <a16:creationId xmlns:a16="http://schemas.microsoft.com/office/drawing/2014/main" id="{E62AFBD1-18DB-838C-0273-03C2601B67C9}"/>
              </a:ext>
            </a:extLst>
          </p:cNvPr>
          <p:cNvSpPr txBox="1"/>
          <p:nvPr/>
        </p:nvSpPr>
        <p:spPr>
          <a:xfrm>
            <a:off x="9713156" y="5344575"/>
            <a:ext cx="1594591" cy="400110"/>
          </a:xfrm>
          <a:prstGeom prst="rect">
            <a:avLst/>
          </a:prstGeom>
          <a:noFill/>
        </p:spPr>
        <p:txBody>
          <a:bodyPr wrap="square" lIns="91440" tIns="45720" rIns="91440" bIns="45720" anchor="t">
            <a:spAutoFit/>
          </a:bodyPr>
          <a:lstStyle/>
          <a:p>
            <a:pPr algn="ctr"/>
            <a:r>
              <a:rPr lang="es-MX" sz="2000" b="1">
                <a:solidFill>
                  <a:schemeClr val="tx2">
                    <a:lumMod val="50000"/>
                  </a:schemeClr>
                </a:solidFill>
              </a:rPr>
              <a:t>67%</a:t>
            </a:r>
            <a:endParaRPr lang="es-CO" sz="2000">
              <a:solidFill>
                <a:schemeClr val="tx2">
                  <a:lumMod val="50000"/>
                </a:schemeClr>
              </a:solidFill>
            </a:endParaRPr>
          </a:p>
        </p:txBody>
      </p:sp>
      <p:pic>
        <p:nvPicPr>
          <p:cNvPr id="12" name="Gráfico 11" descr="Base de datos con relleno sólido">
            <a:extLst>
              <a:ext uri="{FF2B5EF4-FFF2-40B4-BE49-F238E27FC236}">
                <a16:creationId xmlns:a16="http://schemas.microsoft.com/office/drawing/2014/main" id="{855432CF-04D4-D5A3-D114-161ECA2D96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79964" y="5262379"/>
            <a:ext cx="632142" cy="564502"/>
          </a:xfrm>
          <a:prstGeom prst="rect">
            <a:avLst/>
          </a:prstGeom>
        </p:spPr>
      </p:pic>
      <p:sp>
        <p:nvSpPr>
          <p:cNvPr id="36" name="CuadroTexto 35">
            <a:extLst>
              <a:ext uri="{FF2B5EF4-FFF2-40B4-BE49-F238E27FC236}">
                <a16:creationId xmlns:a16="http://schemas.microsoft.com/office/drawing/2014/main" id="{AD053D87-4D95-5FF7-7307-6E2ABDF7032A}"/>
              </a:ext>
            </a:extLst>
          </p:cNvPr>
          <p:cNvSpPr txBox="1"/>
          <p:nvPr/>
        </p:nvSpPr>
        <p:spPr>
          <a:xfrm>
            <a:off x="6141052" y="5987307"/>
            <a:ext cx="1594591" cy="400110"/>
          </a:xfrm>
          <a:prstGeom prst="rect">
            <a:avLst/>
          </a:prstGeom>
          <a:noFill/>
        </p:spPr>
        <p:txBody>
          <a:bodyPr wrap="square" lIns="91440" tIns="45720" rIns="91440" bIns="45720" anchor="t">
            <a:spAutoFit/>
          </a:bodyPr>
          <a:lstStyle/>
          <a:p>
            <a:pPr algn="ctr"/>
            <a:r>
              <a:rPr lang="es-MX" sz="2000" b="1">
                <a:solidFill>
                  <a:srgbClr val="92D050"/>
                </a:solidFill>
              </a:rPr>
              <a:t>19%</a:t>
            </a:r>
            <a:endParaRPr lang="es-CO" sz="2000">
              <a:solidFill>
                <a:srgbClr val="92D050"/>
              </a:solidFill>
            </a:endParaRPr>
          </a:p>
        </p:txBody>
      </p:sp>
      <p:sp>
        <p:nvSpPr>
          <p:cNvPr id="37" name="CuadroTexto 36">
            <a:extLst>
              <a:ext uri="{FF2B5EF4-FFF2-40B4-BE49-F238E27FC236}">
                <a16:creationId xmlns:a16="http://schemas.microsoft.com/office/drawing/2014/main" id="{85A8AEC6-9D43-18B5-8A53-8E572FA5E9F3}"/>
              </a:ext>
            </a:extLst>
          </p:cNvPr>
          <p:cNvSpPr txBox="1"/>
          <p:nvPr/>
        </p:nvSpPr>
        <p:spPr>
          <a:xfrm>
            <a:off x="9752272" y="5980683"/>
            <a:ext cx="1594591" cy="400110"/>
          </a:xfrm>
          <a:prstGeom prst="rect">
            <a:avLst/>
          </a:prstGeom>
          <a:noFill/>
        </p:spPr>
        <p:txBody>
          <a:bodyPr wrap="square" lIns="91440" tIns="45720" rIns="91440" bIns="45720" anchor="t">
            <a:spAutoFit/>
          </a:bodyPr>
          <a:lstStyle/>
          <a:p>
            <a:pPr algn="ctr"/>
            <a:r>
              <a:rPr lang="es-MX" sz="2000" b="1">
                <a:solidFill>
                  <a:srgbClr val="92D050"/>
                </a:solidFill>
              </a:rPr>
              <a:t>89%</a:t>
            </a:r>
            <a:endParaRPr lang="es-CO" sz="2000">
              <a:solidFill>
                <a:srgbClr val="92D050"/>
              </a:solidFill>
            </a:endParaRPr>
          </a:p>
        </p:txBody>
      </p:sp>
      <p:sp>
        <p:nvSpPr>
          <p:cNvPr id="2" name="CuadroTexto 1">
            <a:extLst>
              <a:ext uri="{FF2B5EF4-FFF2-40B4-BE49-F238E27FC236}">
                <a16:creationId xmlns:a16="http://schemas.microsoft.com/office/drawing/2014/main" id="{06B9A983-3FDF-4B96-8CAD-DDC6B760F95D}"/>
              </a:ext>
            </a:extLst>
          </p:cNvPr>
          <p:cNvSpPr txBox="1"/>
          <p:nvPr/>
        </p:nvSpPr>
        <p:spPr>
          <a:xfrm>
            <a:off x="2402" y="6600503"/>
            <a:ext cx="12030571" cy="261610"/>
          </a:xfrm>
          <a:prstGeom prst="rect">
            <a:avLst/>
          </a:prstGeom>
          <a:noFill/>
        </p:spPr>
        <p:txBody>
          <a:bodyPr wrap="square" rtlCol="0">
            <a:spAutoFit/>
          </a:bodyPr>
          <a:lstStyle/>
          <a:p>
            <a:r>
              <a:rPr lang="es-CO" sz="1100"/>
              <a:t>Fuente: Archivo de Bancos – Ejecución de Ingresos DDT. Corte de información: 30 de septiembre de 2022.</a:t>
            </a:r>
          </a:p>
        </p:txBody>
      </p:sp>
    </p:spTree>
    <p:extLst>
      <p:ext uri="{BB962C8B-B14F-4D97-AF65-F5344CB8AC3E}">
        <p14:creationId xmlns:p14="http://schemas.microsoft.com/office/powerpoint/2010/main" val="288188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4A27AA0-A52F-B71E-7635-5F008B3FD24A}"/>
              </a:ext>
            </a:extLst>
          </p:cNvPr>
          <p:cNvSpPr/>
          <p:nvPr/>
        </p:nvSpPr>
        <p:spPr>
          <a:xfrm>
            <a:off x="692527" y="1332538"/>
            <a:ext cx="10975975" cy="420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475000"/>
            <a:ext cx="10515600" cy="1908000"/>
          </a:xfrm>
        </p:spPr>
        <p:txBody>
          <a:bodyPr anchor="ctr"/>
          <a:lstStyle/>
          <a:p>
            <a:pPr algn="ctr"/>
            <a:r>
              <a:rPr lang="es-MX" sz="3600">
                <a:latin typeface="Calibri" panose="020F0502020204030204" pitchFamily="34" charset="0"/>
                <a:cs typeface="Calibri" panose="020F0502020204030204" pitchFamily="34" charset="0"/>
              </a:rPr>
              <a:t>TRÁMITES, SERVICIOS, PUNTOS Y CANALES DE ATENCIÓN</a:t>
            </a:r>
            <a:endParaRPr lang="es-CO" sz="3600">
              <a:latin typeface="Calibri" panose="020F0502020204030204" pitchFamily="34" charset="0"/>
              <a:cs typeface="Calibri" panose="020F0502020204030204" pitchFamily="34" charset="0"/>
            </a:endParaRPr>
          </a:p>
        </p:txBody>
      </p:sp>
      <p:pic>
        <p:nvPicPr>
          <p:cNvPr id="9" name="Picture 2">
            <a:extLst>
              <a:ext uri="{FF2B5EF4-FFF2-40B4-BE49-F238E27FC236}">
                <a16:creationId xmlns:a16="http://schemas.microsoft.com/office/drawing/2014/main" id="{DDC4810E-A7D4-8169-8901-4C6F0AA66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20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C789F9A-E3AB-49FC-A147-336AE2C1B590}"/>
              </a:ext>
            </a:extLst>
          </p:cNvPr>
          <p:cNvPicPr>
            <a:picLocks noChangeAspect="1"/>
          </p:cNvPicPr>
          <p:nvPr/>
        </p:nvPicPr>
        <p:blipFill>
          <a:blip r:embed="rId2"/>
          <a:stretch>
            <a:fillRect/>
          </a:stretch>
        </p:blipFill>
        <p:spPr>
          <a:xfrm>
            <a:off x="10065638" y="5071233"/>
            <a:ext cx="1954886" cy="1596518"/>
          </a:xfrm>
          <a:prstGeom prst="rect">
            <a:avLst/>
          </a:prstGeom>
        </p:spPr>
      </p:pic>
      <p:sp>
        <p:nvSpPr>
          <p:cNvPr id="5" name="CuadroTexto 4">
            <a:extLst>
              <a:ext uri="{FF2B5EF4-FFF2-40B4-BE49-F238E27FC236}">
                <a16:creationId xmlns:a16="http://schemas.microsoft.com/office/drawing/2014/main" id="{2F63207E-CCD9-426A-A84C-A429B0DFFA14}"/>
              </a:ext>
            </a:extLst>
          </p:cNvPr>
          <p:cNvSpPr txBox="1"/>
          <p:nvPr/>
        </p:nvSpPr>
        <p:spPr>
          <a:xfrm>
            <a:off x="196990" y="141674"/>
            <a:ext cx="8834468" cy="630942"/>
          </a:xfrm>
          <a:prstGeom prst="rect">
            <a:avLst/>
          </a:prstGeom>
          <a:noFill/>
        </p:spPr>
        <p:txBody>
          <a:bodyPr wrap="square">
            <a:spAutoFit/>
          </a:bodyPr>
          <a:lstStyle/>
          <a:p>
            <a:r>
              <a:rPr lang="es-CO" sz="3500" b="1" spc="-130">
                <a:solidFill>
                  <a:srgbClr val="C00000"/>
                </a:solidFill>
                <a:cs typeface="Calibri" panose="020F0502020204030204" pitchFamily="34" charset="0"/>
              </a:rPr>
              <a:t>Trámites y Consultas de Información Pública</a:t>
            </a:r>
          </a:p>
        </p:txBody>
      </p:sp>
      <p:sp>
        <p:nvSpPr>
          <p:cNvPr id="3" name="CuadroTexto 2">
            <a:extLst>
              <a:ext uri="{FF2B5EF4-FFF2-40B4-BE49-F238E27FC236}">
                <a16:creationId xmlns:a16="http://schemas.microsoft.com/office/drawing/2014/main" id="{6C89FBD9-F9DA-53FA-E699-94A83675107C}"/>
              </a:ext>
            </a:extLst>
          </p:cNvPr>
          <p:cNvSpPr txBox="1"/>
          <p:nvPr/>
        </p:nvSpPr>
        <p:spPr>
          <a:xfrm>
            <a:off x="0" y="988508"/>
            <a:ext cx="12168000" cy="5869492"/>
          </a:xfrm>
          <a:prstGeom prst="rect">
            <a:avLst/>
          </a:prstGeom>
          <a:noFill/>
        </p:spPr>
        <p:txBody>
          <a:bodyPr wrap="square" numCol="2" spcCol="720000">
            <a:spAutoFit/>
          </a:bodyPr>
          <a:lstStyle/>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Impuesto a la publicidad visual exterior</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Impuesto al consumo de cervezas, sifones, refajos y mezclas de origen extranjero</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Impuesto al consumo de cervezas, sifones, refajos y mezclas nacionales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Impuesto al consumo de cigarrillos y tabaco elaborado de origen extranjero</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Impuesto de delineación urbana</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Impuesto de industria y comercio y su complementario de avisos y tableros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Impuesto de loterías foráneas y sobre premios de lotería</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Impuesto predial unificado</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Impuesto sobre vehículos automotores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Impuesto unificado de fondo de pobres, azar y espectáculos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Modificación en el registro de contribuyentes del impuesto de industria y comercio</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Registro de contribuyentes del impuesto de industria y comercio</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Registro de los sujetos pasivos o responsables del impuesto al consumo</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endParaRPr lang="es-CO" sz="1500">
              <a:solidFill>
                <a:srgbClr val="000000">
                  <a:lumMod val="65000"/>
                  <a:lumOff val="35000"/>
                </a:srgbClr>
              </a:solidFill>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endParaRPr lang="es-CO" sz="1500">
              <a:solidFill>
                <a:srgbClr val="000000">
                  <a:lumMod val="65000"/>
                  <a:lumOff val="35000"/>
                </a:srgbClr>
              </a:solidFill>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endParaRPr lang="es-CO" sz="1500">
              <a:solidFill>
                <a:srgbClr val="000000">
                  <a:lumMod val="65000"/>
                  <a:lumOff val="35000"/>
                </a:srgbClr>
              </a:solidFill>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endParaRPr lang="es-CO" sz="1500">
              <a:solidFill>
                <a:srgbClr val="000000">
                  <a:lumMod val="65000"/>
                  <a:lumOff val="35000"/>
                </a:srgbClr>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7000"/>
              </a:lnSpc>
              <a:spcBef>
                <a:spcPct val="0"/>
              </a:spcBef>
              <a:spcAft>
                <a:spcPct val="0"/>
              </a:spcAft>
              <a:buClrTx/>
              <a:buSzTx/>
              <a:buFontTx/>
              <a:buNone/>
              <a:tabLst/>
              <a:defRPr/>
            </a:pPr>
            <a:endParaRPr lang="es-CO" sz="1500">
              <a:solidFill>
                <a:srgbClr val="000000">
                  <a:lumMod val="65000"/>
                  <a:lumOff val="35000"/>
                </a:srgbClr>
              </a:solidFill>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Cancelación del registro de contribuyentes del impuesto de industria y comercio</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Corrección de errores e inconsistencias en declaraciones y recibos de pago</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Devolución y/o compensación de pagos en exceso y pagos de lo no debido</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Facilidades de pago para los deudores de obligaciones no tributarias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Facilidades de pago para los deudores de obligaciones tributarias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Sobretasa municipal o distrital a la gasolina motor</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Anulación de las tornaguías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Legalización de las tornaguías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Tornaguía de movilización</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Tornaguía de reenvíos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Tornaguía de tránsito</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D</a:t>
            </a:r>
            <a:r>
              <a:rPr lang="es-MX" sz="1500">
                <a:solidFill>
                  <a:srgbClr val="000000">
                    <a:lumMod val="65000"/>
                    <a:lumOff val="35000"/>
                  </a:srgbClr>
                </a:solidFill>
                <a:latin typeface="Calibri" panose="020F0502020204030204" pitchFamily="34" charset="0"/>
                <a:cs typeface="Calibri" panose="020F0502020204030204" pitchFamily="34" charset="0"/>
              </a:rPr>
              <a:t>evolución y/o compensación de pagos en exceso y pagos de lo no debido por conceptos no tributarios</a:t>
            </a:r>
            <a:endParaRPr lang="es-CO" sz="1500">
              <a:solidFill>
                <a:srgbClr val="000000">
                  <a:lumMod val="65000"/>
                  <a:lumOff val="35000"/>
                </a:srgbClr>
              </a:solidFill>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Consulta de obligaciones tributarias pendientes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lang="es-CO" sz="1500">
                <a:solidFill>
                  <a:srgbClr val="000000">
                    <a:lumMod val="65000"/>
                    <a:lumOff val="35000"/>
                  </a:srgbClr>
                </a:solidFill>
                <a:latin typeface="Calibri" panose="020F0502020204030204" pitchFamily="34" charset="0"/>
                <a:cs typeface="Calibri" panose="020F0502020204030204" pitchFamily="34" charset="0"/>
              </a:rPr>
              <a:t>Consulta y certificación de pagos</a:t>
            </a:r>
          </a:p>
          <a:p>
            <a:pPr marL="0" marR="0" lvl="0" indent="0" algn="l" defTabSz="914400" rtl="0" eaLnBrk="0" fontAlgn="base" latinLnBrk="0" hangingPunct="0">
              <a:lnSpc>
                <a:spcPct val="107000"/>
              </a:lnSpc>
              <a:spcBef>
                <a:spcPct val="0"/>
              </a:spcBef>
              <a:spcAft>
                <a:spcPct val="0"/>
              </a:spcAft>
              <a:buClrTx/>
              <a:buSzTx/>
              <a:buFontTx/>
              <a:buNone/>
              <a:tabLst/>
              <a:defRPr/>
            </a:pPr>
            <a:endParaRPr kumimoji="0" lang="es-CO" sz="15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04602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2D9FF1-8926-4FFD-807D-AA3BF80F606B}"/>
              </a:ext>
            </a:extLst>
          </p:cNvPr>
          <p:cNvPicPr>
            <a:picLocks noChangeAspect="1"/>
          </p:cNvPicPr>
          <p:nvPr/>
        </p:nvPicPr>
        <p:blipFill>
          <a:blip r:embed="rId2"/>
          <a:stretch>
            <a:fillRect/>
          </a:stretch>
        </p:blipFill>
        <p:spPr>
          <a:xfrm>
            <a:off x="8011436" y="2277663"/>
            <a:ext cx="3345187" cy="2540828"/>
          </a:xfrm>
          <a:prstGeom prst="rect">
            <a:avLst/>
          </a:prstGeom>
        </p:spPr>
      </p:pic>
      <p:sp>
        <p:nvSpPr>
          <p:cNvPr id="4" name="Título 1">
            <a:extLst>
              <a:ext uri="{FF2B5EF4-FFF2-40B4-BE49-F238E27FC236}">
                <a16:creationId xmlns:a16="http://schemas.microsoft.com/office/drawing/2014/main" id="{C604ED30-BBA8-4C0F-98FC-D3BABBD683EB}"/>
              </a:ext>
            </a:extLst>
          </p:cNvPr>
          <p:cNvSpPr txBox="1">
            <a:spLocks/>
          </p:cNvSpPr>
          <p:nvPr/>
        </p:nvSpPr>
        <p:spPr>
          <a:xfrm>
            <a:off x="0" y="150942"/>
            <a:ext cx="4149969"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l"/>
            <a:r>
              <a:rPr lang="es-ES" sz="3500" b="1" spc="-130">
                <a:solidFill>
                  <a:srgbClr val="C00000"/>
                </a:solidFill>
                <a:latin typeface="Calibri" panose="020F0502020204030204" pitchFamily="34" charset="0"/>
                <a:ea typeface="+mn-ea"/>
                <a:cs typeface="Calibri" panose="020F0502020204030204" pitchFamily="34" charset="0"/>
              </a:rPr>
              <a:t>Servicios</a:t>
            </a:r>
          </a:p>
        </p:txBody>
      </p:sp>
      <p:sp>
        <p:nvSpPr>
          <p:cNvPr id="2" name="CuadroTexto 1">
            <a:extLst>
              <a:ext uri="{FF2B5EF4-FFF2-40B4-BE49-F238E27FC236}">
                <a16:creationId xmlns:a16="http://schemas.microsoft.com/office/drawing/2014/main" id="{3184F56A-16B7-B9EA-1D7A-E83D7FBBE195}"/>
              </a:ext>
            </a:extLst>
          </p:cNvPr>
          <p:cNvSpPr txBox="1"/>
          <p:nvPr/>
        </p:nvSpPr>
        <p:spPr>
          <a:xfrm>
            <a:off x="262943" y="1412679"/>
            <a:ext cx="6125157" cy="3769173"/>
          </a:xfrm>
          <a:prstGeom prst="rect">
            <a:avLst/>
          </a:prstGeom>
          <a:noFill/>
        </p:spPr>
        <p:txBody>
          <a:bodyPr wrap="square">
            <a:spAutoFit/>
          </a:bodyPr>
          <a:lstStyle/>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Certificación laboral entidades liquidadas o suprimidas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MX"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Asesoría técnica para la obtención y gestión de recursos a través de operaciones de crédito público</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Asesoría técnico-contable a Entes y Entidades Públicas Distritales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Consulta de pagos proveedores, contratistas y servidores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Certificado de descuentos y retenciones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Certificado de pagos por embargos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Entrega de cheques a personas naturales y/o jurídicas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Reposición de cheques a personas naturales y/o jurídicas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Concepto de viabilidad presupuestal</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Capacitación a entidades distritales en temas presupuestales </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Corrección por mayor valor</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Estampillas</a:t>
            </a:r>
          </a:p>
          <a:p>
            <a:pPr marL="342900" marR="0" lvl="0" indent="-342900" algn="l" defTabSz="914400" rtl="0" eaLnBrk="0" fontAlgn="base" latinLnBrk="0" hangingPunct="0">
              <a:lnSpc>
                <a:spcPct val="107000"/>
              </a:lnSpc>
              <a:spcBef>
                <a:spcPct val="0"/>
              </a:spcBef>
              <a:spcAft>
                <a:spcPct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Reporte de información en medios magnéticos</a:t>
            </a:r>
          </a:p>
        </p:txBody>
      </p:sp>
    </p:spTree>
    <p:extLst>
      <p:ext uri="{BB962C8B-B14F-4D97-AF65-F5344CB8AC3E}">
        <p14:creationId xmlns:p14="http://schemas.microsoft.com/office/powerpoint/2010/main" val="1066594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9C71F32-A471-A8A6-9041-6523DC8E3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498" y="1018428"/>
            <a:ext cx="10813221" cy="5067580"/>
          </a:xfrm>
          <a:prstGeom prst="rect">
            <a:avLst/>
          </a:prstGeom>
        </p:spPr>
      </p:pic>
      <p:sp>
        <p:nvSpPr>
          <p:cNvPr id="3" name="CuadroTexto 2">
            <a:extLst>
              <a:ext uri="{FF2B5EF4-FFF2-40B4-BE49-F238E27FC236}">
                <a16:creationId xmlns:a16="http://schemas.microsoft.com/office/drawing/2014/main" id="{07E41846-827D-388F-FB5E-59D28D2B05FE}"/>
              </a:ext>
            </a:extLst>
          </p:cNvPr>
          <p:cNvSpPr txBox="1"/>
          <p:nvPr/>
        </p:nvSpPr>
        <p:spPr>
          <a:xfrm>
            <a:off x="112541" y="441346"/>
            <a:ext cx="6105378" cy="369332"/>
          </a:xfrm>
          <a:prstGeom prst="rect">
            <a:avLst/>
          </a:prstGeom>
        </p:spPr>
        <p:txBody>
          <a:bodyPr vert="horz" lIns="91440" tIns="45720" rIns="91440" bIns="45720" rtlCol="0" anchor="ctr">
            <a:noAutofit/>
          </a:bodyPr>
          <a:lstStyle>
            <a:defPPr>
              <a:defRPr lang="es-CO"/>
            </a:defPPr>
            <a:lvl1pPr>
              <a:lnSpc>
                <a:spcPct val="90000"/>
              </a:lnSpc>
              <a:buNone/>
              <a:defRPr sz="2800" b="1" spc="-130">
                <a:solidFill>
                  <a:srgbClr val="C00000"/>
                </a:solidFill>
                <a:latin typeface="Tahoma"/>
                <a:cs typeface="Tahoma"/>
              </a:defRPr>
            </a:lvl1pPr>
          </a:lstStyle>
          <a:p>
            <a:r>
              <a:rPr lang="es-CO"/>
              <a:t> </a:t>
            </a:r>
          </a:p>
        </p:txBody>
      </p:sp>
      <p:sp>
        <p:nvSpPr>
          <p:cNvPr id="5" name="CuadroTexto 4">
            <a:extLst>
              <a:ext uri="{FF2B5EF4-FFF2-40B4-BE49-F238E27FC236}">
                <a16:creationId xmlns:a16="http://schemas.microsoft.com/office/drawing/2014/main" id="{08DA48BB-959D-7B11-C90C-AB05D90C8A99}"/>
              </a:ext>
            </a:extLst>
          </p:cNvPr>
          <p:cNvSpPr txBox="1"/>
          <p:nvPr/>
        </p:nvSpPr>
        <p:spPr>
          <a:xfrm>
            <a:off x="112541" y="298011"/>
            <a:ext cx="6105378" cy="577081"/>
          </a:xfrm>
          <a:prstGeom prst="rect">
            <a:avLst/>
          </a:prstGeom>
          <a:noFill/>
        </p:spPr>
        <p:txBody>
          <a:bodyPr wrap="square">
            <a:spAutoFit/>
          </a:bodyPr>
          <a:lstStyle/>
          <a:p>
            <a:pPr>
              <a:lnSpc>
                <a:spcPct val="90000"/>
              </a:lnSpc>
            </a:pPr>
            <a:r>
              <a:rPr lang="es-CO" sz="3500" b="1" spc="-130">
                <a:solidFill>
                  <a:srgbClr val="C00000"/>
                </a:solidFill>
                <a:cs typeface="Calibri" panose="020F0502020204030204" pitchFamily="34" charset="0"/>
              </a:rPr>
              <a:t>Puntos y canales de atención</a:t>
            </a:r>
          </a:p>
        </p:txBody>
      </p:sp>
    </p:spTree>
    <p:extLst>
      <p:ext uri="{BB962C8B-B14F-4D97-AF65-F5344CB8AC3E}">
        <p14:creationId xmlns:p14="http://schemas.microsoft.com/office/powerpoint/2010/main" val="3151239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818134" y="2726357"/>
            <a:ext cx="6480000" cy="1512000"/>
          </a:xfrm>
        </p:spPr>
        <p:txBody>
          <a:bodyPr anchor="ctr">
            <a:normAutofit/>
          </a:bodyPr>
          <a:lstStyle/>
          <a:p>
            <a:r>
              <a:rPr lang="es-MX" sz="3600">
                <a:latin typeface="Calibri" panose="020F0502020204030204" pitchFamily="34" charset="0"/>
                <a:cs typeface="Calibri" panose="020F0502020204030204" pitchFamily="34" charset="0"/>
              </a:rPr>
              <a:t>INGRESO MÍNIMO GARANTIZADO - IMG </a:t>
            </a:r>
            <a:endParaRPr lang="es-CO" sz="3600">
              <a:latin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596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E41846-827D-388F-FB5E-59D28D2B05FE}"/>
              </a:ext>
            </a:extLst>
          </p:cNvPr>
          <p:cNvSpPr txBox="1"/>
          <p:nvPr/>
        </p:nvSpPr>
        <p:spPr>
          <a:xfrm>
            <a:off x="112541" y="441346"/>
            <a:ext cx="6105378" cy="369332"/>
          </a:xfrm>
          <a:prstGeom prst="rect">
            <a:avLst/>
          </a:prstGeom>
        </p:spPr>
        <p:txBody>
          <a:bodyPr vert="horz" lIns="91440" tIns="45720" rIns="91440" bIns="45720" rtlCol="0" anchor="ctr">
            <a:noAutofit/>
          </a:bodyPr>
          <a:lstStyle>
            <a:defPPr>
              <a:defRPr lang="es-CO"/>
            </a:defPPr>
            <a:lvl1pPr>
              <a:lnSpc>
                <a:spcPct val="90000"/>
              </a:lnSpc>
              <a:buNone/>
              <a:defRPr sz="2800" b="1" spc="-130">
                <a:solidFill>
                  <a:srgbClr val="C00000"/>
                </a:solidFill>
                <a:latin typeface="Tahoma"/>
                <a:cs typeface="Tahoma"/>
              </a:defRPr>
            </a:lvl1pPr>
          </a:lstStyle>
          <a:p>
            <a:r>
              <a:rPr lang="es-CO"/>
              <a:t> </a:t>
            </a:r>
          </a:p>
        </p:txBody>
      </p:sp>
      <p:sp>
        <p:nvSpPr>
          <p:cNvPr id="5" name="CuadroTexto 4">
            <a:extLst>
              <a:ext uri="{FF2B5EF4-FFF2-40B4-BE49-F238E27FC236}">
                <a16:creationId xmlns:a16="http://schemas.microsoft.com/office/drawing/2014/main" id="{08DA48BB-959D-7B11-C90C-AB05D90C8A99}"/>
              </a:ext>
            </a:extLst>
          </p:cNvPr>
          <p:cNvSpPr txBox="1"/>
          <p:nvPr/>
        </p:nvSpPr>
        <p:spPr>
          <a:xfrm>
            <a:off x="112540" y="7799"/>
            <a:ext cx="9249173" cy="1077218"/>
          </a:xfrm>
          <a:prstGeom prst="rect">
            <a:avLst/>
          </a:prstGeom>
          <a:noFill/>
        </p:spPr>
        <p:txBody>
          <a:bodyPr wrap="square">
            <a:spAutoFit/>
          </a:bodyPr>
          <a:lstStyle/>
          <a:p>
            <a:r>
              <a:rPr lang="es-CO" sz="3200" b="1" spc="-130" dirty="0">
                <a:solidFill>
                  <a:srgbClr val="C00000"/>
                </a:solidFill>
                <a:cs typeface="Calibri" panose="020F0502020204030204" pitchFamily="34" charset="0"/>
              </a:rPr>
              <a:t>Por qué una Estrategia de Ingreso Mínimo Garantizado en Bogotá</a:t>
            </a:r>
            <a:r>
              <a:rPr lang="es-CO" sz="2800" b="1" spc="-130" dirty="0">
                <a:solidFill>
                  <a:srgbClr val="C00000"/>
                </a:solidFill>
                <a:latin typeface="Tahoma"/>
                <a:cs typeface="Tahoma"/>
              </a:rPr>
              <a:t>?</a:t>
            </a:r>
          </a:p>
        </p:txBody>
      </p:sp>
      <p:sp>
        <p:nvSpPr>
          <p:cNvPr id="6" name="Rectángulo: esquinas redondeadas 5">
            <a:extLst>
              <a:ext uri="{FF2B5EF4-FFF2-40B4-BE49-F238E27FC236}">
                <a16:creationId xmlns:a16="http://schemas.microsoft.com/office/drawing/2014/main" id="{086031B6-6548-0DF7-2204-32F7BA69690C}"/>
              </a:ext>
            </a:extLst>
          </p:cNvPr>
          <p:cNvSpPr/>
          <p:nvPr/>
        </p:nvSpPr>
        <p:spPr>
          <a:xfrm>
            <a:off x="1074743" y="5138812"/>
            <a:ext cx="4627968" cy="742871"/>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CO" sz="1944" dirty="0">
                <a:solidFill>
                  <a:prstClr val="black"/>
                </a:solidFill>
                <a:latin typeface="Calibri" panose="020F0502020204030204"/>
              </a:rPr>
              <a:t>Reducción proyectada Bogotá 2022: -1,4 </a:t>
            </a:r>
            <a:r>
              <a:rPr lang="es-CO" sz="1944" dirty="0" err="1">
                <a:solidFill>
                  <a:prstClr val="black"/>
                </a:solidFill>
                <a:latin typeface="Calibri" panose="020F0502020204030204"/>
              </a:rPr>
              <a:t>pp</a:t>
            </a:r>
            <a:r>
              <a:rPr lang="es-CO" sz="1944" dirty="0">
                <a:solidFill>
                  <a:prstClr val="black"/>
                </a:solidFill>
                <a:latin typeface="Calibri" panose="020F0502020204030204"/>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CO" sz="1944" b="0" i="0" u="none" strike="noStrike" kern="1200" cap="none" spc="0" normalizeH="0" baseline="0" noProof="0" dirty="0">
                <a:ln>
                  <a:noFill/>
                </a:ln>
                <a:solidFill>
                  <a:prstClr val="black"/>
                </a:solidFill>
                <a:effectLst/>
                <a:uLnTx/>
                <a:uFillTx/>
                <a:latin typeface="Calibri" panose="020F0502020204030204"/>
                <a:ea typeface="+mn-ea"/>
                <a:cs typeface="+mn-cs"/>
              </a:rPr>
              <a:t>Reducción proyectada Bogotá </a:t>
            </a:r>
            <a:r>
              <a:rPr lang="es-CO" sz="1944" dirty="0">
                <a:solidFill>
                  <a:prstClr val="black"/>
                </a:solidFill>
                <a:latin typeface="Calibri" panose="020F0502020204030204"/>
              </a:rPr>
              <a:t>2023: -6,6 </a:t>
            </a:r>
            <a:r>
              <a:rPr lang="es-CO" sz="1944" dirty="0" err="1">
                <a:solidFill>
                  <a:prstClr val="black"/>
                </a:solidFill>
                <a:latin typeface="Calibri" panose="020F0502020204030204"/>
              </a:rPr>
              <a:t>pp</a:t>
            </a:r>
            <a:endParaRPr kumimoji="0" lang="es-CO" sz="194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ángulo: esquinas redondeadas 7">
            <a:extLst>
              <a:ext uri="{FF2B5EF4-FFF2-40B4-BE49-F238E27FC236}">
                <a16:creationId xmlns:a16="http://schemas.microsoft.com/office/drawing/2014/main" id="{97B2A9BB-C0F5-9F33-527C-CF91A1C9E6E2}"/>
              </a:ext>
            </a:extLst>
          </p:cNvPr>
          <p:cNvSpPr/>
          <p:nvPr/>
        </p:nvSpPr>
        <p:spPr>
          <a:xfrm>
            <a:off x="6489290" y="5138812"/>
            <a:ext cx="4627967" cy="742872"/>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s-CO" sz="1944" dirty="0">
                <a:solidFill>
                  <a:prstClr val="black"/>
                </a:solidFill>
                <a:latin typeface="Calibri" panose="020F0502020204030204"/>
              </a:rPr>
              <a:t>Reducción proyectada Bogotá 2022: -1,8 </a:t>
            </a:r>
            <a:r>
              <a:rPr lang="es-CO" sz="1944" dirty="0" err="1">
                <a:solidFill>
                  <a:prstClr val="black"/>
                </a:solidFill>
                <a:latin typeface="Calibri" panose="020F0502020204030204"/>
              </a:rPr>
              <a:t>pp</a:t>
            </a:r>
            <a:endParaRPr lang="es-CO" sz="1944" dirty="0">
              <a:solidFill>
                <a:prstClr val="black"/>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CO" sz="1944" b="0" i="0" u="none" strike="noStrike" kern="1200" cap="none" spc="0" normalizeH="0" baseline="0" noProof="0" dirty="0">
                <a:ln>
                  <a:noFill/>
                </a:ln>
                <a:solidFill>
                  <a:prstClr val="black"/>
                </a:solidFill>
                <a:effectLst/>
                <a:uLnTx/>
                <a:uFillTx/>
                <a:latin typeface="Calibri" panose="020F0502020204030204"/>
                <a:ea typeface="+mn-ea"/>
                <a:cs typeface="+mn-cs"/>
              </a:rPr>
              <a:t>Reducción proyectada Bogotá 2023: -3,2 </a:t>
            </a:r>
            <a:r>
              <a:rPr kumimoji="0" lang="es-CO" sz="1944" b="0" i="0" u="none" strike="noStrike" kern="1200" cap="none" spc="0" normalizeH="0" baseline="0" noProof="0" dirty="0" err="1">
                <a:ln>
                  <a:noFill/>
                </a:ln>
                <a:solidFill>
                  <a:prstClr val="black"/>
                </a:solidFill>
                <a:effectLst/>
                <a:uLnTx/>
                <a:uFillTx/>
                <a:latin typeface="Calibri" panose="020F0502020204030204"/>
                <a:ea typeface="+mn-ea"/>
                <a:cs typeface="+mn-cs"/>
              </a:rPr>
              <a:t>pp</a:t>
            </a:r>
            <a:endParaRPr kumimoji="0" lang="es-CO" sz="1944"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5F654890-56CA-EC12-40F8-81FA7959A811}"/>
              </a:ext>
            </a:extLst>
          </p:cNvPr>
          <p:cNvSpPr/>
          <p:nvPr/>
        </p:nvSpPr>
        <p:spPr>
          <a:xfrm>
            <a:off x="4078250" y="6259663"/>
            <a:ext cx="4279338" cy="3139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Fuente: GEIH-DANE y Estimaciones SDP con base en la GEIH 2021</a:t>
            </a: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Gráfico 10">
            <a:extLst>
              <a:ext uri="{FF2B5EF4-FFF2-40B4-BE49-F238E27FC236}">
                <a16:creationId xmlns:a16="http://schemas.microsoft.com/office/drawing/2014/main" id="{54FB7065-80F3-9FF2-B2B7-BECD29473A8B}"/>
              </a:ext>
            </a:extLst>
          </p:cNvPr>
          <p:cNvGraphicFramePr/>
          <p:nvPr/>
        </p:nvGraphicFramePr>
        <p:xfrm>
          <a:off x="824727" y="1113134"/>
          <a:ext cx="5271273" cy="38585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a:extLst>
              <a:ext uri="{FF2B5EF4-FFF2-40B4-BE49-F238E27FC236}">
                <a16:creationId xmlns:a16="http://schemas.microsoft.com/office/drawing/2014/main" id="{87A5D76A-61FB-7882-7C3F-7C2A277174D4}"/>
              </a:ext>
            </a:extLst>
          </p:cNvPr>
          <p:cNvGraphicFramePr/>
          <p:nvPr/>
        </p:nvGraphicFramePr>
        <p:xfrm>
          <a:off x="6217919" y="865921"/>
          <a:ext cx="5051983" cy="41057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4420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9">
            <a:extLst>
              <a:ext uri="{FF2B5EF4-FFF2-40B4-BE49-F238E27FC236}">
                <a16:creationId xmlns:a16="http://schemas.microsoft.com/office/drawing/2014/main" id="{64CED335-CA36-4312-88C0-ADA7819CBB53}"/>
              </a:ext>
            </a:extLst>
          </p:cNvPr>
          <p:cNvSpPr/>
          <p:nvPr/>
        </p:nvSpPr>
        <p:spPr>
          <a:xfrm>
            <a:off x="6209245" y="4297973"/>
            <a:ext cx="5040000" cy="1631216"/>
          </a:xfrm>
          <a:prstGeom prst="roundRect">
            <a:avLst>
              <a:gd name="adj" fmla="val 3804"/>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Calibri" panose="020F0502020204030204"/>
                <a:ea typeface="+mn-ea"/>
                <a:cs typeface="+mn-cs"/>
              </a:rPr>
              <a:t>Ingreso Mínimo Garantizado</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b="1" dirty="0">
                <a:solidFill>
                  <a:prstClr val="black"/>
                </a:solidFill>
                <a:latin typeface="Calibri" panose="020F0502020204030204"/>
              </a:rPr>
              <a:t>(% brecha de pobreza)</a:t>
            </a:r>
            <a:endParaRPr kumimoji="0" lang="es-ES_tradnl"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Marcador de contenido 2">
            <a:extLst>
              <a:ext uri="{FF2B5EF4-FFF2-40B4-BE49-F238E27FC236}">
                <a16:creationId xmlns:a16="http://schemas.microsoft.com/office/drawing/2014/main" id="{F30CE671-3970-A54B-BAB3-C4AC1EB7B50E}"/>
              </a:ext>
            </a:extLst>
          </p:cNvPr>
          <p:cNvSpPr>
            <a:spLocks noGrp="1"/>
          </p:cNvSpPr>
          <p:nvPr>
            <p:ph idx="4294967295"/>
          </p:nvPr>
        </p:nvSpPr>
        <p:spPr>
          <a:xfrm>
            <a:off x="552844" y="1097436"/>
            <a:ext cx="10275867" cy="1163637"/>
          </a:xfrm>
        </p:spPr>
        <p:txBody>
          <a:bodyPr vert="horz" lIns="91440" tIns="45720" rIns="91440" bIns="45720" rtlCol="0" anchor="t">
            <a:noAutofit/>
          </a:bodyPr>
          <a:lstStyle/>
          <a:p>
            <a:pPr marL="0" indent="0" algn="ctr">
              <a:lnSpc>
                <a:spcPct val="100000"/>
              </a:lnSpc>
              <a:buNone/>
            </a:pPr>
            <a:r>
              <a:rPr lang="es-CO" sz="2000" dirty="0">
                <a:latin typeface="+mn-lt"/>
                <a:cs typeface="Arial" panose="020B0604020202020204" pitchFamily="34" charset="0"/>
              </a:rPr>
              <a:t>Es una estrategia que busca consolidar un esquema de subsidios y transferencias que permita garantizar la provisión de un Ingreso Mínimo a los hogares en condición de pobreza y vulnerabilidad en Bogotá </a:t>
            </a:r>
            <a:r>
              <a:rPr lang="es-CO" sz="2000" b="1" i="1" dirty="0">
                <a:latin typeface="+mn-lt"/>
                <a:cs typeface="Arial" panose="020B0604020202020204" pitchFamily="34" charset="0"/>
              </a:rPr>
              <a:t>(Art.24 Acuerdo 761 de 2020)</a:t>
            </a:r>
            <a:endParaRPr lang="es-ES" sz="2000" b="1" i="1" dirty="0">
              <a:latin typeface="+mn-lt"/>
            </a:endParaRPr>
          </a:p>
        </p:txBody>
      </p:sp>
      <p:sp>
        <p:nvSpPr>
          <p:cNvPr id="7" name="TextBox 6">
            <a:extLst>
              <a:ext uri="{FF2B5EF4-FFF2-40B4-BE49-F238E27FC236}">
                <a16:creationId xmlns:a16="http://schemas.microsoft.com/office/drawing/2014/main" id="{01A00D99-0B3D-AF4D-BFEF-2DBDEFE71F5D}"/>
              </a:ext>
            </a:extLst>
          </p:cNvPr>
          <p:cNvSpPr txBox="1"/>
          <p:nvPr/>
        </p:nvSpPr>
        <p:spPr>
          <a:xfrm>
            <a:off x="2577054" y="2704078"/>
            <a:ext cx="8598936" cy="707886"/>
          </a:xfrm>
          <a:prstGeom prst="rect">
            <a:avLst/>
          </a:prstGeom>
          <a:noFill/>
        </p:spPr>
        <p:txBody>
          <a:bodyPr wrap="square" lIns="91440" tIns="45720" rIns="91440" bIns="45720" rtlCol="0" anchor="t">
            <a:spAutoFit/>
          </a:bodyPr>
          <a:lstStyle/>
          <a:p>
            <a:pPr marL="380365" marR="0" lvl="0" indent="-38036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latin typeface="Calibri" panose="020F0502020204030204"/>
                <a:ea typeface="+mn-ea"/>
                <a:cs typeface="Arial"/>
              </a:rPr>
              <a:t>Lograr un gasto público efectivo y monitorear la confluencia de la oferta social para la reducción de la pobreza. </a:t>
            </a:r>
            <a:endParaRPr kumimoji="0" lang="es-E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ight Arrow 5">
            <a:extLst>
              <a:ext uri="{FF2B5EF4-FFF2-40B4-BE49-F238E27FC236}">
                <a16:creationId xmlns:a16="http://schemas.microsoft.com/office/drawing/2014/main" id="{4B41B046-1E46-405E-9DA5-720E4892D0B1}"/>
              </a:ext>
            </a:extLst>
          </p:cNvPr>
          <p:cNvSpPr/>
          <p:nvPr/>
        </p:nvSpPr>
        <p:spPr>
          <a:xfrm rot="5400000">
            <a:off x="6353515" y="2147895"/>
            <a:ext cx="502766" cy="543248"/>
          </a:xfrm>
          <a:prstGeom prs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ounded Rectangle 3">
            <a:extLst>
              <a:ext uri="{FF2B5EF4-FFF2-40B4-BE49-F238E27FC236}">
                <a16:creationId xmlns:a16="http://schemas.microsoft.com/office/drawing/2014/main" id="{52B90D56-960C-45FB-AB69-798F841DC574}"/>
              </a:ext>
            </a:extLst>
          </p:cNvPr>
          <p:cNvSpPr/>
          <p:nvPr/>
        </p:nvSpPr>
        <p:spPr>
          <a:xfrm>
            <a:off x="4090031" y="4304523"/>
            <a:ext cx="1452629" cy="1624665"/>
          </a:xfrm>
          <a:prstGeom prst="roundRect">
            <a:avLst>
              <a:gd name="adj" fmla="val 6922"/>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kumimoji="0" lang="es-ES_tradnl" sz="1600" b="1" i="0" u="none" strike="noStrike" kern="1200" cap="none" spc="0" normalizeH="0" baseline="0" noProof="0" dirty="0">
                <a:ln>
                  <a:noFill/>
                </a:ln>
                <a:solidFill>
                  <a:prstClr val="black"/>
                </a:solidFill>
                <a:effectLst/>
                <a:uLnTx/>
                <a:uFillTx/>
                <a:latin typeface="Calibri" panose="020F0502020204030204"/>
                <a:ea typeface="+mn-ea"/>
                <a:cs typeface="+mn-cs"/>
              </a:rPr>
              <a:t>Ingreso autónomo </a:t>
            </a:r>
            <a:r>
              <a:rPr lang="es-ES_tradnl" sz="1600" b="1" dirty="0">
                <a:solidFill>
                  <a:prstClr val="black"/>
                </a:solidFill>
                <a:latin typeface="Calibri" panose="020F0502020204030204"/>
              </a:rPr>
              <a:t> </a:t>
            </a:r>
            <a:r>
              <a:rPr kumimoji="0" lang="es-ES_tradnl" sz="1600" b="1" i="0" u="none" strike="noStrike" kern="1200" cap="none" spc="0" normalizeH="0" baseline="0" noProof="0" dirty="0">
                <a:ln>
                  <a:noFill/>
                </a:ln>
                <a:solidFill>
                  <a:prstClr val="black"/>
                </a:solidFill>
                <a:effectLst/>
                <a:uLnTx/>
                <a:uFillTx/>
                <a:latin typeface="Calibri" panose="020F0502020204030204"/>
                <a:ea typeface="+mn-ea"/>
                <a:cs typeface="+mn-cs"/>
              </a:rPr>
              <a:t>del hogar</a:t>
            </a:r>
          </a:p>
        </p:txBody>
      </p:sp>
      <p:sp>
        <p:nvSpPr>
          <p:cNvPr id="14" name="Rounded Rectangle 5">
            <a:extLst>
              <a:ext uri="{FF2B5EF4-FFF2-40B4-BE49-F238E27FC236}">
                <a16:creationId xmlns:a16="http://schemas.microsoft.com/office/drawing/2014/main" id="{23A2FFCC-9F62-49A4-8201-8F60277CF7E2}"/>
              </a:ext>
            </a:extLst>
          </p:cNvPr>
          <p:cNvSpPr/>
          <p:nvPr/>
        </p:nvSpPr>
        <p:spPr>
          <a:xfrm>
            <a:off x="9582709" y="4944626"/>
            <a:ext cx="1608111" cy="920990"/>
          </a:xfrm>
          <a:prstGeom prst="roundRect">
            <a:avLst>
              <a:gd name="adj" fmla="val 6325"/>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prstClr val="black"/>
                </a:solidFill>
                <a:effectLst/>
                <a:uLnTx/>
                <a:uFillTx/>
                <a:latin typeface="Calibri" panose="020F0502020204030204"/>
                <a:ea typeface="+mn-ea"/>
                <a:cs typeface="+mn-cs"/>
              </a:rPr>
              <a:t>Oferta económica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200" b="0" i="0" u="none" strike="noStrike" kern="1200" cap="none" spc="0" normalizeH="0" baseline="0" noProof="0" dirty="0">
                <a:ln>
                  <a:noFill/>
                </a:ln>
                <a:solidFill>
                  <a:prstClr val="black"/>
                </a:solidFill>
                <a:effectLst/>
                <a:uLnTx/>
                <a:uFillTx/>
                <a:latin typeface="Calibri" panose="020F0502020204030204"/>
                <a:ea typeface="+mn-ea"/>
                <a:cs typeface="+mn-cs"/>
              </a:rPr>
              <a:t>Créditos</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200" b="0" i="0" u="none" strike="noStrike" kern="1200" cap="none" spc="0" normalizeH="0" baseline="0" noProof="0" dirty="0">
                <a:ln>
                  <a:noFill/>
                </a:ln>
                <a:solidFill>
                  <a:prstClr val="black"/>
                </a:solidFill>
                <a:effectLst/>
                <a:uLnTx/>
                <a:uFillTx/>
                <a:latin typeface="Calibri" panose="020F0502020204030204"/>
                <a:ea typeface="+mn-ea"/>
                <a:cs typeface="+mn-cs"/>
              </a:rPr>
              <a:t>Estímulos </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200" b="0" i="0" u="none" strike="noStrike" kern="1200" cap="none" spc="0" normalizeH="0" baseline="0" noProof="0" dirty="0">
                <a:ln>
                  <a:noFill/>
                </a:ln>
                <a:solidFill>
                  <a:prstClr val="black"/>
                </a:solidFill>
                <a:effectLst/>
                <a:uLnTx/>
                <a:uFillTx/>
                <a:latin typeface="Calibri" panose="020F0502020204030204"/>
                <a:ea typeface="+mn-ea"/>
                <a:cs typeface="+mn-cs"/>
              </a:rPr>
              <a:t>Servicios públicos</a:t>
            </a:r>
          </a:p>
        </p:txBody>
      </p:sp>
      <p:sp>
        <p:nvSpPr>
          <p:cNvPr id="17" name="TextBox 13">
            <a:extLst>
              <a:ext uri="{FF2B5EF4-FFF2-40B4-BE49-F238E27FC236}">
                <a16:creationId xmlns:a16="http://schemas.microsoft.com/office/drawing/2014/main" id="{29E0F993-E45C-41EE-87BC-45ED548E9E81}"/>
              </a:ext>
            </a:extLst>
          </p:cNvPr>
          <p:cNvSpPr txBox="1"/>
          <p:nvPr/>
        </p:nvSpPr>
        <p:spPr>
          <a:xfrm>
            <a:off x="787452" y="4463495"/>
            <a:ext cx="272367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black"/>
                </a:solidFill>
                <a:effectLst/>
                <a:uLnTx/>
                <a:uFillTx/>
                <a:latin typeface="Calibri" panose="020F0502020204030204"/>
                <a:ea typeface="+mn-ea"/>
                <a:cs typeface="+mn-cs"/>
              </a:rPr>
              <a:t>Ingreso total del hogar por lo menos del valor de la línea de la pobreza</a:t>
            </a:r>
          </a:p>
          <a:p>
            <a:pPr algn="ctr">
              <a:defRPr/>
            </a:pPr>
            <a:r>
              <a:rPr kumimoji="0" lang="es-ES_tradnl" i="0" u="none" strike="noStrike" kern="1200" cap="none" spc="0" normalizeH="0" baseline="0" noProof="0" dirty="0">
                <a:ln>
                  <a:noFill/>
                </a:ln>
                <a:solidFill>
                  <a:prstClr val="black"/>
                </a:solidFill>
                <a:effectLst/>
                <a:uLnTx/>
                <a:uFillTx/>
                <a:latin typeface="Calibri" panose="020F0502020204030204"/>
                <a:ea typeface="+mn-ea"/>
                <a:cs typeface="+mn-cs"/>
              </a:rPr>
              <a:t>(aspiracional)</a:t>
            </a:r>
          </a:p>
        </p:txBody>
      </p:sp>
      <p:sp>
        <p:nvSpPr>
          <p:cNvPr id="18" name="TextBox 8">
            <a:extLst>
              <a:ext uri="{FF2B5EF4-FFF2-40B4-BE49-F238E27FC236}">
                <a16:creationId xmlns:a16="http://schemas.microsoft.com/office/drawing/2014/main" id="{16464E6F-0996-4FF7-AA43-4957523324D0}"/>
              </a:ext>
            </a:extLst>
          </p:cNvPr>
          <p:cNvSpPr txBox="1"/>
          <p:nvPr/>
        </p:nvSpPr>
        <p:spPr>
          <a:xfrm>
            <a:off x="3596848" y="4851971"/>
            <a:ext cx="378713" cy="420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133"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9" name="Gráfico 18" descr="Monedas">
            <a:extLst>
              <a:ext uri="{FF2B5EF4-FFF2-40B4-BE49-F238E27FC236}">
                <a16:creationId xmlns:a16="http://schemas.microsoft.com/office/drawing/2014/main" id="{0CBF674C-1677-4F07-8ED0-D266F47B40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98046" y="3633172"/>
            <a:ext cx="607298" cy="706498"/>
          </a:xfrm>
          <a:prstGeom prst="rect">
            <a:avLst/>
          </a:prstGeom>
        </p:spPr>
      </p:pic>
      <p:pic>
        <p:nvPicPr>
          <p:cNvPr id="20" name="Gráfico 19" descr="Monedas">
            <a:extLst>
              <a:ext uri="{FF2B5EF4-FFF2-40B4-BE49-F238E27FC236}">
                <a16:creationId xmlns:a16="http://schemas.microsoft.com/office/drawing/2014/main" id="{5E9F7010-BD87-4B22-B280-11A1ADB80F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5365" y="3858999"/>
            <a:ext cx="607298" cy="706498"/>
          </a:xfrm>
          <a:prstGeom prst="rect">
            <a:avLst/>
          </a:prstGeom>
        </p:spPr>
      </p:pic>
      <p:sp>
        <p:nvSpPr>
          <p:cNvPr id="23" name="Rounded Rectangle 9">
            <a:extLst>
              <a:ext uri="{FF2B5EF4-FFF2-40B4-BE49-F238E27FC236}">
                <a16:creationId xmlns:a16="http://schemas.microsoft.com/office/drawing/2014/main" id="{ED29A77A-0FB9-455E-89B1-A5EEE61D4F1C}"/>
              </a:ext>
            </a:extLst>
          </p:cNvPr>
          <p:cNvSpPr/>
          <p:nvPr/>
        </p:nvSpPr>
        <p:spPr>
          <a:xfrm>
            <a:off x="7796966" y="4947862"/>
            <a:ext cx="1694054" cy="920991"/>
          </a:xfrm>
          <a:prstGeom prst="roundRect">
            <a:avLst>
              <a:gd name="adj" fmla="val 5291"/>
            </a:avLst>
          </a:prstGeom>
          <a:ln>
            <a:solidFill>
              <a:srgbClr val="C00000"/>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indent="-212725" algn="ctr">
              <a:buFont typeface="Wingdings" panose="05000000000000000000" pitchFamily="2" charset="2"/>
              <a:buChar char="ü"/>
              <a:defRPr/>
            </a:pPr>
            <a:r>
              <a:rPr kumimoji="0" lang="es-ES_tradnl" sz="1400" b="1" i="0" u="none" strike="noStrike" kern="1200" cap="none" spc="0" normalizeH="0" baseline="0" noProof="0" dirty="0">
                <a:ln>
                  <a:noFill/>
                </a:ln>
                <a:solidFill>
                  <a:prstClr val="black"/>
                </a:solidFill>
                <a:effectLst/>
                <a:uLnTx/>
                <a:uFillTx/>
                <a:latin typeface="Calibri" panose="020F0502020204030204"/>
                <a:ea typeface="+mn-ea"/>
                <a:cs typeface="+mn-cs"/>
              </a:rPr>
              <a:t>Ayudas en especie</a:t>
            </a:r>
          </a:p>
          <a:p>
            <a:pPr algn="ctr">
              <a:defRPr/>
            </a:pPr>
            <a:endParaRPr kumimoji="0" lang="es-ES_tradnl"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indent="-212725" algn="ctr">
              <a:buFont typeface="Wingdings" panose="05000000000000000000" pitchFamily="2" charset="2"/>
              <a:buChar char="ü"/>
              <a:defRPr/>
            </a:pPr>
            <a:r>
              <a:rPr lang="es-ES_tradnl" sz="1400" b="1" dirty="0">
                <a:solidFill>
                  <a:prstClr val="black"/>
                </a:solidFill>
                <a:latin typeface="Calibri" panose="020F0502020204030204"/>
              </a:rPr>
              <a:t>Bonos canjeables</a:t>
            </a:r>
            <a:endParaRPr kumimoji="0" lang="es-ES_tradnl"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8">
            <a:extLst>
              <a:ext uri="{FF2B5EF4-FFF2-40B4-BE49-F238E27FC236}">
                <a16:creationId xmlns:a16="http://schemas.microsoft.com/office/drawing/2014/main" id="{8C84B142-FA58-42F5-B71F-1DD546BB8439}"/>
              </a:ext>
            </a:extLst>
          </p:cNvPr>
          <p:cNvSpPr txBox="1"/>
          <p:nvPr/>
        </p:nvSpPr>
        <p:spPr>
          <a:xfrm>
            <a:off x="8564145" y="5199306"/>
            <a:ext cx="2730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CuadroTexto 21">
            <a:extLst>
              <a:ext uri="{FF2B5EF4-FFF2-40B4-BE49-F238E27FC236}">
                <a16:creationId xmlns:a16="http://schemas.microsoft.com/office/drawing/2014/main" id="{C6749E3C-8E4F-46F4-9E71-289B67A160D0}"/>
              </a:ext>
            </a:extLst>
          </p:cNvPr>
          <p:cNvSpPr txBox="1"/>
          <p:nvPr/>
        </p:nvSpPr>
        <p:spPr>
          <a:xfrm>
            <a:off x="321782" y="263518"/>
            <a:ext cx="7698418" cy="523220"/>
          </a:xfrm>
          <a:prstGeom prst="rect">
            <a:avLst/>
          </a:prstGeom>
          <a:noFill/>
        </p:spPr>
        <p:txBody>
          <a:bodyPr wrap="square" rtlCol="0">
            <a:spAutoFit/>
          </a:bodyPr>
          <a:lstStyle/>
          <a:p>
            <a:r>
              <a:rPr lang="es-CO" sz="2800" b="1" dirty="0">
                <a:solidFill>
                  <a:srgbClr val="C00000"/>
                </a:solidFill>
              </a:rPr>
              <a:t>¿Qué es Ingreso Mínimo Garantizado – IMG?</a:t>
            </a:r>
          </a:p>
        </p:txBody>
      </p:sp>
      <p:sp>
        <p:nvSpPr>
          <p:cNvPr id="31" name="Rounded Rectangle 3">
            <a:extLst>
              <a:ext uri="{FF2B5EF4-FFF2-40B4-BE49-F238E27FC236}">
                <a16:creationId xmlns:a16="http://schemas.microsoft.com/office/drawing/2014/main" id="{DF4289FD-2DF8-4D8B-9878-2DC6E3DAB7D7}"/>
              </a:ext>
            </a:extLst>
          </p:cNvPr>
          <p:cNvSpPr/>
          <p:nvPr/>
        </p:nvSpPr>
        <p:spPr>
          <a:xfrm>
            <a:off x="6255459" y="4944626"/>
            <a:ext cx="1472232" cy="920990"/>
          </a:xfrm>
          <a:prstGeom prst="roundRect">
            <a:avLst>
              <a:gd name="adj" fmla="val 7359"/>
            </a:avLst>
          </a:prstGeom>
          <a:ln>
            <a:solidFill>
              <a:srgbClr val="C00000"/>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defRPr/>
            </a:pPr>
            <a:r>
              <a:rPr kumimoji="0" lang="es-ES_tradnl" sz="1400" b="1" i="0" u="none" strike="noStrike" kern="1200" cap="none" spc="0" normalizeH="0" baseline="0" noProof="0" dirty="0">
                <a:ln>
                  <a:noFill/>
                </a:ln>
                <a:solidFill>
                  <a:prstClr val="black"/>
                </a:solidFill>
                <a:effectLst/>
                <a:uLnTx/>
                <a:uFillTx/>
                <a:latin typeface="Calibri" panose="020F0502020204030204"/>
                <a:ea typeface="+mn-ea"/>
                <a:cs typeface="+mn-cs"/>
              </a:rPr>
              <a:t>Transferencias Monetarias </a:t>
            </a:r>
          </a:p>
          <a:p>
            <a:pPr algn="ctr">
              <a:defRPr/>
            </a:pPr>
            <a:endParaRPr lang="es-ES_tradnl" sz="1000" b="1" dirty="0">
              <a:solidFill>
                <a:prstClr val="black"/>
              </a:solidFill>
              <a:latin typeface="Calibri" panose="020F0502020204030204"/>
            </a:endParaRPr>
          </a:p>
          <a:p>
            <a:pPr marL="361950" indent="-285750">
              <a:buFont typeface="Wingdings" panose="05000000000000000000" pitchFamily="2" charset="2"/>
              <a:buChar char="ü"/>
              <a:defRPr/>
            </a:pPr>
            <a:r>
              <a:rPr lang="es-ES_tradnl" sz="1200" dirty="0">
                <a:solidFill>
                  <a:prstClr val="black"/>
                </a:solidFill>
                <a:latin typeface="Calibri" panose="020F0502020204030204"/>
              </a:rPr>
              <a:t>Ordinarias</a:t>
            </a:r>
          </a:p>
          <a:p>
            <a:pPr marL="361950" indent="-285750">
              <a:buFont typeface="Wingdings" panose="05000000000000000000" pitchFamily="2" charset="2"/>
              <a:buChar char="ü"/>
              <a:defRPr/>
            </a:pPr>
            <a:r>
              <a:rPr lang="es-ES_tradnl" sz="1200" dirty="0">
                <a:solidFill>
                  <a:prstClr val="black"/>
                </a:solidFill>
                <a:latin typeface="Calibri" panose="020F0502020204030204"/>
              </a:rPr>
              <a:t>Oferta sectorial</a:t>
            </a:r>
          </a:p>
        </p:txBody>
      </p:sp>
      <p:sp>
        <p:nvSpPr>
          <p:cNvPr id="33" name="TextBox 8">
            <a:extLst>
              <a:ext uri="{FF2B5EF4-FFF2-40B4-BE49-F238E27FC236}">
                <a16:creationId xmlns:a16="http://schemas.microsoft.com/office/drawing/2014/main" id="{0D3EF38A-D183-42FB-990B-A8B6C1DEE83E}"/>
              </a:ext>
            </a:extLst>
          </p:cNvPr>
          <p:cNvSpPr txBox="1"/>
          <p:nvPr/>
        </p:nvSpPr>
        <p:spPr>
          <a:xfrm>
            <a:off x="5690778" y="4800643"/>
            <a:ext cx="399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064237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6902E09-0C26-94A7-5CBD-D94988D6B6B5}"/>
              </a:ext>
            </a:extLst>
          </p:cNvPr>
          <p:cNvSpPr/>
          <p:nvPr/>
        </p:nvSpPr>
        <p:spPr>
          <a:xfrm>
            <a:off x="706595" y="1219994"/>
            <a:ext cx="10975975" cy="420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691050"/>
            <a:ext cx="10515600" cy="1260000"/>
          </a:xfrm>
        </p:spPr>
        <p:txBody>
          <a:bodyPr anchor="ctr"/>
          <a:lstStyle/>
          <a:p>
            <a:pPr algn="ctr"/>
            <a:r>
              <a:rPr lang="es-MX" sz="3600">
                <a:latin typeface="Calibri" panose="020F0502020204030204" pitchFamily="34" charset="0"/>
                <a:cs typeface="Calibri" panose="020F0502020204030204" pitchFamily="34" charset="0"/>
              </a:rPr>
              <a:t>PLAN DE DESARROLLO DISTRITAL</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947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15526-E486-1341-D1A9-120B77D2E9EF}"/>
              </a:ext>
            </a:extLst>
          </p:cNvPr>
          <p:cNvSpPr txBox="1">
            <a:spLocks/>
          </p:cNvSpPr>
          <p:nvPr/>
        </p:nvSpPr>
        <p:spPr>
          <a:xfrm>
            <a:off x="3438447" y="830392"/>
            <a:ext cx="5315106" cy="60685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 sz="2000" b="1"/>
              <a:t>Transferencias monetarias ordinarias</a:t>
            </a:r>
          </a:p>
        </p:txBody>
      </p:sp>
      <p:sp>
        <p:nvSpPr>
          <p:cNvPr id="3" name="Título 1">
            <a:extLst>
              <a:ext uri="{FF2B5EF4-FFF2-40B4-BE49-F238E27FC236}">
                <a16:creationId xmlns:a16="http://schemas.microsoft.com/office/drawing/2014/main" id="{EEA14472-2508-6961-6DF6-1AD41E233E9C}"/>
              </a:ext>
            </a:extLst>
          </p:cNvPr>
          <p:cNvSpPr txBox="1">
            <a:spLocks/>
          </p:cNvSpPr>
          <p:nvPr/>
        </p:nvSpPr>
        <p:spPr>
          <a:xfrm>
            <a:off x="4371189" y="3183262"/>
            <a:ext cx="2526495" cy="60685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s-ES" sz="2000" b="1"/>
              <a:t>Oferta sectorial</a:t>
            </a:r>
          </a:p>
        </p:txBody>
      </p:sp>
      <p:sp>
        <p:nvSpPr>
          <p:cNvPr id="4" name="Rectangle: Rounded Corners 28">
            <a:extLst>
              <a:ext uri="{FF2B5EF4-FFF2-40B4-BE49-F238E27FC236}">
                <a16:creationId xmlns:a16="http://schemas.microsoft.com/office/drawing/2014/main" id="{B5CFDCAA-A781-2F26-18ED-BC74895DFEE5}"/>
              </a:ext>
            </a:extLst>
          </p:cNvPr>
          <p:cNvSpPr/>
          <p:nvPr/>
        </p:nvSpPr>
        <p:spPr>
          <a:xfrm>
            <a:off x="3220181" y="3794412"/>
            <a:ext cx="1870570" cy="1130590"/>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oAutofit/>
          </a:bodyPr>
          <a:lstStyle/>
          <a:p>
            <a:r>
              <a:rPr lang="es-MX" sz="1300">
                <a:solidFill>
                  <a:prstClr val="black"/>
                </a:solidFill>
                <a:latin typeface="Arial" panose="020B0604020202020204" pitchFamily="34" charset="0"/>
                <a:cs typeface="Arial" panose="020B0604020202020204" pitchFamily="34" charset="0"/>
              </a:rPr>
              <a:t>Cada programa es responsable de la focalización y la ordenación de gasto </a:t>
            </a:r>
          </a:p>
        </p:txBody>
      </p:sp>
      <p:sp>
        <p:nvSpPr>
          <p:cNvPr id="5" name="Rectangle: Rounded Corners 28">
            <a:extLst>
              <a:ext uri="{FF2B5EF4-FFF2-40B4-BE49-F238E27FC236}">
                <a16:creationId xmlns:a16="http://schemas.microsoft.com/office/drawing/2014/main" id="{D9D10140-3295-4519-9C39-EAC47DCF7AD3}"/>
              </a:ext>
            </a:extLst>
          </p:cNvPr>
          <p:cNvSpPr/>
          <p:nvPr/>
        </p:nvSpPr>
        <p:spPr>
          <a:xfrm>
            <a:off x="6795591" y="3822052"/>
            <a:ext cx="2309566" cy="1092296"/>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oAutofit/>
          </a:bodyPr>
          <a:lstStyle/>
          <a:p>
            <a:r>
              <a:rPr lang="es-MX" sz="1300" b="1">
                <a:solidFill>
                  <a:prstClr val="black"/>
                </a:solidFill>
                <a:latin typeface="Arial" panose="020B0604020202020204" pitchFamily="34" charset="0"/>
                <a:cs typeface="Arial" panose="020B0604020202020204" pitchFamily="34" charset="0"/>
              </a:rPr>
              <a:t>Ejecución de recursos a través de depósitos en la DDT: </a:t>
            </a:r>
            <a:r>
              <a:rPr lang="es-MX" sz="1300">
                <a:solidFill>
                  <a:prstClr val="black"/>
                </a:solidFill>
                <a:latin typeface="Arial" panose="020B0604020202020204" pitchFamily="34" charset="0"/>
                <a:cs typeface="Arial" panose="020B0604020202020204" pitchFamily="34" charset="0"/>
              </a:rPr>
              <a:t>Financiadores de TM ordinarias y programas de oferta sectorial</a:t>
            </a:r>
          </a:p>
        </p:txBody>
      </p:sp>
      <p:sp>
        <p:nvSpPr>
          <p:cNvPr id="6" name="CuadroTexto 5">
            <a:extLst>
              <a:ext uri="{FF2B5EF4-FFF2-40B4-BE49-F238E27FC236}">
                <a16:creationId xmlns:a16="http://schemas.microsoft.com/office/drawing/2014/main" id="{8686D4C5-44DA-3759-09B3-519EE4B805F3}"/>
              </a:ext>
            </a:extLst>
          </p:cNvPr>
          <p:cNvSpPr txBox="1"/>
          <p:nvPr/>
        </p:nvSpPr>
        <p:spPr>
          <a:xfrm>
            <a:off x="2522950" y="5247597"/>
            <a:ext cx="6686401" cy="956773"/>
          </a:xfrm>
          <a:prstGeom prst="rect">
            <a:avLst/>
          </a:prstGeom>
          <a:solidFill>
            <a:schemeClr val="bg1">
              <a:lumMod val="95000"/>
            </a:schemeClr>
          </a:solidFill>
          <a:ln w="22225">
            <a:noFill/>
          </a:ln>
        </p:spPr>
        <p:style>
          <a:lnRef idx="2">
            <a:schemeClr val="accent2"/>
          </a:lnRef>
          <a:fillRef idx="1">
            <a:schemeClr val="lt1"/>
          </a:fillRef>
          <a:effectRef idx="0">
            <a:schemeClr val="accent2"/>
          </a:effectRef>
          <a:fontRef idx="minor">
            <a:schemeClr val="dk1"/>
          </a:fontRef>
        </p:style>
        <p:txBody>
          <a:bodyPr wrap="square" lIns="108000" tIns="108000" rIns="108000" bIns="108000">
            <a:spAutoFit/>
          </a:bodyPr>
          <a:lstStyle/>
          <a:p>
            <a:pPr marR="31115" fontAlgn="base"/>
            <a:endParaRPr lang="es-MX" sz="1200" b="1">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R="31115" fontAlgn="base"/>
            <a:r>
              <a:rPr lang="es-MX" sz="1200">
                <a:solidFill>
                  <a:srgbClr val="C00000"/>
                </a:solidFill>
                <a:latin typeface="Arial" panose="020B0604020202020204" pitchFamily="34" charset="0"/>
                <a:ea typeface="Times New Roman" panose="02020603050405020304" pitchFamily="18" charset="0"/>
                <a:cs typeface="Arial" panose="020B0604020202020204" pitchFamily="34" charset="0"/>
              </a:rPr>
              <a:t>Complementariedad</a:t>
            </a:r>
            <a:r>
              <a:rPr lang="es-MX" sz="1200">
                <a:solidFill>
                  <a:schemeClr val="tx1"/>
                </a:solidFill>
                <a:latin typeface="Arial" panose="020B0604020202020204" pitchFamily="34" charset="0"/>
                <a:ea typeface="Times New Roman" panose="02020603050405020304" pitchFamily="18" charset="0"/>
                <a:cs typeface="Arial" panose="020B0604020202020204" pitchFamily="34" charset="0"/>
              </a:rPr>
              <a:t>: con programas de la Nación (Ingreso Solidario, Familias en Acción, Jóvenes en Acción, Colombia Mayor, </a:t>
            </a:r>
            <a:r>
              <a:rPr lang="es-MX" sz="1200">
                <a:solidFill>
                  <a:srgbClr val="00B0F0"/>
                </a:solidFill>
                <a:latin typeface="Arial" panose="020B0604020202020204" pitchFamily="34" charset="0"/>
                <a:ea typeface="Times New Roman" panose="02020603050405020304" pitchFamily="18" charset="0"/>
                <a:cs typeface="Arial" panose="020B0604020202020204" pitchFamily="34" charset="0"/>
              </a:rPr>
              <a:t>devolución de IVA</a:t>
            </a:r>
            <a:r>
              <a:rPr lang="es-MX" sz="120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marR="31115" fontAlgn="base"/>
            <a:endParaRPr lang="es-MX" sz="1200" b="1">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Gráfico 6" descr="Público de destino">
            <a:extLst>
              <a:ext uri="{FF2B5EF4-FFF2-40B4-BE49-F238E27FC236}">
                <a16:creationId xmlns:a16="http://schemas.microsoft.com/office/drawing/2014/main" id="{A19FB635-CE8E-9FCF-2BD1-C78AA7FDE4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2950" y="3733178"/>
            <a:ext cx="635022" cy="635022"/>
          </a:xfrm>
          <a:prstGeom prst="rect">
            <a:avLst/>
          </a:prstGeom>
        </p:spPr>
      </p:pic>
      <p:pic>
        <p:nvPicPr>
          <p:cNvPr id="8" name="Gráfico 7" descr="Caja">
            <a:extLst>
              <a:ext uri="{FF2B5EF4-FFF2-40B4-BE49-F238E27FC236}">
                <a16:creationId xmlns:a16="http://schemas.microsoft.com/office/drawing/2014/main" id="{34E1EFE8-EFD9-5ACB-024D-2620B0E3F2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1759" y="3786863"/>
            <a:ext cx="553832" cy="488711"/>
          </a:xfrm>
          <a:prstGeom prst="rect">
            <a:avLst/>
          </a:prstGeom>
        </p:spPr>
      </p:pic>
      <p:sp>
        <p:nvSpPr>
          <p:cNvPr id="9" name="Título 1">
            <a:extLst>
              <a:ext uri="{FF2B5EF4-FFF2-40B4-BE49-F238E27FC236}">
                <a16:creationId xmlns:a16="http://schemas.microsoft.com/office/drawing/2014/main" id="{838E0F40-E9E1-F301-9166-96E3812E404A}"/>
              </a:ext>
            </a:extLst>
          </p:cNvPr>
          <p:cNvSpPr txBox="1">
            <a:spLocks/>
          </p:cNvSpPr>
          <p:nvPr/>
        </p:nvSpPr>
        <p:spPr>
          <a:xfrm>
            <a:off x="0" y="124196"/>
            <a:ext cx="7199036" cy="767201"/>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eaLnBrk="0" hangingPunct="0"/>
            <a:r>
              <a:rPr lang="es-ES" sz="3200" b="1" spc="-130">
                <a:solidFill>
                  <a:srgbClr val="C00000"/>
                </a:solidFill>
                <a:latin typeface="Calibri" panose="020F0502020204030204" pitchFamily="34" charset="0"/>
                <a:ea typeface="+mn-ea"/>
                <a:cs typeface="Calibri" panose="020F0502020204030204" pitchFamily="34" charset="0"/>
              </a:rPr>
              <a:t>Transferencias Monetarias – SDBS 2020</a:t>
            </a:r>
          </a:p>
        </p:txBody>
      </p:sp>
      <p:pic>
        <p:nvPicPr>
          <p:cNvPr id="10" name="Imagen 9">
            <a:extLst>
              <a:ext uri="{FF2B5EF4-FFF2-40B4-BE49-F238E27FC236}">
                <a16:creationId xmlns:a16="http://schemas.microsoft.com/office/drawing/2014/main" id="{E1A82526-1A45-3B84-9816-75F0356FC3F8}"/>
              </a:ext>
            </a:extLst>
          </p:cNvPr>
          <p:cNvPicPr>
            <a:picLocks noChangeAspect="1"/>
          </p:cNvPicPr>
          <p:nvPr/>
        </p:nvPicPr>
        <p:blipFill>
          <a:blip r:embed="rId6"/>
          <a:stretch>
            <a:fillRect/>
          </a:stretch>
        </p:blipFill>
        <p:spPr>
          <a:xfrm>
            <a:off x="2398674" y="1317346"/>
            <a:ext cx="6810677" cy="1741308"/>
          </a:xfrm>
          <a:prstGeom prst="rect">
            <a:avLst/>
          </a:prstGeom>
        </p:spPr>
      </p:pic>
    </p:spTree>
    <p:extLst>
      <p:ext uri="{BB962C8B-B14F-4D97-AF65-F5344CB8AC3E}">
        <p14:creationId xmlns:p14="http://schemas.microsoft.com/office/powerpoint/2010/main" val="3991738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048BA-C66E-AC9A-FCED-98A66C7EEE4F}"/>
              </a:ext>
            </a:extLst>
          </p:cNvPr>
          <p:cNvSpPr txBox="1">
            <a:spLocks/>
          </p:cNvSpPr>
          <p:nvPr/>
        </p:nvSpPr>
        <p:spPr>
          <a:xfrm>
            <a:off x="551046" y="1197971"/>
            <a:ext cx="5315106" cy="60685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 sz="2000" b="1"/>
              <a:t>Transferencias monetarias ordinarias</a:t>
            </a:r>
          </a:p>
        </p:txBody>
      </p:sp>
      <p:sp>
        <p:nvSpPr>
          <p:cNvPr id="3" name="Título 1">
            <a:extLst>
              <a:ext uri="{FF2B5EF4-FFF2-40B4-BE49-F238E27FC236}">
                <a16:creationId xmlns:a16="http://schemas.microsoft.com/office/drawing/2014/main" id="{AF24D53A-A4B1-204A-B952-25BBF0393E74}"/>
              </a:ext>
            </a:extLst>
          </p:cNvPr>
          <p:cNvSpPr txBox="1">
            <a:spLocks/>
          </p:cNvSpPr>
          <p:nvPr/>
        </p:nvSpPr>
        <p:spPr>
          <a:xfrm>
            <a:off x="7634124" y="1178624"/>
            <a:ext cx="2526495" cy="60685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s-ES" sz="2000" b="1"/>
              <a:t>Oferta sectorial</a:t>
            </a:r>
          </a:p>
        </p:txBody>
      </p:sp>
      <p:sp>
        <p:nvSpPr>
          <p:cNvPr id="4" name="Rectangle: Rounded Corners 28">
            <a:extLst>
              <a:ext uri="{FF2B5EF4-FFF2-40B4-BE49-F238E27FC236}">
                <a16:creationId xmlns:a16="http://schemas.microsoft.com/office/drawing/2014/main" id="{69DD5378-B401-04A5-DC4F-8970A92FC90C}"/>
              </a:ext>
            </a:extLst>
          </p:cNvPr>
          <p:cNvSpPr/>
          <p:nvPr/>
        </p:nvSpPr>
        <p:spPr>
          <a:xfrm>
            <a:off x="6895661" y="1917412"/>
            <a:ext cx="1870570" cy="1130590"/>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oAutofit/>
          </a:bodyPr>
          <a:lstStyle/>
          <a:p>
            <a:r>
              <a:rPr lang="es-MX" sz="1300">
                <a:solidFill>
                  <a:prstClr val="black"/>
                </a:solidFill>
                <a:latin typeface="Arial" panose="020B0604020202020204" pitchFamily="34" charset="0"/>
                <a:cs typeface="Arial" panose="020B0604020202020204" pitchFamily="34" charset="0"/>
              </a:rPr>
              <a:t>Cada programa es responsable de la focalización y la ordenación de gasto </a:t>
            </a:r>
          </a:p>
        </p:txBody>
      </p:sp>
      <p:sp>
        <p:nvSpPr>
          <p:cNvPr id="5" name="Rectangle: Rounded Corners 28">
            <a:extLst>
              <a:ext uri="{FF2B5EF4-FFF2-40B4-BE49-F238E27FC236}">
                <a16:creationId xmlns:a16="http://schemas.microsoft.com/office/drawing/2014/main" id="{2084DEF8-6C06-EE57-E10F-911473BA48B6}"/>
              </a:ext>
            </a:extLst>
          </p:cNvPr>
          <p:cNvSpPr/>
          <p:nvPr/>
        </p:nvSpPr>
        <p:spPr>
          <a:xfrm>
            <a:off x="9565428" y="1960225"/>
            <a:ext cx="2309566" cy="1092296"/>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oAutofit/>
          </a:bodyPr>
          <a:lstStyle/>
          <a:p>
            <a:r>
              <a:rPr lang="es-MX" sz="1300" b="1">
                <a:solidFill>
                  <a:prstClr val="black"/>
                </a:solidFill>
                <a:latin typeface="Arial" panose="020B0604020202020204" pitchFamily="34" charset="0"/>
                <a:cs typeface="Arial" panose="020B0604020202020204" pitchFamily="34" charset="0"/>
              </a:rPr>
              <a:t>Ejecución de recursos a través de depósitos en la DDT: </a:t>
            </a:r>
            <a:r>
              <a:rPr lang="es-MX" sz="1300">
                <a:solidFill>
                  <a:prstClr val="black"/>
                </a:solidFill>
                <a:latin typeface="Arial" panose="020B0604020202020204" pitchFamily="34" charset="0"/>
                <a:cs typeface="Arial" panose="020B0604020202020204" pitchFamily="34" charset="0"/>
              </a:rPr>
              <a:t>Financiadores de TM ordinarias y programas de oferta sectorial</a:t>
            </a:r>
          </a:p>
        </p:txBody>
      </p:sp>
      <p:sp>
        <p:nvSpPr>
          <p:cNvPr id="6" name="CuadroTexto 5">
            <a:extLst>
              <a:ext uri="{FF2B5EF4-FFF2-40B4-BE49-F238E27FC236}">
                <a16:creationId xmlns:a16="http://schemas.microsoft.com/office/drawing/2014/main" id="{C372223B-4B95-B1B2-E43F-C5DBC45238B2}"/>
              </a:ext>
            </a:extLst>
          </p:cNvPr>
          <p:cNvSpPr txBox="1"/>
          <p:nvPr/>
        </p:nvSpPr>
        <p:spPr>
          <a:xfrm>
            <a:off x="6438947" y="3263679"/>
            <a:ext cx="5534025" cy="2434101"/>
          </a:xfrm>
          <a:prstGeom prst="rect">
            <a:avLst/>
          </a:prstGeom>
          <a:solidFill>
            <a:schemeClr val="bg1">
              <a:lumMod val="95000"/>
            </a:schemeClr>
          </a:solidFill>
          <a:ln w="22225">
            <a:noFill/>
          </a:ln>
        </p:spPr>
        <p:style>
          <a:lnRef idx="2">
            <a:schemeClr val="accent2"/>
          </a:lnRef>
          <a:fillRef idx="1">
            <a:schemeClr val="lt1"/>
          </a:fillRef>
          <a:effectRef idx="0">
            <a:schemeClr val="accent2"/>
          </a:effectRef>
          <a:fontRef idx="minor">
            <a:schemeClr val="dk1"/>
          </a:fontRef>
        </p:style>
        <p:txBody>
          <a:bodyPr wrap="square" lIns="108000" tIns="108000" rIns="108000" bIns="108000">
            <a:spAutoFit/>
          </a:bodyPr>
          <a:lstStyle/>
          <a:p>
            <a:pPr marR="31115" fontAlgn="base"/>
            <a:endParaRPr lang="es-MX" sz="1200" b="1"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R="31115" fontAlgn="base"/>
            <a:r>
              <a:rPr lang="es-MX" sz="1200" b="1" dirty="0">
                <a:solidFill>
                  <a:srgbClr val="C00000"/>
                </a:solidFill>
                <a:latin typeface="Arial" panose="020B0604020202020204" pitchFamily="34" charset="0"/>
                <a:ea typeface="Times New Roman" panose="02020603050405020304" pitchFamily="18" charset="0"/>
                <a:cs typeface="Arial" panose="020B0604020202020204" pitchFamily="34" charset="0"/>
              </a:rPr>
              <a:t>CRITERIOS 2021 EN ADELANTE</a:t>
            </a:r>
          </a:p>
          <a:p>
            <a:pPr marR="31115" fontAlgn="base"/>
            <a:endParaRPr lang="es-MX" sz="1200" b="1"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R="31115" fontAlgn="base"/>
            <a:r>
              <a:rPr lang="es-MX" sz="1200" dirty="0">
                <a:solidFill>
                  <a:srgbClr val="C00000"/>
                </a:solidFill>
                <a:latin typeface="Arial" panose="020B0604020202020204" pitchFamily="34" charset="0"/>
                <a:ea typeface="Times New Roman" panose="02020603050405020304" pitchFamily="18" charset="0"/>
                <a:cs typeface="Arial" panose="020B0604020202020204" pitchFamily="34" charset="0"/>
              </a:rPr>
              <a:t>Complementariedad</a:t>
            </a:r>
            <a:r>
              <a:rPr lang="es-MX" sz="1200" dirty="0">
                <a:solidFill>
                  <a:schemeClr val="tx1"/>
                </a:solidFill>
                <a:latin typeface="Arial" panose="020B0604020202020204" pitchFamily="34" charset="0"/>
                <a:ea typeface="Times New Roman" panose="02020603050405020304" pitchFamily="18" charset="0"/>
                <a:cs typeface="Arial" panose="020B0604020202020204" pitchFamily="34" charset="0"/>
              </a:rPr>
              <a:t>: con programas de la nación (Ingreso Solidario, Familias en Acción, Jóvenes en Acción y Colombia Mayor) y del Distrito. </a:t>
            </a:r>
          </a:p>
          <a:p>
            <a:pPr marR="31115" fontAlgn="base"/>
            <a:endParaRPr lang="es-MX" sz="1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R="31115" fontAlgn="base"/>
            <a:r>
              <a:rPr lang="es-CO" sz="1200" dirty="0">
                <a:solidFill>
                  <a:srgbClr val="C00000"/>
                </a:solidFill>
                <a:effectLst/>
                <a:latin typeface="Arial" panose="020B0604020202020204" pitchFamily="34" charset="0"/>
                <a:ea typeface="Times New Roman" panose="02020603050405020304" pitchFamily="18" charset="0"/>
              </a:rPr>
              <a:t>Progresividad: </a:t>
            </a:r>
            <a:r>
              <a:rPr lang="es-CO" sz="1200" dirty="0">
                <a:solidFill>
                  <a:srgbClr val="000000"/>
                </a:solidFill>
                <a:latin typeface="Arial" panose="020B0604020202020204" pitchFamily="34" charset="0"/>
                <a:ea typeface="Times New Roman" panose="02020603050405020304" pitchFamily="18" charset="0"/>
              </a:rPr>
              <a:t>u</a:t>
            </a:r>
            <a:r>
              <a:rPr lang="es-CO" sz="1200" dirty="0">
                <a:solidFill>
                  <a:srgbClr val="000000"/>
                </a:solidFill>
                <a:effectLst/>
                <a:latin typeface="Arial" panose="020B0604020202020204" pitchFamily="34" charset="0"/>
                <a:ea typeface="Times New Roman" panose="02020603050405020304" pitchFamily="18" charset="0"/>
              </a:rPr>
              <a:t>n hogar se encuentre en situación de mayor pobreza, recibirá un mayor monto en su pago. Según la </a:t>
            </a:r>
            <a:r>
              <a:rPr lang="es-ES_tradnl" sz="1200" dirty="0">
                <a:solidFill>
                  <a:srgbClr val="000000"/>
                </a:solidFill>
                <a:effectLst/>
                <a:latin typeface="Arial" panose="020B0604020202020204" pitchFamily="34" charset="0"/>
                <a:ea typeface="Times New Roman" panose="02020603050405020304" pitchFamily="18" charset="0"/>
              </a:rPr>
              <a:t>categoría del Sisbén en que se encuentra el hogar.</a:t>
            </a:r>
          </a:p>
          <a:p>
            <a:pPr marR="31115" fontAlgn="base"/>
            <a:endParaRPr lang="es-ES_tradnl" sz="1200" dirty="0">
              <a:solidFill>
                <a:srgbClr val="000000"/>
              </a:solidFill>
              <a:effectLst/>
              <a:latin typeface="Arial" panose="020B0604020202020204" pitchFamily="34" charset="0"/>
              <a:ea typeface="Times New Roman" panose="02020603050405020304" pitchFamily="18" charset="0"/>
            </a:endParaRPr>
          </a:p>
          <a:p>
            <a:pPr marR="31115" fontAlgn="base"/>
            <a:r>
              <a:rPr lang="es-CO" sz="1200" dirty="0">
                <a:solidFill>
                  <a:srgbClr val="C00000"/>
                </a:solidFill>
                <a:effectLst/>
                <a:latin typeface="Arial" panose="020B0604020202020204" pitchFamily="34" charset="0"/>
                <a:ea typeface="Times New Roman" panose="02020603050405020304" pitchFamily="18" charset="0"/>
              </a:rPr>
              <a:t>Sensibilidad demográfica: </a:t>
            </a:r>
            <a:r>
              <a:rPr lang="es-CO" sz="1200" dirty="0">
                <a:solidFill>
                  <a:srgbClr val="000000"/>
                </a:solidFill>
                <a:effectLst/>
                <a:latin typeface="Arial" panose="020B0604020202020204" pitchFamily="34" charset="0"/>
                <a:ea typeface="Times New Roman" panose="02020603050405020304" pitchFamily="18" charset="0"/>
              </a:rPr>
              <a:t>hogares pobres con un número mayor de miembros, recibirán un pago más alto</a:t>
            </a:r>
            <a:endParaRPr lang="es-MX"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Gráfico 6" descr="Público de destino">
            <a:extLst>
              <a:ext uri="{FF2B5EF4-FFF2-40B4-BE49-F238E27FC236}">
                <a16:creationId xmlns:a16="http://schemas.microsoft.com/office/drawing/2014/main" id="{B7EF3C82-70C2-8DC9-B78F-2A01D90302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17376" y="1835470"/>
            <a:ext cx="557569" cy="557569"/>
          </a:xfrm>
          <a:prstGeom prst="rect">
            <a:avLst/>
          </a:prstGeom>
        </p:spPr>
      </p:pic>
      <p:pic>
        <p:nvPicPr>
          <p:cNvPr id="8" name="Gráfico 7" descr="Caja">
            <a:extLst>
              <a:ext uri="{FF2B5EF4-FFF2-40B4-BE49-F238E27FC236}">
                <a16:creationId xmlns:a16="http://schemas.microsoft.com/office/drawing/2014/main" id="{72851DB5-BB80-3085-E2C8-6BAAFEDF85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1596" y="1925036"/>
            <a:ext cx="553832" cy="488711"/>
          </a:xfrm>
          <a:prstGeom prst="rect">
            <a:avLst/>
          </a:prstGeom>
        </p:spPr>
      </p:pic>
      <p:sp>
        <p:nvSpPr>
          <p:cNvPr id="9" name="Título 1">
            <a:extLst>
              <a:ext uri="{FF2B5EF4-FFF2-40B4-BE49-F238E27FC236}">
                <a16:creationId xmlns:a16="http://schemas.microsoft.com/office/drawing/2014/main" id="{81E977C3-7EFE-2471-FF47-D0225B9CF58B}"/>
              </a:ext>
            </a:extLst>
          </p:cNvPr>
          <p:cNvSpPr txBox="1">
            <a:spLocks/>
          </p:cNvSpPr>
          <p:nvPr/>
        </p:nvSpPr>
        <p:spPr>
          <a:xfrm>
            <a:off x="393696" y="127731"/>
            <a:ext cx="8643016" cy="767201"/>
          </a:xfrm>
          <a:prstGeom prst="rect">
            <a:avLst/>
          </a:prstGeom>
        </p:spPr>
        <p:txBody>
          <a:bodyPr vert="horz" lIns="121920" tIns="60960" rIns="121920" bIns="60960" rtlCol="0" anchor="ctr">
            <a:normAutofit/>
          </a:bodyPr>
          <a:lstStyle>
            <a:defPPr>
              <a:defRPr lang="es-CO"/>
            </a:defPPr>
            <a:lvl1pPr defTabSz="914400" eaLnBrk="1" latinLnBrk="0" hangingPunct="1">
              <a:lnSpc>
                <a:spcPct val="90000"/>
              </a:lnSpc>
              <a:buNone/>
              <a:defRPr sz="2800" b="1" spc="-130">
                <a:solidFill>
                  <a:srgbClr val="C00000"/>
                </a:solidFill>
                <a:latin typeface="Tahoma"/>
                <a:cs typeface="Tahoma"/>
              </a:defRPr>
            </a:lvl1pPr>
          </a:lstStyle>
          <a:p>
            <a:r>
              <a:rPr lang="es-ES" sz="3200">
                <a:latin typeface="Calibri" panose="020F0502020204030204" pitchFamily="34" charset="0"/>
                <a:cs typeface="Calibri" panose="020F0502020204030204" pitchFamily="34" charset="0"/>
              </a:rPr>
              <a:t>Transferencias Monetarias- IMG 2021 en adelante</a:t>
            </a:r>
          </a:p>
        </p:txBody>
      </p:sp>
      <p:pic>
        <p:nvPicPr>
          <p:cNvPr id="14" name="Imagen 13">
            <a:extLst>
              <a:ext uri="{FF2B5EF4-FFF2-40B4-BE49-F238E27FC236}">
                <a16:creationId xmlns:a16="http://schemas.microsoft.com/office/drawing/2014/main" id="{8C640A2C-D6F7-1DDD-C138-0B651A036BCE}"/>
              </a:ext>
            </a:extLst>
          </p:cNvPr>
          <p:cNvPicPr>
            <a:picLocks noChangeAspect="1"/>
          </p:cNvPicPr>
          <p:nvPr/>
        </p:nvPicPr>
        <p:blipFill>
          <a:blip r:embed="rId6"/>
          <a:stretch>
            <a:fillRect/>
          </a:stretch>
        </p:blipFill>
        <p:spPr>
          <a:xfrm>
            <a:off x="393696" y="2098155"/>
            <a:ext cx="5738282" cy="3035341"/>
          </a:xfrm>
          <a:prstGeom prst="rect">
            <a:avLst/>
          </a:prstGeom>
        </p:spPr>
      </p:pic>
    </p:spTree>
    <p:extLst>
      <p:ext uri="{BB962C8B-B14F-4D97-AF65-F5344CB8AC3E}">
        <p14:creationId xmlns:p14="http://schemas.microsoft.com/office/powerpoint/2010/main" val="1719021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6D325FA6-209E-8FEB-CE44-7E20C933ED8A}"/>
              </a:ext>
            </a:extLst>
          </p:cNvPr>
          <p:cNvSpPr txBox="1">
            <a:spLocks/>
          </p:cNvSpPr>
          <p:nvPr/>
        </p:nvSpPr>
        <p:spPr>
          <a:xfrm>
            <a:off x="97203" y="222971"/>
            <a:ext cx="5446643" cy="5351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s-CO" sz="3200" b="1" spc="-130" dirty="0">
                <a:solidFill>
                  <a:srgbClr val="C00000"/>
                </a:solidFill>
                <a:latin typeface="Calibri" panose="020F0502020204030204" pitchFamily="34" charset="0"/>
                <a:cs typeface="Calibri" panose="020F0502020204030204" pitchFamily="34" charset="0"/>
              </a:rPr>
              <a:t>Transferencias Monetarias – IMG</a:t>
            </a:r>
          </a:p>
        </p:txBody>
      </p:sp>
      <p:graphicFrame>
        <p:nvGraphicFramePr>
          <p:cNvPr id="14" name="Gráfico 13">
            <a:extLst>
              <a:ext uri="{FF2B5EF4-FFF2-40B4-BE49-F238E27FC236}">
                <a16:creationId xmlns:a16="http://schemas.microsoft.com/office/drawing/2014/main" id="{3729338C-F62F-442E-9BD2-F7133CB79A58}"/>
              </a:ext>
            </a:extLst>
          </p:cNvPr>
          <p:cNvGraphicFramePr>
            <a:graphicFrameLocks/>
          </p:cNvGraphicFramePr>
          <p:nvPr/>
        </p:nvGraphicFramePr>
        <p:xfrm>
          <a:off x="4078961" y="1355139"/>
          <a:ext cx="3414565" cy="55988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Gráfico 14">
            <a:extLst>
              <a:ext uri="{FF2B5EF4-FFF2-40B4-BE49-F238E27FC236}">
                <a16:creationId xmlns:a16="http://schemas.microsoft.com/office/drawing/2014/main" id="{F5F9B7EA-4D17-4D70-8F95-1E96296E05E1}"/>
              </a:ext>
            </a:extLst>
          </p:cNvPr>
          <p:cNvGraphicFramePr>
            <a:graphicFrameLocks/>
          </p:cNvGraphicFramePr>
          <p:nvPr/>
        </p:nvGraphicFramePr>
        <p:xfrm>
          <a:off x="411836" y="1355139"/>
          <a:ext cx="3414565" cy="29318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áfico 15">
            <a:extLst>
              <a:ext uri="{FF2B5EF4-FFF2-40B4-BE49-F238E27FC236}">
                <a16:creationId xmlns:a16="http://schemas.microsoft.com/office/drawing/2014/main" id="{CFC4351F-C398-4FFC-A1E4-C5FDF94BED84}"/>
              </a:ext>
            </a:extLst>
          </p:cNvPr>
          <p:cNvGraphicFramePr>
            <a:graphicFrameLocks/>
          </p:cNvGraphicFramePr>
          <p:nvPr/>
        </p:nvGraphicFramePr>
        <p:xfrm>
          <a:off x="7746086" y="1425869"/>
          <a:ext cx="3414565" cy="5220737"/>
        </p:xfrm>
        <a:graphic>
          <a:graphicData uri="http://schemas.openxmlformats.org/drawingml/2006/chart">
            <c:chart xmlns:c="http://schemas.openxmlformats.org/drawingml/2006/chart" xmlns:r="http://schemas.openxmlformats.org/officeDocument/2006/relationships" r:id="rId4"/>
          </a:graphicData>
        </a:graphic>
      </p:graphicFrame>
      <p:sp>
        <p:nvSpPr>
          <p:cNvPr id="17" name="Estrella: 5 puntas 16">
            <a:extLst>
              <a:ext uri="{FF2B5EF4-FFF2-40B4-BE49-F238E27FC236}">
                <a16:creationId xmlns:a16="http://schemas.microsoft.com/office/drawing/2014/main" id="{D8BC3C46-091D-6E0A-DEB5-36DC8D8AE9CF}"/>
              </a:ext>
            </a:extLst>
          </p:cNvPr>
          <p:cNvSpPr/>
          <p:nvPr/>
        </p:nvSpPr>
        <p:spPr>
          <a:xfrm>
            <a:off x="2174389" y="4324636"/>
            <a:ext cx="1965106" cy="1500977"/>
          </a:xfrm>
          <a:prstGeom prst="star5">
            <a:avLst>
              <a:gd name="adj" fmla="val 25698"/>
              <a:gd name="hf" fmla="val 105146"/>
              <a:gd name="vf" fmla="val 110557"/>
            </a:avLst>
          </a:prstGeom>
          <a:solidFill>
            <a:srgbClr val="FFA50E"/>
          </a:solidFill>
          <a:ln>
            <a:solidFill>
              <a:srgbClr val="FFA50E"/>
            </a:solidFill>
          </a:ln>
        </p:spPr>
        <p:style>
          <a:lnRef idx="2">
            <a:schemeClr val="accent4">
              <a:shade val="50000"/>
            </a:schemeClr>
          </a:lnRef>
          <a:fillRef idx="1">
            <a:schemeClr val="accent4"/>
          </a:fillRef>
          <a:effectRef idx="0">
            <a:schemeClr val="accent4"/>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CO" sz="1400" b="1" dirty="0">
                <a:solidFill>
                  <a:schemeClr val="tx1"/>
                </a:solidFill>
                <a:effectLst/>
                <a:latin typeface="+mn-lt"/>
                <a:ea typeface="+mn-ea"/>
                <a:cs typeface="+mn-cs"/>
              </a:rPr>
              <a:t>1'467.093 TOTAL IMG</a:t>
            </a:r>
            <a:r>
              <a:rPr lang="es-CO" sz="1200" b="1" dirty="0">
                <a:solidFill>
                  <a:schemeClr val="tx1"/>
                </a:solidFill>
                <a:effectLst/>
                <a:latin typeface="+mn-lt"/>
                <a:ea typeface="+mn-ea"/>
                <a:cs typeface="+mn-cs"/>
              </a:rPr>
              <a:t> </a:t>
            </a:r>
            <a:endParaRPr lang="es-CO" sz="1200" b="1" dirty="0">
              <a:solidFill>
                <a:schemeClr val="tx1"/>
              </a:solidFill>
            </a:endParaRPr>
          </a:p>
        </p:txBody>
      </p:sp>
      <p:sp>
        <p:nvSpPr>
          <p:cNvPr id="3" name="CuadroTexto 2">
            <a:extLst>
              <a:ext uri="{FF2B5EF4-FFF2-40B4-BE49-F238E27FC236}">
                <a16:creationId xmlns:a16="http://schemas.microsoft.com/office/drawing/2014/main" id="{01D0461A-A12A-435A-C90F-68400B698F3E}"/>
              </a:ext>
            </a:extLst>
          </p:cNvPr>
          <p:cNvSpPr txBox="1"/>
          <p:nvPr/>
        </p:nvSpPr>
        <p:spPr>
          <a:xfrm>
            <a:off x="1031349" y="1032387"/>
            <a:ext cx="2075645" cy="369332"/>
          </a:xfrm>
          <a:prstGeom prst="rect">
            <a:avLst/>
          </a:prstGeom>
          <a:noFill/>
        </p:spPr>
        <p:txBody>
          <a:bodyPr wrap="square" rtlCol="0">
            <a:spAutoFit/>
          </a:bodyPr>
          <a:lstStyle/>
          <a:p>
            <a:pPr algn="ctr"/>
            <a:r>
              <a:rPr lang="es-CO" b="1" dirty="0">
                <a:latin typeface="+mj-lt"/>
              </a:rPr>
              <a:t>2020</a:t>
            </a:r>
          </a:p>
        </p:txBody>
      </p:sp>
      <p:sp>
        <p:nvSpPr>
          <p:cNvPr id="4" name="CuadroTexto 3">
            <a:extLst>
              <a:ext uri="{FF2B5EF4-FFF2-40B4-BE49-F238E27FC236}">
                <a16:creationId xmlns:a16="http://schemas.microsoft.com/office/drawing/2014/main" id="{71612E73-392B-8342-BEA6-559A0AC2B9F7}"/>
              </a:ext>
            </a:extLst>
          </p:cNvPr>
          <p:cNvSpPr txBox="1"/>
          <p:nvPr/>
        </p:nvSpPr>
        <p:spPr>
          <a:xfrm>
            <a:off x="4506339" y="1056537"/>
            <a:ext cx="2075645" cy="369332"/>
          </a:xfrm>
          <a:prstGeom prst="rect">
            <a:avLst/>
          </a:prstGeom>
          <a:noFill/>
        </p:spPr>
        <p:txBody>
          <a:bodyPr wrap="square" rtlCol="0">
            <a:spAutoFit/>
          </a:bodyPr>
          <a:lstStyle/>
          <a:p>
            <a:pPr algn="ctr"/>
            <a:r>
              <a:rPr lang="es-CO" b="1" dirty="0">
                <a:latin typeface="+mj-lt"/>
              </a:rPr>
              <a:t>2021</a:t>
            </a:r>
          </a:p>
        </p:txBody>
      </p:sp>
      <p:sp>
        <p:nvSpPr>
          <p:cNvPr id="5" name="CuadroTexto 4">
            <a:extLst>
              <a:ext uri="{FF2B5EF4-FFF2-40B4-BE49-F238E27FC236}">
                <a16:creationId xmlns:a16="http://schemas.microsoft.com/office/drawing/2014/main" id="{F4E99522-CCB4-671D-E059-5435F3D3BBEE}"/>
              </a:ext>
            </a:extLst>
          </p:cNvPr>
          <p:cNvSpPr txBox="1"/>
          <p:nvPr/>
        </p:nvSpPr>
        <p:spPr>
          <a:xfrm>
            <a:off x="8415545" y="1093719"/>
            <a:ext cx="2075645" cy="369332"/>
          </a:xfrm>
          <a:prstGeom prst="rect">
            <a:avLst/>
          </a:prstGeom>
          <a:noFill/>
        </p:spPr>
        <p:txBody>
          <a:bodyPr wrap="square" rtlCol="0">
            <a:spAutoFit/>
          </a:bodyPr>
          <a:lstStyle/>
          <a:p>
            <a:pPr algn="ctr"/>
            <a:r>
              <a:rPr lang="es-CO" b="1" dirty="0">
                <a:latin typeface="+mj-lt"/>
              </a:rPr>
              <a:t>2022</a:t>
            </a:r>
          </a:p>
        </p:txBody>
      </p:sp>
      <p:sp>
        <p:nvSpPr>
          <p:cNvPr id="2" name="CuadroTexto 1">
            <a:extLst>
              <a:ext uri="{FF2B5EF4-FFF2-40B4-BE49-F238E27FC236}">
                <a16:creationId xmlns:a16="http://schemas.microsoft.com/office/drawing/2014/main" id="{0104CF78-02A4-AC02-1711-0C15F356594A}"/>
              </a:ext>
            </a:extLst>
          </p:cNvPr>
          <p:cNvSpPr txBox="1"/>
          <p:nvPr/>
        </p:nvSpPr>
        <p:spPr>
          <a:xfrm>
            <a:off x="7940842" y="6523495"/>
            <a:ext cx="3958390" cy="246221"/>
          </a:xfrm>
          <a:prstGeom prst="rect">
            <a:avLst/>
          </a:prstGeom>
          <a:noFill/>
        </p:spPr>
        <p:txBody>
          <a:bodyPr wrap="square" rtlCol="0">
            <a:spAutoFit/>
          </a:bodyPr>
          <a:lstStyle/>
          <a:p>
            <a:pPr algn="r"/>
            <a:r>
              <a:rPr lang="es-CO" sz="1000" dirty="0"/>
              <a:t>Cifras en millones de pesos, a corte 31 de octubre de 2022</a:t>
            </a:r>
          </a:p>
        </p:txBody>
      </p:sp>
    </p:spTree>
    <p:extLst>
      <p:ext uri="{BB962C8B-B14F-4D97-AF65-F5344CB8AC3E}">
        <p14:creationId xmlns:p14="http://schemas.microsoft.com/office/powerpoint/2010/main" val="2188290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48BBEB51-0234-7BD1-248D-64C11EA7314C}"/>
              </a:ext>
            </a:extLst>
          </p:cNvPr>
          <p:cNvSpPr/>
          <p:nvPr/>
        </p:nvSpPr>
        <p:spPr>
          <a:xfrm>
            <a:off x="2415860" y="1926363"/>
            <a:ext cx="2707444" cy="1807689"/>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82563" algn="ctr"/>
            <a:r>
              <a:rPr lang="es-CO" sz="3200" dirty="0">
                <a:solidFill>
                  <a:schemeClr val="tx1"/>
                </a:solidFill>
              </a:rPr>
              <a:t>1’142.791</a:t>
            </a:r>
            <a:endParaRPr lang="es-CO" sz="1400" dirty="0">
              <a:solidFill>
                <a:schemeClr val="tx1"/>
              </a:solidFill>
            </a:endParaRPr>
          </a:p>
        </p:txBody>
      </p:sp>
      <p:sp>
        <p:nvSpPr>
          <p:cNvPr id="14" name="Rectángulo: esquinas redondeadas 13">
            <a:extLst>
              <a:ext uri="{FF2B5EF4-FFF2-40B4-BE49-F238E27FC236}">
                <a16:creationId xmlns:a16="http://schemas.microsoft.com/office/drawing/2014/main" id="{7907C7C5-B420-C8BA-92A4-CB1599C68A6D}"/>
              </a:ext>
            </a:extLst>
          </p:cNvPr>
          <p:cNvSpPr/>
          <p:nvPr/>
        </p:nvSpPr>
        <p:spPr>
          <a:xfrm>
            <a:off x="1249302" y="1801175"/>
            <a:ext cx="1436475" cy="211991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lstStyle/>
          <a:p>
            <a:pPr algn="ctr"/>
            <a:endParaRPr lang="es-CO" dirty="0"/>
          </a:p>
          <a:p>
            <a:pPr algn="ctr"/>
            <a:r>
              <a:rPr lang="es-CO" dirty="0"/>
              <a:t>Pagos realizados a mujeres</a:t>
            </a:r>
          </a:p>
        </p:txBody>
      </p:sp>
      <p:pic>
        <p:nvPicPr>
          <p:cNvPr id="16" name="Gráfico 15" descr="Perfil de mujer con relleno sólido">
            <a:extLst>
              <a:ext uri="{FF2B5EF4-FFF2-40B4-BE49-F238E27FC236}">
                <a16:creationId xmlns:a16="http://schemas.microsoft.com/office/drawing/2014/main" id="{2D2F6A0B-AA43-9130-8819-1FE84D546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91946" y="2935326"/>
            <a:ext cx="923914" cy="923914"/>
          </a:xfrm>
          <a:prstGeom prst="rect">
            <a:avLst/>
          </a:prstGeom>
        </p:spPr>
      </p:pic>
      <p:sp>
        <p:nvSpPr>
          <p:cNvPr id="19" name="Rectángulo: esquinas redondeadas 18">
            <a:extLst>
              <a:ext uri="{FF2B5EF4-FFF2-40B4-BE49-F238E27FC236}">
                <a16:creationId xmlns:a16="http://schemas.microsoft.com/office/drawing/2014/main" id="{90AE60F4-968B-5640-5D86-35288FCCE866}"/>
              </a:ext>
            </a:extLst>
          </p:cNvPr>
          <p:cNvSpPr/>
          <p:nvPr/>
        </p:nvSpPr>
        <p:spPr>
          <a:xfrm>
            <a:off x="7992610" y="1926363"/>
            <a:ext cx="2693808" cy="1807689"/>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82563"/>
            <a:r>
              <a:rPr lang="es-CO" sz="1400" dirty="0">
                <a:solidFill>
                  <a:schemeClr val="tx1"/>
                </a:solidFill>
              </a:rPr>
              <a:t>A mujeres: 78,1%</a:t>
            </a:r>
          </a:p>
          <a:p>
            <a:pPr marL="182563"/>
            <a:r>
              <a:rPr lang="es-CO" sz="1400" dirty="0">
                <a:solidFill>
                  <a:schemeClr val="tx1"/>
                </a:solidFill>
              </a:rPr>
              <a:t>A hombres: 17,2%</a:t>
            </a:r>
          </a:p>
          <a:p>
            <a:pPr marL="182563"/>
            <a:r>
              <a:rPr lang="es-CO" sz="1400" dirty="0">
                <a:solidFill>
                  <a:schemeClr val="tx1"/>
                </a:solidFill>
              </a:rPr>
              <a:t>A personas intersexuales y que no entregan información sobre su sexo: 4,7%</a:t>
            </a:r>
          </a:p>
        </p:txBody>
      </p:sp>
      <p:sp>
        <p:nvSpPr>
          <p:cNvPr id="21" name="Rectángulo: esquinas redondeadas 20">
            <a:extLst>
              <a:ext uri="{FF2B5EF4-FFF2-40B4-BE49-F238E27FC236}">
                <a16:creationId xmlns:a16="http://schemas.microsoft.com/office/drawing/2014/main" id="{965A8AA7-D7B1-A41D-909A-9431FB1F612F}"/>
              </a:ext>
            </a:extLst>
          </p:cNvPr>
          <p:cNvSpPr/>
          <p:nvPr/>
        </p:nvSpPr>
        <p:spPr>
          <a:xfrm>
            <a:off x="6519672" y="1801175"/>
            <a:ext cx="1742857" cy="211991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lstStyle/>
          <a:p>
            <a:pPr algn="ctr"/>
            <a:r>
              <a:rPr lang="es-CO" dirty="0"/>
              <a:t>Transacciones exitosas</a:t>
            </a:r>
          </a:p>
        </p:txBody>
      </p:sp>
      <p:pic>
        <p:nvPicPr>
          <p:cNvPr id="23" name="Gráfico 22" descr="Grupo de mujeres con relleno sólido">
            <a:extLst>
              <a:ext uri="{FF2B5EF4-FFF2-40B4-BE49-F238E27FC236}">
                <a16:creationId xmlns:a16="http://schemas.microsoft.com/office/drawing/2014/main" id="{10AD32F9-40DF-496D-45DF-472188AF41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933900" y="2643006"/>
            <a:ext cx="914400" cy="914400"/>
          </a:xfrm>
          <a:prstGeom prst="rect">
            <a:avLst/>
          </a:prstGeom>
        </p:spPr>
      </p:pic>
      <p:sp>
        <p:nvSpPr>
          <p:cNvPr id="2" name="Título 4">
            <a:extLst>
              <a:ext uri="{FF2B5EF4-FFF2-40B4-BE49-F238E27FC236}">
                <a16:creationId xmlns:a16="http://schemas.microsoft.com/office/drawing/2014/main" id="{98FFD8AF-EC17-E3C3-8037-48A22583BE34}"/>
              </a:ext>
            </a:extLst>
          </p:cNvPr>
          <p:cNvSpPr txBox="1">
            <a:spLocks/>
          </p:cNvSpPr>
          <p:nvPr/>
        </p:nvSpPr>
        <p:spPr>
          <a:xfrm>
            <a:off x="317594" y="277560"/>
            <a:ext cx="5778406" cy="772763"/>
          </a:xfrm>
          <a:prstGeom prst="rect">
            <a:avLst/>
          </a:prstGeom>
        </p:spPr>
        <p:txBody>
          <a:bodyPr>
            <a:noAutofit/>
          </a:bodyPr>
          <a:lstStyle>
            <a:lvl1pPr algn="l" defTabSz="914400" rtl="0" eaLnBrk="1" latinLnBrk="0" hangingPunct="1">
              <a:lnSpc>
                <a:spcPct val="90000"/>
              </a:lnSpc>
              <a:spcBef>
                <a:spcPct val="0"/>
              </a:spcBef>
              <a:buNone/>
              <a:defRPr sz="3600" b="1" kern="1200">
                <a:solidFill>
                  <a:srgbClr val="E3022E"/>
                </a:solidFill>
                <a:latin typeface="Arial Narrow" panose="020B0606020202030204" pitchFamily="34" charset="0"/>
                <a:ea typeface="+mj-ea"/>
                <a:cs typeface="+mj-cs"/>
              </a:defRPr>
            </a:lvl1pPr>
          </a:lstStyle>
          <a:p>
            <a:endParaRPr lang="es-CO" sz="2800" dirty="0">
              <a:solidFill>
                <a:srgbClr val="C00000"/>
              </a:solidFill>
              <a:latin typeface="Arial" panose="020B0604020202020204" pitchFamily="34" charset="0"/>
              <a:cs typeface="Arial" panose="020B0604020202020204" pitchFamily="34" charset="0"/>
            </a:endParaRPr>
          </a:p>
        </p:txBody>
      </p:sp>
      <p:sp>
        <p:nvSpPr>
          <p:cNvPr id="6" name="Rectángulo: esquinas redondeadas 5">
            <a:extLst>
              <a:ext uri="{FF2B5EF4-FFF2-40B4-BE49-F238E27FC236}">
                <a16:creationId xmlns:a16="http://schemas.microsoft.com/office/drawing/2014/main" id="{5F8D191A-03BF-4AA6-FE8A-A1AFAAA8819B}"/>
              </a:ext>
            </a:extLst>
          </p:cNvPr>
          <p:cNvSpPr/>
          <p:nvPr/>
        </p:nvSpPr>
        <p:spPr>
          <a:xfrm>
            <a:off x="5123304" y="4364730"/>
            <a:ext cx="2707444" cy="1807689"/>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ctr"/>
          <a:lstStyle/>
          <a:p>
            <a:pPr marL="182563" algn="ctr"/>
            <a:r>
              <a:rPr lang="es-CO" sz="2800" dirty="0">
                <a:solidFill>
                  <a:schemeClr val="tx1"/>
                </a:solidFill>
              </a:rPr>
              <a:t>$155.072 millones de pesos</a:t>
            </a:r>
          </a:p>
        </p:txBody>
      </p:sp>
      <p:sp>
        <p:nvSpPr>
          <p:cNvPr id="8" name="Rectángulo: esquinas redondeadas 7">
            <a:extLst>
              <a:ext uri="{FF2B5EF4-FFF2-40B4-BE49-F238E27FC236}">
                <a16:creationId xmlns:a16="http://schemas.microsoft.com/office/drawing/2014/main" id="{3A56692A-A4D5-DB81-C748-338798F9429A}"/>
              </a:ext>
            </a:extLst>
          </p:cNvPr>
          <p:cNvSpPr/>
          <p:nvPr/>
        </p:nvSpPr>
        <p:spPr>
          <a:xfrm>
            <a:off x="3956746" y="4239542"/>
            <a:ext cx="1436475" cy="211991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lstStyle/>
          <a:p>
            <a:pPr algn="ctr"/>
            <a:endParaRPr lang="es-CO" dirty="0"/>
          </a:p>
          <a:p>
            <a:pPr algn="ctr"/>
            <a:r>
              <a:rPr lang="es-CO" dirty="0"/>
              <a:t>Recursos pagados a mujeres</a:t>
            </a:r>
          </a:p>
        </p:txBody>
      </p:sp>
      <p:pic>
        <p:nvPicPr>
          <p:cNvPr id="10" name="Gráfico 9" descr="Apretón de manos con relleno sólido">
            <a:extLst>
              <a:ext uri="{FF2B5EF4-FFF2-40B4-BE49-F238E27FC236}">
                <a16:creationId xmlns:a16="http://schemas.microsoft.com/office/drawing/2014/main" id="{4930CE65-3E6E-6F2B-E1A3-5E5A33B183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99390" y="5348355"/>
            <a:ext cx="923914" cy="923914"/>
          </a:xfrm>
          <a:prstGeom prst="rect">
            <a:avLst/>
          </a:prstGeom>
        </p:spPr>
      </p:pic>
      <p:sp>
        <p:nvSpPr>
          <p:cNvPr id="5" name="Marcador de contenido 2">
            <a:extLst>
              <a:ext uri="{FF2B5EF4-FFF2-40B4-BE49-F238E27FC236}">
                <a16:creationId xmlns:a16="http://schemas.microsoft.com/office/drawing/2014/main" id="{E68A5F18-972B-BBDD-D6F5-7B82FE294DB1}"/>
              </a:ext>
            </a:extLst>
          </p:cNvPr>
          <p:cNvSpPr txBox="1">
            <a:spLocks/>
          </p:cNvSpPr>
          <p:nvPr/>
        </p:nvSpPr>
        <p:spPr>
          <a:xfrm>
            <a:off x="97203" y="222971"/>
            <a:ext cx="5446643" cy="53517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s-CO" sz="3200" b="1" spc="-130" dirty="0">
                <a:solidFill>
                  <a:srgbClr val="C00000"/>
                </a:solidFill>
                <a:latin typeface="Calibri" panose="020F0502020204030204" pitchFamily="34" charset="0"/>
                <a:cs typeface="Calibri" panose="020F0502020204030204" pitchFamily="34" charset="0"/>
              </a:rPr>
              <a:t>Transferencias Monetarias a Mujeres</a:t>
            </a:r>
          </a:p>
        </p:txBody>
      </p:sp>
      <p:sp>
        <p:nvSpPr>
          <p:cNvPr id="7" name="Rectángulo: esquinas redondeadas 6">
            <a:extLst>
              <a:ext uri="{FF2B5EF4-FFF2-40B4-BE49-F238E27FC236}">
                <a16:creationId xmlns:a16="http://schemas.microsoft.com/office/drawing/2014/main" id="{F3C40FF5-FAD8-0575-87ED-A8383405ACBC}"/>
              </a:ext>
            </a:extLst>
          </p:cNvPr>
          <p:cNvSpPr/>
          <p:nvPr/>
        </p:nvSpPr>
        <p:spPr>
          <a:xfrm>
            <a:off x="246888" y="1197864"/>
            <a:ext cx="6464808" cy="347085"/>
          </a:xfrm>
          <a:prstGeom prst="roundRect">
            <a:avLst/>
          </a:prstGeom>
          <a:solidFill>
            <a:srgbClr val="FFA50E"/>
          </a:solidFill>
          <a:ln>
            <a:solidFill>
              <a:srgbClr val="FFA50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dirty="0">
                <a:solidFill>
                  <a:sysClr val="windowText" lastClr="000000"/>
                </a:solidFill>
              </a:rPr>
              <a:t>Transferencias exitosas ciclos 4, 5 y 6 de 2022 hacia mujeres</a:t>
            </a:r>
          </a:p>
        </p:txBody>
      </p:sp>
    </p:spTree>
    <p:extLst>
      <p:ext uri="{BB962C8B-B14F-4D97-AF65-F5344CB8AC3E}">
        <p14:creationId xmlns:p14="http://schemas.microsoft.com/office/powerpoint/2010/main" val="4050511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ilindro 15">
            <a:extLst>
              <a:ext uri="{FF2B5EF4-FFF2-40B4-BE49-F238E27FC236}">
                <a16:creationId xmlns:a16="http://schemas.microsoft.com/office/drawing/2014/main" id="{679B2C26-26B8-422D-83FC-4F23FD12FCE0}"/>
              </a:ext>
            </a:extLst>
          </p:cNvPr>
          <p:cNvSpPr/>
          <p:nvPr/>
        </p:nvSpPr>
        <p:spPr>
          <a:xfrm>
            <a:off x="1563329" y="894735"/>
            <a:ext cx="1527846" cy="1252322"/>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Jóvenes reto</a:t>
            </a:r>
            <a:endPar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$23.485</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3.087</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$11.357</a:t>
            </a:r>
          </a:p>
        </p:txBody>
      </p:sp>
      <p:sp>
        <p:nvSpPr>
          <p:cNvPr id="26" name="Título 1">
            <a:extLst>
              <a:ext uri="{FF2B5EF4-FFF2-40B4-BE49-F238E27FC236}">
                <a16:creationId xmlns:a16="http://schemas.microsoft.com/office/drawing/2014/main" id="{B686F7A1-B26C-466E-8830-FFC104D53CB7}"/>
              </a:ext>
            </a:extLst>
          </p:cNvPr>
          <p:cNvSpPr txBox="1">
            <a:spLocks/>
          </p:cNvSpPr>
          <p:nvPr/>
        </p:nvSpPr>
        <p:spPr>
          <a:xfrm>
            <a:off x="239223" y="251359"/>
            <a:ext cx="11125303" cy="498441"/>
          </a:xfrm>
          <a:prstGeom prst="rect">
            <a:avLst/>
          </a:prstGeom>
        </p:spPr>
        <p:txBody>
          <a:bodyPr vert="horz" lIns="121920" tIns="60960" rIns="121920" bIns="6096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Transferencias Monetarias de la Oferta Sectorial</a:t>
            </a:r>
          </a:p>
        </p:txBody>
      </p:sp>
      <p:sp>
        <p:nvSpPr>
          <p:cNvPr id="28" name="Cilindro 27">
            <a:extLst>
              <a:ext uri="{FF2B5EF4-FFF2-40B4-BE49-F238E27FC236}">
                <a16:creationId xmlns:a16="http://schemas.microsoft.com/office/drawing/2014/main" id="{BF43A984-1370-4B37-9350-DA55B95DBA9F}"/>
              </a:ext>
            </a:extLst>
          </p:cNvPr>
          <p:cNvSpPr/>
          <p:nvPr/>
        </p:nvSpPr>
        <p:spPr>
          <a:xfrm>
            <a:off x="3295765" y="914135"/>
            <a:ext cx="1527846" cy="1252322"/>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Jóvenes reto local</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$13.636</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2.078</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$1.866</a:t>
            </a:r>
          </a:p>
        </p:txBody>
      </p:sp>
      <p:sp>
        <p:nvSpPr>
          <p:cNvPr id="29" name="Cilindro 28">
            <a:extLst>
              <a:ext uri="{FF2B5EF4-FFF2-40B4-BE49-F238E27FC236}">
                <a16:creationId xmlns:a16="http://schemas.microsoft.com/office/drawing/2014/main" id="{19D63881-F9D9-4F3C-A4E8-E055437661E2}"/>
              </a:ext>
            </a:extLst>
          </p:cNvPr>
          <p:cNvSpPr/>
          <p:nvPr/>
        </p:nvSpPr>
        <p:spPr>
          <a:xfrm>
            <a:off x="5028201" y="913160"/>
            <a:ext cx="1527846" cy="1252322"/>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Alimentación Integral</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$1.131</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471</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$69</a:t>
            </a:r>
          </a:p>
        </p:txBody>
      </p:sp>
      <p:sp>
        <p:nvSpPr>
          <p:cNvPr id="31" name="Cilindro 30">
            <a:extLst>
              <a:ext uri="{FF2B5EF4-FFF2-40B4-BE49-F238E27FC236}">
                <a16:creationId xmlns:a16="http://schemas.microsoft.com/office/drawing/2014/main" id="{771646A2-ECDA-412C-8E12-58B95595E705}"/>
              </a:ext>
            </a:extLst>
          </p:cNvPr>
          <p:cNvSpPr/>
          <p:nvPr/>
        </p:nvSpPr>
        <p:spPr>
          <a:xfrm>
            <a:off x="1544011" y="2294547"/>
            <a:ext cx="1527846" cy="1252322"/>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Pobreza Evidente</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$1.106</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554</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$587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2" name="Cilindro 31">
            <a:extLst>
              <a:ext uri="{FF2B5EF4-FFF2-40B4-BE49-F238E27FC236}">
                <a16:creationId xmlns:a16="http://schemas.microsoft.com/office/drawing/2014/main" id="{6B9B67C1-7EA2-4750-8799-3053940FD71C}"/>
              </a:ext>
            </a:extLst>
          </p:cNvPr>
          <p:cNvSpPr/>
          <p:nvPr/>
        </p:nvSpPr>
        <p:spPr>
          <a:xfrm>
            <a:off x="3285162" y="2294547"/>
            <a:ext cx="1527846" cy="1252322"/>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Pobreza Oculta</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$853</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401</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$396</a:t>
            </a:r>
          </a:p>
        </p:txBody>
      </p:sp>
      <p:sp>
        <p:nvSpPr>
          <p:cNvPr id="33" name="Cilindro 32">
            <a:extLst>
              <a:ext uri="{FF2B5EF4-FFF2-40B4-BE49-F238E27FC236}">
                <a16:creationId xmlns:a16="http://schemas.microsoft.com/office/drawing/2014/main" id="{8FA88ED6-C376-41AD-B2A3-11DC4ABCBC40}"/>
              </a:ext>
            </a:extLst>
          </p:cNvPr>
          <p:cNvSpPr/>
          <p:nvPr/>
        </p:nvSpPr>
        <p:spPr>
          <a:xfrm>
            <a:off x="1585297" y="5018074"/>
            <a:ext cx="1527846" cy="1252322"/>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MiAhorro MiHogar</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$7.680</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979</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$21.371</a:t>
            </a:r>
          </a:p>
        </p:txBody>
      </p:sp>
      <p:sp>
        <p:nvSpPr>
          <p:cNvPr id="34" name="Cilindro 33">
            <a:extLst>
              <a:ext uri="{FF2B5EF4-FFF2-40B4-BE49-F238E27FC236}">
                <a16:creationId xmlns:a16="http://schemas.microsoft.com/office/drawing/2014/main" id="{88C92680-4A22-4C04-B8D1-D0122E33FA00}"/>
              </a:ext>
            </a:extLst>
          </p:cNvPr>
          <p:cNvSpPr/>
          <p:nvPr/>
        </p:nvSpPr>
        <p:spPr>
          <a:xfrm>
            <a:off x="5012470" y="2309712"/>
            <a:ext cx="1527846" cy="1252322"/>
          </a:xfrm>
          <a:prstGeom prst="can">
            <a:avLst/>
          </a:prstGeom>
          <a:solidFill>
            <a:srgbClr val="BFBFBF"/>
          </a:solidFill>
          <a:ln>
            <a:solidFill>
              <a:srgbClr val="BFBFB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Población LGBTI</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$886</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512</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$1.019</a:t>
            </a:r>
          </a:p>
        </p:txBody>
      </p:sp>
      <p:sp>
        <p:nvSpPr>
          <p:cNvPr id="35" name="Cilindro 34">
            <a:extLst>
              <a:ext uri="{FF2B5EF4-FFF2-40B4-BE49-F238E27FC236}">
                <a16:creationId xmlns:a16="http://schemas.microsoft.com/office/drawing/2014/main" id="{43CB03D9-BC31-42AA-8AA3-FAEB0233A76D}"/>
              </a:ext>
            </a:extLst>
          </p:cNvPr>
          <p:cNvSpPr/>
          <p:nvPr/>
        </p:nvSpPr>
        <p:spPr>
          <a:xfrm>
            <a:off x="6769342" y="940090"/>
            <a:ext cx="1527846" cy="1252322"/>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err="1">
                <a:ln>
                  <a:noFill/>
                </a:ln>
                <a:solidFill>
                  <a:srgbClr val="000000"/>
                </a:solidFill>
                <a:effectLst/>
                <a:uLnTx/>
                <a:uFillTx/>
                <a:latin typeface="Calibri" panose="020F0502020204030204"/>
                <a:ea typeface="+mn-ea"/>
                <a:cs typeface="+mn-cs"/>
              </a:rPr>
              <a:t>Cuidador@s</a:t>
            </a: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 de PcD</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$734</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318</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$166</a:t>
            </a:r>
          </a:p>
        </p:txBody>
      </p:sp>
      <p:sp>
        <p:nvSpPr>
          <p:cNvPr id="36" name="Cilindro 35">
            <a:extLst>
              <a:ext uri="{FF2B5EF4-FFF2-40B4-BE49-F238E27FC236}">
                <a16:creationId xmlns:a16="http://schemas.microsoft.com/office/drawing/2014/main" id="{948D2CFC-94B1-4133-9804-25D7AF64E346}"/>
              </a:ext>
            </a:extLst>
          </p:cNvPr>
          <p:cNvSpPr/>
          <p:nvPr/>
        </p:nvSpPr>
        <p:spPr>
          <a:xfrm>
            <a:off x="6734049" y="3679334"/>
            <a:ext cx="1621628" cy="1252322"/>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Mujeres Reverdecen SDA</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$10.079</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1.741</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$1</a:t>
            </a:r>
          </a:p>
        </p:txBody>
      </p:sp>
      <p:sp>
        <p:nvSpPr>
          <p:cNvPr id="38" name="Cilindro 37">
            <a:extLst>
              <a:ext uri="{FF2B5EF4-FFF2-40B4-BE49-F238E27FC236}">
                <a16:creationId xmlns:a16="http://schemas.microsoft.com/office/drawing/2014/main" id="{6F640C90-2E93-46D5-8DCF-CB04609A7E62}"/>
              </a:ext>
            </a:extLst>
          </p:cNvPr>
          <p:cNvSpPr/>
          <p:nvPr/>
        </p:nvSpPr>
        <p:spPr>
          <a:xfrm>
            <a:off x="6760902" y="5040964"/>
            <a:ext cx="1621628" cy="1252322"/>
          </a:xfrm>
          <a:prstGeom prst="can">
            <a:avLst/>
          </a:prstGeom>
          <a:solidFill>
            <a:srgbClr val="BFBFB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Mujeres Reverdecen JBB</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$3.346</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650</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$14</a:t>
            </a:r>
          </a:p>
        </p:txBody>
      </p:sp>
      <p:sp>
        <p:nvSpPr>
          <p:cNvPr id="40" name="Cilindro 39">
            <a:extLst>
              <a:ext uri="{FF2B5EF4-FFF2-40B4-BE49-F238E27FC236}">
                <a16:creationId xmlns:a16="http://schemas.microsoft.com/office/drawing/2014/main" id="{51E7A23C-086C-4CD1-9D04-F33ECB31B1EA}"/>
              </a:ext>
            </a:extLst>
          </p:cNvPr>
          <p:cNvSpPr/>
          <p:nvPr/>
        </p:nvSpPr>
        <p:spPr>
          <a:xfrm>
            <a:off x="6759646" y="2309712"/>
            <a:ext cx="1596031" cy="1252322"/>
          </a:xfrm>
          <a:prstGeom prst="can">
            <a:avLst/>
          </a:prstGeom>
          <a:solidFill>
            <a:srgbClr val="BFBFB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Rescate Social</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$28.631</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6.581</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$16.519</a:t>
            </a:r>
          </a:p>
        </p:txBody>
      </p:sp>
      <p:sp>
        <p:nvSpPr>
          <p:cNvPr id="41" name="Cilindro 40">
            <a:extLst>
              <a:ext uri="{FF2B5EF4-FFF2-40B4-BE49-F238E27FC236}">
                <a16:creationId xmlns:a16="http://schemas.microsoft.com/office/drawing/2014/main" id="{10876C09-14C9-4271-B82C-4976F97F79C8}"/>
              </a:ext>
            </a:extLst>
          </p:cNvPr>
          <p:cNvSpPr/>
          <p:nvPr/>
        </p:nvSpPr>
        <p:spPr>
          <a:xfrm>
            <a:off x="3314913" y="3685806"/>
            <a:ext cx="1527846" cy="1252322"/>
          </a:xfrm>
          <a:prstGeom prst="can">
            <a:avLst/>
          </a:prstGeom>
          <a:solidFill>
            <a:srgbClr val="BFBFB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Jóvenes a la U</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$7.566</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$2.848</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$704</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Rectángulo 2">
            <a:extLst>
              <a:ext uri="{FF2B5EF4-FFF2-40B4-BE49-F238E27FC236}">
                <a16:creationId xmlns:a16="http://schemas.microsoft.com/office/drawing/2014/main" id="{A8CB90D4-57BE-401A-B070-2619AF1865A1}"/>
              </a:ext>
            </a:extLst>
          </p:cNvPr>
          <p:cNvSpPr/>
          <p:nvPr/>
        </p:nvSpPr>
        <p:spPr>
          <a:xfrm>
            <a:off x="313458" y="1253529"/>
            <a:ext cx="840162" cy="33842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FF"/>
                </a:solidFill>
                <a:effectLst/>
                <a:uLnTx/>
                <a:uFillTx/>
                <a:latin typeface="Calibri" panose="020F0502020204030204"/>
                <a:ea typeface="+mn-ea"/>
                <a:cs typeface="+mn-cs"/>
              </a:rPr>
              <a:t>SDIS</a:t>
            </a:r>
            <a:endParaRPr kumimoji="0" lang="es-CO"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5" name="Rectángulo 44">
            <a:extLst>
              <a:ext uri="{FF2B5EF4-FFF2-40B4-BE49-F238E27FC236}">
                <a16:creationId xmlns:a16="http://schemas.microsoft.com/office/drawing/2014/main" id="{FC02153D-E5E5-4BD2-896B-3FCA7D2CF729}"/>
              </a:ext>
            </a:extLst>
          </p:cNvPr>
          <p:cNvSpPr/>
          <p:nvPr/>
        </p:nvSpPr>
        <p:spPr>
          <a:xfrm>
            <a:off x="313459" y="4087462"/>
            <a:ext cx="840162" cy="33842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FF"/>
                </a:solidFill>
                <a:effectLst/>
                <a:uLnTx/>
                <a:uFillTx/>
                <a:latin typeface="Calibri" panose="020F0502020204030204"/>
                <a:ea typeface="+mn-ea"/>
                <a:cs typeface="+mn-cs"/>
              </a:rPr>
              <a:t>SED</a:t>
            </a:r>
            <a:endParaRPr kumimoji="0" lang="es-CO"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Rectángulo 45">
            <a:extLst>
              <a:ext uri="{FF2B5EF4-FFF2-40B4-BE49-F238E27FC236}">
                <a16:creationId xmlns:a16="http://schemas.microsoft.com/office/drawing/2014/main" id="{C29517F8-11D8-48CB-9250-85926813FD8F}"/>
              </a:ext>
            </a:extLst>
          </p:cNvPr>
          <p:cNvSpPr/>
          <p:nvPr/>
        </p:nvSpPr>
        <p:spPr>
          <a:xfrm>
            <a:off x="313459" y="5529883"/>
            <a:ext cx="840162" cy="33842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FF"/>
                </a:solidFill>
                <a:effectLst/>
                <a:uLnTx/>
                <a:uFillTx/>
                <a:latin typeface="Calibri" panose="020F0502020204030204"/>
                <a:ea typeface="+mn-ea"/>
                <a:cs typeface="+mn-cs"/>
              </a:rPr>
              <a:t>SDHT</a:t>
            </a:r>
          </a:p>
        </p:txBody>
      </p:sp>
      <p:sp>
        <p:nvSpPr>
          <p:cNvPr id="39" name="Cilindro 38">
            <a:extLst>
              <a:ext uri="{FF2B5EF4-FFF2-40B4-BE49-F238E27FC236}">
                <a16:creationId xmlns:a16="http://schemas.microsoft.com/office/drawing/2014/main" id="{1AC56DC5-6294-4367-A1CE-426111F6321A}"/>
              </a:ext>
            </a:extLst>
          </p:cNvPr>
          <p:cNvSpPr/>
          <p:nvPr/>
        </p:nvSpPr>
        <p:spPr>
          <a:xfrm>
            <a:off x="1563329" y="3656310"/>
            <a:ext cx="1527846" cy="1252322"/>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Reto a la U</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$3.779</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1.582</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$4.561</a:t>
            </a:r>
          </a:p>
        </p:txBody>
      </p:sp>
      <p:sp>
        <p:nvSpPr>
          <p:cNvPr id="42" name="Rectángulo 41">
            <a:extLst>
              <a:ext uri="{FF2B5EF4-FFF2-40B4-BE49-F238E27FC236}">
                <a16:creationId xmlns:a16="http://schemas.microsoft.com/office/drawing/2014/main" id="{89C02343-7F97-41D7-824D-89DCFFCF9976}"/>
              </a:ext>
            </a:extLst>
          </p:cNvPr>
          <p:cNvSpPr/>
          <p:nvPr/>
        </p:nvSpPr>
        <p:spPr>
          <a:xfrm>
            <a:off x="5393215" y="4122890"/>
            <a:ext cx="840162" cy="33842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FF"/>
                </a:solidFill>
                <a:effectLst/>
                <a:uLnTx/>
                <a:uFillTx/>
                <a:latin typeface="Calibri" panose="020F0502020204030204"/>
                <a:ea typeface="+mn-ea"/>
                <a:cs typeface="+mn-cs"/>
              </a:rPr>
              <a:t>SDA</a:t>
            </a:r>
            <a:endParaRPr kumimoji="0" lang="es-CO"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3" name="Rectángulo 42">
            <a:extLst>
              <a:ext uri="{FF2B5EF4-FFF2-40B4-BE49-F238E27FC236}">
                <a16:creationId xmlns:a16="http://schemas.microsoft.com/office/drawing/2014/main" id="{0591C0E8-9BA8-4B59-9D1A-8158E197EA11}"/>
              </a:ext>
            </a:extLst>
          </p:cNvPr>
          <p:cNvSpPr/>
          <p:nvPr/>
        </p:nvSpPr>
        <p:spPr>
          <a:xfrm>
            <a:off x="5473829" y="5596015"/>
            <a:ext cx="840162" cy="33842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FF"/>
                </a:solidFill>
                <a:effectLst/>
                <a:uLnTx/>
                <a:uFillTx/>
                <a:latin typeface="Calibri" panose="020F0502020204030204"/>
                <a:ea typeface="+mn-ea"/>
                <a:cs typeface="+mn-cs"/>
              </a:rPr>
              <a:t>JBB</a:t>
            </a:r>
            <a:endParaRPr kumimoji="0" lang="es-CO"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AB2AD963-0DCD-4274-89B7-0AD104F4E6EA}"/>
              </a:ext>
            </a:extLst>
          </p:cNvPr>
          <p:cNvSpPr txBox="1"/>
          <p:nvPr/>
        </p:nvSpPr>
        <p:spPr>
          <a:xfrm>
            <a:off x="9078299" y="3080531"/>
            <a:ext cx="1975779"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1" i="0" u="none" strike="noStrike" kern="1200" cap="none" spc="0" normalizeH="0" baseline="0" noProof="0" dirty="0">
                <a:ln>
                  <a:noFill/>
                </a:ln>
                <a:solidFill>
                  <a:srgbClr val="F6AF35">
                    <a:lumMod val="75000"/>
                  </a:srgbClr>
                </a:solidFill>
                <a:effectLst/>
                <a:uLnTx/>
                <a:uFillTx/>
                <a:latin typeface="Calibri" panose="020F0502020204030204"/>
                <a:ea typeface="+mn-ea"/>
                <a:cs typeface="+mn-cs"/>
              </a:rPr>
              <a:t>Los criterios de focalización y priorización son establecidos por las entidades líderes de los programas de la oferta sectorial</a:t>
            </a:r>
            <a:endParaRPr kumimoji="0" lang="es-CO" sz="1500" b="1" i="0" u="none" strike="noStrike" kern="1200" cap="none" spc="0" normalizeH="0" baseline="0" noProof="0" dirty="0">
              <a:ln>
                <a:noFill/>
              </a:ln>
              <a:solidFill>
                <a:srgbClr val="F6AF35">
                  <a:lumMod val="75000"/>
                </a:srgbClr>
              </a:solidFill>
              <a:effectLst/>
              <a:uLnTx/>
              <a:uFillTx/>
              <a:latin typeface="Calibri" panose="020F0502020204030204"/>
              <a:ea typeface="+mn-ea"/>
              <a:cs typeface="+mn-cs"/>
            </a:endParaRPr>
          </a:p>
        </p:txBody>
      </p:sp>
      <p:pic>
        <p:nvPicPr>
          <p:cNvPr id="12" name="Gráfico 11" descr="Lupa">
            <a:extLst>
              <a:ext uri="{FF2B5EF4-FFF2-40B4-BE49-F238E27FC236}">
                <a16:creationId xmlns:a16="http://schemas.microsoft.com/office/drawing/2014/main" id="{7910106C-08D0-4B2B-B5B3-C9B7103C9F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73632" y="2612888"/>
            <a:ext cx="510589" cy="510589"/>
          </a:xfrm>
          <a:prstGeom prst="rect">
            <a:avLst/>
          </a:prstGeom>
        </p:spPr>
      </p:pic>
      <p:sp>
        <p:nvSpPr>
          <p:cNvPr id="4" name="Cilindro 3">
            <a:extLst>
              <a:ext uri="{FF2B5EF4-FFF2-40B4-BE49-F238E27FC236}">
                <a16:creationId xmlns:a16="http://schemas.microsoft.com/office/drawing/2014/main" id="{B8F9ED67-24F0-3850-096E-A4DD3EA56F78}"/>
              </a:ext>
            </a:extLst>
          </p:cNvPr>
          <p:cNvSpPr/>
          <p:nvPr/>
        </p:nvSpPr>
        <p:spPr>
          <a:xfrm>
            <a:off x="8562594" y="940090"/>
            <a:ext cx="1621628" cy="1252322"/>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Adulto Mayor</a:t>
            </a:r>
          </a:p>
          <a:p>
            <a:pPr marR="0" lvl="0" algn="l" defTabSz="914400" rtl="0" eaLnBrk="1" fontAlgn="auto" latinLnBrk="0" hangingPunct="1">
              <a:lnSpc>
                <a:spcPct val="100000"/>
              </a:lnSpc>
              <a:spcBef>
                <a:spcPts val="0"/>
              </a:spcBef>
              <a:spcAft>
                <a:spcPts val="0"/>
              </a:spcAft>
              <a:buClrTx/>
              <a:buSzTx/>
              <a:tabLst/>
              <a:defRPr/>
            </a:pPr>
            <a:endPar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Diagrama de flujo: conector 5">
            <a:extLst>
              <a:ext uri="{FF2B5EF4-FFF2-40B4-BE49-F238E27FC236}">
                <a16:creationId xmlns:a16="http://schemas.microsoft.com/office/drawing/2014/main" id="{990F3F56-DF1C-4AA2-3C1C-928A133B1DE7}"/>
              </a:ext>
            </a:extLst>
          </p:cNvPr>
          <p:cNvSpPr/>
          <p:nvPr/>
        </p:nvSpPr>
        <p:spPr>
          <a:xfrm>
            <a:off x="8882297" y="2596642"/>
            <a:ext cx="2275115" cy="2311990"/>
          </a:xfrm>
          <a:prstGeom prst="flowChartConnector">
            <a:avLst/>
          </a:prstGeom>
          <a:no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1">
            <a:extLst>
              <a:ext uri="{FF2B5EF4-FFF2-40B4-BE49-F238E27FC236}">
                <a16:creationId xmlns:a16="http://schemas.microsoft.com/office/drawing/2014/main" id="{6EB8D1DD-67D9-A8F8-93A2-D1BECBAA7403}"/>
              </a:ext>
            </a:extLst>
          </p:cNvPr>
          <p:cNvSpPr/>
          <p:nvPr/>
        </p:nvSpPr>
        <p:spPr>
          <a:xfrm>
            <a:off x="8829441" y="5526049"/>
            <a:ext cx="1053480" cy="33842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FFFFF"/>
                </a:solidFill>
                <a:effectLst/>
                <a:uLnTx/>
                <a:uFillTx/>
                <a:latin typeface="Calibri" panose="020F0502020204030204"/>
                <a:ea typeface="+mn-ea"/>
                <a:cs typeface="+mn-cs"/>
              </a:rPr>
              <a:t>ATENEA</a:t>
            </a:r>
            <a:endParaRPr kumimoji="0" lang="es-CO"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Cilindro 7">
            <a:extLst>
              <a:ext uri="{FF2B5EF4-FFF2-40B4-BE49-F238E27FC236}">
                <a16:creationId xmlns:a16="http://schemas.microsoft.com/office/drawing/2014/main" id="{E27BADCE-D382-DCCB-03F8-B14CEDB63069}"/>
              </a:ext>
            </a:extLst>
          </p:cNvPr>
          <p:cNvSpPr/>
          <p:nvPr/>
        </p:nvSpPr>
        <p:spPr>
          <a:xfrm>
            <a:off x="10460987" y="5086395"/>
            <a:ext cx="1527846" cy="1252322"/>
          </a:xfrm>
          <a:prstGeom prst="can">
            <a:avLst/>
          </a:prstGeom>
          <a:solidFill>
            <a:srgbClr val="BFBFB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Jóvenes a la U</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$501</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501</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$9.499</a:t>
            </a:r>
          </a:p>
        </p:txBody>
      </p:sp>
      <p:sp>
        <p:nvSpPr>
          <p:cNvPr id="9" name="Cilindro 8">
            <a:extLst>
              <a:ext uri="{FF2B5EF4-FFF2-40B4-BE49-F238E27FC236}">
                <a16:creationId xmlns:a16="http://schemas.microsoft.com/office/drawing/2014/main" id="{44BA99A2-A69A-7E9A-186F-FFE718E8CE4A}"/>
              </a:ext>
            </a:extLst>
          </p:cNvPr>
          <p:cNvSpPr/>
          <p:nvPr/>
        </p:nvSpPr>
        <p:spPr>
          <a:xfrm>
            <a:off x="3337534" y="5040964"/>
            <a:ext cx="1527846" cy="1252322"/>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Calibri" panose="020F0502020204030204"/>
                <a:ea typeface="+mn-ea"/>
                <a:cs typeface="+mn-cs"/>
              </a:rPr>
              <a:t>Arriendo Solidario</a:t>
            </a:r>
          </a:p>
          <a:p>
            <a:pPr marR="0" lvl="0" algn="l" defTabSz="914400" rtl="0" eaLnBrk="1" fontAlgn="auto" latinLnBrk="0" hangingPunct="1">
              <a:lnSpc>
                <a:spcPct val="100000"/>
              </a:lnSpc>
              <a:spcBef>
                <a:spcPts val="0"/>
              </a:spcBef>
              <a:spcAft>
                <a:spcPts val="0"/>
              </a:spcAft>
              <a:buClrTx/>
              <a:buSzTx/>
              <a:tabLst/>
              <a:defRPr/>
            </a:pPr>
            <a:r>
              <a:rPr lang="es-MX" sz="900" b="1" dirty="0">
                <a:solidFill>
                  <a:srgbClr val="000000"/>
                </a:solidFill>
                <a:latin typeface="Calibri" panose="020F0502020204030204"/>
              </a:rPr>
              <a:t>Dispersado: $16.224</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Hogares </a:t>
            </a:r>
            <a:r>
              <a:rPr lang="es-MX" sz="900" b="1" dirty="0">
                <a:solidFill>
                  <a:srgbClr val="000000"/>
                </a:solidFill>
                <a:latin typeface="Calibri" panose="020F0502020204030204"/>
              </a:rPr>
              <a:t>Atendidos: 4.992</a:t>
            </a:r>
          </a:p>
          <a:p>
            <a:pPr marR="0" lvl="0" algn="l" defTabSz="914400" rtl="0" eaLnBrk="1" fontAlgn="auto" latinLnBrk="0" hangingPunct="1">
              <a:lnSpc>
                <a:spcPct val="100000"/>
              </a:lnSpc>
              <a:spcBef>
                <a:spcPts val="0"/>
              </a:spcBef>
              <a:spcAft>
                <a:spcPts val="0"/>
              </a:spcAft>
              <a:buClrTx/>
              <a:buSzTx/>
              <a:tabLst/>
              <a:defRPr/>
            </a:pPr>
            <a:r>
              <a:rPr kumimoji="0" lang="es-MX" sz="900" b="1" i="0" u="none" strike="noStrike" kern="1200" cap="none" spc="0" normalizeH="0" baseline="0" noProof="0" dirty="0">
                <a:ln>
                  <a:noFill/>
                </a:ln>
                <a:solidFill>
                  <a:srgbClr val="000000"/>
                </a:solidFill>
                <a:effectLst/>
                <a:uLnTx/>
                <a:uFillTx/>
                <a:latin typeface="Calibri" panose="020F0502020204030204"/>
                <a:ea typeface="+mn-ea"/>
                <a:cs typeface="+mn-cs"/>
              </a:rPr>
              <a:t>Saldo: $6.957</a:t>
            </a:r>
          </a:p>
        </p:txBody>
      </p:sp>
      <p:sp>
        <p:nvSpPr>
          <p:cNvPr id="5" name="CuadroTexto 4">
            <a:extLst>
              <a:ext uri="{FF2B5EF4-FFF2-40B4-BE49-F238E27FC236}">
                <a16:creationId xmlns:a16="http://schemas.microsoft.com/office/drawing/2014/main" id="{2EDE34D9-B6FC-67AE-AD5B-148E290CB7F8}"/>
              </a:ext>
            </a:extLst>
          </p:cNvPr>
          <p:cNvSpPr txBox="1"/>
          <p:nvPr/>
        </p:nvSpPr>
        <p:spPr>
          <a:xfrm>
            <a:off x="8205026" y="6555383"/>
            <a:ext cx="3958390" cy="246221"/>
          </a:xfrm>
          <a:prstGeom prst="rect">
            <a:avLst/>
          </a:prstGeom>
          <a:noFill/>
        </p:spPr>
        <p:txBody>
          <a:bodyPr wrap="square" rtlCol="0">
            <a:spAutoFit/>
          </a:bodyPr>
          <a:lstStyle/>
          <a:p>
            <a:pPr algn="r"/>
            <a:r>
              <a:rPr lang="es-CO" sz="1000"/>
              <a:t>Cifras en millones de pesos, a corte 31 de octubre de 2022</a:t>
            </a:r>
          </a:p>
        </p:txBody>
      </p:sp>
    </p:spTree>
    <p:extLst>
      <p:ext uri="{BB962C8B-B14F-4D97-AF65-F5344CB8AC3E}">
        <p14:creationId xmlns:p14="http://schemas.microsoft.com/office/powerpoint/2010/main" val="1922914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ítulo 4">
            <a:extLst>
              <a:ext uri="{FF2B5EF4-FFF2-40B4-BE49-F238E27FC236}">
                <a16:creationId xmlns:a16="http://schemas.microsoft.com/office/drawing/2014/main" id="{6757186C-045F-4112-A704-8B17C8518130}"/>
              </a:ext>
            </a:extLst>
          </p:cNvPr>
          <p:cNvSpPr txBox="1">
            <a:spLocks/>
          </p:cNvSpPr>
          <p:nvPr/>
        </p:nvSpPr>
        <p:spPr>
          <a:xfrm>
            <a:off x="317594" y="277560"/>
            <a:ext cx="5778406" cy="772763"/>
          </a:xfrm>
          <a:prstGeom prst="rect">
            <a:avLst/>
          </a:prstGeom>
        </p:spPr>
        <p:txBody>
          <a:bodyPr>
            <a:noAutofit/>
          </a:bodyPr>
          <a:lstStyle>
            <a:lvl1pPr algn="l" defTabSz="914400" rtl="0" eaLnBrk="1" latinLnBrk="0" hangingPunct="1">
              <a:lnSpc>
                <a:spcPct val="90000"/>
              </a:lnSpc>
              <a:spcBef>
                <a:spcPct val="0"/>
              </a:spcBef>
              <a:buNone/>
              <a:defRPr sz="3600" b="1" kern="1200">
                <a:solidFill>
                  <a:srgbClr val="E3022E"/>
                </a:solidFill>
                <a:latin typeface="Arial Narrow" panose="020B0606020202030204" pitchFamily="34" charset="0"/>
                <a:ea typeface="+mj-ea"/>
                <a:cs typeface="+mj-cs"/>
              </a:defRPr>
            </a:lvl1pPr>
          </a:lstStyle>
          <a:p>
            <a:endParaRPr lang="es-CO" sz="2800" dirty="0">
              <a:solidFill>
                <a:srgbClr val="C00000"/>
              </a:solidFill>
              <a:latin typeface="Arial" panose="020B0604020202020204" pitchFamily="34" charset="0"/>
              <a:cs typeface="Arial" panose="020B0604020202020204" pitchFamily="34" charset="0"/>
            </a:endParaRPr>
          </a:p>
        </p:txBody>
      </p:sp>
      <p:graphicFrame>
        <p:nvGraphicFramePr>
          <p:cNvPr id="4" name="Diagrama 3">
            <a:extLst>
              <a:ext uri="{FF2B5EF4-FFF2-40B4-BE49-F238E27FC236}">
                <a16:creationId xmlns:a16="http://schemas.microsoft.com/office/drawing/2014/main" id="{8A6B1CB8-D99B-4C0F-AC62-4F06B886D931}"/>
              </a:ext>
            </a:extLst>
          </p:cNvPr>
          <p:cNvGraphicFramePr/>
          <p:nvPr/>
        </p:nvGraphicFramePr>
        <p:xfrm>
          <a:off x="337539" y="1147107"/>
          <a:ext cx="11702667" cy="4987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contenido 2">
            <a:extLst>
              <a:ext uri="{FF2B5EF4-FFF2-40B4-BE49-F238E27FC236}">
                <a16:creationId xmlns:a16="http://schemas.microsoft.com/office/drawing/2014/main" id="{A3321B9C-1398-5080-F121-9A19E206F569}"/>
              </a:ext>
            </a:extLst>
          </p:cNvPr>
          <p:cNvSpPr txBox="1">
            <a:spLocks/>
          </p:cNvSpPr>
          <p:nvPr/>
        </p:nvSpPr>
        <p:spPr>
          <a:xfrm>
            <a:off x="337539" y="267882"/>
            <a:ext cx="9142363" cy="8353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750" b="1" dirty="0">
                <a:solidFill>
                  <a:srgbClr val="C00000"/>
                </a:solidFill>
                <a:latin typeface="Arial" panose="020B0604020202020204" pitchFamily="34" charset="0"/>
                <a:cs typeface="Arial" panose="020B0604020202020204" pitchFamily="34" charset="0"/>
              </a:rPr>
              <a:t>Transición IMG – Estructura 2023</a:t>
            </a:r>
            <a:endParaRPr lang="es-CO" sz="1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404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613A322-5504-CAE8-9F84-8C004D28E275}"/>
              </a:ext>
            </a:extLst>
          </p:cNvPr>
          <p:cNvSpPr txBox="1">
            <a:spLocks/>
          </p:cNvSpPr>
          <p:nvPr/>
        </p:nvSpPr>
        <p:spPr>
          <a:xfrm>
            <a:off x="337539" y="267882"/>
            <a:ext cx="9142363" cy="8353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
              </a:spcBef>
              <a:buFont typeface="Arial" panose="020B0604020202020204" pitchFamily="34" charset="0"/>
              <a:buNone/>
            </a:pPr>
            <a:r>
              <a:rPr lang="es-CO" sz="2750" b="1" dirty="0">
                <a:solidFill>
                  <a:srgbClr val="C00000"/>
                </a:solidFill>
                <a:latin typeface="Arial" panose="020B0604020202020204" pitchFamily="34" charset="0"/>
                <a:cs typeface="Arial" panose="020B0604020202020204" pitchFamily="34" charset="0"/>
              </a:rPr>
              <a:t>Transición IMG</a:t>
            </a:r>
          </a:p>
          <a:p>
            <a:pPr marL="0" indent="0">
              <a:spcBef>
                <a:spcPts val="100"/>
              </a:spcBef>
              <a:buFont typeface="Arial" panose="020B0604020202020204" pitchFamily="34" charset="0"/>
              <a:buNone/>
            </a:pPr>
            <a:r>
              <a:rPr lang="es-CO" sz="1600" b="1" dirty="0">
                <a:solidFill>
                  <a:srgbClr val="C00000"/>
                </a:solidFill>
                <a:latin typeface="Arial" panose="020B0604020202020204" pitchFamily="34" charset="0"/>
                <a:cs typeface="Arial" panose="020B0604020202020204" pitchFamily="34" charset="0"/>
              </a:rPr>
              <a:t>Cambios Ciudadanía IMG 2023</a:t>
            </a:r>
            <a:endParaRPr lang="es-CO" sz="1400" b="1" dirty="0">
              <a:solidFill>
                <a:srgbClr val="C00000"/>
              </a:solidFill>
              <a:latin typeface="Arial" panose="020B0604020202020204" pitchFamily="34" charset="0"/>
              <a:cs typeface="Arial" panose="020B0604020202020204" pitchFamily="34" charset="0"/>
            </a:endParaRPr>
          </a:p>
        </p:txBody>
      </p:sp>
      <p:graphicFrame>
        <p:nvGraphicFramePr>
          <p:cNvPr id="4" name="Tabla 6">
            <a:extLst>
              <a:ext uri="{FF2B5EF4-FFF2-40B4-BE49-F238E27FC236}">
                <a16:creationId xmlns:a16="http://schemas.microsoft.com/office/drawing/2014/main" id="{C0F0D867-619E-DFB8-DE31-B33F6BBBFA4C}"/>
              </a:ext>
            </a:extLst>
          </p:cNvPr>
          <p:cNvGraphicFramePr>
            <a:graphicFrameLocks noGrp="1"/>
          </p:cNvGraphicFramePr>
          <p:nvPr/>
        </p:nvGraphicFramePr>
        <p:xfrm>
          <a:off x="1170038" y="2265627"/>
          <a:ext cx="10005962" cy="3368725"/>
        </p:xfrm>
        <a:graphic>
          <a:graphicData uri="http://schemas.openxmlformats.org/drawingml/2006/table">
            <a:tbl>
              <a:tblPr firstRow="1" bandRow="1">
                <a:solidFill>
                  <a:srgbClr val="F9B233"/>
                </a:solidFill>
                <a:effectLst>
                  <a:outerShdw blurRad="152400" dist="317500" dir="5400000" sx="90000" sy="-19000" rotWithShape="0">
                    <a:prstClr val="black">
                      <a:alpha val="15000"/>
                    </a:prstClr>
                  </a:outerShdw>
                </a:effectLst>
                <a:tableStyleId>{00A15C55-8517-42AA-B614-E9B94910E393}</a:tableStyleId>
              </a:tblPr>
              <a:tblGrid>
                <a:gridCol w="5002981">
                  <a:extLst>
                    <a:ext uri="{9D8B030D-6E8A-4147-A177-3AD203B41FA5}">
                      <a16:colId xmlns:a16="http://schemas.microsoft.com/office/drawing/2014/main" val="575117645"/>
                    </a:ext>
                  </a:extLst>
                </a:gridCol>
                <a:gridCol w="5002981">
                  <a:extLst>
                    <a:ext uri="{9D8B030D-6E8A-4147-A177-3AD203B41FA5}">
                      <a16:colId xmlns:a16="http://schemas.microsoft.com/office/drawing/2014/main" val="3193741342"/>
                    </a:ext>
                  </a:extLst>
                </a:gridCol>
              </a:tblGrid>
              <a:tr h="545729">
                <a:tc>
                  <a:txBody>
                    <a:bodyPr/>
                    <a:lstStyle/>
                    <a:p>
                      <a:pPr algn="ctr"/>
                      <a:r>
                        <a:rPr lang="es-CO" dirty="0">
                          <a:solidFill>
                            <a:sysClr val="windowText" lastClr="000000"/>
                          </a:solidFill>
                        </a:rPr>
                        <a:t>Aspectos que Cambian</a:t>
                      </a:r>
                    </a:p>
                  </a:txBody>
                  <a:tcPr anchor="ctr">
                    <a:solidFill>
                      <a:srgbClr val="F9B233"/>
                    </a:solidFill>
                  </a:tcPr>
                </a:tc>
                <a:tc>
                  <a:txBody>
                    <a:bodyPr/>
                    <a:lstStyle/>
                    <a:p>
                      <a:pPr algn="ctr"/>
                      <a:r>
                        <a:rPr lang="es-CO" dirty="0">
                          <a:solidFill>
                            <a:sysClr val="windowText" lastClr="000000"/>
                          </a:solidFill>
                        </a:rPr>
                        <a:t>Aspectos que No Cambian</a:t>
                      </a:r>
                    </a:p>
                  </a:txBody>
                  <a:tcPr anchor="ctr">
                    <a:solidFill>
                      <a:srgbClr val="F9B233"/>
                    </a:solidFill>
                  </a:tcPr>
                </a:tc>
                <a:extLst>
                  <a:ext uri="{0D108BD9-81ED-4DB2-BD59-A6C34878D82A}">
                    <a16:rowId xmlns:a16="http://schemas.microsoft.com/office/drawing/2014/main" val="4047501051"/>
                  </a:ext>
                </a:extLst>
              </a:tr>
              <a:tr h="545729">
                <a:tc>
                  <a:txBody>
                    <a:bodyPr/>
                    <a:lstStyle/>
                    <a:p>
                      <a:pPr lvl="1" algn="l"/>
                      <a:r>
                        <a:rPr lang="es-CO" dirty="0">
                          <a:solidFill>
                            <a:sysClr val="windowText" lastClr="000000"/>
                          </a:solidFill>
                        </a:rPr>
                        <a:t>Criterios de focalización (Hogares más pobres)</a:t>
                      </a:r>
                    </a:p>
                  </a:txBody>
                  <a:tcPr anchor="ctr">
                    <a:solidFill>
                      <a:srgbClr val="FFE8CB"/>
                    </a:solidFill>
                  </a:tcPr>
                </a:tc>
                <a:tc>
                  <a:txBody>
                    <a:bodyPr/>
                    <a:lstStyle/>
                    <a:p>
                      <a:pPr algn="l"/>
                      <a:r>
                        <a:rPr lang="es-CO" dirty="0">
                          <a:solidFill>
                            <a:sysClr val="windowText" lastClr="000000"/>
                          </a:solidFill>
                        </a:rPr>
                        <a:t>       Operadores financieros – Medios de pago</a:t>
                      </a:r>
                    </a:p>
                  </a:txBody>
                  <a:tcPr anchor="ctr">
                    <a:solidFill>
                      <a:srgbClr val="FFE8CB"/>
                    </a:solidFill>
                  </a:tcPr>
                </a:tc>
                <a:extLst>
                  <a:ext uri="{0D108BD9-81ED-4DB2-BD59-A6C34878D82A}">
                    <a16:rowId xmlns:a16="http://schemas.microsoft.com/office/drawing/2014/main" val="3996668042"/>
                  </a:ext>
                </a:extLst>
              </a:tr>
              <a:tr h="545729">
                <a:tc>
                  <a:txBody>
                    <a:bodyPr/>
                    <a:lstStyle/>
                    <a:p>
                      <a:pPr lvl="1" algn="l"/>
                      <a:r>
                        <a:rPr lang="es-CO" dirty="0">
                          <a:solidFill>
                            <a:sysClr val="windowText" lastClr="000000"/>
                          </a:solidFill>
                        </a:rPr>
                        <a:t>Valor de los montos</a:t>
                      </a:r>
                    </a:p>
                  </a:txBody>
                  <a:tcPr anchor="ctr">
                    <a:solidFill>
                      <a:srgbClr val="FFF4E7"/>
                    </a:solidFill>
                  </a:tcPr>
                </a:tc>
                <a:tc>
                  <a:txBody>
                    <a:bodyPr/>
                    <a:lstStyle/>
                    <a:p>
                      <a:pPr algn="l"/>
                      <a:r>
                        <a:rPr lang="es-CO" dirty="0">
                          <a:solidFill>
                            <a:sysClr val="windowText" lastClr="000000"/>
                          </a:solidFill>
                        </a:rPr>
                        <a:t>       Pagos mensuales al inicio del mes</a:t>
                      </a:r>
                    </a:p>
                  </a:txBody>
                  <a:tcPr anchor="ctr">
                    <a:solidFill>
                      <a:srgbClr val="FFF4E7"/>
                    </a:solidFill>
                  </a:tcPr>
                </a:tc>
                <a:extLst>
                  <a:ext uri="{0D108BD9-81ED-4DB2-BD59-A6C34878D82A}">
                    <a16:rowId xmlns:a16="http://schemas.microsoft.com/office/drawing/2014/main" val="1704075214"/>
                  </a:ext>
                </a:extLst>
              </a:tr>
              <a:tr h="545729">
                <a:tc>
                  <a:txBody>
                    <a:bodyPr/>
                    <a:lstStyle/>
                    <a:p>
                      <a:pPr algn="l"/>
                      <a:r>
                        <a:rPr lang="es-CO" dirty="0">
                          <a:solidFill>
                            <a:sysClr val="windowText" lastClr="000000"/>
                          </a:solidFill>
                        </a:rPr>
                        <a:t>           Derechos de petición en SDIS y SDP</a:t>
                      </a:r>
                    </a:p>
                  </a:txBody>
                  <a:tcPr anchor="ctr">
                    <a:solidFill>
                      <a:srgbClr val="FFE8CB"/>
                    </a:solidFill>
                  </a:tcPr>
                </a:tc>
                <a:tc>
                  <a:txBody>
                    <a:bodyPr/>
                    <a:lstStyle/>
                    <a:p>
                      <a:pPr algn="l"/>
                      <a:r>
                        <a:rPr lang="es-CO" dirty="0">
                          <a:solidFill>
                            <a:sysClr val="windowText" lastClr="000000"/>
                          </a:solidFill>
                        </a:rPr>
                        <a:t>       Convenios con operadores financieros</a:t>
                      </a:r>
                    </a:p>
                  </a:txBody>
                  <a:tcPr anchor="ctr">
                    <a:solidFill>
                      <a:srgbClr val="FFE8CB"/>
                    </a:solidFill>
                  </a:tcPr>
                </a:tc>
                <a:extLst>
                  <a:ext uri="{0D108BD9-81ED-4DB2-BD59-A6C34878D82A}">
                    <a16:rowId xmlns:a16="http://schemas.microsoft.com/office/drawing/2014/main" val="3767329494"/>
                  </a:ext>
                </a:extLst>
              </a:tr>
              <a:tr h="545729">
                <a:tc>
                  <a:txBody>
                    <a:bodyPr/>
                    <a:lstStyle/>
                    <a:p>
                      <a:pPr algn="l"/>
                      <a:endParaRPr lang="es-CO" dirty="0">
                        <a:solidFill>
                          <a:sysClr val="windowText" lastClr="000000"/>
                        </a:solidFill>
                        <a:highlight>
                          <a:srgbClr val="FFFFFF"/>
                        </a:highlight>
                      </a:endParaRPr>
                    </a:p>
                  </a:txBody>
                  <a:tcPr anchor="ctr">
                    <a:solidFill>
                      <a:schemeClr val="bg1"/>
                    </a:solidFill>
                  </a:tcPr>
                </a:tc>
                <a:tc>
                  <a:txBody>
                    <a:bodyPr/>
                    <a:lstStyle/>
                    <a:p>
                      <a:pPr algn="l"/>
                      <a:r>
                        <a:rPr lang="es-CO" dirty="0">
                          <a:solidFill>
                            <a:sysClr val="windowText" lastClr="000000"/>
                          </a:solidFill>
                        </a:rPr>
                        <a:t>       Confirmación a través de mensaje de texto</a:t>
                      </a:r>
                    </a:p>
                  </a:txBody>
                  <a:tcPr anchor="ctr">
                    <a:solidFill>
                      <a:srgbClr val="FFF4E7"/>
                    </a:solidFill>
                  </a:tcPr>
                </a:tc>
                <a:extLst>
                  <a:ext uri="{0D108BD9-81ED-4DB2-BD59-A6C34878D82A}">
                    <a16:rowId xmlns:a16="http://schemas.microsoft.com/office/drawing/2014/main" val="1882269369"/>
                  </a:ext>
                </a:extLst>
              </a:tr>
              <a:tr h="545729">
                <a:tc>
                  <a:txBody>
                    <a:bodyPr/>
                    <a:lstStyle/>
                    <a:p>
                      <a:pPr algn="l"/>
                      <a:endParaRPr lang="es-CO" dirty="0">
                        <a:solidFill>
                          <a:sysClr val="windowText" lastClr="000000"/>
                        </a:solidFill>
                        <a:highlight>
                          <a:srgbClr val="FFFFFF"/>
                        </a:highlight>
                      </a:endParaRPr>
                    </a:p>
                  </a:txBody>
                  <a:tcPr anchor="ctr">
                    <a:solidFill>
                      <a:schemeClr val="bg1"/>
                    </a:solidFill>
                  </a:tcPr>
                </a:tc>
                <a:tc>
                  <a:txBody>
                    <a:bodyPr/>
                    <a:lstStyle/>
                    <a:p>
                      <a:pPr algn="l"/>
                      <a:r>
                        <a:rPr lang="es-CO" dirty="0">
                          <a:solidFill>
                            <a:sysClr val="windowText" lastClr="000000"/>
                          </a:solidFill>
                        </a:rPr>
                        <a:t>       Priorización a mujeres</a:t>
                      </a:r>
                    </a:p>
                  </a:txBody>
                  <a:tcPr anchor="ctr">
                    <a:solidFill>
                      <a:srgbClr val="FFE8CB"/>
                    </a:solidFill>
                  </a:tcPr>
                </a:tc>
                <a:extLst>
                  <a:ext uri="{0D108BD9-81ED-4DB2-BD59-A6C34878D82A}">
                    <a16:rowId xmlns:a16="http://schemas.microsoft.com/office/drawing/2014/main" val="4268841801"/>
                  </a:ext>
                </a:extLst>
              </a:tr>
            </a:tbl>
          </a:graphicData>
        </a:graphic>
      </p:graphicFrame>
      <p:pic>
        <p:nvPicPr>
          <p:cNvPr id="11" name="Gráfico 10" descr="Transferencia con relleno sólido">
            <a:extLst>
              <a:ext uri="{FF2B5EF4-FFF2-40B4-BE49-F238E27FC236}">
                <a16:creationId xmlns:a16="http://schemas.microsoft.com/office/drawing/2014/main" id="{7ADACD63-BDFF-3C06-8921-CAF282F435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56038" y="1227253"/>
            <a:ext cx="914400" cy="914400"/>
          </a:xfrm>
          <a:prstGeom prst="rect">
            <a:avLst/>
          </a:prstGeom>
        </p:spPr>
      </p:pic>
      <p:pic>
        <p:nvPicPr>
          <p:cNvPr id="14" name="Gráfico 13" descr="Pausa con relleno sólido">
            <a:extLst>
              <a:ext uri="{FF2B5EF4-FFF2-40B4-BE49-F238E27FC236}">
                <a16:creationId xmlns:a16="http://schemas.microsoft.com/office/drawing/2014/main" id="{50E3EDEB-FFA5-CAC7-7754-DCB4F8E666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7821563" y="1289269"/>
            <a:ext cx="914400" cy="914400"/>
          </a:xfrm>
          <a:prstGeom prst="rect">
            <a:avLst/>
          </a:prstGeom>
        </p:spPr>
      </p:pic>
      <p:pic>
        <p:nvPicPr>
          <p:cNvPr id="25" name="Gráfico 24" descr="Lupa con relleno sólido">
            <a:extLst>
              <a:ext uri="{FF2B5EF4-FFF2-40B4-BE49-F238E27FC236}">
                <a16:creationId xmlns:a16="http://schemas.microsoft.com/office/drawing/2014/main" id="{4F3CFE5B-1F6F-197E-736E-3891704E92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3276" y="2968130"/>
            <a:ext cx="416627" cy="416627"/>
          </a:xfrm>
          <a:prstGeom prst="rect">
            <a:avLst/>
          </a:prstGeom>
        </p:spPr>
      </p:pic>
      <p:pic>
        <p:nvPicPr>
          <p:cNvPr id="29" name="Gráfico 28" descr="Sobre de dinero con relleno sólido">
            <a:extLst>
              <a:ext uri="{FF2B5EF4-FFF2-40B4-BE49-F238E27FC236}">
                <a16:creationId xmlns:a16="http://schemas.microsoft.com/office/drawing/2014/main" id="{61539023-87B9-4080-37EA-1AD16626B1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73276" y="3508731"/>
            <a:ext cx="416627" cy="416627"/>
          </a:xfrm>
          <a:prstGeom prst="rect">
            <a:avLst/>
          </a:prstGeom>
        </p:spPr>
      </p:pic>
      <p:pic>
        <p:nvPicPr>
          <p:cNvPr id="33" name="Gráfico 32" descr="Papel con relleno sólido">
            <a:extLst>
              <a:ext uri="{FF2B5EF4-FFF2-40B4-BE49-F238E27FC236}">
                <a16:creationId xmlns:a16="http://schemas.microsoft.com/office/drawing/2014/main" id="{A1E72F84-2913-F421-A215-50F70F5D25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3276" y="4049332"/>
            <a:ext cx="416627" cy="416627"/>
          </a:xfrm>
          <a:prstGeom prst="rect">
            <a:avLst/>
          </a:prstGeom>
        </p:spPr>
      </p:pic>
      <p:pic>
        <p:nvPicPr>
          <p:cNvPr id="37" name="Gráfico 36" descr="Banca por Internet con relleno sólido">
            <a:extLst>
              <a:ext uri="{FF2B5EF4-FFF2-40B4-BE49-F238E27FC236}">
                <a16:creationId xmlns:a16="http://schemas.microsoft.com/office/drawing/2014/main" id="{B2B33BF1-2869-8CAE-4D5B-8F51C987457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73019" y="2892510"/>
            <a:ext cx="412957" cy="412957"/>
          </a:xfrm>
          <a:prstGeom prst="rect">
            <a:avLst/>
          </a:prstGeom>
        </p:spPr>
      </p:pic>
      <p:pic>
        <p:nvPicPr>
          <p:cNvPr id="43" name="Gráfico 42" descr="Calendario con relleno sólido">
            <a:extLst>
              <a:ext uri="{FF2B5EF4-FFF2-40B4-BE49-F238E27FC236}">
                <a16:creationId xmlns:a16="http://schemas.microsoft.com/office/drawing/2014/main" id="{411954FA-2486-FCCA-1E19-F9407EABE85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33878" y="3513310"/>
            <a:ext cx="372384" cy="372384"/>
          </a:xfrm>
          <a:prstGeom prst="rect">
            <a:avLst/>
          </a:prstGeom>
        </p:spPr>
      </p:pic>
      <p:pic>
        <p:nvPicPr>
          <p:cNvPr id="47" name="Gráfico 46" descr="Banco con relleno sólido">
            <a:extLst>
              <a:ext uri="{FF2B5EF4-FFF2-40B4-BE49-F238E27FC236}">
                <a16:creationId xmlns:a16="http://schemas.microsoft.com/office/drawing/2014/main" id="{59A5494D-6ADF-F008-1B7E-B1441249A9D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193305" y="4014614"/>
            <a:ext cx="412957" cy="412957"/>
          </a:xfrm>
          <a:prstGeom prst="rect">
            <a:avLst/>
          </a:prstGeom>
        </p:spPr>
      </p:pic>
      <p:pic>
        <p:nvPicPr>
          <p:cNvPr id="49" name="Gráfico 48" descr="Burbuja de chat con relleno sólido">
            <a:extLst>
              <a:ext uri="{FF2B5EF4-FFF2-40B4-BE49-F238E27FC236}">
                <a16:creationId xmlns:a16="http://schemas.microsoft.com/office/drawing/2014/main" id="{B6856777-4ECC-98DF-47A6-39BF189B29B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13591" y="4635085"/>
            <a:ext cx="412957" cy="412957"/>
          </a:xfrm>
          <a:prstGeom prst="rect">
            <a:avLst/>
          </a:prstGeom>
        </p:spPr>
      </p:pic>
      <p:pic>
        <p:nvPicPr>
          <p:cNvPr id="51" name="Gráfico 50" descr="Femenino con relleno sólido">
            <a:extLst>
              <a:ext uri="{FF2B5EF4-FFF2-40B4-BE49-F238E27FC236}">
                <a16:creationId xmlns:a16="http://schemas.microsoft.com/office/drawing/2014/main" id="{F84F5730-7596-C1D0-5B98-68E3C54009F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13591" y="5135756"/>
            <a:ext cx="412957" cy="412957"/>
          </a:xfrm>
          <a:prstGeom prst="rect">
            <a:avLst/>
          </a:prstGeom>
        </p:spPr>
      </p:pic>
    </p:spTree>
    <p:extLst>
      <p:ext uri="{BB962C8B-B14F-4D97-AF65-F5344CB8AC3E}">
        <p14:creationId xmlns:p14="http://schemas.microsoft.com/office/powerpoint/2010/main" val="3739956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613A322-5504-CAE8-9F84-8C004D28E275}"/>
              </a:ext>
            </a:extLst>
          </p:cNvPr>
          <p:cNvSpPr txBox="1">
            <a:spLocks/>
          </p:cNvSpPr>
          <p:nvPr/>
        </p:nvSpPr>
        <p:spPr>
          <a:xfrm>
            <a:off x="337539" y="267882"/>
            <a:ext cx="9142363" cy="8353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750" b="1" dirty="0">
                <a:solidFill>
                  <a:srgbClr val="C00000"/>
                </a:solidFill>
                <a:latin typeface="Arial" panose="020B0604020202020204" pitchFamily="34" charset="0"/>
                <a:cs typeface="Arial" panose="020B0604020202020204" pitchFamily="34" charset="0"/>
              </a:rPr>
              <a:t>Transición IMG </a:t>
            </a:r>
          </a:p>
          <a:p>
            <a:pPr marL="0" indent="0">
              <a:spcBef>
                <a:spcPts val="100"/>
              </a:spcBef>
              <a:buFont typeface="Arial" panose="020B0604020202020204" pitchFamily="34" charset="0"/>
              <a:buNone/>
            </a:pPr>
            <a:r>
              <a:rPr lang="es-CO" sz="1600" b="1" dirty="0">
                <a:solidFill>
                  <a:srgbClr val="C00000"/>
                </a:solidFill>
                <a:latin typeface="Arial" panose="020B0604020202020204" pitchFamily="34" charset="0"/>
                <a:cs typeface="Arial" panose="020B0604020202020204" pitchFamily="34" charset="0"/>
              </a:rPr>
              <a:t>Medios de Comunicación y Otros Interesados IMG 2023</a:t>
            </a:r>
            <a:endParaRPr lang="es-CO" sz="1400" b="1" dirty="0">
              <a:solidFill>
                <a:srgbClr val="C00000"/>
              </a:solidFill>
              <a:latin typeface="Arial" panose="020B0604020202020204" pitchFamily="34" charset="0"/>
              <a:cs typeface="Arial" panose="020B0604020202020204" pitchFamily="34" charset="0"/>
            </a:endParaRPr>
          </a:p>
        </p:txBody>
      </p:sp>
      <p:graphicFrame>
        <p:nvGraphicFramePr>
          <p:cNvPr id="4" name="Tabla 6">
            <a:extLst>
              <a:ext uri="{FF2B5EF4-FFF2-40B4-BE49-F238E27FC236}">
                <a16:creationId xmlns:a16="http://schemas.microsoft.com/office/drawing/2014/main" id="{C0F0D867-619E-DFB8-DE31-B33F6BBBFA4C}"/>
              </a:ext>
            </a:extLst>
          </p:cNvPr>
          <p:cNvGraphicFramePr>
            <a:graphicFrameLocks noGrp="1"/>
          </p:cNvGraphicFramePr>
          <p:nvPr/>
        </p:nvGraphicFramePr>
        <p:xfrm>
          <a:off x="1170038" y="2265627"/>
          <a:ext cx="10005962" cy="3011698"/>
        </p:xfrm>
        <a:graphic>
          <a:graphicData uri="http://schemas.openxmlformats.org/drawingml/2006/table">
            <a:tbl>
              <a:tblPr firstRow="1" bandRow="1">
                <a:solidFill>
                  <a:srgbClr val="F9B233"/>
                </a:solidFill>
                <a:effectLst>
                  <a:outerShdw blurRad="152400" dist="317500" dir="5400000" sx="90000" sy="-19000" rotWithShape="0">
                    <a:prstClr val="black">
                      <a:alpha val="15000"/>
                    </a:prstClr>
                  </a:outerShdw>
                </a:effectLst>
                <a:tableStyleId>{00A15C55-8517-42AA-B614-E9B94910E393}</a:tableStyleId>
              </a:tblPr>
              <a:tblGrid>
                <a:gridCol w="5002981">
                  <a:extLst>
                    <a:ext uri="{9D8B030D-6E8A-4147-A177-3AD203B41FA5}">
                      <a16:colId xmlns:a16="http://schemas.microsoft.com/office/drawing/2014/main" val="575117645"/>
                    </a:ext>
                  </a:extLst>
                </a:gridCol>
                <a:gridCol w="5002981">
                  <a:extLst>
                    <a:ext uri="{9D8B030D-6E8A-4147-A177-3AD203B41FA5}">
                      <a16:colId xmlns:a16="http://schemas.microsoft.com/office/drawing/2014/main" val="3193741342"/>
                    </a:ext>
                  </a:extLst>
                </a:gridCol>
              </a:tblGrid>
              <a:tr h="545729">
                <a:tc>
                  <a:txBody>
                    <a:bodyPr/>
                    <a:lstStyle/>
                    <a:p>
                      <a:pPr algn="ctr"/>
                      <a:r>
                        <a:rPr lang="es-CO" dirty="0">
                          <a:solidFill>
                            <a:sysClr val="windowText" lastClr="000000"/>
                          </a:solidFill>
                        </a:rPr>
                        <a:t>Aspectos que Cambian</a:t>
                      </a:r>
                    </a:p>
                  </a:txBody>
                  <a:tcPr anchor="ctr">
                    <a:solidFill>
                      <a:srgbClr val="F9B233"/>
                    </a:solidFill>
                  </a:tcPr>
                </a:tc>
                <a:tc>
                  <a:txBody>
                    <a:bodyPr/>
                    <a:lstStyle/>
                    <a:p>
                      <a:pPr algn="ctr"/>
                      <a:r>
                        <a:rPr lang="es-CO" dirty="0">
                          <a:solidFill>
                            <a:sysClr val="windowText" lastClr="000000"/>
                          </a:solidFill>
                        </a:rPr>
                        <a:t>Aspectos que No Cambian</a:t>
                      </a:r>
                    </a:p>
                  </a:txBody>
                  <a:tcPr anchor="ctr">
                    <a:solidFill>
                      <a:srgbClr val="F9B233"/>
                    </a:solidFill>
                  </a:tcPr>
                </a:tc>
                <a:extLst>
                  <a:ext uri="{0D108BD9-81ED-4DB2-BD59-A6C34878D82A}">
                    <a16:rowId xmlns:a16="http://schemas.microsoft.com/office/drawing/2014/main" val="4047501051"/>
                  </a:ext>
                </a:extLst>
              </a:tr>
              <a:tr h="545729">
                <a:tc>
                  <a:txBody>
                    <a:bodyPr/>
                    <a:lstStyle/>
                    <a:p>
                      <a:pPr lvl="1" algn="l"/>
                      <a:r>
                        <a:rPr lang="es-CO" dirty="0">
                          <a:solidFill>
                            <a:sysClr val="windowText" lastClr="000000"/>
                          </a:solidFill>
                        </a:rPr>
                        <a:t>Financiamiento de las TM no condicionadas</a:t>
                      </a:r>
                    </a:p>
                  </a:txBody>
                  <a:tcPr anchor="ctr">
                    <a:solidFill>
                      <a:srgbClr val="FFE8CB"/>
                    </a:solidFill>
                  </a:tcPr>
                </a:tc>
                <a:tc>
                  <a:txBody>
                    <a:bodyPr/>
                    <a:lstStyle/>
                    <a:p>
                      <a:pPr algn="l"/>
                      <a:r>
                        <a:rPr lang="es-CO" dirty="0">
                          <a:solidFill>
                            <a:sysClr val="windowText" lastClr="000000"/>
                          </a:solidFill>
                        </a:rPr>
                        <a:t>       Operadores financieros – Medios</a:t>
                      </a:r>
                    </a:p>
                  </a:txBody>
                  <a:tcPr anchor="ctr">
                    <a:solidFill>
                      <a:srgbClr val="FFE8CB"/>
                    </a:solidFill>
                  </a:tcPr>
                </a:tc>
                <a:extLst>
                  <a:ext uri="{0D108BD9-81ED-4DB2-BD59-A6C34878D82A}">
                    <a16:rowId xmlns:a16="http://schemas.microsoft.com/office/drawing/2014/main" val="3996668042"/>
                  </a:ext>
                </a:extLst>
              </a:tr>
              <a:tr h="545729">
                <a:tc>
                  <a:txBody>
                    <a:bodyPr/>
                    <a:lstStyle/>
                    <a:p>
                      <a:pPr lvl="1" algn="l"/>
                      <a:r>
                        <a:rPr lang="es-CO" dirty="0">
                          <a:solidFill>
                            <a:sysClr val="windowText" lastClr="000000"/>
                          </a:solidFill>
                        </a:rPr>
                        <a:t>Traslado de SDH a SDIS</a:t>
                      </a:r>
                    </a:p>
                  </a:txBody>
                  <a:tcPr anchor="ctr">
                    <a:solidFill>
                      <a:srgbClr val="FFF4E7"/>
                    </a:solidFill>
                  </a:tcPr>
                </a:tc>
                <a:tc>
                  <a:txBody>
                    <a:bodyPr/>
                    <a:lstStyle/>
                    <a:p>
                      <a:pPr algn="l"/>
                      <a:r>
                        <a:rPr lang="es-CO" dirty="0">
                          <a:solidFill>
                            <a:sysClr val="windowText" lastClr="000000"/>
                          </a:solidFill>
                        </a:rPr>
                        <a:t>       Comité Coordinador – Órgano rector</a:t>
                      </a:r>
                    </a:p>
                  </a:txBody>
                  <a:tcPr anchor="ctr">
                    <a:solidFill>
                      <a:srgbClr val="FFF4E7"/>
                    </a:solidFill>
                  </a:tcPr>
                </a:tc>
                <a:extLst>
                  <a:ext uri="{0D108BD9-81ED-4DB2-BD59-A6C34878D82A}">
                    <a16:rowId xmlns:a16="http://schemas.microsoft.com/office/drawing/2014/main" val="1704075214"/>
                  </a:ext>
                </a:extLst>
              </a:tr>
              <a:tr h="545729">
                <a:tc>
                  <a:txBody>
                    <a:bodyPr/>
                    <a:lstStyle/>
                    <a:p>
                      <a:pPr lvl="1" algn="l"/>
                      <a:r>
                        <a:rPr lang="es-CO" dirty="0">
                          <a:solidFill>
                            <a:sysClr val="windowText" lastClr="000000"/>
                          </a:solidFill>
                        </a:rPr>
                        <a:t>Selección de beneficiarios, pagos y </a:t>
                      </a:r>
                      <a:r>
                        <a:rPr lang="es-CO" dirty="0" err="1">
                          <a:solidFill>
                            <a:sysClr val="windowText" lastClr="000000"/>
                          </a:solidFill>
                        </a:rPr>
                        <a:t>PQR’s</a:t>
                      </a:r>
                      <a:r>
                        <a:rPr lang="es-CO" dirty="0">
                          <a:solidFill>
                            <a:sysClr val="windowText" lastClr="000000"/>
                          </a:solidFill>
                        </a:rPr>
                        <a:t> se hará en SDIS</a:t>
                      </a:r>
                    </a:p>
                  </a:txBody>
                  <a:tcPr anchor="ctr">
                    <a:solidFill>
                      <a:srgbClr val="FFE8CB"/>
                    </a:solidFill>
                  </a:tcPr>
                </a:tc>
                <a:tc>
                  <a:txBody>
                    <a:bodyPr/>
                    <a:lstStyle/>
                    <a:p>
                      <a:pPr algn="l"/>
                      <a:r>
                        <a:rPr lang="es-CO" dirty="0">
                          <a:solidFill>
                            <a:sysClr val="windowText" lastClr="000000"/>
                          </a:solidFill>
                        </a:rPr>
                        <a:t>       Convenios con operadores financieros</a:t>
                      </a:r>
                    </a:p>
                  </a:txBody>
                  <a:tcPr anchor="ctr">
                    <a:solidFill>
                      <a:srgbClr val="FFE8CB"/>
                    </a:solidFill>
                  </a:tcPr>
                </a:tc>
                <a:extLst>
                  <a:ext uri="{0D108BD9-81ED-4DB2-BD59-A6C34878D82A}">
                    <a16:rowId xmlns:a16="http://schemas.microsoft.com/office/drawing/2014/main" val="3767329494"/>
                  </a:ext>
                </a:extLst>
              </a:tr>
              <a:tr h="545729">
                <a:tc>
                  <a:txBody>
                    <a:bodyPr/>
                    <a:lstStyle/>
                    <a:p>
                      <a:pPr algn="l"/>
                      <a:endParaRPr lang="es-CO" dirty="0">
                        <a:solidFill>
                          <a:sysClr val="windowText" lastClr="000000"/>
                        </a:solidFill>
                        <a:highlight>
                          <a:srgbClr val="FFFFFF"/>
                        </a:highlight>
                      </a:endParaRPr>
                    </a:p>
                  </a:txBody>
                  <a:tcPr anchor="ctr">
                    <a:solidFill>
                      <a:schemeClr val="bg1"/>
                    </a:solidFill>
                  </a:tcPr>
                </a:tc>
                <a:tc>
                  <a:txBody>
                    <a:bodyPr/>
                    <a:lstStyle/>
                    <a:p>
                      <a:pPr lvl="1" algn="l"/>
                      <a:r>
                        <a:rPr lang="es-CO" dirty="0">
                          <a:solidFill>
                            <a:sysClr val="windowText" lastClr="000000"/>
                          </a:solidFill>
                        </a:rPr>
                        <a:t>Operadores financieros disponibles para los programas de Oferta Sectorial</a:t>
                      </a:r>
                    </a:p>
                  </a:txBody>
                  <a:tcPr anchor="ctr">
                    <a:solidFill>
                      <a:srgbClr val="FFF4E7"/>
                    </a:solidFill>
                  </a:tcPr>
                </a:tc>
                <a:extLst>
                  <a:ext uri="{0D108BD9-81ED-4DB2-BD59-A6C34878D82A}">
                    <a16:rowId xmlns:a16="http://schemas.microsoft.com/office/drawing/2014/main" val="1882269369"/>
                  </a:ext>
                </a:extLst>
              </a:tr>
            </a:tbl>
          </a:graphicData>
        </a:graphic>
      </p:graphicFrame>
      <p:pic>
        <p:nvPicPr>
          <p:cNvPr id="11" name="Gráfico 10" descr="Transferencia con relleno sólido">
            <a:extLst>
              <a:ext uri="{FF2B5EF4-FFF2-40B4-BE49-F238E27FC236}">
                <a16:creationId xmlns:a16="http://schemas.microsoft.com/office/drawing/2014/main" id="{7ADACD63-BDFF-3C06-8921-CAF282F435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56038" y="1227253"/>
            <a:ext cx="914400" cy="914400"/>
          </a:xfrm>
          <a:prstGeom prst="rect">
            <a:avLst/>
          </a:prstGeom>
        </p:spPr>
      </p:pic>
      <p:pic>
        <p:nvPicPr>
          <p:cNvPr id="14" name="Gráfico 13" descr="Pausa con relleno sólido">
            <a:extLst>
              <a:ext uri="{FF2B5EF4-FFF2-40B4-BE49-F238E27FC236}">
                <a16:creationId xmlns:a16="http://schemas.microsoft.com/office/drawing/2014/main" id="{50E3EDEB-FFA5-CAC7-7754-DCB4F8E666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7821563" y="1289269"/>
            <a:ext cx="914400" cy="914400"/>
          </a:xfrm>
          <a:prstGeom prst="rect">
            <a:avLst/>
          </a:prstGeom>
        </p:spPr>
      </p:pic>
      <p:pic>
        <p:nvPicPr>
          <p:cNvPr id="25" name="Gráfico 24" descr="Lupa con relleno sólido">
            <a:extLst>
              <a:ext uri="{FF2B5EF4-FFF2-40B4-BE49-F238E27FC236}">
                <a16:creationId xmlns:a16="http://schemas.microsoft.com/office/drawing/2014/main" id="{4F3CFE5B-1F6F-197E-736E-3891704E92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3277" y="2847682"/>
            <a:ext cx="416627" cy="416627"/>
          </a:xfrm>
          <a:prstGeom prst="rect">
            <a:avLst/>
          </a:prstGeom>
        </p:spPr>
      </p:pic>
      <p:pic>
        <p:nvPicPr>
          <p:cNvPr id="29" name="Gráfico 28" descr="Sobre de dinero con relleno sólido">
            <a:extLst>
              <a:ext uri="{FF2B5EF4-FFF2-40B4-BE49-F238E27FC236}">
                <a16:creationId xmlns:a16="http://schemas.microsoft.com/office/drawing/2014/main" id="{61539023-87B9-4080-37EA-1AD16626B1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73277" y="3489285"/>
            <a:ext cx="416627" cy="416627"/>
          </a:xfrm>
          <a:prstGeom prst="rect">
            <a:avLst/>
          </a:prstGeom>
        </p:spPr>
      </p:pic>
      <p:pic>
        <p:nvPicPr>
          <p:cNvPr id="33" name="Gráfico 32" descr="Papel con relleno sólido">
            <a:extLst>
              <a:ext uri="{FF2B5EF4-FFF2-40B4-BE49-F238E27FC236}">
                <a16:creationId xmlns:a16="http://schemas.microsoft.com/office/drawing/2014/main" id="{A1E72F84-2913-F421-A215-50F70F5D25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3276" y="4112332"/>
            <a:ext cx="416627" cy="416627"/>
          </a:xfrm>
          <a:prstGeom prst="rect">
            <a:avLst/>
          </a:prstGeom>
        </p:spPr>
      </p:pic>
      <p:pic>
        <p:nvPicPr>
          <p:cNvPr id="37" name="Gráfico 36" descr="Banca por Internet con relleno sólido">
            <a:extLst>
              <a:ext uri="{FF2B5EF4-FFF2-40B4-BE49-F238E27FC236}">
                <a16:creationId xmlns:a16="http://schemas.microsoft.com/office/drawing/2014/main" id="{B2B33BF1-2869-8CAE-4D5B-8F51C987457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73019" y="2892510"/>
            <a:ext cx="412957" cy="412957"/>
          </a:xfrm>
          <a:prstGeom prst="rect">
            <a:avLst/>
          </a:prstGeom>
        </p:spPr>
      </p:pic>
      <p:pic>
        <p:nvPicPr>
          <p:cNvPr id="43" name="Gráfico 42" descr="Calendario con relleno sólido">
            <a:extLst>
              <a:ext uri="{FF2B5EF4-FFF2-40B4-BE49-F238E27FC236}">
                <a16:creationId xmlns:a16="http://schemas.microsoft.com/office/drawing/2014/main" id="{411954FA-2486-FCCA-1E19-F9407EABE85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03365" y="3511406"/>
            <a:ext cx="372384" cy="372384"/>
          </a:xfrm>
          <a:prstGeom prst="rect">
            <a:avLst/>
          </a:prstGeom>
        </p:spPr>
      </p:pic>
      <p:pic>
        <p:nvPicPr>
          <p:cNvPr id="47" name="Gráfico 46" descr="Banco con relleno sólido">
            <a:extLst>
              <a:ext uri="{FF2B5EF4-FFF2-40B4-BE49-F238E27FC236}">
                <a16:creationId xmlns:a16="http://schemas.microsoft.com/office/drawing/2014/main" id="{59A5494D-6ADF-F008-1B7E-B1441249A9D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26473" y="4084917"/>
            <a:ext cx="412957" cy="412957"/>
          </a:xfrm>
          <a:prstGeom prst="rect">
            <a:avLst/>
          </a:prstGeom>
        </p:spPr>
      </p:pic>
      <p:pic>
        <p:nvPicPr>
          <p:cNvPr id="49" name="Gráfico 48" descr="Pared de ladrillo de edificio con relleno sólido">
            <a:extLst>
              <a:ext uri="{FF2B5EF4-FFF2-40B4-BE49-F238E27FC236}">
                <a16:creationId xmlns:a16="http://schemas.microsoft.com/office/drawing/2014/main" id="{B6856777-4ECC-98DF-47A6-39BF189B29B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6229981" y="4724360"/>
            <a:ext cx="412957" cy="412957"/>
          </a:xfrm>
          <a:prstGeom prst="rect">
            <a:avLst/>
          </a:prstGeom>
        </p:spPr>
      </p:pic>
    </p:spTree>
    <p:extLst>
      <p:ext uri="{BB962C8B-B14F-4D97-AF65-F5344CB8AC3E}">
        <p14:creationId xmlns:p14="http://schemas.microsoft.com/office/powerpoint/2010/main" val="2303809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4A27AA0-A52F-B71E-7635-5F008B3FD24A}"/>
              </a:ext>
            </a:extLst>
          </p:cNvPr>
          <p:cNvSpPr/>
          <p:nvPr/>
        </p:nvSpPr>
        <p:spPr>
          <a:xfrm>
            <a:off x="692527" y="1332538"/>
            <a:ext cx="10975975" cy="420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983873" y="2403000"/>
            <a:ext cx="10515600" cy="2052000"/>
          </a:xfrm>
        </p:spPr>
        <p:txBody>
          <a:bodyPr anchor="ctr"/>
          <a:lstStyle/>
          <a:p>
            <a:pPr algn="ctr"/>
            <a:r>
              <a:rPr lang="es-MX" sz="3600">
                <a:latin typeface="Calibri" panose="020F0502020204030204" pitchFamily="34" charset="0"/>
                <a:cs typeface="Calibri" panose="020F0502020204030204" pitchFamily="34" charset="0"/>
              </a:rPr>
              <a:t>REACTIVACIÓN ECONÓMICA</a:t>
            </a:r>
            <a:br>
              <a:rPr lang="es-MX" sz="3600">
                <a:latin typeface="Calibri" panose="020F0502020204030204" pitchFamily="34" charset="0"/>
                <a:cs typeface="Calibri" panose="020F0502020204030204" pitchFamily="34" charset="0"/>
              </a:rPr>
            </a:br>
            <a:br>
              <a:rPr lang="es-MX" sz="3600">
                <a:latin typeface="Calibri" panose="020F0502020204030204" pitchFamily="34" charset="0"/>
                <a:cs typeface="Calibri" panose="020F0502020204030204" pitchFamily="34" charset="0"/>
              </a:rPr>
            </a:br>
            <a:r>
              <a:rPr lang="es-MX" sz="3600">
                <a:latin typeface="Calibri" panose="020F0502020204030204" pitchFamily="34" charset="0"/>
                <a:cs typeface="Calibri" panose="020F0502020204030204" pitchFamily="34" charset="0"/>
              </a:rPr>
              <a:t>APOYAR LA FORMALIZACION DE LAS UNIDADES PRODUCTIVAS DE LA CIUDAD​</a:t>
            </a:r>
            <a:endParaRPr lang="es-CO" sz="3600">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F9E20B58-9B7D-8A83-D489-A74DA3CA1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661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BABEE17-4C70-4EE6-A920-C15FC9C32946}"/>
              </a:ext>
            </a:extLst>
          </p:cNvPr>
          <p:cNvSpPr txBox="1">
            <a:spLocks/>
          </p:cNvSpPr>
          <p:nvPr/>
        </p:nvSpPr>
        <p:spPr>
          <a:xfrm>
            <a:off x="399949" y="363257"/>
            <a:ext cx="11155680" cy="506671"/>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marL="12700" algn="l" eaLnBrk="1" hangingPunct="1"/>
            <a:r>
              <a:rPr lang="es-ES" sz="3200" b="1" spc="-130">
                <a:solidFill>
                  <a:srgbClr val="C00000"/>
                </a:solidFill>
                <a:latin typeface="Calibri" panose="020F0502020204030204" pitchFamily="34" charset="0"/>
                <a:ea typeface="+mn-ea"/>
                <a:cs typeface="Calibri" panose="020F0502020204030204" pitchFamily="34" charset="0"/>
              </a:rPr>
              <a:t>Unidades productivas Formalizadas</a:t>
            </a:r>
          </a:p>
          <a:p>
            <a:pPr algn="r"/>
            <a:endParaRPr lang="es-419" sz="1400">
              <a:solidFill>
                <a:srgbClr val="C00000"/>
              </a:solidFill>
              <a:latin typeface="+mn-lt"/>
              <a:ea typeface="+mn-ea"/>
              <a:cs typeface="+mn-cs"/>
            </a:endParaRPr>
          </a:p>
        </p:txBody>
      </p:sp>
      <p:sp>
        <p:nvSpPr>
          <p:cNvPr id="8" name="CuadroTexto 7">
            <a:extLst>
              <a:ext uri="{FF2B5EF4-FFF2-40B4-BE49-F238E27FC236}">
                <a16:creationId xmlns:a16="http://schemas.microsoft.com/office/drawing/2014/main" id="{39FB8ACB-1C9F-4AC4-9C1B-AFF2E5EEF338}"/>
              </a:ext>
            </a:extLst>
          </p:cNvPr>
          <p:cNvSpPr txBox="1"/>
          <p:nvPr/>
        </p:nvSpPr>
        <p:spPr>
          <a:xfrm>
            <a:off x="382889" y="5765100"/>
            <a:ext cx="4605865" cy="400110"/>
          </a:xfrm>
          <a:prstGeom prst="rect">
            <a:avLst/>
          </a:prstGeom>
          <a:noFill/>
        </p:spPr>
        <p:txBody>
          <a:bodyPr wrap="square">
            <a:spAutoFit/>
          </a:bodyPr>
          <a:lstStyle>
            <a:defPPr>
              <a:defRPr lang="es-CO"/>
            </a:defPPr>
            <a:lvl1pPr algn="just">
              <a:defRPr sz="1000" b="1">
                <a:solidFill>
                  <a:srgbClr val="000000"/>
                </a:solidFill>
                <a:latin typeface="Roboto"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CO" b="0"/>
              <a:t>Fuente: Subdirección de Planeación e Inteligencia Tributaria – DIB </a:t>
            </a:r>
            <a:r>
              <a:rPr lang="es-ES" b="0"/>
              <a:t>corte 30/09/2022.</a:t>
            </a:r>
            <a:endParaRPr lang="es-CO" b="0"/>
          </a:p>
        </p:txBody>
      </p:sp>
      <p:graphicFrame>
        <p:nvGraphicFramePr>
          <p:cNvPr id="3" name="Tabla 2">
            <a:extLst>
              <a:ext uri="{FF2B5EF4-FFF2-40B4-BE49-F238E27FC236}">
                <a16:creationId xmlns:a16="http://schemas.microsoft.com/office/drawing/2014/main" id="{88780797-E34C-9129-819E-177CC60DDFD4}"/>
              </a:ext>
            </a:extLst>
          </p:cNvPr>
          <p:cNvGraphicFramePr>
            <a:graphicFrameLocks noGrp="1"/>
          </p:cNvGraphicFramePr>
          <p:nvPr/>
        </p:nvGraphicFramePr>
        <p:xfrm>
          <a:off x="791261" y="3308710"/>
          <a:ext cx="4064000" cy="384810"/>
        </p:xfrm>
        <a:graphic>
          <a:graphicData uri="http://schemas.openxmlformats.org/drawingml/2006/table">
            <a:tbl>
              <a:tblPr>
                <a:tableStyleId>{306799F8-075E-4A3A-A7F6-7FBC6576F1A4}</a:tableStyleId>
              </a:tblPr>
              <a:tblGrid>
                <a:gridCol w="3302595">
                  <a:extLst>
                    <a:ext uri="{9D8B030D-6E8A-4147-A177-3AD203B41FA5}">
                      <a16:colId xmlns:a16="http://schemas.microsoft.com/office/drawing/2014/main" val="1712753835"/>
                    </a:ext>
                  </a:extLst>
                </a:gridCol>
                <a:gridCol w="761405">
                  <a:extLst>
                    <a:ext uri="{9D8B030D-6E8A-4147-A177-3AD203B41FA5}">
                      <a16:colId xmlns:a16="http://schemas.microsoft.com/office/drawing/2014/main" val="1235077551"/>
                    </a:ext>
                  </a:extLst>
                </a:gridCol>
              </a:tblGrid>
              <a:tr h="190500">
                <a:tc>
                  <a:txBody>
                    <a:bodyPr/>
                    <a:lstStyle/>
                    <a:p>
                      <a:pPr algn="ctr" fontAlgn="b"/>
                      <a:r>
                        <a:rPr lang="es-CO" sz="1100" u="none" strike="noStrike">
                          <a:effectLst/>
                        </a:rPr>
                        <a:t>Unidades  productivas formalizadas</a:t>
                      </a:r>
                      <a:endParaRPr lang="es-CO" sz="1100" b="1" i="0" u="none" strike="noStrike">
                        <a:solidFill>
                          <a:srgbClr val="FFFFFF"/>
                        </a:solidFill>
                        <a:effectLst/>
                        <a:latin typeface="Calibri" panose="020F0502020204030204" pitchFamily="34" charset="0"/>
                      </a:endParaRPr>
                    </a:p>
                  </a:txBody>
                  <a:tcPr marL="9525" marR="9525" marT="9525" marB="0" anchor="b"/>
                </a:tc>
                <a:tc>
                  <a:txBody>
                    <a:bodyPr/>
                    <a:lstStyle/>
                    <a:p>
                      <a:pPr algn="r" fontAlgn="b"/>
                      <a:r>
                        <a:rPr lang="es-CO" sz="1200" b="1" i="0" u="none" strike="noStrike">
                          <a:solidFill>
                            <a:schemeClr val="bg1"/>
                          </a:solidFill>
                          <a:effectLst/>
                          <a:latin typeface="Calibri" panose="020F0502020204030204" pitchFamily="34" charset="0"/>
                        </a:rPr>
                        <a:t>16.501</a:t>
                      </a:r>
                    </a:p>
                  </a:txBody>
                  <a:tcPr marL="9525" marR="9525" marT="9525" marB="0" anchor="b"/>
                </a:tc>
                <a:extLst>
                  <a:ext uri="{0D108BD9-81ED-4DB2-BD59-A6C34878D82A}">
                    <a16:rowId xmlns:a16="http://schemas.microsoft.com/office/drawing/2014/main" val="3951665969"/>
                  </a:ext>
                </a:extLst>
              </a:tr>
              <a:tr h="190500">
                <a:tc>
                  <a:txBody>
                    <a:bodyPr/>
                    <a:lstStyle/>
                    <a:p>
                      <a:pPr algn="ctr" fontAlgn="b"/>
                      <a:r>
                        <a:rPr lang="es-CO" sz="1100" u="none" strike="noStrike">
                          <a:effectLst/>
                        </a:rPr>
                        <a:t>Visitas unidades productivas</a:t>
                      </a:r>
                      <a:endParaRPr lang="es-CO" sz="1100" b="1" i="0" u="none" strike="noStrike">
                        <a:solidFill>
                          <a:srgbClr val="FFFFFF"/>
                        </a:solidFill>
                        <a:effectLst/>
                        <a:latin typeface="Calibri" panose="020F0502020204030204" pitchFamily="34" charset="0"/>
                      </a:endParaRPr>
                    </a:p>
                  </a:txBody>
                  <a:tcPr marL="9525" marR="9525" marT="9525" marB="0" anchor="b"/>
                </a:tc>
                <a:tc>
                  <a:txBody>
                    <a:bodyPr/>
                    <a:lstStyle/>
                    <a:p>
                      <a:pPr algn="r" fontAlgn="b"/>
                      <a:r>
                        <a:rPr lang="es-CO" sz="1200" b="1" i="0" u="none" strike="noStrike">
                          <a:solidFill>
                            <a:schemeClr val="bg1"/>
                          </a:solidFill>
                          <a:effectLst/>
                          <a:latin typeface="Calibri" panose="020F0502020204030204" pitchFamily="34" charset="0"/>
                        </a:rPr>
                        <a:t>62.809</a:t>
                      </a:r>
                      <a:endParaRPr lang="es-CO" sz="1100" b="1" i="0" u="none" strike="noStrike">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58565990"/>
                  </a:ext>
                </a:extLst>
              </a:tr>
            </a:tbl>
          </a:graphicData>
        </a:graphic>
      </p:graphicFrame>
      <p:sp>
        <p:nvSpPr>
          <p:cNvPr id="11" name="CuadroTexto 10">
            <a:extLst>
              <a:ext uri="{FF2B5EF4-FFF2-40B4-BE49-F238E27FC236}">
                <a16:creationId xmlns:a16="http://schemas.microsoft.com/office/drawing/2014/main" id="{5645C12D-691F-1A5F-30CE-94E0B4AB92E3}"/>
              </a:ext>
            </a:extLst>
          </p:cNvPr>
          <p:cNvSpPr txBox="1"/>
          <p:nvPr/>
        </p:nvSpPr>
        <p:spPr>
          <a:xfrm>
            <a:off x="399949" y="1083409"/>
            <a:ext cx="11288888" cy="1815882"/>
          </a:xfrm>
          <a:prstGeom prst="rect">
            <a:avLst/>
          </a:prstGeom>
          <a:noFill/>
        </p:spPr>
        <p:txBody>
          <a:bodyPr wrap="square">
            <a:spAutoFit/>
          </a:bodyPr>
          <a:lstStyle>
            <a:defPPr>
              <a:defRPr lang="es-CO"/>
            </a:defPPr>
            <a:lvl1pPr algn="just">
              <a:defRPr>
                <a:solidFill>
                  <a:srgbClr val="000000"/>
                </a:solidFill>
                <a:latin typeface="Roboto" panose="02000000000000000000" pitchFamily="2" charset="0"/>
              </a:defRPr>
            </a:lvl1pPr>
          </a:lstStyle>
          <a:p>
            <a:pPr marL="285750" indent="-285750">
              <a:buFont typeface="Arial" panose="020B0604020202020204" pitchFamily="34" charset="0"/>
              <a:buChar char="•"/>
            </a:pPr>
            <a:r>
              <a:rPr lang="es-CO" sz="1600">
                <a:solidFill>
                  <a:schemeClr val="tx1">
                    <a:lumMod val="65000"/>
                    <a:lumOff val="35000"/>
                  </a:schemeClr>
                </a:solidFill>
                <a:latin typeface="Calibri" panose="020F0502020204030204" pitchFamily="34" charset="0"/>
                <a:cs typeface="Calibri" panose="020F0502020204030204" pitchFamily="34" charset="0"/>
              </a:rPr>
              <a:t>En el periodo entre el 1 de enero y el 30 de septiembre de 2022, con la estrategia conjunta entre la Secretaría Distrital de Desarrollo Económico y la Secretaria Distrital de Hacienda se ha realizado 62.809 visitas a unidades productivas en diferentes localidades de la ciudad. </a:t>
            </a:r>
          </a:p>
          <a:p>
            <a:endParaRPr lang="es-CO" sz="1600">
              <a:solidFill>
                <a:schemeClr val="tx1">
                  <a:lumMod val="65000"/>
                  <a:lumOff val="3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CO" sz="1600">
                <a:solidFill>
                  <a:schemeClr val="tx1">
                    <a:lumMod val="65000"/>
                    <a:lumOff val="35000"/>
                  </a:schemeClr>
                </a:solidFill>
                <a:latin typeface="Calibri" panose="020F0502020204030204" pitchFamily="34" charset="0"/>
                <a:cs typeface="Calibri" panose="020F0502020204030204" pitchFamily="34" charset="0"/>
              </a:rPr>
              <a:t>De acuerdo con la gestión realizada con visitas y demás acciones encaminadas a la formalización empresarial, se han formalizado 16.501 unidades productivas, de la cuales 8.724 fueron a través del régimen simple de tributación SIMPLE y 7.777  por medio de la inscripción en el Registro de Información Tributaria - RIT. </a:t>
            </a:r>
          </a:p>
        </p:txBody>
      </p:sp>
      <p:sp>
        <p:nvSpPr>
          <p:cNvPr id="15" name="CuadroTexto 14">
            <a:extLst>
              <a:ext uri="{FF2B5EF4-FFF2-40B4-BE49-F238E27FC236}">
                <a16:creationId xmlns:a16="http://schemas.microsoft.com/office/drawing/2014/main" id="{1CBA1626-80D0-2E30-3931-0C9F8518B655}"/>
              </a:ext>
            </a:extLst>
          </p:cNvPr>
          <p:cNvSpPr txBox="1"/>
          <p:nvPr/>
        </p:nvSpPr>
        <p:spPr>
          <a:xfrm>
            <a:off x="5577840" y="5794859"/>
            <a:ext cx="5736873" cy="246221"/>
          </a:xfrm>
          <a:prstGeom prst="rect">
            <a:avLst/>
          </a:prstGeom>
          <a:noFill/>
        </p:spPr>
        <p:txBody>
          <a:bodyPr wrap="square">
            <a:spAutoFit/>
          </a:bodyPr>
          <a:lstStyle>
            <a:defPPr>
              <a:defRPr lang="es-CO"/>
            </a:defPPr>
            <a:lvl1pPr algn="just">
              <a:defRPr sz="1000" b="0">
                <a:solidFill>
                  <a:srgbClr val="000000"/>
                </a:solidFill>
                <a:latin typeface="Roboto" panose="02000000000000000000" pitchFamily="2" charset="0"/>
              </a:defRPr>
            </a:lvl1pPr>
          </a:lstStyle>
          <a:p>
            <a:r>
              <a:rPr lang="es-ES">
                <a:latin typeface="+mn-lt"/>
              </a:rPr>
              <a:t>*Solo se territorializan las unidades formalizadas a través de RIT</a:t>
            </a:r>
            <a:endParaRPr lang="es-CO">
              <a:solidFill>
                <a:srgbClr val="FF0000"/>
              </a:solidFill>
              <a:latin typeface="+mn-lt"/>
            </a:endParaRPr>
          </a:p>
        </p:txBody>
      </p:sp>
      <p:graphicFrame>
        <p:nvGraphicFramePr>
          <p:cNvPr id="2" name="Gráfico 1">
            <a:extLst>
              <a:ext uri="{FF2B5EF4-FFF2-40B4-BE49-F238E27FC236}">
                <a16:creationId xmlns:a16="http://schemas.microsoft.com/office/drawing/2014/main" id="{75B836EE-9057-EABF-ECD0-EE0B481E3ADB}"/>
              </a:ext>
            </a:extLst>
          </p:cNvPr>
          <p:cNvGraphicFramePr>
            <a:graphicFrameLocks/>
          </p:cNvGraphicFramePr>
          <p:nvPr/>
        </p:nvGraphicFramePr>
        <p:xfrm>
          <a:off x="739050" y="3827576"/>
          <a:ext cx="4116211" cy="19672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C745C5D6-8AB5-9C2A-5772-A1288C334998}"/>
              </a:ext>
            </a:extLst>
          </p:cNvPr>
          <p:cNvGraphicFramePr>
            <a:graphicFrameLocks/>
          </p:cNvGraphicFramePr>
          <p:nvPr/>
        </p:nvGraphicFramePr>
        <p:xfrm>
          <a:off x="5282214" y="3278113"/>
          <a:ext cx="6118525" cy="29081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7271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DB109750-75DC-4D6A-A5E6-B927B98CC517}"/>
              </a:ext>
            </a:extLst>
          </p:cNvPr>
          <p:cNvSpPr txBox="1">
            <a:spLocks/>
          </p:cNvSpPr>
          <p:nvPr/>
        </p:nvSpPr>
        <p:spPr>
          <a:xfrm>
            <a:off x="-75860" y="372246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ctr"/>
            <a:endParaRPr lang="es-419" sz="1500">
              <a:solidFill>
                <a:schemeClr val="tx1"/>
              </a:solidFill>
              <a:latin typeface="Arial Rounded MT Bold" panose="020F0704030504030204" pitchFamily="34" charset="0"/>
            </a:endParaRPr>
          </a:p>
        </p:txBody>
      </p:sp>
      <p:sp>
        <p:nvSpPr>
          <p:cNvPr id="3" name="Subtítulo 2">
            <a:extLst>
              <a:ext uri="{FF2B5EF4-FFF2-40B4-BE49-F238E27FC236}">
                <a16:creationId xmlns:a16="http://schemas.microsoft.com/office/drawing/2014/main" id="{2E6A0B8A-620B-2F43-20FB-E5DE532CB991}"/>
              </a:ext>
            </a:extLst>
          </p:cNvPr>
          <p:cNvSpPr>
            <a:spLocks noGrp="1"/>
          </p:cNvSpPr>
          <p:nvPr>
            <p:ph type="subTitle" idx="1"/>
          </p:nvPr>
        </p:nvSpPr>
        <p:spPr>
          <a:xfrm>
            <a:off x="171361" y="175438"/>
            <a:ext cx="8417011" cy="79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endParaRPr lang="es-MX" sz="3200" spc="-130">
              <a:solidFill>
                <a:srgbClr val="C00000"/>
              </a:solidFill>
              <a:latin typeface="Tahoma"/>
              <a:cs typeface="Tahoma"/>
            </a:endParaRPr>
          </a:p>
          <a:p>
            <a:pPr>
              <a:spcBef>
                <a:spcPct val="0"/>
              </a:spcBef>
            </a:pPr>
            <a:r>
              <a:rPr lang="es-MX" sz="3600" spc="-130">
                <a:solidFill>
                  <a:srgbClr val="C00000"/>
                </a:solidFill>
                <a:latin typeface="Calibri" panose="020F0502020204030204" pitchFamily="34" charset="0"/>
                <a:cs typeface="Calibri" panose="020F0502020204030204" pitchFamily="34" charset="0"/>
              </a:rPr>
              <a:t>Plan De Desarrollo Distrital</a:t>
            </a:r>
            <a:endParaRPr lang="es-419" sz="3600" spc="-130">
              <a:solidFill>
                <a:srgbClr val="C00000"/>
              </a:solidFill>
              <a:latin typeface="Calibri" panose="020F0502020204030204" pitchFamily="34" charset="0"/>
              <a:cs typeface="Calibri" panose="020F0502020204030204" pitchFamily="34" charset="0"/>
            </a:endParaRPr>
          </a:p>
          <a:p>
            <a:pPr>
              <a:spcBef>
                <a:spcPct val="0"/>
              </a:spcBef>
            </a:pPr>
            <a:endParaRPr lang="es-CO" sz="3200" spc="-130">
              <a:solidFill>
                <a:srgbClr val="C00000"/>
              </a:solidFill>
              <a:latin typeface="Tahoma"/>
              <a:cs typeface="Tahoma"/>
            </a:endParaRPr>
          </a:p>
        </p:txBody>
      </p:sp>
      <p:grpSp>
        <p:nvGrpSpPr>
          <p:cNvPr id="12" name="Group 67">
            <a:extLst>
              <a:ext uri="{FF2B5EF4-FFF2-40B4-BE49-F238E27FC236}">
                <a16:creationId xmlns:a16="http://schemas.microsoft.com/office/drawing/2014/main" id="{5DA3F9FC-6B0D-E413-2DEA-8C30EADA0B14}"/>
              </a:ext>
            </a:extLst>
          </p:cNvPr>
          <p:cNvGrpSpPr/>
          <p:nvPr/>
        </p:nvGrpSpPr>
        <p:grpSpPr>
          <a:xfrm>
            <a:off x="3281962" y="3139717"/>
            <a:ext cx="5642295" cy="5642295"/>
            <a:chOff x="1754163" y="2276872"/>
            <a:chExt cx="5616624" cy="5616624"/>
          </a:xfrm>
        </p:grpSpPr>
        <p:sp>
          <p:nvSpPr>
            <p:cNvPr id="13" name="Block Arc 73">
              <a:extLst>
                <a:ext uri="{FF2B5EF4-FFF2-40B4-BE49-F238E27FC236}">
                  <a16:creationId xmlns:a16="http://schemas.microsoft.com/office/drawing/2014/main" id="{A294C621-13C7-E67B-4CAF-871ED55031AE}"/>
                </a:ext>
              </a:extLst>
            </p:cNvPr>
            <p:cNvSpPr/>
            <p:nvPr/>
          </p:nvSpPr>
          <p:spPr>
            <a:xfrm>
              <a:off x="1754163" y="2276872"/>
              <a:ext cx="5616624" cy="5616624"/>
            </a:xfrm>
            <a:prstGeom prst="blockArc">
              <a:avLst>
                <a:gd name="adj1" fmla="val 10800000"/>
                <a:gd name="adj2" fmla="val 21586788"/>
                <a:gd name="adj3" fmla="val 6977"/>
              </a:avLst>
            </a:prstGeom>
            <a:gradFill>
              <a:gsLst>
                <a:gs pos="0">
                  <a:schemeClr val="accent1">
                    <a:lumMod val="70000"/>
                    <a:lumOff val="30000"/>
                  </a:schemeClr>
                </a:gs>
                <a:gs pos="94000">
                  <a:schemeClr val="accent1">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4" name="Block Arc 74">
              <a:extLst>
                <a:ext uri="{FF2B5EF4-FFF2-40B4-BE49-F238E27FC236}">
                  <a16:creationId xmlns:a16="http://schemas.microsoft.com/office/drawing/2014/main" id="{1C65A78F-93FC-D54F-B124-17F69AC0769F}"/>
                </a:ext>
              </a:extLst>
            </p:cNvPr>
            <p:cNvSpPr/>
            <p:nvPr/>
          </p:nvSpPr>
          <p:spPr>
            <a:xfrm>
              <a:off x="1754163" y="2276872"/>
              <a:ext cx="5616624" cy="5616624"/>
            </a:xfrm>
            <a:prstGeom prst="blockArc">
              <a:avLst>
                <a:gd name="adj1" fmla="val 14137061"/>
                <a:gd name="adj2" fmla="val 21559653"/>
                <a:gd name="adj3" fmla="val 7143"/>
              </a:avLst>
            </a:prstGeom>
            <a:gradFill>
              <a:gsLst>
                <a:gs pos="0">
                  <a:schemeClr val="accent2">
                    <a:lumMod val="70000"/>
                    <a:lumOff val="30000"/>
                  </a:schemeClr>
                </a:gs>
                <a:gs pos="94000">
                  <a:schemeClr val="accent2">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5" name="Block Arc 76">
              <a:extLst>
                <a:ext uri="{FF2B5EF4-FFF2-40B4-BE49-F238E27FC236}">
                  <a16:creationId xmlns:a16="http://schemas.microsoft.com/office/drawing/2014/main" id="{D14648E4-8161-9124-803F-D6CAFA74D197}"/>
                </a:ext>
              </a:extLst>
            </p:cNvPr>
            <p:cNvSpPr/>
            <p:nvPr/>
          </p:nvSpPr>
          <p:spPr>
            <a:xfrm>
              <a:off x="1754163" y="2276872"/>
              <a:ext cx="5616624" cy="5616624"/>
            </a:xfrm>
            <a:prstGeom prst="blockArc">
              <a:avLst>
                <a:gd name="adj1" fmla="val 18143476"/>
                <a:gd name="adj2" fmla="val 21586788"/>
                <a:gd name="adj3" fmla="val 6977"/>
              </a:avLst>
            </a:prstGeom>
            <a:gradFill>
              <a:gsLst>
                <a:gs pos="0">
                  <a:schemeClr val="accent4">
                    <a:lumMod val="70000"/>
                    <a:lumOff val="30000"/>
                  </a:schemeClr>
                </a:gs>
                <a:gs pos="94000">
                  <a:schemeClr val="accent4">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grpSp>
      <p:grpSp>
        <p:nvGrpSpPr>
          <p:cNvPr id="16" name="Grupo 15">
            <a:extLst>
              <a:ext uri="{FF2B5EF4-FFF2-40B4-BE49-F238E27FC236}">
                <a16:creationId xmlns:a16="http://schemas.microsoft.com/office/drawing/2014/main" id="{7EA24CEB-2512-B4DB-2413-A5EE784F98C2}"/>
              </a:ext>
            </a:extLst>
          </p:cNvPr>
          <p:cNvGrpSpPr/>
          <p:nvPr/>
        </p:nvGrpSpPr>
        <p:grpSpPr>
          <a:xfrm>
            <a:off x="2921480" y="2781055"/>
            <a:ext cx="6339319" cy="6339319"/>
            <a:chOff x="6536048" y="1063756"/>
            <a:chExt cx="6339319" cy="6339319"/>
          </a:xfrm>
        </p:grpSpPr>
        <p:sp>
          <p:nvSpPr>
            <p:cNvPr id="17" name="Block Arc 69">
              <a:extLst>
                <a:ext uri="{FF2B5EF4-FFF2-40B4-BE49-F238E27FC236}">
                  <a16:creationId xmlns:a16="http://schemas.microsoft.com/office/drawing/2014/main" id="{05F27A93-CA7C-9A9A-0649-11301BB5C09E}"/>
                </a:ext>
              </a:extLst>
            </p:cNvPr>
            <p:cNvSpPr/>
            <p:nvPr/>
          </p:nvSpPr>
          <p:spPr>
            <a:xfrm>
              <a:off x="6536048" y="1063756"/>
              <a:ext cx="6339319" cy="6339319"/>
            </a:xfrm>
            <a:prstGeom prst="blockArc">
              <a:avLst>
                <a:gd name="adj1" fmla="val 10800000"/>
                <a:gd name="adj2" fmla="val 21586788"/>
                <a:gd name="adj3" fmla="val 69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9" name="Block Arc 70">
              <a:extLst>
                <a:ext uri="{FF2B5EF4-FFF2-40B4-BE49-F238E27FC236}">
                  <a16:creationId xmlns:a16="http://schemas.microsoft.com/office/drawing/2014/main" id="{3637AE19-14BE-A8BE-CCF2-05F8F4F42A3A}"/>
                </a:ext>
              </a:extLst>
            </p:cNvPr>
            <p:cNvSpPr/>
            <p:nvPr/>
          </p:nvSpPr>
          <p:spPr>
            <a:xfrm>
              <a:off x="6536048" y="1063756"/>
              <a:ext cx="6339319" cy="6339319"/>
            </a:xfrm>
            <a:prstGeom prst="blockArc">
              <a:avLst>
                <a:gd name="adj1" fmla="val 14149872"/>
                <a:gd name="adj2" fmla="val 21586788"/>
                <a:gd name="adj3" fmla="val 6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25" name="Block Arc 72">
              <a:extLst>
                <a:ext uri="{FF2B5EF4-FFF2-40B4-BE49-F238E27FC236}">
                  <a16:creationId xmlns:a16="http://schemas.microsoft.com/office/drawing/2014/main" id="{94C51592-EE42-0BCE-3B97-371261C17F32}"/>
                </a:ext>
              </a:extLst>
            </p:cNvPr>
            <p:cNvSpPr/>
            <p:nvPr/>
          </p:nvSpPr>
          <p:spPr>
            <a:xfrm>
              <a:off x="6536048" y="1063756"/>
              <a:ext cx="6339319" cy="6339319"/>
            </a:xfrm>
            <a:prstGeom prst="blockArc">
              <a:avLst>
                <a:gd name="adj1" fmla="val 18160553"/>
                <a:gd name="adj2" fmla="val 21586788"/>
                <a:gd name="adj3" fmla="val 697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grpSp>
      <p:sp>
        <p:nvSpPr>
          <p:cNvPr id="26" name="TextBox 41">
            <a:extLst>
              <a:ext uri="{FF2B5EF4-FFF2-40B4-BE49-F238E27FC236}">
                <a16:creationId xmlns:a16="http://schemas.microsoft.com/office/drawing/2014/main" id="{3FD9DE92-1B6B-73C0-5937-8A092A3F2C1F}"/>
              </a:ext>
            </a:extLst>
          </p:cNvPr>
          <p:cNvSpPr txBox="1"/>
          <p:nvPr/>
        </p:nvSpPr>
        <p:spPr>
          <a:xfrm>
            <a:off x="258478" y="4494586"/>
            <a:ext cx="1779284" cy="830997"/>
          </a:xfrm>
          <a:prstGeom prst="rect">
            <a:avLst/>
          </a:prstGeom>
          <a:noFill/>
        </p:spPr>
        <p:txBody>
          <a:bodyPr wrap="square" rtlCol="0">
            <a:spAutoFit/>
          </a:bodyPr>
          <a:lstStyle/>
          <a:p>
            <a:pPr algn="r"/>
            <a:r>
              <a:rPr lang="es-MX" altLang="ko-KR" sz="1200">
                <a:solidFill>
                  <a:schemeClr val="tx1">
                    <a:lumMod val="75000"/>
                    <a:lumOff val="25000"/>
                  </a:schemeClr>
                </a:solidFill>
              </a:rPr>
              <a:t>Ingreso mínimo garantizado, a través de un esquema de subsidios y contribuciones </a:t>
            </a:r>
            <a:endParaRPr lang="ko-KR" altLang="en-US" sz="1200">
              <a:solidFill>
                <a:schemeClr val="tx1">
                  <a:lumMod val="75000"/>
                  <a:lumOff val="25000"/>
                </a:schemeClr>
              </a:solidFill>
            </a:endParaRPr>
          </a:p>
        </p:txBody>
      </p:sp>
      <p:sp>
        <p:nvSpPr>
          <p:cNvPr id="27" name="TextBox 44">
            <a:extLst>
              <a:ext uri="{FF2B5EF4-FFF2-40B4-BE49-F238E27FC236}">
                <a16:creationId xmlns:a16="http://schemas.microsoft.com/office/drawing/2014/main" id="{BDC7BD24-8F87-1CE2-F162-178E7053A133}"/>
              </a:ext>
            </a:extLst>
          </p:cNvPr>
          <p:cNvSpPr txBox="1"/>
          <p:nvPr/>
        </p:nvSpPr>
        <p:spPr>
          <a:xfrm>
            <a:off x="1148120" y="1103721"/>
            <a:ext cx="3520590" cy="2144177"/>
          </a:xfrm>
          <a:prstGeom prst="rect">
            <a:avLst/>
          </a:prstGeom>
          <a:noFill/>
        </p:spPr>
        <p:txBody>
          <a:bodyPr wrap="square" lIns="91440" tIns="45720" rIns="91440" bIns="45720" rtlCol="0" anchor="t">
            <a:spAutoFit/>
          </a:bodyPr>
          <a:lstStyle/>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Calidad del Gasto</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Trazador Presupuestal</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Gestión de cobro y movilización de la cartera</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Depuración de la cartera</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Fondo de solidaridad y redistribución de ingresos</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Transferencias de la Nación y financiación de régimen subsidiado.</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Adquisiciones públicas eficientes y efectivas</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Gestión de obligaciones pensionales - FONCEP</a:t>
            </a:r>
            <a:endParaRPr lang="es-CO" altLang="ko-KR" sz="1200">
              <a:solidFill>
                <a:schemeClr val="tx1">
                  <a:lumMod val="75000"/>
                  <a:lumOff val="25000"/>
                </a:schemeClr>
              </a:solidFill>
              <a:ea typeface="맑은 고딕"/>
              <a:cs typeface="Calibri"/>
            </a:endParaRPr>
          </a:p>
          <a:p>
            <a:pPr marL="171450" indent="-171450" algn="r">
              <a:spcAft>
                <a:spcPts val="200"/>
              </a:spcAft>
              <a:buFont typeface="Arial" panose="020B0604020202020204" pitchFamily="34" charset="0"/>
              <a:buChar char="•"/>
            </a:pPr>
            <a:endParaRPr lang="es-CO" altLang="ko-KR" sz="1200">
              <a:solidFill>
                <a:schemeClr val="tx1">
                  <a:lumMod val="75000"/>
                  <a:lumOff val="25000"/>
                </a:schemeClr>
              </a:solidFill>
              <a:ea typeface="맑은 고딕"/>
              <a:cs typeface="Calibri"/>
            </a:endParaRPr>
          </a:p>
        </p:txBody>
      </p:sp>
      <p:sp>
        <p:nvSpPr>
          <p:cNvPr id="28" name="TextBox 50">
            <a:extLst>
              <a:ext uri="{FF2B5EF4-FFF2-40B4-BE49-F238E27FC236}">
                <a16:creationId xmlns:a16="http://schemas.microsoft.com/office/drawing/2014/main" id="{B60F906C-3F2B-722D-03B5-A56B8EAA41D8}"/>
              </a:ext>
            </a:extLst>
          </p:cNvPr>
          <p:cNvSpPr txBox="1"/>
          <p:nvPr/>
        </p:nvSpPr>
        <p:spPr>
          <a:xfrm>
            <a:off x="8861533" y="2723213"/>
            <a:ext cx="1776557" cy="1990288"/>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s-CO" altLang="ko-KR" sz="1200">
                <a:solidFill>
                  <a:schemeClr val="tx1">
                    <a:lumMod val="75000"/>
                    <a:lumOff val="25000"/>
                  </a:schemeClr>
                </a:solidFill>
                <a:latin typeface="Calibri"/>
                <a:ea typeface="맑은 고딕"/>
                <a:cs typeface="Calibri"/>
              </a:rPr>
              <a:t>Estrategias</a:t>
            </a:r>
          </a:p>
          <a:p>
            <a:pPr marL="171450" indent="-171450">
              <a:buFont typeface="Arial" panose="020B0604020202020204" pitchFamily="34" charset="0"/>
              <a:buChar char="•"/>
            </a:pPr>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pPr marL="171450" indent="-171450">
              <a:buFont typeface="Arial" panose="020B0604020202020204" pitchFamily="34" charset="0"/>
              <a:buChar char="•"/>
            </a:pP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latin typeface="Calibri"/>
                <a:ea typeface="맑은 고딕"/>
                <a:cs typeface="Calibri"/>
              </a:rPr>
              <a:t>Proyectos estratégicos</a:t>
            </a: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latin typeface="Calibri"/>
                <a:ea typeface="맑은 고딕"/>
                <a:cs typeface="Calibri"/>
              </a:rPr>
              <a:t>Endeudamiento </a:t>
            </a: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latin typeface="Calibri"/>
                <a:ea typeface="맑은 고딕"/>
                <a:cs typeface="Calibri"/>
              </a:rPr>
              <a:t>Financiación del PDD</a:t>
            </a:r>
          </a:p>
        </p:txBody>
      </p:sp>
      <p:cxnSp>
        <p:nvCxnSpPr>
          <p:cNvPr id="29" name="Elbow Connector 49">
            <a:extLst>
              <a:ext uri="{FF2B5EF4-FFF2-40B4-BE49-F238E27FC236}">
                <a16:creationId xmlns:a16="http://schemas.microsoft.com/office/drawing/2014/main" id="{15669B67-6E28-984F-4407-6C0AAA742D75}"/>
              </a:ext>
            </a:extLst>
          </p:cNvPr>
          <p:cNvCxnSpPr>
            <a:cxnSpLocks/>
          </p:cNvCxnSpPr>
          <p:nvPr/>
        </p:nvCxnSpPr>
        <p:spPr>
          <a:xfrm>
            <a:off x="4465066" y="2244391"/>
            <a:ext cx="1188000" cy="720000"/>
          </a:xfrm>
          <a:prstGeom prst="bentConnector3">
            <a:avLst>
              <a:gd name="adj1" fmla="val 100742"/>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0" name="TextBox 53">
            <a:extLst>
              <a:ext uri="{FF2B5EF4-FFF2-40B4-BE49-F238E27FC236}">
                <a16:creationId xmlns:a16="http://schemas.microsoft.com/office/drawing/2014/main" id="{F531BB40-4498-C219-CF48-0A213DCC6891}"/>
              </a:ext>
            </a:extLst>
          </p:cNvPr>
          <p:cNvSpPr txBox="1"/>
          <p:nvPr/>
        </p:nvSpPr>
        <p:spPr>
          <a:xfrm>
            <a:off x="4899059" y="3951446"/>
            <a:ext cx="2394805" cy="1261884"/>
          </a:xfrm>
          <a:prstGeom prst="rect">
            <a:avLst/>
          </a:prstGeom>
          <a:noFill/>
        </p:spPr>
        <p:txBody>
          <a:bodyPr wrap="square" lIns="108000" rIns="108000" rtlCol="0">
            <a:spAutoFit/>
          </a:bodyPr>
          <a:lstStyle/>
          <a:p>
            <a:pPr algn="ctr"/>
            <a:r>
              <a:rPr lang="en-US" altLang="ko-KR" sz="4800" b="1">
                <a:solidFill>
                  <a:schemeClr val="accent4"/>
                </a:solidFill>
              </a:rPr>
              <a:t>PDD</a:t>
            </a:r>
          </a:p>
          <a:p>
            <a:pPr algn="ctr"/>
            <a:r>
              <a:rPr lang="en-US" altLang="ko-KR" sz="2800" b="1">
                <a:solidFill>
                  <a:schemeClr val="accent4"/>
                </a:solidFill>
              </a:rPr>
              <a:t>2020-2024</a:t>
            </a:r>
            <a:endParaRPr lang="ko-KR" altLang="en-US" sz="2800" b="1">
              <a:solidFill>
                <a:schemeClr val="accent4"/>
              </a:solidFill>
            </a:endParaRPr>
          </a:p>
        </p:txBody>
      </p:sp>
      <p:sp>
        <p:nvSpPr>
          <p:cNvPr id="31" name="TextBox 54">
            <a:extLst>
              <a:ext uri="{FF2B5EF4-FFF2-40B4-BE49-F238E27FC236}">
                <a16:creationId xmlns:a16="http://schemas.microsoft.com/office/drawing/2014/main" id="{9A72122E-C020-3DFB-30ED-D1514E52EDC7}"/>
              </a:ext>
            </a:extLst>
          </p:cNvPr>
          <p:cNvSpPr txBox="1"/>
          <p:nvPr/>
        </p:nvSpPr>
        <p:spPr>
          <a:xfrm>
            <a:off x="4111803" y="5325583"/>
            <a:ext cx="3982393" cy="584775"/>
          </a:xfrm>
          <a:prstGeom prst="rect">
            <a:avLst/>
          </a:prstGeom>
          <a:noFill/>
        </p:spPr>
        <p:txBody>
          <a:bodyPr wrap="square" rtlCol="0">
            <a:spAutoFit/>
          </a:bodyPr>
          <a:lstStyle/>
          <a:p>
            <a:pPr algn="ctr"/>
            <a:r>
              <a:rPr lang="es-MX" altLang="ko-KR" sz="1600">
                <a:solidFill>
                  <a:schemeClr val="tx1">
                    <a:lumMod val="75000"/>
                    <a:lumOff val="25000"/>
                  </a:schemeClr>
                </a:solidFill>
              </a:rPr>
              <a:t>Un Nuevo Contrato Social y Ambiental para la Bogotá del Siglo XXI</a:t>
            </a:r>
            <a:endParaRPr lang="en-US" altLang="ko-KR" sz="1600">
              <a:solidFill>
                <a:schemeClr val="tx1">
                  <a:lumMod val="75000"/>
                  <a:lumOff val="25000"/>
                </a:schemeClr>
              </a:solidFill>
            </a:endParaRPr>
          </a:p>
        </p:txBody>
      </p:sp>
      <p:grpSp>
        <p:nvGrpSpPr>
          <p:cNvPr id="32" name="Group 55">
            <a:extLst>
              <a:ext uri="{FF2B5EF4-FFF2-40B4-BE49-F238E27FC236}">
                <a16:creationId xmlns:a16="http://schemas.microsoft.com/office/drawing/2014/main" id="{4EE3C5A4-F806-ECB4-1542-E5B2D4EF7360}"/>
              </a:ext>
            </a:extLst>
          </p:cNvPr>
          <p:cNvGrpSpPr/>
          <p:nvPr/>
        </p:nvGrpSpPr>
        <p:grpSpPr>
          <a:xfrm>
            <a:off x="2941625" y="6118332"/>
            <a:ext cx="6308750" cy="81272"/>
            <a:chOff x="1780872" y="5229142"/>
            <a:chExt cx="5589541" cy="72022"/>
          </a:xfrm>
        </p:grpSpPr>
        <p:sp>
          <p:nvSpPr>
            <p:cNvPr id="33" name="Rectangle 24">
              <a:extLst>
                <a:ext uri="{FF2B5EF4-FFF2-40B4-BE49-F238E27FC236}">
                  <a16:creationId xmlns:a16="http://schemas.microsoft.com/office/drawing/2014/main" id="{F161F858-BDAE-9CBA-B44D-D8AAC44CE358}"/>
                </a:ext>
              </a:extLst>
            </p:cNvPr>
            <p:cNvSpPr/>
            <p:nvPr/>
          </p:nvSpPr>
          <p:spPr>
            <a:xfrm>
              <a:off x="1780872" y="5229202"/>
              <a:ext cx="1876592" cy="71946"/>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ectangle 24">
              <a:extLst>
                <a:ext uri="{FF2B5EF4-FFF2-40B4-BE49-F238E27FC236}">
                  <a16:creationId xmlns:a16="http://schemas.microsoft.com/office/drawing/2014/main" id="{61541AF8-511D-697D-3F0E-AABFCA8F1E7E}"/>
                </a:ext>
              </a:extLst>
            </p:cNvPr>
            <p:cNvSpPr/>
            <p:nvPr/>
          </p:nvSpPr>
          <p:spPr>
            <a:xfrm>
              <a:off x="3630777" y="5229142"/>
              <a:ext cx="1889694" cy="71946"/>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Rectangle 24">
              <a:extLst>
                <a:ext uri="{FF2B5EF4-FFF2-40B4-BE49-F238E27FC236}">
                  <a16:creationId xmlns:a16="http://schemas.microsoft.com/office/drawing/2014/main" id="{2D71A5FF-41E3-5170-1FE0-AA2B91BBC043}"/>
                </a:ext>
              </a:extLst>
            </p:cNvPr>
            <p:cNvSpPr/>
            <p:nvPr/>
          </p:nvSpPr>
          <p:spPr>
            <a:xfrm>
              <a:off x="5493820" y="5229201"/>
              <a:ext cx="1876593" cy="71963"/>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36" name="TextBox 60">
            <a:extLst>
              <a:ext uri="{FF2B5EF4-FFF2-40B4-BE49-F238E27FC236}">
                <a16:creationId xmlns:a16="http://schemas.microsoft.com/office/drawing/2014/main" id="{B083FF1E-70A7-CD47-7B15-EB2B5C7BBED3}"/>
              </a:ext>
            </a:extLst>
          </p:cNvPr>
          <p:cNvSpPr txBox="1"/>
          <p:nvPr/>
        </p:nvSpPr>
        <p:spPr>
          <a:xfrm rot="17915251">
            <a:off x="2879777" y="4356461"/>
            <a:ext cx="2310703" cy="1005805"/>
          </a:xfrm>
          <a:prstGeom prst="rect">
            <a:avLst/>
          </a:prstGeom>
          <a:noFill/>
        </p:spPr>
        <p:txBody>
          <a:bodyPr wrap="square" rtlCol="0">
            <a:prstTxWarp prst="textArchUp">
              <a:avLst>
                <a:gd name="adj" fmla="val 12380294"/>
              </a:avLst>
            </a:prstTxWarp>
            <a:spAutoFit/>
          </a:bodyPr>
          <a:lstStyle/>
          <a:p>
            <a:pPr algn="ctr"/>
            <a:r>
              <a:rPr lang="es-MX" altLang="ko-KR" sz="1400" b="1">
                <a:solidFill>
                  <a:schemeClr val="bg1"/>
                </a:solidFill>
              </a:rPr>
              <a:t>Manejo de Impactos sociales y</a:t>
            </a:r>
          </a:p>
          <a:p>
            <a:pPr algn="ctr"/>
            <a:r>
              <a:rPr lang="es-MX" altLang="ko-KR" sz="1400" b="1">
                <a:solidFill>
                  <a:schemeClr val="bg1"/>
                </a:solidFill>
              </a:rPr>
              <a:t> económicos de Covid19</a:t>
            </a:r>
          </a:p>
        </p:txBody>
      </p:sp>
      <p:sp>
        <p:nvSpPr>
          <p:cNvPr id="37" name="TextBox 61">
            <a:extLst>
              <a:ext uri="{FF2B5EF4-FFF2-40B4-BE49-F238E27FC236}">
                <a16:creationId xmlns:a16="http://schemas.microsoft.com/office/drawing/2014/main" id="{2DA15535-B78C-24E5-B766-E71CCE76E982}"/>
              </a:ext>
            </a:extLst>
          </p:cNvPr>
          <p:cNvSpPr txBox="1"/>
          <p:nvPr/>
        </p:nvSpPr>
        <p:spPr>
          <a:xfrm>
            <a:off x="4943892" y="3037302"/>
            <a:ext cx="2281599" cy="762271"/>
          </a:xfrm>
          <a:prstGeom prst="rect">
            <a:avLst/>
          </a:prstGeom>
          <a:noFill/>
        </p:spPr>
        <p:txBody>
          <a:bodyPr wrap="square" rtlCol="0">
            <a:prstTxWarp prst="textArchUp">
              <a:avLst>
                <a:gd name="adj" fmla="val 11383218"/>
              </a:avLst>
            </a:prstTxWarp>
            <a:spAutoFit/>
          </a:bodyPr>
          <a:lstStyle/>
          <a:p>
            <a:pPr algn="ctr"/>
            <a:r>
              <a:rPr lang="en-US" altLang="ko-KR" sz="1600" b="1">
                <a:solidFill>
                  <a:schemeClr val="bg1"/>
                </a:solidFill>
              </a:rPr>
              <a:t>Calidad del </a:t>
            </a:r>
            <a:r>
              <a:rPr lang="en-US" altLang="ko-KR" sz="1600" b="1" err="1">
                <a:solidFill>
                  <a:schemeClr val="bg1"/>
                </a:solidFill>
              </a:rPr>
              <a:t>Gasto</a:t>
            </a:r>
            <a:endParaRPr lang="ko-KR" altLang="en-US" sz="1600" b="1">
              <a:solidFill>
                <a:schemeClr val="bg1"/>
              </a:solidFill>
            </a:endParaRPr>
          </a:p>
        </p:txBody>
      </p:sp>
      <p:cxnSp>
        <p:nvCxnSpPr>
          <p:cNvPr id="38" name="Elbow Connector 34">
            <a:extLst>
              <a:ext uri="{FF2B5EF4-FFF2-40B4-BE49-F238E27FC236}">
                <a16:creationId xmlns:a16="http://schemas.microsoft.com/office/drawing/2014/main" id="{B9892420-26BB-AAE9-98C1-04FB901DF091}"/>
              </a:ext>
            </a:extLst>
          </p:cNvPr>
          <p:cNvCxnSpPr>
            <a:cxnSpLocks/>
          </p:cNvCxnSpPr>
          <p:nvPr/>
        </p:nvCxnSpPr>
        <p:spPr>
          <a:xfrm>
            <a:off x="1750443" y="5325583"/>
            <a:ext cx="1260135" cy="467627"/>
          </a:xfrm>
          <a:prstGeom prst="bentConnector3">
            <a:avLst>
              <a:gd name="adj1" fmla="val 1624"/>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Elbow Connector 63">
            <a:extLst>
              <a:ext uri="{FF2B5EF4-FFF2-40B4-BE49-F238E27FC236}">
                <a16:creationId xmlns:a16="http://schemas.microsoft.com/office/drawing/2014/main" id="{21C7F004-E2FB-2F1C-1667-B2676CFD2865}"/>
              </a:ext>
            </a:extLst>
          </p:cNvPr>
          <p:cNvCxnSpPr>
            <a:cxnSpLocks/>
          </p:cNvCxnSpPr>
          <p:nvPr/>
        </p:nvCxnSpPr>
        <p:spPr>
          <a:xfrm rot="5400000">
            <a:off x="7947701" y="2957145"/>
            <a:ext cx="816762" cy="464580"/>
          </a:xfrm>
          <a:prstGeom prst="bentConnector3">
            <a:avLst>
              <a:gd name="adj1" fmla="val -1312"/>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0" name="TextBox 60">
            <a:extLst>
              <a:ext uri="{FF2B5EF4-FFF2-40B4-BE49-F238E27FC236}">
                <a16:creationId xmlns:a16="http://schemas.microsoft.com/office/drawing/2014/main" id="{735454F6-F95D-B27B-2E51-F22B7718AE1B}"/>
              </a:ext>
            </a:extLst>
          </p:cNvPr>
          <p:cNvSpPr txBox="1"/>
          <p:nvPr/>
        </p:nvSpPr>
        <p:spPr>
          <a:xfrm rot="3744416">
            <a:off x="6987896" y="4396967"/>
            <a:ext cx="2310703" cy="1005805"/>
          </a:xfrm>
          <a:prstGeom prst="rect">
            <a:avLst/>
          </a:prstGeom>
          <a:noFill/>
        </p:spPr>
        <p:txBody>
          <a:bodyPr wrap="square" rtlCol="0">
            <a:prstTxWarp prst="textArchUp">
              <a:avLst>
                <a:gd name="adj" fmla="val 12380294"/>
              </a:avLst>
            </a:prstTxWarp>
            <a:spAutoFit/>
          </a:bodyPr>
          <a:lstStyle/>
          <a:p>
            <a:pPr algn="ctr"/>
            <a:r>
              <a:rPr lang="es-MX" altLang="ko-KR" sz="1400" b="1">
                <a:solidFill>
                  <a:schemeClr val="bg1"/>
                </a:solidFill>
              </a:rPr>
              <a:t>Estrategia Financiera de </a:t>
            </a:r>
          </a:p>
          <a:p>
            <a:pPr algn="ctr"/>
            <a:r>
              <a:rPr lang="es-MX" altLang="ko-KR" sz="1400" b="1">
                <a:solidFill>
                  <a:schemeClr val="bg1"/>
                </a:solidFill>
              </a:rPr>
              <a:t>Plan Distrital de Desarrollo</a:t>
            </a:r>
          </a:p>
        </p:txBody>
      </p:sp>
      <p:sp>
        <p:nvSpPr>
          <p:cNvPr id="41" name="TextBox 50">
            <a:extLst>
              <a:ext uri="{FF2B5EF4-FFF2-40B4-BE49-F238E27FC236}">
                <a16:creationId xmlns:a16="http://schemas.microsoft.com/office/drawing/2014/main" id="{15A03657-DE78-4A53-2EEE-2B3E3FB4B705}"/>
              </a:ext>
            </a:extLst>
          </p:cNvPr>
          <p:cNvSpPr txBox="1"/>
          <p:nvPr/>
        </p:nvSpPr>
        <p:spPr>
          <a:xfrm>
            <a:off x="10039473" y="2078956"/>
            <a:ext cx="2102948" cy="2251899"/>
          </a:xfrm>
          <a:prstGeom prst="rect">
            <a:avLst/>
          </a:prstGeom>
          <a:noFill/>
        </p:spPr>
        <p:txBody>
          <a:bodyPr wrap="square" lIns="91440" tIns="45720" rIns="91440" bIns="45720" rtlCol="0" anchor="t">
            <a:spAutoFit/>
          </a:bodyPr>
          <a:lstStyle/>
          <a:p>
            <a:pPr marL="228600" indent="-228600">
              <a:spcAft>
                <a:spcPts val="200"/>
              </a:spcAft>
              <a:buFont typeface="+mj-lt"/>
              <a:buAutoNum type="arabicPeriod"/>
            </a:pPr>
            <a:r>
              <a:rPr lang="es-CO" altLang="ko-KR" sz="1200">
                <a:solidFill>
                  <a:schemeClr val="tx1">
                    <a:lumMod val="75000"/>
                    <a:lumOff val="25000"/>
                  </a:schemeClr>
                </a:solidFill>
                <a:ea typeface="맑은 고딕"/>
              </a:rPr>
              <a:t>Optimización de ing. tributarios.</a:t>
            </a:r>
            <a:endParaRPr lang="es-CO" altLang="ko-KR" sz="12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a:solidFill>
                  <a:schemeClr val="tx1">
                    <a:lumMod val="75000"/>
                    <a:lumOff val="25000"/>
                  </a:schemeClr>
                </a:solidFill>
                <a:ea typeface="맑은 고딕"/>
              </a:rPr>
              <a:t>Cofinanciación con recursos del nivel nacional.</a:t>
            </a:r>
            <a:endParaRPr lang="es-CO" altLang="ko-KR" sz="12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a:solidFill>
                  <a:schemeClr val="tx1">
                    <a:lumMod val="75000"/>
                    <a:lumOff val="25000"/>
                  </a:schemeClr>
                </a:solidFill>
                <a:ea typeface="맑은 고딕"/>
              </a:rPr>
              <a:t>Gestión de recursos adicionales</a:t>
            </a:r>
            <a:endParaRPr lang="es-CO" altLang="ko-KR" sz="12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err="1">
                <a:solidFill>
                  <a:schemeClr val="tx1">
                    <a:lumMod val="75000"/>
                    <a:lumOff val="25000"/>
                  </a:schemeClr>
                </a:solidFill>
                <a:ea typeface="맑은 고딕"/>
              </a:rPr>
              <a:t>APP’s</a:t>
            </a:r>
            <a:endParaRPr lang="es-CO" altLang="ko-KR" sz="1200" err="1">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a:solidFill>
                  <a:schemeClr val="tx1">
                    <a:lumMod val="75000"/>
                    <a:lumOff val="25000"/>
                  </a:schemeClr>
                </a:solidFill>
                <a:ea typeface="맑은 고딕"/>
              </a:rPr>
              <a:t>Concurrencia y complementariedad con gestión local </a:t>
            </a:r>
            <a:endParaRPr lang="es-CO" altLang="ko-KR" sz="1200">
              <a:solidFill>
                <a:schemeClr val="tx1">
                  <a:lumMod val="75000"/>
                  <a:lumOff val="25000"/>
                </a:schemeClr>
              </a:solidFill>
              <a:ea typeface="맑은 고딕"/>
              <a:cs typeface="Calibri"/>
            </a:endParaRPr>
          </a:p>
          <a:p>
            <a:pPr marL="171450" indent="-171450">
              <a:buFont typeface="Arial" panose="020B0604020202020204" pitchFamily="34" charset="0"/>
              <a:buChar char="•"/>
            </a:pPr>
            <a:endParaRPr lang="es-CO" altLang="ko-KR" sz="1200">
              <a:solidFill>
                <a:schemeClr val="tx1">
                  <a:lumMod val="75000"/>
                  <a:lumOff val="25000"/>
                </a:schemeClr>
              </a:solidFill>
              <a:ea typeface="맑은 고딕"/>
              <a:cs typeface="Calibri"/>
            </a:endParaRPr>
          </a:p>
        </p:txBody>
      </p:sp>
      <p:sp>
        <p:nvSpPr>
          <p:cNvPr id="42" name="Abrir llave 41">
            <a:extLst>
              <a:ext uri="{FF2B5EF4-FFF2-40B4-BE49-F238E27FC236}">
                <a16:creationId xmlns:a16="http://schemas.microsoft.com/office/drawing/2014/main" id="{E567EB2B-4895-701D-E951-170F3B138153}"/>
              </a:ext>
            </a:extLst>
          </p:cNvPr>
          <p:cNvSpPr/>
          <p:nvPr/>
        </p:nvSpPr>
        <p:spPr>
          <a:xfrm>
            <a:off x="9843318" y="2077883"/>
            <a:ext cx="393513" cy="186898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3518336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818134" y="2726357"/>
            <a:ext cx="6480000" cy="1512000"/>
          </a:xfrm>
        </p:spPr>
        <p:txBody>
          <a:bodyPr anchor="ctr">
            <a:normAutofit/>
          </a:bodyPr>
          <a:lstStyle/>
          <a:p>
            <a:r>
              <a:rPr lang="es-MX" sz="3600">
                <a:latin typeface="Calibri"/>
                <a:cs typeface="Calibri"/>
              </a:rPr>
              <a:t>Comportamiento de la Deuda del Distrito</a:t>
            </a: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356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35DE7E43-FB05-660E-A504-C9E4FEA31B0A}"/>
              </a:ext>
            </a:extLst>
          </p:cNvPr>
          <p:cNvPicPr>
            <a:picLocks noChangeAspect="1"/>
          </p:cNvPicPr>
          <p:nvPr/>
        </p:nvPicPr>
        <p:blipFill>
          <a:blip r:embed="rId2"/>
          <a:stretch>
            <a:fillRect/>
          </a:stretch>
        </p:blipFill>
        <p:spPr>
          <a:xfrm>
            <a:off x="-19050" y="900113"/>
            <a:ext cx="7704138" cy="44450"/>
          </a:xfrm>
          <a:prstGeom prst="rect">
            <a:avLst/>
          </a:prstGeom>
        </p:spPr>
      </p:pic>
      <p:pic>
        <p:nvPicPr>
          <p:cNvPr id="19" name="Gráfico 18">
            <a:extLst>
              <a:ext uri="{FF2B5EF4-FFF2-40B4-BE49-F238E27FC236}">
                <a16:creationId xmlns:a16="http://schemas.microsoft.com/office/drawing/2014/main" id="{C3F34FA7-84E6-594F-BBCE-414F8CB3A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5613" y="339725"/>
            <a:ext cx="24431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uadroTexto 21">
            <a:extLst>
              <a:ext uri="{FF2B5EF4-FFF2-40B4-BE49-F238E27FC236}">
                <a16:creationId xmlns:a16="http://schemas.microsoft.com/office/drawing/2014/main" id="{4DCDB577-83A0-4D2B-F5BF-D9826F1A4AE4}"/>
              </a:ext>
            </a:extLst>
          </p:cNvPr>
          <p:cNvSpPr txBox="1">
            <a:spLocks noChangeArrowheads="1"/>
          </p:cNvSpPr>
          <p:nvPr/>
        </p:nvSpPr>
        <p:spPr bwMode="auto">
          <a:xfrm>
            <a:off x="733425" y="217488"/>
            <a:ext cx="33810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3800" b="1">
                <a:latin typeface="Arial" panose="020B0604020202020204" pitchFamily="34" charset="0"/>
                <a:cs typeface="Arial" panose="020B0604020202020204" pitchFamily="34" charset="0"/>
              </a:rPr>
              <a:t>Antecedentes</a:t>
            </a:r>
          </a:p>
        </p:txBody>
      </p:sp>
      <p:sp>
        <p:nvSpPr>
          <p:cNvPr id="4" name="Marcador de contenido 3">
            <a:extLst>
              <a:ext uri="{FF2B5EF4-FFF2-40B4-BE49-F238E27FC236}">
                <a16:creationId xmlns:a16="http://schemas.microsoft.com/office/drawing/2014/main" id="{49EEF1C5-121F-6685-6AA2-E755EBEE7993}"/>
              </a:ext>
            </a:extLst>
          </p:cNvPr>
          <p:cNvSpPr>
            <a:spLocks noGrp="1"/>
          </p:cNvSpPr>
          <p:nvPr>
            <p:ph idx="1"/>
          </p:nvPr>
        </p:nvSpPr>
        <p:spPr>
          <a:xfrm>
            <a:off x="838200" y="1401964"/>
            <a:ext cx="10515600" cy="4774999"/>
          </a:xfrm>
        </p:spPr>
        <p:txBody>
          <a:bodyPr/>
          <a:lstStyle/>
          <a:p>
            <a:r>
              <a:rPr lang="es-CO" sz="2000"/>
              <a:t>El Distrito conserva su calificación crediticia en moneda local en AAA por parte de BRC Standard &amp; </a:t>
            </a:r>
            <a:r>
              <a:rPr lang="es-CO" sz="2000" err="1"/>
              <a:t>Poor´s</a:t>
            </a:r>
            <a:r>
              <a:rPr lang="es-CO" sz="2000"/>
              <a:t> y </a:t>
            </a:r>
            <a:r>
              <a:rPr lang="es-CO" sz="2000" err="1"/>
              <a:t>Value</a:t>
            </a:r>
            <a:r>
              <a:rPr lang="es-CO" sz="2000"/>
              <a:t> and </a:t>
            </a:r>
            <a:r>
              <a:rPr lang="es-CO" sz="2000" err="1"/>
              <a:t>Risk</a:t>
            </a:r>
            <a:endParaRPr lang="es-CO" sz="2000"/>
          </a:p>
          <a:p>
            <a:endParaRPr lang="es-CO" sz="2000"/>
          </a:p>
          <a:p>
            <a:endParaRPr lang="es-CO" sz="2000"/>
          </a:p>
          <a:p>
            <a:endParaRPr lang="es-CO" sz="2000"/>
          </a:p>
          <a:p>
            <a:endParaRPr lang="es-CO" sz="2000"/>
          </a:p>
          <a:p>
            <a:endParaRPr lang="es-CO" sz="2000"/>
          </a:p>
          <a:p>
            <a:r>
              <a:rPr lang="es-CO" sz="2000"/>
              <a:t>La calificación en moneda extranjera se mantienen en línea con la de la Nación en Baa2 por parte de Moody´s  </a:t>
            </a:r>
          </a:p>
          <a:p>
            <a:r>
              <a:rPr lang="es-CO" sz="2000"/>
              <a:t>Programa de emisión y colocación de bonos PEC con saldo disponible por $5,38 billones.</a:t>
            </a:r>
          </a:p>
          <a:p>
            <a:r>
              <a:rPr lang="es-CO" sz="2000"/>
              <a:t>El Distrito mantiene su calidad de Emisor conocido y Recurrente ECR                            por tercer año consecutivo.  </a:t>
            </a:r>
          </a:p>
          <a:p>
            <a:endParaRPr lang="es-CO" sz="2000"/>
          </a:p>
        </p:txBody>
      </p:sp>
      <p:grpSp>
        <p:nvGrpSpPr>
          <p:cNvPr id="13" name="Grupo 12">
            <a:extLst>
              <a:ext uri="{FF2B5EF4-FFF2-40B4-BE49-F238E27FC236}">
                <a16:creationId xmlns:a16="http://schemas.microsoft.com/office/drawing/2014/main" id="{2615AEBD-9DFC-104D-6181-90D8A11ED84A}"/>
              </a:ext>
            </a:extLst>
          </p:cNvPr>
          <p:cNvGrpSpPr/>
          <p:nvPr/>
        </p:nvGrpSpPr>
        <p:grpSpPr>
          <a:xfrm>
            <a:off x="1569155" y="2246489"/>
            <a:ext cx="2141361" cy="1758497"/>
            <a:chOff x="726900" y="4139609"/>
            <a:chExt cx="2187790" cy="1660310"/>
          </a:xfrm>
        </p:grpSpPr>
        <p:sp>
          <p:nvSpPr>
            <p:cNvPr id="14" name="TextBox 12">
              <a:extLst>
                <a:ext uri="{FF2B5EF4-FFF2-40B4-BE49-F238E27FC236}">
                  <a16:creationId xmlns:a16="http://schemas.microsoft.com/office/drawing/2014/main" id="{1E1CF429-22CF-EC75-7121-635469EDD233}"/>
                </a:ext>
              </a:extLst>
            </p:cNvPr>
            <p:cNvSpPr txBox="1">
              <a:spLocks noChangeArrowheads="1"/>
            </p:cNvSpPr>
            <p:nvPr/>
          </p:nvSpPr>
          <p:spPr bwMode="auto">
            <a:xfrm>
              <a:off x="726900" y="5015089"/>
              <a:ext cx="218779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CO" altLang="es-CO" sz="900" b="1">
                  <a:solidFill>
                    <a:schemeClr val="tx1">
                      <a:lumMod val="75000"/>
                      <a:lumOff val="25000"/>
                    </a:schemeClr>
                  </a:solidFill>
                  <a:latin typeface="Lato" panose="020F0502020204030203"/>
                  <a:ea typeface="ＭＳ Ｐゴシック"/>
                </a:rPr>
                <a:t>P</a:t>
              </a:r>
              <a:r>
                <a:rPr lang="es-CO" altLang="es-CO" sz="900" b="1">
                  <a:solidFill>
                    <a:schemeClr val="tx1">
                      <a:lumMod val="75000"/>
                      <a:lumOff val="25000"/>
                    </a:schemeClr>
                  </a:solidFill>
                  <a:latin typeface="Calibri"/>
                  <a:ea typeface="ＭＳ Ｐゴシック"/>
                  <a:cs typeface="Calibri"/>
                </a:rPr>
                <a:t>rograma de Emisión y Colocación de Bogotá D.C.</a:t>
              </a:r>
            </a:p>
            <a:p>
              <a:pPr algn="ctr" eaLnBrk="1" hangingPunct="1"/>
              <a:r>
                <a:rPr lang="es-CO" altLang="es-CO" sz="900" b="1">
                  <a:solidFill>
                    <a:schemeClr val="tx1">
                      <a:lumMod val="75000"/>
                      <a:lumOff val="25000"/>
                    </a:schemeClr>
                  </a:solidFill>
                  <a:latin typeface="Calibri"/>
                  <a:ea typeface="ＭＳ Ｐゴシック"/>
                  <a:cs typeface="Calibri"/>
                </a:rPr>
                <a:t>AAA </a:t>
              </a:r>
              <a:r>
                <a:rPr lang="es-CO" altLang="es-CO" sz="900">
                  <a:solidFill>
                    <a:schemeClr val="tx1">
                      <a:lumMod val="75000"/>
                      <a:lumOff val="25000"/>
                    </a:schemeClr>
                  </a:solidFill>
                  <a:latin typeface="Calibri"/>
                  <a:ea typeface="ＭＳ Ｐゴシック"/>
                  <a:cs typeface="Calibri"/>
                </a:rPr>
                <a:t>(col) largo plazo</a:t>
              </a:r>
            </a:p>
            <a:p>
              <a:pPr algn="ctr" eaLnBrk="1" hangingPunct="1"/>
              <a:endParaRPr lang="es-CO" altLang="es-CO" sz="900">
                <a:solidFill>
                  <a:schemeClr val="tx1">
                    <a:lumMod val="75000"/>
                    <a:lumOff val="25000"/>
                  </a:schemeClr>
                </a:solidFill>
                <a:latin typeface="Calibri"/>
                <a:ea typeface="ＭＳ Ｐゴシック"/>
                <a:cs typeface="Calibri"/>
              </a:endParaRPr>
            </a:p>
            <a:p>
              <a:pPr algn="ctr" eaLnBrk="1" hangingPunct="1"/>
              <a:r>
                <a:rPr lang="es-CO" altLang="es-CO" sz="900">
                  <a:solidFill>
                    <a:schemeClr val="tx1">
                      <a:lumMod val="75000"/>
                      <a:lumOff val="25000"/>
                    </a:schemeClr>
                  </a:solidFill>
                  <a:latin typeface="Calibri"/>
                  <a:ea typeface="ＭＳ Ｐゴシック"/>
                  <a:cs typeface="Calibri"/>
                </a:rPr>
                <a:t>Último reporte: Julio 2022</a:t>
              </a:r>
            </a:p>
          </p:txBody>
        </p:sp>
        <p:pic>
          <p:nvPicPr>
            <p:cNvPr id="15" name="Picture 2" descr="BRC Standard &amp; Poor's S&amp;P Global">
              <a:extLst>
                <a:ext uri="{FF2B5EF4-FFF2-40B4-BE49-F238E27FC236}">
                  <a16:creationId xmlns:a16="http://schemas.microsoft.com/office/drawing/2014/main" id="{DCA338DE-CF7E-1150-6C2F-85841D918A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587" r="4925"/>
            <a:stretch/>
          </p:blipFill>
          <p:spPr bwMode="auto">
            <a:xfrm>
              <a:off x="1109488" y="4139609"/>
              <a:ext cx="1422614" cy="5556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31">
              <a:extLst>
                <a:ext uri="{FF2B5EF4-FFF2-40B4-BE49-F238E27FC236}">
                  <a16:creationId xmlns:a16="http://schemas.microsoft.com/office/drawing/2014/main" id="{261EE36E-FD23-0B2E-7F20-33B870C373D3}"/>
                </a:ext>
              </a:extLst>
            </p:cNvPr>
            <p:cNvSpPr txBox="1">
              <a:spLocks noChangeArrowheads="1"/>
            </p:cNvSpPr>
            <p:nvPr/>
          </p:nvSpPr>
          <p:spPr bwMode="auto">
            <a:xfrm>
              <a:off x="1100467" y="4677254"/>
              <a:ext cx="1440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CO" altLang="es-CO" sz="900" b="1">
                  <a:solidFill>
                    <a:schemeClr val="tx1">
                      <a:lumMod val="75000"/>
                      <a:lumOff val="25000"/>
                    </a:schemeClr>
                  </a:solidFill>
                  <a:latin typeface="Calibri"/>
                  <a:ea typeface="ＭＳ Ｐゴシック"/>
                  <a:cs typeface="Calibri"/>
                </a:rPr>
                <a:t>Emisor Bogotá D.C.</a:t>
              </a:r>
            </a:p>
            <a:p>
              <a:pPr algn="ctr" eaLnBrk="1" hangingPunct="1"/>
              <a:r>
                <a:rPr lang="es-CO" altLang="es-CO" sz="900" b="1">
                  <a:solidFill>
                    <a:schemeClr val="tx1">
                      <a:lumMod val="75000"/>
                      <a:lumOff val="25000"/>
                    </a:schemeClr>
                  </a:solidFill>
                  <a:latin typeface="Calibri"/>
                  <a:ea typeface="ＭＳ Ｐゴシック"/>
                  <a:cs typeface="Calibri"/>
                </a:rPr>
                <a:t>AAA </a:t>
              </a:r>
              <a:r>
                <a:rPr lang="es-CO" altLang="es-CO" sz="900">
                  <a:solidFill>
                    <a:schemeClr val="tx1">
                      <a:lumMod val="75000"/>
                      <a:lumOff val="25000"/>
                    </a:schemeClr>
                  </a:solidFill>
                  <a:latin typeface="Calibri"/>
                  <a:ea typeface="ＭＳ Ｐゴシック"/>
                  <a:cs typeface="Calibri"/>
                </a:rPr>
                <a:t>(col) largo plazo</a:t>
              </a:r>
            </a:p>
          </p:txBody>
        </p:sp>
      </p:grpSp>
      <p:grpSp>
        <p:nvGrpSpPr>
          <p:cNvPr id="17" name="Grupo 16">
            <a:extLst>
              <a:ext uri="{FF2B5EF4-FFF2-40B4-BE49-F238E27FC236}">
                <a16:creationId xmlns:a16="http://schemas.microsoft.com/office/drawing/2014/main" id="{68E42207-1D70-720A-E914-CD447C1356CE}"/>
              </a:ext>
            </a:extLst>
          </p:cNvPr>
          <p:cNvGrpSpPr/>
          <p:nvPr/>
        </p:nvGrpSpPr>
        <p:grpSpPr>
          <a:xfrm>
            <a:off x="6251028" y="2413408"/>
            <a:ext cx="2187790" cy="1232999"/>
            <a:chOff x="726900" y="1684127"/>
            <a:chExt cx="2187790" cy="1232999"/>
          </a:xfrm>
        </p:grpSpPr>
        <p:grpSp>
          <p:nvGrpSpPr>
            <p:cNvPr id="18" name="Group 35">
              <a:extLst>
                <a:ext uri="{FF2B5EF4-FFF2-40B4-BE49-F238E27FC236}">
                  <a16:creationId xmlns:a16="http://schemas.microsoft.com/office/drawing/2014/main" id="{26512A29-33E9-4F2B-90DA-A07692B61072}"/>
                </a:ext>
              </a:extLst>
            </p:cNvPr>
            <p:cNvGrpSpPr/>
            <p:nvPr/>
          </p:nvGrpSpPr>
          <p:grpSpPr>
            <a:xfrm>
              <a:off x="726900" y="2051652"/>
              <a:ext cx="2187790" cy="865474"/>
              <a:chOff x="679653" y="2000054"/>
              <a:chExt cx="2187790" cy="865474"/>
            </a:xfrm>
          </p:grpSpPr>
          <p:sp>
            <p:nvSpPr>
              <p:cNvPr id="22" name="TextBox 12">
                <a:extLst>
                  <a:ext uri="{FF2B5EF4-FFF2-40B4-BE49-F238E27FC236}">
                    <a16:creationId xmlns:a16="http://schemas.microsoft.com/office/drawing/2014/main" id="{D907537F-A9E6-EE58-1A04-1DA4F9693FF8}"/>
                  </a:ext>
                </a:extLst>
              </p:cNvPr>
              <p:cNvSpPr txBox="1">
                <a:spLocks noChangeArrowheads="1"/>
              </p:cNvSpPr>
              <p:nvPr/>
            </p:nvSpPr>
            <p:spPr bwMode="auto">
              <a:xfrm>
                <a:off x="1053220" y="2000054"/>
                <a:ext cx="144065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CO" altLang="es-CO" sz="900" b="1">
                    <a:solidFill>
                      <a:schemeClr val="tx1">
                        <a:lumMod val="75000"/>
                        <a:lumOff val="25000"/>
                      </a:schemeClr>
                    </a:solidFill>
                    <a:latin typeface="Calibri"/>
                    <a:ea typeface="ＭＳ Ｐゴシック"/>
                    <a:cs typeface="Calibri"/>
                  </a:rPr>
                  <a:t>Emisor Bogotá D.C.</a:t>
                </a:r>
              </a:p>
              <a:p>
                <a:pPr algn="ctr" eaLnBrk="1" hangingPunct="1"/>
                <a:r>
                  <a:rPr lang="es-CO" altLang="es-CO" sz="900" b="1">
                    <a:solidFill>
                      <a:schemeClr val="tx1">
                        <a:lumMod val="75000"/>
                        <a:lumOff val="25000"/>
                      </a:schemeClr>
                    </a:solidFill>
                    <a:latin typeface="Calibri"/>
                    <a:ea typeface="ＭＳ Ｐゴシック"/>
                    <a:cs typeface="Calibri"/>
                  </a:rPr>
                  <a:t>AAA </a:t>
                </a:r>
                <a:r>
                  <a:rPr lang="es-CO" altLang="es-CO" sz="900">
                    <a:solidFill>
                      <a:schemeClr val="tx1">
                        <a:lumMod val="75000"/>
                        <a:lumOff val="25000"/>
                      </a:schemeClr>
                    </a:solidFill>
                    <a:latin typeface="Calibri"/>
                    <a:ea typeface="ＭＳ Ｐゴシック"/>
                    <a:cs typeface="Calibri"/>
                  </a:rPr>
                  <a:t>(col) largo plazo</a:t>
                </a:r>
                <a:br>
                  <a:rPr lang="es-CO" altLang="es-CO" sz="900">
                    <a:latin typeface="Calibri"/>
                  </a:rPr>
                </a:br>
                <a:r>
                  <a:rPr lang="es-ES" altLang="es-CO" sz="900" b="1" err="1">
                    <a:solidFill>
                      <a:schemeClr val="tx1">
                        <a:lumMod val="75000"/>
                        <a:lumOff val="25000"/>
                      </a:schemeClr>
                    </a:solidFill>
                    <a:latin typeface="Calibri"/>
                    <a:ea typeface="ＭＳ Ｐゴシック"/>
                    <a:cs typeface="Calibri"/>
                  </a:rPr>
                  <a:t>VrR</a:t>
                </a:r>
                <a:r>
                  <a:rPr lang="es-ES" altLang="es-CO" sz="900" b="1">
                    <a:solidFill>
                      <a:schemeClr val="tx1">
                        <a:lumMod val="75000"/>
                        <a:lumOff val="25000"/>
                      </a:schemeClr>
                    </a:solidFill>
                    <a:latin typeface="Calibri"/>
                    <a:ea typeface="ＭＳ Ｐゴシック"/>
                    <a:cs typeface="Calibri"/>
                  </a:rPr>
                  <a:t> 1+ </a:t>
                </a:r>
                <a:r>
                  <a:rPr lang="es-ES" sz="900">
                    <a:solidFill>
                      <a:schemeClr val="tx1">
                        <a:lumMod val="75000"/>
                        <a:lumOff val="25000"/>
                      </a:schemeClr>
                    </a:solidFill>
                    <a:latin typeface="Calibri"/>
                    <a:ea typeface="ＭＳ Ｐゴシック"/>
                    <a:cs typeface="Calibri"/>
                  </a:rPr>
                  <a:t>(col) corto plazo</a:t>
                </a:r>
                <a:endParaRPr lang="es-CO" altLang="es-CO" sz="900">
                  <a:solidFill>
                    <a:schemeClr val="tx1">
                      <a:lumMod val="75000"/>
                      <a:lumOff val="25000"/>
                    </a:schemeClr>
                  </a:solidFill>
                  <a:latin typeface="Calibri"/>
                  <a:ea typeface="ＭＳ Ｐゴシック"/>
                  <a:cs typeface="Calibri"/>
                </a:endParaRPr>
              </a:p>
            </p:txBody>
          </p:sp>
          <p:sp>
            <p:nvSpPr>
              <p:cNvPr id="23" name="TextBox 12">
                <a:extLst>
                  <a:ext uri="{FF2B5EF4-FFF2-40B4-BE49-F238E27FC236}">
                    <a16:creationId xmlns:a16="http://schemas.microsoft.com/office/drawing/2014/main" id="{62E9BB6B-4314-1CB1-A56B-67E5229EF6DE}"/>
                  </a:ext>
                </a:extLst>
              </p:cNvPr>
              <p:cNvSpPr txBox="1">
                <a:spLocks noChangeArrowheads="1"/>
              </p:cNvSpPr>
              <p:nvPr/>
            </p:nvSpPr>
            <p:spPr bwMode="auto">
              <a:xfrm>
                <a:off x="679653" y="2496196"/>
                <a:ext cx="21877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s-CO" altLang="es-CO" sz="900">
                  <a:solidFill>
                    <a:schemeClr val="tx1">
                      <a:lumMod val="75000"/>
                      <a:lumOff val="25000"/>
                    </a:schemeClr>
                  </a:solidFill>
                  <a:latin typeface="Calibri"/>
                  <a:ea typeface="ＭＳ Ｐゴシック"/>
                  <a:cs typeface="Calibri"/>
                </a:endParaRPr>
              </a:p>
              <a:p>
                <a:pPr algn="ctr" eaLnBrk="1" hangingPunct="1"/>
                <a:r>
                  <a:rPr lang="es-CO" altLang="es-CO" sz="900">
                    <a:solidFill>
                      <a:schemeClr val="tx1">
                        <a:lumMod val="75000"/>
                        <a:lumOff val="25000"/>
                      </a:schemeClr>
                    </a:solidFill>
                    <a:latin typeface="Calibri"/>
                    <a:ea typeface="ＭＳ Ｐゴシック"/>
                    <a:cs typeface="Calibri"/>
                  </a:rPr>
                  <a:t>Último reporte: Febrero 2022</a:t>
                </a:r>
              </a:p>
            </p:txBody>
          </p:sp>
        </p:grpSp>
        <p:pic>
          <p:nvPicPr>
            <p:cNvPr id="20" name="Picture 2" descr="Value and Risk Rating - Calificadora de Riesgo Colombia Value &amp; Risk Rating">
              <a:extLst>
                <a:ext uri="{FF2B5EF4-FFF2-40B4-BE49-F238E27FC236}">
                  <a16:creationId xmlns:a16="http://schemas.microsoft.com/office/drawing/2014/main" id="{27973375-F8CB-4469-485C-ED90AA6CF2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0" t="14000" r="4292" b="14877"/>
            <a:stretch/>
          </p:blipFill>
          <p:spPr bwMode="auto">
            <a:xfrm>
              <a:off x="726900" y="1684127"/>
              <a:ext cx="2086813" cy="33762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4">
            <a:extLst>
              <a:ext uri="{FF2B5EF4-FFF2-40B4-BE49-F238E27FC236}">
                <a16:creationId xmlns:a16="http://schemas.microsoft.com/office/drawing/2014/main" id="{F5B4E5A5-0A3D-1D66-37FC-27A8F7CBA0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45613" y="5225581"/>
            <a:ext cx="1054121" cy="1058827"/>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a:extLst>
              <a:ext uri="{FF2B5EF4-FFF2-40B4-BE49-F238E27FC236}">
                <a16:creationId xmlns:a16="http://schemas.microsoft.com/office/drawing/2014/main" id="{24311C97-5CBE-E284-5132-64BE800E65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Diapositiva de think-cell" r:id="rId5" imgW="421" imgH="423" progId="TCLayout.ActiveDocument.1">
                  <p:embed/>
                </p:oleObj>
              </mc:Choice>
              <mc:Fallback>
                <p:oleObj name="Diapositiva de think-cell" r:id="rId5" imgW="421" imgH="423" progId="TCLayout.ActiveDocument.1">
                  <p:embed/>
                  <p:pic>
                    <p:nvPicPr>
                      <p:cNvPr id="5" name="Objeto 4" hidden="1">
                        <a:extLst>
                          <a:ext uri="{FF2B5EF4-FFF2-40B4-BE49-F238E27FC236}">
                            <a16:creationId xmlns:a16="http://schemas.microsoft.com/office/drawing/2014/main" id="{24311C97-5CBE-E284-5132-64BE800E65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4" name="Gráfico 3">
            <a:extLst>
              <a:ext uri="{FF2B5EF4-FFF2-40B4-BE49-F238E27FC236}">
                <a16:creationId xmlns:a16="http://schemas.microsoft.com/office/drawing/2014/main" id="{9827F839-4378-DCA0-4299-58527D1CCE4A}"/>
              </a:ext>
            </a:extLst>
          </p:cNvPr>
          <p:cNvGraphicFramePr/>
          <p:nvPr/>
        </p:nvGraphicFramePr>
        <p:xfrm>
          <a:off x="7569546" y="1144772"/>
          <a:ext cx="3247171" cy="2383109"/>
        </p:xfrm>
        <a:graphic>
          <a:graphicData uri="http://schemas.openxmlformats.org/drawingml/2006/chart">
            <c:chart xmlns:c="http://schemas.openxmlformats.org/drawingml/2006/chart" xmlns:r="http://schemas.openxmlformats.org/officeDocument/2006/relationships" r:id="rId7"/>
          </a:graphicData>
        </a:graphic>
      </p:graphicFrame>
      <p:sp>
        <p:nvSpPr>
          <p:cNvPr id="2" name="Título 1">
            <a:extLst>
              <a:ext uri="{FF2B5EF4-FFF2-40B4-BE49-F238E27FC236}">
                <a16:creationId xmlns:a16="http://schemas.microsoft.com/office/drawing/2014/main" id="{430369AA-CA4F-A679-7329-671A3BD79FC2}"/>
              </a:ext>
            </a:extLst>
          </p:cNvPr>
          <p:cNvSpPr>
            <a:spLocks noGrp="1"/>
          </p:cNvSpPr>
          <p:nvPr>
            <p:ph type="title"/>
          </p:nvPr>
        </p:nvSpPr>
        <p:spPr/>
        <p:txBody>
          <a:bodyPr vert="horz">
            <a:noAutofit/>
          </a:bodyPr>
          <a:lstStyle/>
          <a:p>
            <a:r>
              <a:rPr lang="es-CO" sz="2400"/>
              <a:t>Condiciones de endeudamiento del Distrito</a:t>
            </a:r>
          </a:p>
        </p:txBody>
      </p:sp>
      <p:sp>
        <p:nvSpPr>
          <p:cNvPr id="6" name="Rectangle 55">
            <a:extLst>
              <a:ext uri="{FF2B5EF4-FFF2-40B4-BE49-F238E27FC236}">
                <a16:creationId xmlns:a16="http://schemas.microsoft.com/office/drawing/2014/main" id="{E3DAB9D4-5CCE-3DD3-49F2-FE6D32201569}"/>
              </a:ext>
            </a:extLst>
          </p:cNvPr>
          <p:cNvSpPr/>
          <p:nvPr/>
        </p:nvSpPr>
        <p:spPr>
          <a:xfrm>
            <a:off x="2716148" y="6125112"/>
            <a:ext cx="8726672" cy="507831"/>
          </a:xfrm>
          <a:prstGeom prst="rect">
            <a:avLst/>
          </a:prstGeom>
        </p:spPr>
        <p:txBody>
          <a:bodyPr wrap="square">
            <a:spAutoFit/>
          </a:bodyPr>
          <a:lstStyle/>
          <a:p>
            <a:pPr fontAlgn="ctr"/>
            <a:r>
              <a:rPr lang="es-CO" sz="900">
                <a:solidFill>
                  <a:schemeClr val="tx1">
                    <a:lumMod val="75000"/>
                    <a:lumOff val="25000"/>
                  </a:schemeClr>
                </a:solidFill>
              </a:rPr>
              <a:t>Fuente: </a:t>
            </a:r>
            <a:r>
              <a:rPr lang="es-CO" sz="900" spc="-5">
                <a:solidFill>
                  <a:schemeClr val="tx1">
                    <a:lumMod val="75000"/>
                    <a:lumOff val="25000"/>
                  </a:schemeClr>
                </a:solidFill>
                <a:latin typeface="+mj-lt"/>
                <a:cs typeface="Arial"/>
              </a:rPr>
              <a:t>Secretaría Distrital de Hacienda</a:t>
            </a:r>
          </a:p>
          <a:p>
            <a:pPr fontAlgn="ctr"/>
            <a:r>
              <a:rPr lang="es-CO" sz="900" spc="-5">
                <a:solidFill>
                  <a:schemeClr val="tx1">
                    <a:lumMod val="75000"/>
                    <a:lumOff val="25000"/>
                  </a:schemeClr>
                </a:solidFill>
                <a:latin typeface="+mj-lt"/>
                <a:cs typeface="Arial"/>
              </a:rPr>
              <a:t>Cálculo: Dirección Distrital de Crédito Público – Subdirección de Financiamiento.</a:t>
            </a:r>
          </a:p>
          <a:p>
            <a:pPr fontAlgn="ctr"/>
            <a:r>
              <a:rPr lang="es-CO" sz="900" spc="-5">
                <a:solidFill>
                  <a:schemeClr val="tx1">
                    <a:lumMod val="75000"/>
                    <a:lumOff val="25000"/>
                  </a:schemeClr>
                </a:solidFill>
                <a:latin typeface="+mj-lt"/>
                <a:cs typeface="Arial"/>
              </a:rPr>
              <a:t>Información a Sept-22</a:t>
            </a:r>
          </a:p>
        </p:txBody>
      </p:sp>
      <p:sp>
        <p:nvSpPr>
          <p:cNvPr id="11" name="object 4">
            <a:extLst>
              <a:ext uri="{FF2B5EF4-FFF2-40B4-BE49-F238E27FC236}">
                <a16:creationId xmlns:a16="http://schemas.microsoft.com/office/drawing/2014/main" id="{94F0F6F6-9BDF-9FCD-27A8-B358A943D2EE}"/>
              </a:ext>
            </a:extLst>
          </p:cNvPr>
          <p:cNvSpPr txBox="1"/>
          <p:nvPr/>
        </p:nvSpPr>
        <p:spPr>
          <a:xfrm>
            <a:off x="638174" y="1083776"/>
            <a:ext cx="4696326" cy="197490"/>
          </a:xfrm>
          <a:prstGeom prst="rect">
            <a:avLst/>
          </a:prstGeom>
        </p:spPr>
        <p:txBody>
          <a:bodyPr vert="horz" wrap="square" lIns="0" tIns="12700" rIns="0" bIns="0" rtlCol="0">
            <a:spAutoFit/>
          </a:bodyPr>
          <a:lstStyle/>
          <a:p>
            <a:pPr marL="12700" algn="ctr">
              <a:spcBef>
                <a:spcPts val="100"/>
              </a:spcBef>
            </a:pPr>
            <a:r>
              <a:rPr lang="es-CO" sz="1200" b="1" spc="15">
                <a:solidFill>
                  <a:schemeClr val="tx1">
                    <a:lumMod val="75000"/>
                    <a:lumOff val="25000"/>
                  </a:schemeClr>
                </a:solidFill>
                <a:latin typeface="+mj-lt"/>
                <a:cs typeface="Arial"/>
              </a:rPr>
              <a:t>Evolución de la Composición de la Deuda (COP </a:t>
            </a:r>
            <a:r>
              <a:rPr lang="es-CO" sz="1200" b="1" spc="15" err="1">
                <a:solidFill>
                  <a:schemeClr val="tx1">
                    <a:lumMod val="75000"/>
                    <a:lumOff val="25000"/>
                  </a:schemeClr>
                </a:solidFill>
                <a:latin typeface="+mj-lt"/>
                <a:cs typeface="Arial"/>
              </a:rPr>
              <a:t>Bn</a:t>
            </a:r>
            <a:r>
              <a:rPr lang="es-CO" sz="1200" b="1" spc="15">
                <a:solidFill>
                  <a:schemeClr val="tx1">
                    <a:lumMod val="75000"/>
                    <a:lumOff val="25000"/>
                  </a:schemeClr>
                </a:solidFill>
                <a:latin typeface="+mj-lt"/>
                <a:cs typeface="Arial"/>
              </a:rPr>
              <a:t>)</a:t>
            </a:r>
          </a:p>
        </p:txBody>
      </p:sp>
      <p:sp>
        <p:nvSpPr>
          <p:cNvPr id="12" name="object 4">
            <a:extLst>
              <a:ext uri="{FF2B5EF4-FFF2-40B4-BE49-F238E27FC236}">
                <a16:creationId xmlns:a16="http://schemas.microsoft.com/office/drawing/2014/main" id="{88466F2A-D00A-342E-67D7-F16641102FCF}"/>
              </a:ext>
            </a:extLst>
          </p:cNvPr>
          <p:cNvSpPr txBox="1"/>
          <p:nvPr/>
        </p:nvSpPr>
        <p:spPr>
          <a:xfrm>
            <a:off x="6582477" y="1097543"/>
            <a:ext cx="4696325" cy="197490"/>
          </a:xfrm>
          <a:prstGeom prst="rect">
            <a:avLst/>
          </a:prstGeom>
        </p:spPr>
        <p:txBody>
          <a:bodyPr vert="horz" wrap="square" lIns="0" tIns="12700" rIns="0" bIns="0" rtlCol="0">
            <a:spAutoFit/>
          </a:bodyPr>
          <a:lstStyle/>
          <a:p>
            <a:pPr marL="12700" algn="ctr">
              <a:spcBef>
                <a:spcPts val="100"/>
              </a:spcBef>
            </a:pPr>
            <a:r>
              <a:rPr lang="es-CO" sz="1200" b="1" spc="15">
                <a:solidFill>
                  <a:schemeClr val="tx1">
                    <a:lumMod val="75000"/>
                    <a:lumOff val="25000"/>
                  </a:schemeClr>
                </a:solidFill>
                <a:latin typeface="+mj-lt"/>
                <a:cs typeface="Arial"/>
              </a:rPr>
              <a:t>Composición de la Deuda por Tipo de Moneda</a:t>
            </a:r>
          </a:p>
        </p:txBody>
      </p:sp>
      <p:pic>
        <p:nvPicPr>
          <p:cNvPr id="16" name="Imagen 155" descr="Encuestas de movilidad - SIMUR">
            <a:extLst>
              <a:ext uri="{FF2B5EF4-FFF2-40B4-BE49-F238E27FC236}">
                <a16:creationId xmlns:a16="http://schemas.microsoft.com/office/drawing/2014/main" id="{AE165180-758C-E357-04D5-0853EEEA0E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916" r="17413" b="26500"/>
          <a:stretch/>
        </p:blipFill>
        <p:spPr bwMode="auto">
          <a:xfrm>
            <a:off x="8768692" y="1980084"/>
            <a:ext cx="349294" cy="38633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3B705893-1C8D-5432-CCD6-90433E3C6DD8}"/>
              </a:ext>
            </a:extLst>
          </p:cNvPr>
          <p:cNvSpPr txBox="1"/>
          <p:nvPr/>
        </p:nvSpPr>
        <p:spPr>
          <a:xfrm>
            <a:off x="8520656" y="2377993"/>
            <a:ext cx="826611" cy="27260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CO" sz="900" b="1">
                <a:solidFill>
                  <a:schemeClr val="tx1"/>
                </a:solidFill>
              </a:rPr>
              <a:t>COP 6,9 </a:t>
            </a:r>
            <a:r>
              <a:rPr lang="es-CO" sz="900" b="1" err="1">
                <a:solidFill>
                  <a:schemeClr val="tx1"/>
                </a:solidFill>
              </a:rPr>
              <a:t>Bn</a:t>
            </a:r>
            <a:endParaRPr lang="es-CO" sz="900" b="1">
              <a:solidFill>
                <a:schemeClr val="tx1"/>
              </a:solidFill>
            </a:endParaRPr>
          </a:p>
        </p:txBody>
      </p:sp>
      <p:graphicFrame>
        <p:nvGraphicFramePr>
          <p:cNvPr id="8" name="Gráfico 7">
            <a:extLst>
              <a:ext uri="{FF2B5EF4-FFF2-40B4-BE49-F238E27FC236}">
                <a16:creationId xmlns:a16="http://schemas.microsoft.com/office/drawing/2014/main" id="{D542C90D-5121-C3F4-53CE-C924C241024A}"/>
              </a:ext>
            </a:extLst>
          </p:cNvPr>
          <p:cNvGraphicFramePr>
            <a:graphicFrameLocks/>
          </p:cNvGraphicFramePr>
          <p:nvPr/>
        </p:nvGraphicFramePr>
        <p:xfrm>
          <a:off x="675919" y="1201394"/>
          <a:ext cx="4696326" cy="2239772"/>
        </p:xfrm>
        <a:graphic>
          <a:graphicData uri="http://schemas.openxmlformats.org/drawingml/2006/chart">
            <c:chart xmlns:c="http://schemas.openxmlformats.org/drawingml/2006/chart" xmlns:r="http://schemas.openxmlformats.org/officeDocument/2006/relationships" r:id="rId9"/>
          </a:graphicData>
        </a:graphic>
      </p:graphicFrame>
      <p:sp>
        <p:nvSpPr>
          <p:cNvPr id="10" name="object 4">
            <a:extLst>
              <a:ext uri="{FF2B5EF4-FFF2-40B4-BE49-F238E27FC236}">
                <a16:creationId xmlns:a16="http://schemas.microsoft.com/office/drawing/2014/main" id="{6CD2A740-3759-A632-1A5B-5A80A7F05202}"/>
              </a:ext>
            </a:extLst>
          </p:cNvPr>
          <p:cNvSpPr txBox="1"/>
          <p:nvPr/>
        </p:nvSpPr>
        <p:spPr>
          <a:xfrm>
            <a:off x="3620837" y="3505327"/>
            <a:ext cx="4696326" cy="197490"/>
          </a:xfrm>
          <a:prstGeom prst="rect">
            <a:avLst/>
          </a:prstGeom>
        </p:spPr>
        <p:txBody>
          <a:bodyPr vert="horz" wrap="square" lIns="0" tIns="12700" rIns="0" bIns="0" rtlCol="0">
            <a:spAutoFit/>
          </a:bodyPr>
          <a:lstStyle/>
          <a:p>
            <a:pPr marL="12700" algn="ctr">
              <a:spcBef>
                <a:spcPts val="100"/>
              </a:spcBef>
            </a:pPr>
            <a:r>
              <a:rPr lang="es-CO" sz="1200" b="1" spc="15">
                <a:solidFill>
                  <a:schemeClr val="tx1">
                    <a:lumMod val="75000"/>
                    <a:lumOff val="25000"/>
                  </a:schemeClr>
                </a:solidFill>
                <a:latin typeface="+mj-lt"/>
                <a:cs typeface="Arial"/>
              </a:rPr>
              <a:t>Perfil de Vencimiento de la Deuda Contratada (%)</a:t>
            </a:r>
          </a:p>
        </p:txBody>
      </p:sp>
      <p:graphicFrame>
        <p:nvGraphicFramePr>
          <p:cNvPr id="3" name="15 Gráfico">
            <a:extLst>
              <a:ext uri="{FF2B5EF4-FFF2-40B4-BE49-F238E27FC236}">
                <a16:creationId xmlns:a16="http://schemas.microsoft.com/office/drawing/2014/main" id="{D3EC81EE-205D-410A-BB11-BBAA5B2B846A}"/>
              </a:ext>
            </a:extLst>
          </p:cNvPr>
          <p:cNvGraphicFramePr>
            <a:graphicFrameLocks/>
          </p:cNvGraphicFramePr>
          <p:nvPr/>
        </p:nvGraphicFramePr>
        <p:xfrm>
          <a:off x="311800" y="3290257"/>
          <a:ext cx="11204281" cy="292157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786286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a:extLst>
              <a:ext uri="{FF2B5EF4-FFF2-40B4-BE49-F238E27FC236}">
                <a16:creationId xmlns:a16="http://schemas.microsoft.com/office/drawing/2014/main" id="{24311C97-5CBE-E284-5132-64BE800E65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Diapositiva de think-cell" r:id="rId4" imgW="421" imgH="423" progId="TCLayout.ActiveDocument.1">
                  <p:embed/>
                </p:oleObj>
              </mc:Choice>
              <mc:Fallback>
                <p:oleObj name="Diapositiva de think-cell" r:id="rId4" imgW="421" imgH="423" progId="TCLayout.ActiveDocument.1">
                  <p:embed/>
                  <p:pic>
                    <p:nvPicPr>
                      <p:cNvPr id="5" name="Objeto 4" hidden="1">
                        <a:extLst>
                          <a:ext uri="{FF2B5EF4-FFF2-40B4-BE49-F238E27FC236}">
                            <a16:creationId xmlns:a16="http://schemas.microsoft.com/office/drawing/2014/main" id="{24311C97-5CBE-E284-5132-64BE800E65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430369AA-CA4F-A679-7329-671A3BD79FC2}"/>
              </a:ext>
            </a:extLst>
          </p:cNvPr>
          <p:cNvSpPr>
            <a:spLocks noGrp="1"/>
          </p:cNvSpPr>
          <p:nvPr>
            <p:ph type="title"/>
          </p:nvPr>
        </p:nvSpPr>
        <p:spPr/>
        <p:txBody>
          <a:bodyPr vert="horz">
            <a:noAutofit/>
          </a:bodyPr>
          <a:lstStyle/>
          <a:p>
            <a:r>
              <a:rPr lang="es-CO" sz="2400"/>
              <a:t>Relación deuda / PIB Distrito</a:t>
            </a:r>
          </a:p>
        </p:txBody>
      </p:sp>
      <p:sp>
        <p:nvSpPr>
          <p:cNvPr id="6" name="Rectangle 55">
            <a:extLst>
              <a:ext uri="{FF2B5EF4-FFF2-40B4-BE49-F238E27FC236}">
                <a16:creationId xmlns:a16="http://schemas.microsoft.com/office/drawing/2014/main" id="{E3DAB9D4-5CCE-3DD3-49F2-FE6D32201569}"/>
              </a:ext>
            </a:extLst>
          </p:cNvPr>
          <p:cNvSpPr/>
          <p:nvPr/>
        </p:nvSpPr>
        <p:spPr>
          <a:xfrm>
            <a:off x="2716148" y="6125112"/>
            <a:ext cx="8726672" cy="646331"/>
          </a:xfrm>
          <a:prstGeom prst="rect">
            <a:avLst/>
          </a:prstGeom>
        </p:spPr>
        <p:txBody>
          <a:bodyPr wrap="square">
            <a:spAutoFit/>
          </a:bodyPr>
          <a:lstStyle/>
          <a:p>
            <a:pPr fontAlgn="ctr"/>
            <a:r>
              <a:rPr lang="es-CO" sz="900">
                <a:solidFill>
                  <a:schemeClr val="tx1">
                    <a:lumMod val="75000"/>
                    <a:lumOff val="25000"/>
                  </a:schemeClr>
                </a:solidFill>
              </a:rPr>
              <a:t>Fuente: </a:t>
            </a:r>
            <a:r>
              <a:rPr lang="es-CO" sz="900" spc="-5">
                <a:solidFill>
                  <a:schemeClr val="tx1">
                    <a:lumMod val="75000"/>
                    <a:lumOff val="25000"/>
                  </a:schemeClr>
                </a:solidFill>
                <a:latin typeface="+mj-lt"/>
                <a:cs typeface="Arial"/>
              </a:rPr>
              <a:t>Secretaría Distrital de Hacienda</a:t>
            </a:r>
          </a:p>
          <a:p>
            <a:pPr fontAlgn="ctr"/>
            <a:r>
              <a:rPr lang="es-CO" sz="900" spc="-5">
                <a:solidFill>
                  <a:schemeClr val="tx1">
                    <a:lumMod val="75000"/>
                    <a:lumOff val="25000"/>
                  </a:schemeClr>
                </a:solidFill>
                <a:latin typeface="+mj-lt"/>
                <a:cs typeface="Arial"/>
              </a:rPr>
              <a:t>Cálculo: Dirección Distrital de Crédito Público – Subdirección de Financiamiento.</a:t>
            </a:r>
          </a:p>
          <a:p>
            <a:pPr fontAlgn="ctr"/>
            <a:r>
              <a:rPr lang="es-CO" sz="900" spc="-5">
                <a:solidFill>
                  <a:schemeClr val="tx1">
                    <a:lumMod val="75000"/>
                    <a:lumOff val="25000"/>
                  </a:schemeClr>
                </a:solidFill>
                <a:latin typeface="+mj-lt"/>
                <a:cs typeface="Arial"/>
              </a:rPr>
              <a:t>Información a Sept-22</a:t>
            </a:r>
          </a:p>
          <a:p>
            <a:pPr fontAlgn="ctr"/>
            <a:r>
              <a:rPr lang="es-CO" sz="900" spc="-5">
                <a:solidFill>
                  <a:schemeClr val="tx1">
                    <a:lumMod val="75000"/>
                    <a:lumOff val="25000"/>
                  </a:schemeClr>
                </a:solidFill>
                <a:latin typeface="+mj-lt"/>
                <a:cs typeface="Arial"/>
              </a:rPr>
              <a:t>PY: Proyectado</a:t>
            </a:r>
          </a:p>
        </p:txBody>
      </p:sp>
      <p:graphicFrame>
        <p:nvGraphicFramePr>
          <p:cNvPr id="3" name="Gráfico 2">
            <a:extLst>
              <a:ext uri="{FF2B5EF4-FFF2-40B4-BE49-F238E27FC236}">
                <a16:creationId xmlns:a16="http://schemas.microsoft.com/office/drawing/2014/main" id="{A8A253DD-E638-40BD-81FC-339866A97F21}"/>
              </a:ext>
            </a:extLst>
          </p:cNvPr>
          <p:cNvGraphicFramePr>
            <a:graphicFrameLocks/>
          </p:cNvGraphicFramePr>
          <p:nvPr/>
        </p:nvGraphicFramePr>
        <p:xfrm>
          <a:off x="443531" y="1135380"/>
          <a:ext cx="10999289" cy="4587239"/>
        </p:xfrm>
        <a:graphic>
          <a:graphicData uri="http://schemas.openxmlformats.org/drawingml/2006/chart">
            <c:chart xmlns:c="http://schemas.openxmlformats.org/drawingml/2006/chart" xmlns:r="http://schemas.openxmlformats.org/officeDocument/2006/relationships" r:id="rId6"/>
          </a:graphicData>
        </a:graphic>
      </p:graphicFrame>
      <p:sp>
        <p:nvSpPr>
          <p:cNvPr id="10" name="object 4">
            <a:extLst>
              <a:ext uri="{FF2B5EF4-FFF2-40B4-BE49-F238E27FC236}">
                <a16:creationId xmlns:a16="http://schemas.microsoft.com/office/drawing/2014/main" id="{1A14FCA0-F3DB-5415-E045-F4DD0A2C862E}"/>
              </a:ext>
            </a:extLst>
          </p:cNvPr>
          <p:cNvSpPr txBox="1"/>
          <p:nvPr/>
        </p:nvSpPr>
        <p:spPr>
          <a:xfrm>
            <a:off x="3747837" y="1505589"/>
            <a:ext cx="4696325" cy="197490"/>
          </a:xfrm>
          <a:prstGeom prst="rect">
            <a:avLst/>
          </a:prstGeom>
        </p:spPr>
        <p:txBody>
          <a:bodyPr vert="horz" wrap="square" lIns="0" tIns="12700" rIns="0" bIns="0" rtlCol="0">
            <a:spAutoFit/>
          </a:bodyPr>
          <a:lstStyle/>
          <a:p>
            <a:pPr marL="12700" algn="ctr">
              <a:spcBef>
                <a:spcPts val="100"/>
              </a:spcBef>
            </a:pPr>
            <a:r>
              <a:rPr lang="es-CO" sz="1200" b="1" spc="15">
                <a:solidFill>
                  <a:schemeClr val="tx1">
                    <a:lumMod val="75000"/>
                    <a:lumOff val="25000"/>
                  </a:schemeClr>
                </a:solidFill>
                <a:latin typeface="+mj-lt"/>
                <a:cs typeface="Arial"/>
              </a:rPr>
              <a:t>Evolución del Stock de deuda Vs. Crecimiento PIB (COP </a:t>
            </a:r>
            <a:r>
              <a:rPr lang="es-CO" sz="1200" b="1" spc="15" err="1">
                <a:solidFill>
                  <a:schemeClr val="tx1">
                    <a:lumMod val="75000"/>
                    <a:lumOff val="25000"/>
                  </a:schemeClr>
                </a:solidFill>
                <a:latin typeface="+mj-lt"/>
                <a:cs typeface="Arial"/>
              </a:rPr>
              <a:t>Bn</a:t>
            </a:r>
            <a:r>
              <a:rPr lang="es-CO" sz="1200" b="1" spc="15">
                <a:solidFill>
                  <a:schemeClr val="tx1">
                    <a:lumMod val="75000"/>
                    <a:lumOff val="25000"/>
                  </a:schemeClr>
                </a:solidFill>
                <a:latin typeface="+mj-lt"/>
                <a:cs typeface="Arial"/>
              </a:rPr>
              <a:t>)</a:t>
            </a:r>
          </a:p>
        </p:txBody>
      </p:sp>
    </p:spTree>
    <p:extLst>
      <p:ext uri="{BB962C8B-B14F-4D97-AF65-F5344CB8AC3E}">
        <p14:creationId xmlns:p14="http://schemas.microsoft.com/office/powerpoint/2010/main" val="3533579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a:extLst>
              <a:ext uri="{FF2B5EF4-FFF2-40B4-BE49-F238E27FC236}">
                <a16:creationId xmlns:a16="http://schemas.microsoft.com/office/drawing/2014/main" id="{24311C97-5CBE-E284-5132-64BE800E65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Diapositiva de think-cell" r:id="rId4" imgW="421" imgH="423" progId="TCLayout.ActiveDocument.1">
                  <p:embed/>
                </p:oleObj>
              </mc:Choice>
              <mc:Fallback>
                <p:oleObj name="Diapositiva de think-cell" r:id="rId4" imgW="421" imgH="423" progId="TCLayout.ActiveDocument.1">
                  <p:embed/>
                  <p:pic>
                    <p:nvPicPr>
                      <p:cNvPr id="5" name="Objeto 4" hidden="1">
                        <a:extLst>
                          <a:ext uri="{FF2B5EF4-FFF2-40B4-BE49-F238E27FC236}">
                            <a16:creationId xmlns:a16="http://schemas.microsoft.com/office/drawing/2014/main" id="{24311C97-5CBE-E284-5132-64BE800E65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ítulo 1">
            <a:extLst>
              <a:ext uri="{FF2B5EF4-FFF2-40B4-BE49-F238E27FC236}">
                <a16:creationId xmlns:a16="http://schemas.microsoft.com/office/drawing/2014/main" id="{430369AA-CA4F-A679-7329-671A3BD79FC2}"/>
              </a:ext>
            </a:extLst>
          </p:cNvPr>
          <p:cNvSpPr>
            <a:spLocks noGrp="1"/>
          </p:cNvSpPr>
          <p:nvPr>
            <p:ph type="title"/>
          </p:nvPr>
        </p:nvSpPr>
        <p:spPr/>
        <p:txBody>
          <a:bodyPr vert="horz">
            <a:noAutofit/>
          </a:bodyPr>
          <a:lstStyle/>
          <a:p>
            <a:r>
              <a:rPr lang="es-CO" sz="2400"/>
              <a:t>Indicadores de Ley 358 de 1997</a:t>
            </a:r>
          </a:p>
        </p:txBody>
      </p:sp>
      <p:sp>
        <p:nvSpPr>
          <p:cNvPr id="6" name="Rectangle 55">
            <a:extLst>
              <a:ext uri="{FF2B5EF4-FFF2-40B4-BE49-F238E27FC236}">
                <a16:creationId xmlns:a16="http://schemas.microsoft.com/office/drawing/2014/main" id="{E3DAB9D4-5CCE-3DD3-49F2-FE6D32201569}"/>
              </a:ext>
            </a:extLst>
          </p:cNvPr>
          <p:cNvSpPr/>
          <p:nvPr/>
        </p:nvSpPr>
        <p:spPr>
          <a:xfrm>
            <a:off x="2716148" y="6125112"/>
            <a:ext cx="8726672" cy="369332"/>
          </a:xfrm>
          <a:prstGeom prst="rect">
            <a:avLst/>
          </a:prstGeom>
        </p:spPr>
        <p:txBody>
          <a:bodyPr wrap="square">
            <a:spAutoFit/>
          </a:bodyPr>
          <a:lstStyle/>
          <a:p>
            <a:r>
              <a:rPr lang="es-CO" sz="900">
                <a:solidFill>
                  <a:schemeClr val="tx1">
                    <a:lumMod val="75000"/>
                    <a:lumOff val="25000"/>
                  </a:schemeClr>
                </a:solidFill>
              </a:rPr>
              <a:t>Fuente:</a:t>
            </a:r>
            <a:r>
              <a:rPr lang="es-MX" sz="900">
                <a:solidFill>
                  <a:schemeClr val="tx1">
                    <a:lumMod val="75000"/>
                    <a:lumOff val="25000"/>
                  </a:schemeClr>
                </a:solidFill>
              </a:rPr>
              <a:t>Secretaría Distrital de Hacienda - Cálculo: Dirección Distrital de Crédito Público – Subdirección de Financiamiento. (1) De acuerdo al decreto 578 de 2020 el limite de ley se incrementó hasta el 100% para el indicador de sostenibilidad y hasta el 60% para el indicador de capacidad de pago.</a:t>
            </a:r>
            <a:endParaRPr lang="es-CO" sz="900">
              <a:solidFill>
                <a:schemeClr val="tx1">
                  <a:lumMod val="75000"/>
                  <a:lumOff val="25000"/>
                </a:schemeClr>
              </a:solidFill>
            </a:endParaRPr>
          </a:p>
        </p:txBody>
      </p:sp>
      <p:sp>
        <p:nvSpPr>
          <p:cNvPr id="7" name="object 4">
            <a:extLst>
              <a:ext uri="{FF2B5EF4-FFF2-40B4-BE49-F238E27FC236}">
                <a16:creationId xmlns:a16="http://schemas.microsoft.com/office/drawing/2014/main" id="{48F0FE7C-C205-E326-F97F-D08001CB57B8}"/>
              </a:ext>
            </a:extLst>
          </p:cNvPr>
          <p:cNvSpPr txBox="1"/>
          <p:nvPr/>
        </p:nvSpPr>
        <p:spPr>
          <a:xfrm>
            <a:off x="815975" y="1254171"/>
            <a:ext cx="10424160" cy="19749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s-CO" sz="1200" b="1" i="0" u="none" strike="noStrike" kern="1200" cap="none" spc="15" normalizeH="0" baseline="0" noProof="0">
                <a:ln>
                  <a:noFill/>
                </a:ln>
                <a:solidFill>
                  <a:prstClr val="black">
                    <a:lumMod val="75000"/>
                    <a:lumOff val="25000"/>
                  </a:prstClr>
                </a:solidFill>
                <a:effectLst/>
                <a:uLnTx/>
                <a:uFillTx/>
                <a:latin typeface="Calibri Light" panose="020F0302020204030204"/>
                <a:ea typeface="+mn-ea"/>
                <a:cs typeface="Arial"/>
              </a:rPr>
              <a:t>Indicador de Sostenibilidad de la Deuda - Ley 358 de 1997¹</a:t>
            </a:r>
          </a:p>
        </p:txBody>
      </p:sp>
      <p:sp>
        <p:nvSpPr>
          <p:cNvPr id="8" name="Rectangle 16">
            <a:extLst>
              <a:ext uri="{FF2B5EF4-FFF2-40B4-BE49-F238E27FC236}">
                <a16:creationId xmlns:a16="http://schemas.microsoft.com/office/drawing/2014/main" id="{AACC2BA4-45AA-A596-FBCE-22B48162AFB7}"/>
              </a:ext>
            </a:extLst>
          </p:cNvPr>
          <p:cNvSpPr/>
          <p:nvPr/>
        </p:nvSpPr>
        <p:spPr>
          <a:xfrm>
            <a:off x="2941320" y="3287051"/>
            <a:ext cx="6309360" cy="238783"/>
          </a:xfrm>
          <a:prstGeom prst="rect">
            <a:avLst/>
          </a:prstGeom>
          <a:solidFill>
            <a:schemeClr val="bg1">
              <a:lumMod val="95000"/>
            </a:schemeClr>
          </a:solidFill>
        </p:spPr>
        <p:txBody>
          <a:bodyPr wrap="square" anchor="ctr">
            <a:spAutoFit/>
          </a:bodyPr>
          <a:lstStyle/>
          <a:p>
            <a:pPr marL="63500" marR="0" lvl="0" indent="0" algn="ctr" defTabSz="914400" rtl="0" eaLnBrk="1" fontAlgn="auto" latinLnBrk="0" hangingPunct="1">
              <a:lnSpc>
                <a:spcPts val="1065"/>
              </a:lnSpc>
              <a:spcBef>
                <a:spcPts val="100"/>
              </a:spcBef>
              <a:spcAft>
                <a:spcPts val="0"/>
              </a:spcAft>
              <a:buClrTx/>
              <a:buSzTx/>
              <a:buFontTx/>
              <a:buNone/>
              <a:tabLst>
                <a:tab pos="146050" algn="l"/>
              </a:tabLst>
              <a:defRPr/>
            </a:pP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La</a:t>
            </a:r>
            <a:r>
              <a:rPr kumimoji="0" lang="es-CO" sz="11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10" normalizeH="0" baseline="0" noProof="0">
                <a:ln>
                  <a:noFill/>
                </a:ln>
                <a:solidFill>
                  <a:prstClr val="black"/>
                </a:solidFill>
                <a:effectLst/>
                <a:uLnTx/>
                <a:uFillTx/>
                <a:latin typeface="Calibri" panose="020F0502020204030204"/>
                <a:ea typeface="+mn-ea"/>
                <a:cs typeface="Arial"/>
              </a:rPr>
              <a:t>razón</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0" normalizeH="0" baseline="0" noProof="0">
                <a:ln>
                  <a:noFill/>
                </a:ln>
                <a:solidFill>
                  <a:prstClr val="black"/>
                </a:solidFill>
                <a:effectLst/>
                <a:uLnTx/>
                <a:uFillTx/>
                <a:latin typeface="Calibri" panose="020F0502020204030204"/>
                <a:ea typeface="+mn-ea"/>
                <a:cs typeface="Arial"/>
              </a:rPr>
              <a:t>entre</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 el</a:t>
            </a:r>
            <a:r>
              <a:rPr kumimoji="0" lang="es-CO" sz="1100" b="0" i="0" u="none" strike="noStrike" kern="1200" cap="none" spc="-7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25" normalizeH="0" baseline="0" noProof="0">
                <a:ln>
                  <a:noFill/>
                </a:ln>
                <a:solidFill>
                  <a:prstClr val="black"/>
                </a:solidFill>
                <a:effectLst/>
                <a:uLnTx/>
                <a:uFillTx/>
                <a:latin typeface="Calibri" panose="020F0502020204030204"/>
                <a:ea typeface="+mn-ea"/>
                <a:cs typeface="Arial"/>
              </a:rPr>
              <a:t>saldo</a:t>
            </a:r>
            <a:r>
              <a:rPr kumimoji="0" lang="es-CO" sz="1100" b="0" i="0" u="none" strike="noStrike" kern="1200" cap="none" spc="-7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de</a:t>
            </a:r>
            <a:r>
              <a:rPr kumimoji="0" lang="es-CO" sz="1100" b="0" i="0" u="none" strike="noStrike" kern="1200" cap="none" spc="-7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la</a:t>
            </a:r>
            <a:r>
              <a:rPr kumimoji="0" lang="es-CO" sz="11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15" normalizeH="0" baseline="0" noProof="0">
                <a:ln>
                  <a:noFill/>
                </a:ln>
                <a:solidFill>
                  <a:prstClr val="black"/>
                </a:solidFill>
                <a:effectLst/>
                <a:uLnTx/>
                <a:uFillTx/>
                <a:latin typeface="Calibri" panose="020F0502020204030204"/>
                <a:ea typeface="+mn-ea"/>
                <a:cs typeface="Arial"/>
              </a:rPr>
              <a:t>deuda</a:t>
            </a:r>
            <a:r>
              <a:rPr kumimoji="0" lang="es-CO" sz="1100" b="0" i="0" u="none" strike="noStrike" kern="1200" cap="none" spc="-7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0" normalizeH="0" baseline="0" noProof="0">
                <a:ln>
                  <a:noFill/>
                </a:ln>
                <a:solidFill>
                  <a:prstClr val="black"/>
                </a:solidFill>
                <a:effectLst/>
                <a:uLnTx/>
                <a:uFillTx/>
                <a:latin typeface="Calibri" panose="020F0502020204030204"/>
                <a:ea typeface="+mn-ea"/>
                <a:cs typeface="Arial"/>
              </a:rPr>
              <a:t>y</a:t>
            </a:r>
            <a:r>
              <a:rPr kumimoji="0" lang="es-CO" sz="1100" b="0" i="0" u="none" strike="noStrike" kern="1200" cap="none" spc="-9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10" normalizeH="0" baseline="0" noProof="0">
                <a:ln>
                  <a:noFill/>
                </a:ln>
                <a:solidFill>
                  <a:prstClr val="black"/>
                </a:solidFill>
                <a:effectLst/>
                <a:uLnTx/>
                <a:uFillTx/>
                <a:latin typeface="Calibri" panose="020F0502020204030204"/>
                <a:ea typeface="+mn-ea"/>
                <a:cs typeface="Arial"/>
              </a:rPr>
              <a:t>los</a:t>
            </a:r>
            <a:r>
              <a:rPr kumimoji="0" lang="es-CO" sz="1100" b="0" i="0" u="none" strike="noStrike" kern="1200" cap="none" spc="-2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20" normalizeH="0" baseline="0" noProof="0">
                <a:ln>
                  <a:noFill/>
                </a:ln>
                <a:solidFill>
                  <a:prstClr val="black"/>
                </a:solidFill>
                <a:effectLst/>
                <a:uLnTx/>
                <a:uFillTx/>
                <a:latin typeface="Calibri" panose="020F0502020204030204"/>
                <a:ea typeface="+mn-ea"/>
                <a:cs typeface="Arial"/>
              </a:rPr>
              <a:t>ingresos</a:t>
            </a:r>
            <a:r>
              <a:rPr kumimoji="0" lang="es-CO" sz="1100" b="0" i="0" u="none" strike="noStrike" kern="1200" cap="none" spc="-1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corrientes ajustados</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10" normalizeH="0" baseline="0" noProof="0">
                <a:ln>
                  <a:noFill/>
                </a:ln>
                <a:solidFill>
                  <a:prstClr val="black"/>
                </a:solidFill>
                <a:effectLst/>
                <a:uLnTx/>
                <a:uFillTx/>
                <a:latin typeface="Calibri" panose="020F0502020204030204"/>
                <a:ea typeface="+mn-ea"/>
                <a:cs typeface="Arial"/>
              </a:rPr>
              <a:t>debe</a:t>
            </a:r>
            <a:r>
              <a:rPr kumimoji="0" lang="es-CO" sz="1100" b="0" i="0" u="none" strike="noStrike" kern="1200" cap="none" spc="-7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30" normalizeH="0" baseline="0" noProof="0">
                <a:ln>
                  <a:noFill/>
                </a:ln>
                <a:solidFill>
                  <a:prstClr val="black"/>
                </a:solidFill>
                <a:effectLst/>
                <a:uLnTx/>
                <a:uFillTx/>
                <a:latin typeface="Calibri" panose="020F0502020204030204"/>
                <a:ea typeface="+mn-ea"/>
                <a:cs typeface="Arial"/>
              </a:rPr>
              <a:t>ser</a:t>
            </a:r>
            <a:r>
              <a:rPr kumimoji="0" lang="es-CO" sz="1100" b="0" i="0" u="none" strike="noStrike" kern="1200" cap="none" spc="-9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inferior</a:t>
            </a:r>
            <a:r>
              <a:rPr kumimoji="0" lang="es-CO" sz="1100" b="0" i="0" u="none" strike="noStrike" kern="1200" cap="none" spc="-95"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al</a:t>
            </a:r>
            <a:r>
              <a:rPr kumimoji="0" lang="es-CO" sz="1100" b="0" i="0" u="none" strike="noStrike" kern="1200" cap="none" spc="-70" normalizeH="0" baseline="0" noProof="0">
                <a:ln>
                  <a:noFill/>
                </a:ln>
                <a:solidFill>
                  <a:prstClr val="black"/>
                </a:solidFill>
                <a:effectLst/>
                <a:uLnTx/>
                <a:uFillTx/>
                <a:latin typeface="Calibri" panose="020F0502020204030204"/>
                <a:ea typeface="+mn-ea"/>
                <a:cs typeface="Arial"/>
              </a:rPr>
              <a:t> </a:t>
            </a:r>
            <a:r>
              <a:rPr kumimoji="0" lang="es-CO" sz="1100" b="0" i="0" u="none" strike="noStrike" kern="1200" cap="none" spc="10" normalizeH="0" baseline="0" noProof="0">
                <a:ln>
                  <a:noFill/>
                </a:ln>
                <a:solidFill>
                  <a:prstClr val="black"/>
                </a:solidFill>
                <a:effectLst/>
                <a:uLnTx/>
                <a:uFillTx/>
                <a:latin typeface="Calibri" panose="020F0502020204030204"/>
                <a:ea typeface="+mn-ea"/>
                <a:cs typeface="Arial"/>
              </a:rPr>
              <a:t>100%</a:t>
            </a:r>
            <a:endParaRPr kumimoji="0" lang="es-CO" sz="11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9" name="Rectangle 17">
            <a:extLst>
              <a:ext uri="{FF2B5EF4-FFF2-40B4-BE49-F238E27FC236}">
                <a16:creationId xmlns:a16="http://schemas.microsoft.com/office/drawing/2014/main" id="{3F178C51-37F4-D380-6964-18451B6988AF}"/>
              </a:ext>
            </a:extLst>
          </p:cNvPr>
          <p:cNvSpPr/>
          <p:nvPr/>
        </p:nvSpPr>
        <p:spPr>
          <a:xfrm>
            <a:off x="2941320" y="5668717"/>
            <a:ext cx="6309360" cy="238783"/>
          </a:xfrm>
          <a:prstGeom prst="rect">
            <a:avLst/>
          </a:prstGeom>
          <a:solidFill>
            <a:schemeClr val="bg1">
              <a:lumMod val="95000"/>
            </a:schemeClr>
          </a:solidFill>
        </p:spPr>
        <p:txBody>
          <a:bodyPr wrap="square">
            <a:spAutoFit/>
          </a:bodyPr>
          <a:lstStyle/>
          <a:p>
            <a:pPr marL="63500" marR="0" lvl="0" indent="0" algn="ctr" defTabSz="914400" rtl="0" eaLnBrk="1" fontAlgn="auto" latinLnBrk="0" hangingPunct="1">
              <a:lnSpc>
                <a:spcPts val="1065"/>
              </a:lnSpc>
              <a:spcBef>
                <a:spcPts val="100"/>
              </a:spcBef>
              <a:spcAft>
                <a:spcPts val="0"/>
              </a:spcAft>
              <a:buClrTx/>
              <a:buSzTx/>
              <a:buFontTx/>
              <a:buNone/>
              <a:tabLst>
                <a:tab pos="146050" algn="l"/>
              </a:tabLst>
              <a:defRPr/>
            </a:pPr>
            <a:r>
              <a:rPr kumimoji="0" lang="es-CO" sz="1100" b="0" i="0" u="none" strike="noStrike" kern="1200" cap="none" spc="5" normalizeH="0" baseline="0" noProof="0">
                <a:ln>
                  <a:noFill/>
                </a:ln>
                <a:solidFill>
                  <a:prstClr val="black"/>
                </a:solidFill>
                <a:effectLst/>
                <a:uLnTx/>
                <a:uFillTx/>
                <a:latin typeface="Calibri" panose="020F0502020204030204"/>
                <a:ea typeface="+mn-ea"/>
                <a:cs typeface="Arial"/>
              </a:rPr>
              <a:t>La razón entre los intereses y el ahorro operacional ajustado debe ser inferior al 60%</a:t>
            </a:r>
          </a:p>
        </p:txBody>
      </p:sp>
      <p:sp>
        <p:nvSpPr>
          <p:cNvPr id="12" name="Rectángulo 162">
            <a:extLst>
              <a:ext uri="{FF2B5EF4-FFF2-40B4-BE49-F238E27FC236}">
                <a16:creationId xmlns:a16="http://schemas.microsoft.com/office/drawing/2014/main" id="{B59ECE17-1DA3-B4EF-1689-6670A8367B1C}"/>
              </a:ext>
            </a:extLst>
          </p:cNvPr>
          <p:cNvSpPr/>
          <p:nvPr/>
        </p:nvSpPr>
        <p:spPr>
          <a:xfrm>
            <a:off x="815975" y="3804991"/>
            <a:ext cx="1042416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15" normalizeH="0" baseline="0" noProof="0">
                <a:ln>
                  <a:noFill/>
                </a:ln>
                <a:solidFill>
                  <a:prstClr val="black">
                    <a:lumMod val="75000"/>
                    <a:lumOff val="25000"/>
                  </a:prstClr>
                </a:solidFill>
                <a:effectLst/>
                <a:uLnTx/>
                <a:uFillTx/>
                <a:latin typeface="Calibri Light" panose="020F0302020204030204"/>
                <a:ea typeface="+mn-ea"/>
                <a:cs typeface="Arial"/>
              </a:rPr>
              <a:t>Indicador de Capacidad de Pago - Ley 358 de 1997¹</a:t>
            </a:r>
            <a:endParaRPr kumimoji="0" lang="es-CO" sz="1200" b="1" i="0" u="none" strike="noStrike" kern="1200" cap="none" spc="15" normalizeH="0" baseline="30000" noProof="0">
              <a:ln>
                <a:noFill/>
              </a:ln>
              <a:solidFill>
                <a:prstClr val="black">
                  <a:lumMod val="75000"/>
                  <a:lumOff val="25000"/>
                </a:prstClr>
              </a:solidFill>
              <a:effectLst/>
              <a:uLnTx/>
              <a:uFillTx/>
              <a:latin typeface="Calibri Light" panose="020F0302020204030204"/>
              <a:ea typeface="+mn-ea"/>
              <a:cs typeface="Arial"/>
            </a:endParaRPr>
          </a:p>
        </p:txBody>
      </p:sp>
      <p:graphicFrame>
        <p:nvGraphicFramePr>
          <p:cNvPr id="3" name="Gráfico 2">
            <a:extLst>
              <a:ext uri="{FF2B5EF4-FFF2-40B4-BE49-F238E27FC236}">
                <a16:creationId xmlns:a16="http://schemas.microsoft.com/office/drawing/2014/main" id="{76600926-7DF1-2D4D-32F3-4733E85C513B}"/>
              </a:ext>
            </a:extLst>
          </p:cNvPr>
          <p:cNvGraphicFramePr>
            <a:graphicFrameLocks/>
          </p:cNvGraphicFramePr>
          <p:nvPr/>
        </p:nvGraphicFramePr>
        <p:xfrm>
          <a:off x="498765" y="1079027"/>
          <a:ext cx="10630722" cy="223730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Gráfico 3">
            <a:extLst>
              <a:ext uri="{FF2B5EF4-FFF2-40B4-BE49-F238E27FC236}">
                <a16:creationId xmlns:a16="http://schemas.microsoft.com/office/drawing/2014/main" id="{79C193FA-09A2-528F-9527-1D8AC7FB0408}"/>
              </a:ext>
            </a:extLst>
          </p:cNvPr>
          <p:cNvGraphicFramePr>
            <a:graphicFrameLocks/>
          </p:cNvGraphicFramePr>
          <p:nvPr/>
        </p:nvGraphicFramePr>
        <p:xfrm>
          <a:off x="622300" y="3649694"/>
          <a:ext cx="10424161" cy="201902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2565429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760078" y="2421559"/>
            <a:ext cx="6480000" cy="1512000"/>
          </a:xfrm>
        </p:spPr>
        <p:txBody>
          <a:bodyPr anchor="ctr">
            <a:normAutofit/>
          </a:bodyPr>
          <a:lstStyle/>
          <a:p>
            <a:r>
              <a:rPr lang="es-MX" sz="3600">
                <a:latin typeface="Calibri" panose="020F0502020204030204" pitchFamily="34" charset="0"/>
                <a:cs typeface="Calibri" panose="020F0502020204030204" pitchFamily="34" charset="0"/>
              </a:rPr>
              <a:t>CUPO DE ENDEUDAMIENTO​</a:t>
            </a:r>
          </a:p>
        </p:txBody>
      </p:sp>
    </p:spTree>
    <p:extLst>
      <p:ext uri="{BB962C8B-B14F-4D97-AF65-F5344CB8AC3E}">
        <p14:creationId xmlns:p14="http://schemas.microsoft.com/office/powerpoint/2010/main" val="2356619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Google Shape;159;p6"/>
          <p:cNvSpPr txBox="1"/>
          <p:nvPr/>
        </p:nvSpPr>
        <p:spPr>
          <a:xfrm>
            <a:off x="0" y="202740"/>
            <a:ext cx="9532050" cy="683234"/>
          </a:xfrm>
          <a:prstGeom prst="rect">
            <a:avLst/>
          </a:prstGeom>
          <a:noFill/>
          <a:ln>
            <a:noFill/>
          </a:ln>
        </p:spPr>
        <p:txBody>
          <a:bodyPr spcFirstLastPara="1" wrap="square" lIns="91425" tIns="91425" rIns="91425" bIns="91425" anchor="t" anchorCtr="0">
            <a:spAutoFit/>
          </a:bodyPr>
          <a:lstStyle/>
          <a:p>
            <a:pPr marL="0" lvl="0" indent="0">
              <a:lnSpc>
                <a:spcPct val="90000"/>
              </a:lnSpc>
            </a:pPr>
            <a:r>
              <a:rPr lang="es-MX" sz="3500" b="1" spc="-130">
                <a:solidFill>
                  <a:srgbClr val="C00000"/>
                </a:solidFill>
                <a:cs typeface="Calibri" panose="020F0502020204030204" pitchFamily="34" charset="0"/>
              </a:rPr>
              <a:t>Cupo de Endeudamiento 2022</a:t>
            </a:r>
            <a:endParaRPr lang="es-ES" sz="3500" b="1" spc="-130">
              <a:solidFill>
                <a:srgbClr val="C00000"/>
              </a:solidFill>
              <a:cs typeface="Calibri" panose="020F0502020204030204" pitchFamily="34" charset="0"/>
            </a:endParaRPr>
          </a:p>
        </p:txBody>
      </p:sp>
      <p:sp>
        <p:nvSpPr>
          <p:cNvPr id="10" name="CuadroTexto 9">
            <a:extLst>
              <a:ext uri="{FF2B5EF4-FFF2-40B4-BE49-F238E27FC236}">
                <a16:creationId xmlns:a16="http://schemas.microsoft.com/office/drawing/2014/main" id="{E428FD39-0F7E-6185-A8B4-4DD784657763}"/>
              </a:ext>
            </a:extLst>
          </p:cNvPr>
          <p:cNvSpPr txBox="1"/>
          <p:nvPr/>
        </p:nvSpPr>
        <p:spPr>
          <a:xfrm>
            <a:off x="211015" y="1333577"/>
            <a:ext cx="11211489" cy="830997"/>
          </a:xfrm>
          <a:prstGeom prst="rect">
            <a:avLst/>
          </a:prstGeom>
          <a:noFill/>
        </p:spPr>
        <p:txBody>
          <a:bodyPr wrap="square">
            <a:spAutoFit/>
          </a:bodyPr>
          <a:lstStyle/>
          <a:p>
            <a:r>
              <a:rPr lang="es-MX" sz="2400"/>
              <a:t>Adoptado mediante Acuerdo Distrital 840 de 2020. </a:t>
            </a:r>
          </a:p>
          <a:p>
            <a:endParaRPr lang="es-MX" sz="2400"/>
          </a:p>
        </p:txBody>
      </p:sp>
      <p:pic>
        <p:nvPicPr>
          <p:cNvPr id="3" name="Imagen 2" descr="Interfaz de usuario gráfica, Texto&#10;&#10;Descripción generada automáticamente">
            <a:extLst>
              <a:ext uri="{FF2B5EF4-FFF2-40B4-BE49-F238E27FC236}">
                <a16:creationId xmlns:a16="http://schemas.microsoft.com/office/drawing/2014/main" id="{946F8682-33B0-2054-6718-19B108D3876E}"/>
              </a:ext>
            </a:extLst>
          </p:cNvPr>
          <p:cNvPicPr>
            <a:picLocks noChangeAspect="1"/>
          </p:cNvPicPr>
          <p:nvPr/>
        </p:nvPicPr>
        <p:blipFill>
          <a:blip r:embed="rId5"/>
          <a:stretch>
            <a:fillRect/>
          </a:stretch>
        </p:blipFill>
        <p:spPr>
          <a:xfrm>
            <a:off x="352112" y="1871445"/>
            <a:ext cx="11539835" cy="3652978"/>
          </a:xfrm>
          <a:prstGeom prst="rect">
            <a:avLst/>
          </a:prstGeom>
        </p:spPr>
      </p:pic>
      <p:pic>
        <p:nvPicPr>
          <p:cNvPr id="5" name="Vídeo 4">
            <a:hlinkClick r:id="" action="ppaction://media"/>
            <a:extLst>
              <a:ext uri="{FF2B5EF4-FFF2-40B4-BE49-F238E27FC236}">
                <a16:creationId xmlns:a16="http://schemas.microsoft.com/office/drawing/2014/main" id="{9915DCA7-1F31-6F71-7BD8-F886302BB2F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477500" y="5143500"/>
            <a:ext cx="1714500" cy="1714500"/>
          </a:xfrm>
          <a:prstGeom prst="rect">
            <a:avLst/>
          </a:prstGeom>
        </p:spPr>
      </p:pic>
    </p:spTree>
    <p:extLst>
      <p:ext uri="{BB962C8B-B14F-4D97-AF65-F5344CB8AC3E}">
        <p14:creationId xmlns:p14="http://schemas.microsoft.com/office/powerpoint/2010/main" val="1112016694"/>
      </p:ext>
    </p:extLst>
  </p:cSld>
  <p:clrMapOvr>
    <a:masterClrMapping/>
  </p:clrMapOvr>
  <p:transition spd="slow" advTm="45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367be83b6f_3_0"/>
          <p:cNvSpPr txBox="1">
            <a:spLocks noGrp="1"/>
          </p:cNvSpPr>
          <p:nvPr>
            <p:ph type="title" idx="4294967295"/>
          </p:nvPr>
        </p:nvSpPr>
        <p:spPr>
          <a:xfrm>
            <a:off x="73330" y="-19323"/>
            <a:ext cx="8303400" cy="882900"/>
          </a:xfrm>
          <a:prstGeom prst="rect">
            <a:avLst/>
          </a:prstGeom>
          <a:noFill/>
          <a:ln>
            <a:noFill/>
          </a:ln>
        </p:spPr>
        <p:txBody>
          <a:bodyPr spcFirstLastPara="1" wrap="square" lIns="91425" tIns="45700" rIns="91425" bIns="45700" anchor="ctr" anchorCtr="0">
            <a:noAutofit/>
          </a:bodyPr>
          <a:lstStyle/>
          <a:p>
            <a:pPr marL="12700" lvl="0" indent="0" eaLnBrk="0" hangingPunct="0">
              <a:spcBef>
                <a:spcPts val="100"/>
              </a:spcBef>
              <a:buSzPts val="1100"/>
            </a:pPr>
            <a:r>
              <a:rPr lang="es-ES" sz="3600" spc="-130">
                <a:solidFill>
                  <a:srgbClr val="C00000"/>
                </a:solidFill>
                <a:latin typeface="Calibri" panose="020F0502020204030204" pitchFamily="34" charset="0"/>
                <a:cs typeface="Calibri" panose="020F0502020204030204" pitchFamily="34" charset="0"/>
              </a:rPr>
              <a:t>Rendimientos Financieros  Junio De 2022</a:t>
            </a:r>
          </a:p>
        </p:txBody>
      </p:sp>
      <p:sp>
        <p:nvSpPr>
          <p:cNvPr id="203" name="Google Shape;203;g1367be83b6f_3_0"/>
          <p:cNvSpPr txBox="1">
            <a:spLocks noGrp="1"/>
          </p:cNvSpPr>
          <p:nvPr>
            <p:ph type="subTitle" idx="1"/>
          </p:nvPr>
        </p:nvSpPr>
        <p:spPr>
          <a:xfrm>
            <a:off x="606600" y="5365694"/>
            <a:ext cx="10978800" cy="7851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es-ES" sz="1900"/>
              <a:t>La meta de rendimientos financieros para la vigencia 2022 es de $143.143 millones. Al 30 de junio, los rendimientos acumulados son $171.318 millones, es decir, ya se cumplió la meta del año.</a:t>
            </a:r>
            <a:endParaRPr sz="2376"/>
          </a:p>
        </p:txBody>
      </p:sp>
      <p:sp>
        <p:nvSpPr>
          <p:cNvPr id="204" name="Google Shape;204;g1367be83b6f_3_0"/>
          <p:cNvSpPr txBox="1">
            <a:spLocks noGrp="1"/>
          </p:cNvSpPr>
          <p:nvPr>
            <p:ph type="subTitle" idx="1"/>
          </p:nvPr>
        </p:nvSpPr>
        <p:spPr>
          <a:xfrm>
            <a:off x="666135" y="1071335"/>
            <a:ext cx="10522200" cy="401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sz="1900" b="1"/>
              <a:t>Rendimientos financieros. Administración portafolio distrital capital (millones de pesos)</a:t>
            </a:r>
            <a:endParaRPr sz="1900" b="1"/>
          </a:p>
        </p:txBody>
      </p:sp>
      <p:sp>
        <p:nvSpPr>
          <p:cNvPr id="205" name="Google Shape;205;g1367be83b6f_3_0"/>
          <p:cNvSpPr txBox="1">
            <a:spLocks noGrp="1"/>
          </p:cNvSpPr>
          <p:nvPr>
            <p:ph type="subTitle" idx="1"/>
          </p:nvPr>
        </p:nvSpPr>
        <p:spPr>
          <a:xfrm>
            <a:off x="666135" y="1456404"/>
            <a:ext cx="10522200" cy="78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sz="1900" b="1">
                <a:solidFill>
                  <a:srgbClr val="666666"/>
                </a:solidFill>
              </a:rPr>
              <a:t>Cumplimiento _____________________________________$171.318 (119,7%)</a:t>
            </a:r>
            <a:endParaRPr sz="1900" b="1">
              <a:solidFill>
                <a:srgbClr val="666666"/>
              </a:solidFill>
            </a:endParaRPr>
          </a:p>
          <a:p>
            <a:pPr marL="0" lvl="0" indent="0" algn="l" rtl="0">
              <a:lnSpc>
                <a:spcPct val="115000"/>
              </a:lnSpc>
              <a:spcBef>
                <a:spcPts val="0"/>
              </a:spcBef>
              <a:spcAft>
                <a:spcPts val="0"/>
              </a:spcAft>
              <a:buClr>
                <a:schemeClr val="dk1"/>
              </a:buClr>
              <a:buSzPts val="1100"/>
              <a:buFont typeface="Arial"/>
              <a:buNone/>
            </a:pPr>
            <a:r>
              <a:rPr lang="es-ES" sz="1900">
                <a:solidFill>
                  <a:schemeClr val="accent2"/>
                </a:solidFill>
              </a:rPr>
              <a:t>Meta anual _ _ _ _ _ _ _ _ _ _ _ _ _ _ _ _ _ _ _ _ _ _ _ _ _ _ $143.143</a:t>
            </a:r>
            <a:endParaRPr sz="1900">
              <a:solidFill>
                <a:schemeClr val="accent2"/>
              </a:solidFill>
            </a:endParaRPr>
          </a:p>
        </p:txBody>
      </p:sp>
      <p:sp>
        <p:nvSpPr>
          <p:cNvPr id="206" name="Google Shape;206;g1367be83b6f_3_0"/>
          <p:cNvSpPr txBox="1">
            <a:spLocks noGrp="1"/>
          </p:cNvSpPr>
          <p:nvPr>
            <p:ph type="subTitle" idx="1"/>
          </p:nvPr>
        </p:nvSpPr>
        <p:spPr>
          <a:xfrm>
            <a:off x="1329600" y="4599851"/>
            <a:ext cx="9532800" cy="4785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_____________________________________________________________________</a:t>
            </a:r>
            <a:endParaRPr sz="2376"/>
          </a:p>
        </p:txBody>
      </p:sp>
      <p:sp>
        <p:nvSpPr>
          <p:cNvPr id="207" name="Google Shape;207;g1367be83b6f_3_0"/>
          <p:cNvSpPr txBox="1">
            <a:spLocks noGrp="1"/>
          </p:cNvSpPr>
          <p:nvPr>
            <p:ph type="subTitle" idx="1"/>
          </p:nvPr>
        </p:nvSpPr>
        <p:spPr>
          <a:xfrm>
            <a:off x="1923407" y="4935087"/>
            <a:ext cx="8514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Enero</a:t>
            </a:r>
            <a:endParaRPr sz="2376"/>
          </a:p>
        </p:txBody>
      </p:sp>
      <p:sp>
        <p:nvSpPr>
          <p:cNvPr id="208" name="Google Shape;208;g1367be83b6f_3_0"/>
          <p:cNvSpPr txBox="1">
            <a:spLocks noGrp="1"/>
          </p:cNvSpPr>
          <p:nvPr>
            <p:ph type="subTitle" idx="1"/>
          </p:nvPr>
        </p:nvSpPr>
        <p:spPr>
          <a:xfrm>
            <a:off x="3314202" y="4935087"/>
            <a:ext cx="10509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Febrero</a:t>
            </a:r>
            <a:endParaRPr sz="2376"/>
          </a:p>
        </p:txBody>
      </p:sp>
      <p:sp>
        <p:nvSpPr>
          <p:cNvPr id="209" name="Google Shape;209;g1367be83b6f_3_0"/>
          <p:cNvSpPr txBox="1">
            <a:spLocks noGrp="1"/>
          </p:cNvSpPr>
          <p:nvPr>
            <p:ph type="subTitle" idx="1"/>
          </p:nvPr>
        </p:nvSpPr>
        <p:spPr>
          <a:xfrm>
            <a:off x="4904618" y="4935087"/>
            <a:ext cx="9282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Marzo</a:t>
            </a:r>
            <a:endParaRPr sz="2376"/>
          </a:p>
        </p:txBody>
      </p:sp>
      <p:sp>
        <p:nvSpPr>
          <p:cNvPr id="210" name="Google Shape;210;g1367be83b6f_3_0"/>
          <p:cNvSpPr txBox="1">
            <a:spLocks noGrp="1"/>
          </p:cNvSpPr>
          <p:nvPr>
            <p:ph type="subTitle" idx="1"/>
          </p:nvPr>
        </p:nvSpPr>
        <p:spPr>
          <a:xfrm>
            <a:off x="6372260" y="4935087"/>
            <a:ext cx="9282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Abril</a:t>
            </a:r>
            <a:endParaRPr sz="2376"/>
          </a:p>
        </p:txBody>
      </p:sp>
      <p:sp>
        <p:nvSpPr>
          <p:cNvPr id="211" name="Google Shape;211;g1367be83b6f_3_0"/>
          <p:cNvSpPr txBox="1">
            <a:spLocks noGrp="1"/>
          </p:cNvSpPr>
          <p:nvPr>
            <p:ph type="subTitle" idx="1"/>
          </p:nvPr>
        </p:nvSpPr>
        <p:spPr>
          <a:xfrm>
            <a:off x="7839902" y="4935087"/>
            <a:ext cx="9282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Mayo</a:t>
            </a:r>
            <a:endParaRPr sz="2376"/>
          </a:p>
        </p:txBody>
      </p:sp>
      <p:sp>
        <p:nvSpPr>
          <p:cNvPr id="212" name="Google Shape;212;g1367be83b6f_3_0"/>
          <p:cNvSpPr txBox="1">
            <a:spLocks noGrp="1"/>
          </p:cNvSpPr>
          <p:nvPr>
            <p:ph type="subTitle" idx="1"/>
          </p:nvPr>
        </p:nvSpPr>
        <p:spPr>
          <a:xfrm>
            <a:off x="9307543" y="4935087"/>
            <a:ext cx="9282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Junio</a:t>
            </a:r>
            <a:endParaRPr sz="2376"/>
          </a:p>
        </p:txBody>
      </p:sp>
      <p:sp>
        <p:nvSpPr>
          <p:cNvPr id="213" name="Google Shape;213;g1367be83b6f_3_0"/>
          <p:cNvSpPr/>
          <p:nvPr/>
        </p:nvSpPr>
        <p:spPr>
          <a:xfrm>
            <a:off x="1781126" y="4518088"/>
            <a:ext cx="568200" cy="4017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g1367be83b6f_3_0"/>
          <p:cNvSpPr/>
          <p:nvPr/>
        </p:nvSpPr>
        <p:spPr>
          <a:xfrm>
            <a:off x="2349073" y="4305104"/>
            <a:ext cx="568200" cy="6243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15" name="Google Shape;215;g1367be83b6f_3_0"/>
          <p:cNvSpPr/>
          <p:nvPr/>
        </p:nvSpPr>
        <p:spPr>
          <a:xfrm>
            <a:off x="3271737" y="4599860"/>
            <a:ext cx="568200" cy="3201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g1367be83b6f_3_0"/>
          <p:cNvSpPr/>
          <p:nvPr/>
        </p:nvSpPr>
        <p:spPr>
          <a:xfrm>
            <a:off x="3839684" y="4143704"/>
            <a:ext cx="568200" cy="7857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17" name="Google Shape;217;g1367be83b6f_3_0"/>
          <p:cNvSpPr/>
          <p:nvPr/>
        </p:nvSpPr>
        <p:spPr>
          <a:xfrm>
            <a:off x="4800746" y="4295470"/>
            <a:ext cx="568200" cy="6243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g1367be83b6f_3_0"/>
          <p:cNvSpPr/>
          <p:nvPr/>
        </p:nvSpPr>
        <p:spPr>
          <a:xfrm>
            <a:off x="5368693" y="3982604"/>
            <a:ext cx="568200" cy="9468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19" name="Google Shape;219;g1367be83b6f_3_0"/>
          <p:cNvSpPr/>
          <p:nvPr/>
        </p:nvSpPr>
        <p:spPr>
          <a:xfrm>
            <a:off x="6268392" y="4441236"/>
            <a:ext cx="568200" cy="4785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g1367be83b6f_3_0"/>
          <p:cNvSpPr/>
          <p:nvPr/>
        </p:nvSpPr>
        <p:spPr>
          <a:xfrm>
            <a:off x="6836339" y="3338204"/>
            <a:ext cx="568200" cy="15912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21" name="Google Shape;221;g1367be83b6f_3_0"/>
          <p:cNvSpPr/>
          <p:nvPr/>
        </p:nvSpPr>
        <p:spPr>
          <a:xfrm>
            <a:off x="7736039" y="4218722"/>
            <a:ext cx="568200" cy="7008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g1367be83b6f_3_0"/>
          <p:cNvSpPr/>
          <p:nvPr/>
        </p:nvSpPr>
        <p:spPr>
          <a:xfrm>
            <a:off x="8303986" y="3583604"/>
            <a:ext cx="568200" cy="13458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23" name="Google Shape;223;g1367be83b6f_3_0"/>
          <p:cNvSpPr/>
          <p:nvPr/>
        </p:nvSpPr>
        <p:spPr>
          <a:xfrm>
            <a:off x="9203686" y="4036284"/>
            <a:ext cx="568200" cy="8835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g1367be83b6f_3_0"/>
          <p:cNvSpPr/>
          <p:nvPr/>
        </p:nvSpPr>
        <p:spPr>
          <a:xfrm>
            <a:off x="9771633" y="2846504"/>
            <a:ext cx="568200" cy="20829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38" name="Google Shape;238;g1367be83b6f_3_0"/>
          <p:cNvSpPr txBox="1">
            <a:spLocks noGrp="1"/>
          </p:cNvSpPr>
          <p:nvPr>
            <p:ph type="subTitle" idx="1"/>
          </p:nvPr>
        </p:nvSpPr>
        <p:spPr>
          <a:xfrm>
            <a:off x="1782952" y="4583812"/>
            <a:ext cx="6039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8.748</a:t>
            </a:r>
            <a:endParaRPr lang="es-ES" sz="1776">
              <a:solidFill>
                <a:schemeClr val="bg1"/>
              </a:solidFill>
            </a:endParaRPr>
          </a:p>
        </p:txBody>
      </p:sp>
      <p:sp>
        <p:nvSpPr>
          <p:cNvPr id="239" name="Google Shape;239;g1367be83b6f_3_0"/>
          <p:cNvSpPr txBox="1">
            <a:spLocks noGrp="1"/>
          </p:cNvSpPr>
          <p:nvPr>
            <p:ph type="subTitle" idx="1"/>
          </p:nvPr>
        </p:nvSpPr>
        <p:spPr>
          <a:xfrm>
            <a:off x="2305272" y="4335569"/>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16.307</a:t>
            </a:r>
            <a:endParaRPr sz="1776">
              <a:solidFill>
                <a:schemeClr val="tx1"/>
              </a:solidFill>
            </a:endParaRPr>
          </a:p>
        </p:txBody>
      </p:sp>
      <p:sp>
        <p:nvSpPr>
          <p:cNvPr id="240" name="Google Shape;240;g1367be83b6f_3_0"/>
          <p:cNvSpPr txBox="1">
            <a:spLocks noGrp="1"/>
          </p:cNvSpPr>
          <p:nvPr>
            <p:ph type="subTitle" idx="1"/>
          </p:nvPr>
        </p:nvSpPr>
        <p:spPr>
          <a:xfrm>
            <a:off x="3272925" y="4629865"/>
            <a:ext cx="6039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8.090</a:t>
            </a:r>
            <a:endParaRPr lang="es-ES" sz="1776">
              <a:solidFill>
                <a:schemeClr val="bg1"/>
              </a:solidFill>
            </a:endParaRPr>
          </a:p>
        </p:txBody>
      </p:sp>
      <p:sp>
        <p:nvSpPr>
          <p:cNvPr id="241" name="Google Shape;241;g1367be83b6f_3_0"/>
          <p:cNvSpPr txBox="1">
            <a:spLocks noGrp="1"/>
          </p:cNvSpPr>
          <p:nvPr>
            <p:ph type="subTitle" idx="1"/>
          </p:nvPr>
        </p:nvSpPr>
        <p:spPr>
          <a:xfrm>
            <a:off x="3794794" y="4135809"/>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20.626</a:t>
            </a:r>
            <a:endParaRPr sz="1776">
              <a:solidFill>
                <a:schemeClr val="tx1"/>
              </a:solidFill>
            </a:endParaRPr>
          </a:p>
        </p:txBody>
      </p:sp>
      <p:sp>
        <p:nvSpPr>
          <p:cNvPr id="242" name="Google Shape;242;g1367be83b6f_3_0"/>
          <p:cNvSpPr txBox="1">
            <a:spLocks noGrp="1"/>
          </p:cNvSpPr>
          <p:nvPr>
            <p:ph type="subTitle" idx="1"/>
          </p:nvPr>
        </p:nvSpPr>
        <p:spPr>
          <a:xfrm>
            <a:off x="4728176" y="4310058"/>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10.752</a:t>
            </a:r>
            <a:endParaRPr lang="es-ES" sz="1776">
              <a:solidFill>
                <a:schemeClr val="bg1"/>
              </a:solidFill>
            </a:endParaRPr>
          </a:p>
        </p:txBody>
      </p:sp>
      <p:sp>
        <p:nvSpPr>
          <p:cNvPr id="243" name="Google Shape;243;g1367be83b6f_3_0"/>
          <p:cNvSpPr txBox="1">
            <a:spLocks noGrp="1"/>
          </p:cNvSpPr>
          <p:nvPr>
            <p:ph type="subTitle" idx="1"/>
          </p:nvPr>
        </p:nvSpPr>
        <p:spPr>
          <a:xfrm>
            <a:off x="5315561" y="4020263"/>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22.603</a:t>
            </a:r>
            <a:endParaRPr sz="1776">
              <a:solidFill>
                <a:schemeClr val="tx1"/>
              </a:solidFill>
            </a:endParaRPr>
          </a:p>
        </p:txBody>
      </p:sp>
      <p:sp>
        <p:nvSpPr>
          <p:cNvPr id="244" name="Google Shape;244;g1367be83b6f_3_0"/>
          <p:cNvSpPr txBox="1">
            <a:spLocks noGrp="1"/>
          </p:cNvSpPr>
          <p:nvPr>
            <p:ph type="subTitle" idx="1"/>
          </p:nvPr>
        </p:nvSpPr>
        <p:spPr>
          <a:xfrm>
            <a:off x="6193447" y="4432070"/>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10.315</a:t>
            </a:r>
            <a:endParaRPr lang="es-ES" sz="1776">
              <a:solidFill>
                <a:schemeClr val="bg1"/>
              </a:solidFill>
            </a:endParaRPr>
          </a:p>
        </p:txBody>
      </p:sp>
      <p:sp>
        <p:nvSpPr>
          <p:cNvPr id="245" name="Google Shape;245;g1367be83b6f_3_0"/>
          <p:cNvSpPr txBox="1">
            <a:spLocks noGrp="1"/>
          </p:cNvSpPr>
          <p:nvPr>
            <p:ph type="subTitle" idx="1"/>
          </p:nvPr>
        </p:nvSpPr>
        <p:spPr>
          <a:xfrm>
            <a:off x="6772251" y="3356956"/>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38.517</a:t>
            </a:r>
            <a:endParaRPr sz="1776">
              <a:solidFill>
                <a:schemeClr val="tx1"/>
              </a:solidFill>
            </a:endParaRPr>
          </a:p>
        </p:txBody>
      </p:sp>
      <p:sp>
        <p:nvSpPr>
          <p:cNvPr id="246" name="Google Shape;246;g1367be83b6f_3_0"/>
          <p:cNvSpPr txBox="1">
            <a:spLocks noGrp="1"/>
          </p:cNvSpPr>
          <p:nvPr>
            <p:ph type="subTitle" idx="1"/>
          </p:nvPr>
        </p:nvSpPr>
        <p:spPr>
          <a:xfrm>
            <a:off x="7680430" y="4222015"/>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11.080</a:t>
            </a:r>
            <a:endParaRPr lang="es-ES" sz="1776">
              <a:solidFill>
                <a:schemeClr val="bg1"/>
              </a:solidFill>
            </a:endParaRPr>
          </a:p>
        </p:txBody>
      </p:sp>
      <p:sp>
        <p:nvSpPr>
          <p:cNvPr id="247" name="Google Shape;247;g1367be83b6f_3_0"/>
          <p:cNvSpPr txBox="1">
            <a:spLocks noGrp="1"/>
          </p:cNvSpPr>
          <p:nvPr>
            <p:ph type="subTitle" idx="1"/>
          </p:nvPr>
        </p:nvSpPr>
        <p:spPr>
          <a:xfrm>
            <a:off x="8239897" y="3601082"/>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28.263</a:t>
            </a:r>
            <a:endParaRPr sz="1776">
              <a:solidFill>
                <a:schemeClr val="tx1"/>
              </a:solidFill>
            </a:endParaRPr>
          </a:p>
        </p:txBody>
      </p:sp>
      <p:sp>
        <p:nvSpPr>
          <p:cNvPr id="248" name="Google Shape;248;g1367be83b6f_3_0"/>
          <p:cNvSpPr txBox="1">
            <a:spLocks noGrp="1"/>
          </p:cNvSpPr>
          <p:nvPr>
            <p:ph type="subTitle" idx="1"/>
          </p:nvPr>
        </p:nvSpPr>
        <p:spPr>
          <a:xfrm>
            <a:off x="9139597" y="4044420"/>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12.782</a:t>
            </a:r>
            <a:endParaRPr lang="es-ES" sz="1776">
              <a:solidFill>
                <a:schemeClr val="bg1"/>
              </a:solidFill>
            </a:endParaRPr>
          </a:p>
        </p:txBody>
      </p:sp>
      <p:sp>
        <p:nvSpPr>
          <p:cNvPr id="249" name="Google Shape;249;g1367be83b6f_3_0"/>
          <p:cNvSpPr txBox="1">
            <a:spLocks noGrp="1"/>
          </p:cNvSpPr>
          <p:nvPr>
            <p:ph type="subTitle" idx="1"/>
          </p:nvPr>
        </p:nvSpPr>
        <p:spPr>
          <a:xfrm>
            <a:off x="9707544" y="2837062"/>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45.002</a:t>
            </a:r>
            <a:endParaRPr sz="1776">
              <a:solidFill>
                <a:schemeClr val="tx1"/>
              </a:solidFill>
            </a:endParaRPr>
          </a:p>
        </p:txBody>
      </p:sp>
      <p:sp>
        <p:nvSpPr>
          <p:cNvPr id="250" name="Google Shape;250;g1367be83b6f_3_0"/>
          <p:cNvSpPr txBox="1">
            <a:spLocks noGrp="1"/>
          </p:cNvSpPr>
          <p:nvPr>
            <p:ph type="subTitle" idx="1"/>
          </p:nvPr>
        </p:nvSpPr>
        <p:spPr>
          <a:xfrm>
            <a:off x="2252389" y="3994002"/>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186,4%</a:t>
            </a:r>
            <a:endParaRPr sz="1776" b="1">
              <a:solidFill>
                <a:srgbClr val="666666"/>
              </a:solidFill>
            </a:endParaRPr>
          </a:p>
        </p:txBody>
      </p:sp>
      <p:sp>
        <p:nvSpPr>
          <p:cNvPr id="251" name="Google Shape;251;g1367be83b6f_3_0"/>
          <p:cNvSpPr txBox="1">
            <a:spLocks noGrp="1"/>
          </p:cNvSpPr>
          <p:nvPr>
            <p:ph type="subTitle" idx="1"/>
          </p:nvPr>
        </p:nvSpPr>
        <p:spPr>
          <a:xfrm>
            <a:off x="3757433" y="3847693"/>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255.0%</a:t>
            </a:r>
            <a:endParaRPr sz="1776" b="1">
              <a:solidFill>
                <a:srgbClr val="666666"/>
              </a:solidFill>
            </a:endParaRPr>
          </a:p>
        </p:txBody>
      </p:sp>
      <p:sp>
        <p:nvSpPr>
          <p:cNvPr id="252" name="Google Shape;252;g1367be83b6f_3_0"/>
          <p:cNvSpPr txBox="1">
            <a:spLocks noGrp="1"/>
          </p:cNvSpPr>
          <p:nvPr>
            <p:ph type="subTitle" idx="1"/>
          </p:nvPr>
        </p:nvSpPr>
        <p:spPr>
          <a:xfrm>
            <a:off x="5264842" y="3694925"/>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210.2%</a:t>
            </a:r>
            <a:endParaRPr sz="1776" b="1">
              <a:solidFill>
                <a:srgbClr val="666666"/>
              </a:solidFill>
            </a:endParaRPr>
          </a:p>
        </p:txBody>
      </p:sp>
      <p:sp>
        <p:nvSpPr>
          <p:cNvPr id="253" name="Google Shape;253;g1367be83b6f_3_0"/>
          <p:cNvSpPr txBox="1">
            <a:spLocks noGrp="1"/>
          </p:cNvSpPr>
          <p:nvPr>
            <p:ph type="subTitle" idx="1"/>
          </p:nvPr>
        </p:nvSpPr>
        <p:spPr>
          <a:xfrm>
            <a:off x="6734865" y="3052931"/>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373.4%</a:t>
            </a:r>
            <a:endParaRPr sz="1776" b="1">
              <a:solidFill>
                <a:srgbClr val="666666"/>
              </a:solidFill>
            </a:endParaRPr>
          </a:p>
        </p:txBody>
      </p:sp>
      <p:sp>
        <p:nvSpPr>
          <p:cNvPr id="254" name="Google Shape;254;g1367be83b6f_3_0"/>
          <p:cNvSpPr txBox="1">
            <a:spLocks noGrp="1"/>
          </p:cNvSpPr>
          <p:nvPr>
            <p:ph type="subTitle" idx="1"/>
          </p:nvPr>
        </p:nvSpPr>
        <p:spPr>
          <a:xfrm>
            <a:off x="8202512" y="3263923"/>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255.1%</a:t>
            </a:r>
            <a:endParaRPr sz="1776" b="1">
              <a:solidFill>
                <a:srgbClr val="666666"/>
              </a:solidFill>
            </a:endParaRPr>
          </a:p>
        </p:txBody>
      </p:sp>
      <p:sp>
        <p:nvSpPr>
          <p:cNvPr id="255" name="Google Shape;255;g1367be83b6f_3_0"/>
          <p:cNvSpPr txBox="1">
            <a:spLocks noGrp="1"/>
          </p:cNvSpPr>
          <p:nvPr>
            <p:ph type="subTitle" idx="1"/>
          </p:nvPr>
        </p:nvSpPr>
        <p:spPr>
          <a:xfrm>
            <a:off x="9670158" y="2562067"/>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352.1%</a:t>
            </a:r>
            <a:endParaRPr sz="1776" b="1">
              <a:solidFill>
                <a:srgbClr val="666666"/>
              </a:solidFill>
            </a:endParaRPr>
          </a:p>
        </p:txBody>
      </p:sp>
      <p:sp>
        <p:nvSpPr>
          <p:cNvPr id="263" name="Google Shape;263;g1367be83b6f_3_0"/>
          <p:cNvSpPr/>
          <p:nvPr/>
        </p:nvSpPr>
        <p:spPr>
          <a:xfrm>
            <a:off x="736450" y="3258005"/>
            <a:ext cx="184200" cy="184200"/>
          </a:xfrm>
          <a:prstGeom prst="rect">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g1367be83b6f_3_0"/>
          <p:cNvSpPr/>
          <p:nvPr/>
        </p:nvSpPr>
        <p:spPr>
          <a:xfrm>
            <a:off x="1827416" y="3258005"/>
            <a:ext cx="184200" cy="1842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g1367be83b6f_3_0"/>
          <p:cNvSpPr txBox="1">
            <a:spLocks noGrp="1"/>
          </p:cNvSpPr>
          <p:nvPr>
            <p:ph type="subTitle" idx="1"/>
          </p:nvPr>
        </p:nvSpPr>
        <p:spPr>
          <a:xfrm>
            <a:off x="933919" y="3137101"/>
            <a:ext cx="771000" cy="285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Meta</a:t>
            </a:r>
            <a:endParaRPr sz="2376"/>
          </a:p>
        </p:txBody>
      </p:sp>
      <p:sp>
        <p:nvSpPr>
          <p:cNvPr id="266" name="Google Shape;266;g1367be83b6f_3_0"/>
          <p:cNvSpPr txBox="1">
            <a:spLocks noGrp="1"/>
          </p:cNvSpPr>
          <p:nvPr>
            <p:ph type="subTitle" idx="1"/>
          </p:nvPr>
        </p:nvSpPr>
        <p:spPr>
          <a:xfrm>
            <a:off x="2026315" y="3156459"/>
            <a:ext cx="1301400" cy="285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Ejecutado</a:t>
            </a:r>
            <a:endParaRPr sz="2376"/>
          </a:p>
        </p:txBody>
      </p:sp>
    </p:spTree>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367be83b6f_3_0"/>
          <p:cNvSpPr txBox="1">
            <a:spLocks noGrp="1"/>
          </p:cNvSpPr>
          <p:nvPr>
            <p:ph type="title" idx="4294967295"/>
          </p:nvPr>
        </p:nvSpPr>
        <p:spPr>
          <a:xfrm>
            <a:off x="73330" y="-19323"/>
            <a:ext cx="8303400" cy="882900"/>
          </a:xfrm>
          <a:prstGeom prst="rect">
            <a:avLst/>
          </a:prstGeom>
          <a:noFill/>
          <a:ln>
            <a:noFill/>
          </a:ln>
        </p:spPr>
        <p:txBody>
          <a:bodyPr spcFirstLastPara="1" wrap="square" lIns="91425" tIns="45700" rIns="91425" bIns="45700" anchor="ctr" anchorCtr="0">
            <a:noAutofit/>
          </a:bodyPr>
          <a:lstStyle/>
          <a:p>
            <a:pPr marL="12700" lvl="0" indent="0" eaLnBrk="0" hangingPunct="0">
              <a:spcBef>
                <a:spcPts val="100"/>
              </a:spcBef>
              <a:buSzPts val="1100"/>
            </a:pPr>
            <a:r>
              <a:rPr lang="es-ES" sz="3600" spc="-130">
                <a:solidFill>
                  <a:srgbClr val="C00000"/>
                </a:solidFill>
                <a:latin typeface="Calibri" panose="020F0502020204030204" pitchFamily="34" charset="0"/>
                <a:cs typeface="Calibri" panose="020F0502020204030204" pitchFamily="34" charset="0"/>
              </a:rPr>
              <a:t>Rendimientos Financieros  Junio De 2022</a:t>
            </a:r>
          </a:p>
        </p:txBody>
      </p:sp>
      <p:sp>
        <p:nvSpPr>
          <p:cNvPr id="204" name="Google Shape;204;g1367be83b6f_3_0"/>
          <p:cNvSpPr txBox="1">
            <a:spLocks noGrp="1"/>
          </p:cNvSpPr>
          <p:nvPr>
            <p:ph type="subTitle" idx="1"/>
          </p:nvPr>
        </p:nvSpPr>
        <p:spPr>
          <a:xfrm>
            <a:off x="666135" y="980854"/>
            <a:ext cx="10522200" cy="401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sz="1900" b="1"/>
              <a:t>Rendimientos financieros. Administración portafolio distrital capital (millones de pesos)</a:t>
            </a:r>
            <a:endParaRPr sz="1900" b="1"/>
          </a:p>
        </p:txBody>
      </p:sp>
      <p:sp>
        <p:nvSpPr>
          <p:cNvPr id="205" name="Google Shape;205;g1367be83b6f_3_0"/>
          <p:cNvSpPr txBox="1">
            <a:spLocks noGrp="1"/>
          </p:cNvSpPr>
          <p:nvPr>
            <p:ph type="subTitle" idx="1"/>
          </p:nvPr>
        </p:nvSpPr>
        <p:spPr>
          <a:xfrm>
            <a:off x="704160" y="1291808"/>
            <a:ext cx="10522200" cy="78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sz="1900" b="1">
                <a:solidFill>
                  <a:srgbClr val="666666"/>
                </a:solidFill>
              </a:rPr>
              <a:t>Cumplimiento _____________________________________$353.426 (246.8%)</a:t>
            </a:r>
            <a:endParaRPr sz="1900" b="1">
              <a:solidFill>
                <a:srgbClr val="666666"/>
              </a:solidFill>
            </a:endParaRPr>
          </a:p>
          <a:p>
            <a:pPr marL="0" lvl="0" indent="0" algn="l" rtl="0">
              <a:lnSpc>
                <a:spcPct val="115000"/>
              </a:lnSpc>
              <a:spcBef>
                <a:spcPts val="0"/>
              </a:spcBef>
              <a:spcAft>
                <a:spcPts val="0"/>
              </a:spcAft>
              <a:buClr>
                <a:schemeClr val="dk1"/>
              </a:buClr>
              <a:buSzPts val="1100"/>
              <a:buFont typeface="Arial"/>
              <a:buNone/>
            </a:pPr>
            <a:r>
              <a:rPr lang="es-ES" sz="1900">
                <a:solidFill>
                  <a:schemeClr val="accent2"/>
                </a:solidFill>
              </a:rPr>
              <a:t>Meta anual _ _ _ _ _ _ _ _ _ _ _ _ _ _ _ _ _ _ _ _ _ _ _ _ _ _ $143.143</a:t>
            </a:r>
            <a:endParaRPr sz="1900">
              <a:solidFill>
                <a:schemeClr val="accent2"/>
              </a:solidFill>
            </a:endParaRPr>
          </a:p>
        </p:txBody>
      </p:sp>
      <p:sp>
        <p:nvSpPr>
          <p:cNvPr id="32" name="Subtítulo 31">
            <a:extLst>
              <a:ext uri="{FF2B5EF4-FFF2-40B4-BE49-F238E27FC236}">
                <a16:creationId xmlns:a16="http://schemas.microsoft.com/office/drawing/2014/main" id="{AE182F9C-FF65-4A76-B6A4-4B4E8CFD0FFA}"/>
              </a:ext>
            </a:extLst>
          </p:cNvPr>
          <p:cNvSpPr>
            <a:spLocks noGrp="1"/>
          </p:cNvSpPr>
          <p:nvPr>
            <p:ph type="subTitle" idx="1"/>
          </p:nvPr>
        </p:nvSpPr>
        <p:spPr/>
        <p:txBody>
          <a:bodyPr/>
          <a:lstStyle/>
          <a:p>
            <a:endParaRPr lang="es-CO"/>
          </a:p>
        </p:txBody>
      </p:sp>
      <p:sp>
        <p:nvSpPr>
          <p:cNvPr id="33" name="Subtítulo 32">
            <a:extLst>
              <a:ext uri="{FF2B5EF4-FFF2-40B4-BE49-F238E27FC236}">
                <a16:creationId xmlns:a16="http://schemas.microsoft.com/office/drawing/2014/main" id="{E11E39E7-72DB-4BC8-A158-86722769250A}"/>
              </a:ext>
            </a:extLst>
          </p:cNvPr>
          <p:cNvSpPr>
            <a:spLocks noGrp="1"/>
          </p:cNvSpPr>
          <p:nvPr>
            <p:ph type="subTitle" idx="1"/>
          </p:nvPr>
        </p:nvSpPr>
        <p:spPr/>
        <p:txBody>
          <a:bodyPr/>
          <a:lstStyle/>
          <a:p>
            <a:endParaRPr lang="es-CO"/>
          </a:p>
        </p:txBody>
      </p:sp>
      <p:graphicFrame>
        <p:nvGraphicFramePr>
          <p:cNvPr id="84" name="Gráfico 83">
            <a:extLst>
              <a:ext uri="{FF2B5EF4-FFF2-40B4-BE49-F238E27FC236}">
                <a16:creationId xmlns:a16="http://schemas.microsoft.com/office/drawing/2014/main" id="{7DD0B5FA-6AAA-464F-A67E-ABB0F64677CB}"/>
              </a:ext>
            </a:extLst>
          </p:cNvPr>
          <p:cNvGraphicFramePr>
            <a:graphicFrameLocks/>
          </p:cNvGraphicFramePr>
          <p:nvPr>
            <p:extLst>
              <p:ext uri="{D42A27DB-BD31-4B8C-83A1-F6EECF244321}">
                <p14:modId xmlns:p14="http://schemas.microsoft.com/office/powerpoint/2010/main" val="1643284495"/>
              </p:ext>
            </p:extLst>
          </p:nvPr>
        </p:nvGraphicFramePr>
        <p:xfrm>
          <a:off x="378486" y="2076908"/>
          <a:ext cx="11173548" cy="3829607"/>
        </p:xfrm>
        <a:graphic>
          <a:graphicData uri="http://schemas.openxmlformats.org/drawingml/2006/chart">
            <c:chart xmlns:c="http://schemas.openxmlformats.org/drawingml/2006/chart" xmlns:r="http://schemas.openxmlformats.org/officeDocument/2006/relationships" r:id="rId3"/>
          </a:graphicData>
        </a:graphic>
      </p:graphicFrame>
      <p:sp>
        <p:nvSpPr>
          <p:cNvPr id="263" name="Google Shape;263;g1367be83b6f_3_0"/>
          <p:cNvSpPr/>
          <p:nvPr/>
        </p:nvSpPr>
        <p:spPr>
          <a:xfrm>
            <a:off x="1524000" y="3245306"/>
            <a:ext cx="184200" cy="184200"/>
          </a:xfrm>
          <a:prstGeom prst="rect">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g1367be83b6f_3_0"/>
          <p:cNvSpPr/>
          <p:nvPr/>
        </p:nvSpPr>
        <p:spPr>
          <a:xfrm>
            <a:off x="2614966" y="3245306"/>
            <a:ext cx="184200" cy="1842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g1367be83b6f_3_0"/>
          <p:cNvSpPr txBox="1">
            <a:spLocks noGrp="1"/>
          </p:cNvSpPr>
          <p:nvPr>
            <p:ph type="subTitle" idx="1"/>
          </p:nvPr>
        </p:nvSpPr>
        <p:spPr>
          <a:xfrm>
            <a:off x="1589694" y="3165310"/>
            <a:ext cx="771000" cy="285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600"/>
              <a:t>Meta</a:t>
            </a:r>
            <a:endParaRPr lang="es-ES" sz="1800"/>
          </a:p>
        </p:txBody>
      </p:sp>
      <p:sp>
        <p:nvSpPr>
          <p:cNvPr id="266" name="Google Shape;266;g1367be83b6f_3_0"/>
          <p:cNvSpPr txBox="1">
            <a:spLocks noGrp="1"/>
          </p:cNvSpPr>
          <p:nvPr>
            <p:ph type="subTitle" idx="1"/>
          </p:nvPr>
        </p:nvSpPr>
        <p:spPr>
          <a:xfrm>
            <a:off x="2614966" y="3172427"/>
            <a:ext cx="1301400" cy="285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600"/>
              <a:t>Ejecutado</a:t>
            </a:r>
            <a:endParaRPr lang="es-ES" sz="1800"/>
          </a:p>
        </p:txBody>
      </p:sp>
      <p:sp>
        <p:nvSpPr>
          <p:cNvPr id="86" name="Google Shape;203;g1367be83b6f_3_0">
            <a:extLst>
              <a:ext uri="{FF2B5EF4-FFF2-40B4-BE49-F238E27FC236}">
                <a16:creationId xmlns:a16="http://schemas.microsoft.com/office/drawing/2014/main" id="{E5C86578-8A43-4776-A443-C6A310554EEF}"/>
              </a:ext>
            </a:extLst>
          </p:cNvPr>
          <p:cNvSpPr txBox="1">
            <a:spLocks/>
          </p:cNvSpPr>
          <p:nvPr/>
        </p:nvSpPr>
        <p:spPr bwMode="auto">
          <a:xfrm>
            <a:off x="2614966" y="5625542"/>
            <a:ext cx="9198548" cy="99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228600" lvl="0" indent="-228600" algn="ctr" rtl="0" fontAlgn="base">
              <a:lnSpc>
                <a:spcPct val="90000"/>
              </a:lnSpc>
              <a:spcBef>
                <a:spcPts val="1000"/>
              </a:spcBef>
              <a:spcAft>
                <a:spcPts val="0"/>
              </a:spcAft>
              <a:buClr>
                <a:schemeClr val="dk1"/>
              </a:buClr>
              <a:buSzPts val="2400"/>
              <a:buFont typeface="Arial" panose="020B0604020202020204" pitchFamily="34" charset="0"/>
              <a:buNone/>
              <a:defRPr sz="2400" kern="1200">
                <a:solidFill>
                  <a:schemeClr val="tx1"/>
                </a:solidFill>
                <a:latin typeface="+mn-lt"/>
                <a:ea typeface="+mn-ea"/>
                <a:cs typeface="+mn-cs"/>
              </a:defRPr>
            </a:lvl1pPr>
            <a:lvl2pPr marL="685800" lvl="1" indent="-228600" algn="ctr" rtl="0" fontAlgn="base">
              <a:lnSpc>
                <a:spcPct val="90000"/>
              </a:lnSpc>
              <a:spcBef>
                <a:spcPts val="500"/>
              </a:spcBef>
              <a:spcAft>
                <a:spcPts val="0"/>
              </a:spcAft>
              <a:buClr>
                <a:schemeClr val="dk1"/>
              </a:buClr>
              <a:buSzPts val="2000"/>
              <a:buFont typeface="Arial" panose="020B0604020202020204" pitchFamily="34" charset="0"/>
              <a:buNone/>
              <a:defRPr sz="2000" kern="1200">
                <a:solidFill>
                  <a:schemeClr val="tx1"/>
                </a:solidFill>
                <a:latin typeface="+mn-lt"/>
                <a:ea typeface="+mn-ea"/>
                <a:cs typeface="+mn-cs"/>
              </a:defRPr>
            </a:lvl2pPr>
            <a:lvl3pPr marL="1143000" lvl="2" indent="-228600" algn="ctr" rtl="0" fontAlgn="base">
              <a:lnSpc>
                <a:spcPct val="90000"/>
              </a:lnSpc>
              <a:spcBef>
                <a:spcPts val="500"/>
              </a:spcBef>
              <a:spcAft>
                <a:spcPts val="0"/>
              </a:spcAft>
              <a:buClr>
                <a:schemeClr val="dk1"/>
              </a:buClr>
              <a:buSzPts val="1800"/>
              <a:buFont typeface="Arial" panose="020B0604020202020204" pitchFamily="34" charset="0"/>
              <a:buNone/>
              <a:defRPr sz="1800" kern="1200">
                <a:solidFill>
                  <a:schemeClr val="tx1"/>
                </a:solidFill>
                <a:latin typeface="+mn-lt"/>
                <a:ea typeface="+mn-ea"/>
                <a:cs typeface="+mn-cs"/>
              </a:defRPr>
            </a:lvl3pPr>
            <a:lvl4pPr marL="1600200" lvl="3" indent="-228600" algn="ctr" rtl="0" fontAlgn="base">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4pPr>
            <a:lvl5pPr marL="2057400" lvl="4" indent="-228600" algn="ctr" rtl="0" fontAlgn="base">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5pPr>
            <a:lvl6pPr marL="2514600" lvl="5"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6pPr>
            <a:lvl7pPr marL="2971800" lvl="6"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7pPr>
            <a:lvl8pPr marL="3429000" lvl="7"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8pPr>
            <a:lvl9pPr marL="3886200" lvl="8"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9pPr>
          </a:lstStyle>
          <a:p>
            <a:pPr marL="0" indent="0" algn="just" eaLnBrk="1" hangingPunct="1">
              <a:lnSpc>
                <a:spcPct val="115000"/>
              </a:lnSpc>
              <a:spcBef>
                <a:spcPts val="0"/>
              </a:spcBef>
              <a:buSzPts val="1100"/>
              <a:buFont typeface="Arial"/>
              <a:buNone/>
            </a:pPr>
            <a:r>
              <a:rPr lang="es-ES" sz="1900"/>
              <a:t>La meta de rendimientos financieros para la vigencia 2022 es de $143.143 millones. Al 30 de septiembre, los rendimientos acumulados son $353.426 millones, es decir, ya se cumplió la meta prevista para el año.</a:t>
            </a:r>
            <a:endParaRPr lang="es-ES" sz="2376"/>
          </a:p>
        </p:txBody>
      </p:sp>
    </p:spTree>
    <p:extLst>
      <p:ext uri="{BB962C8B-B14F-4D97-AF65-F5344CB8AC3E}">
        <p14:creationId xmlns:p14="http://schemas.microsoft.com/office/powerpoint/2010/main" val="2234489514"/>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 Texto&#10;&#10;Descripción generada automáticamente">
            <a:extLst>
              <a:ext uri="{FF2B5EF4-FFF2-40B4-BE49-F238E27FC236}">
                <a16:creationId xmlns:a16="http://schemas.microsoft.com/office/drawing/2014/main" id="{BEEB2A03-FC12-520A-B50C-67DD8A0AD9F4}"/>
              </a:ext>
            </a:extLst>
          </p:cNvPr>
          <p:cNvPicPr>
            <a:picLocks noChangeAspect="1"/>
          </p:cNvPicPr>
          <p:nvPr/>
        </p:nvPicPr>
        <p:blipFill>
          <a:blip r:embed="rId2"/>
          <a:stretch>
            <a:fillRect/>
          </a:stretch>
        </p:blipFill>
        <p:spPr>
          <a:xfrm>
            <a:off x="650650" y="1576129"/>
            <a:ext cx="5578786" cy="4149422"/>
          </a:xfrm>
          <a:prstGeom prst="rect">
            <a:avLst/>
          </a:prstGeom>
        </p:spPr>
      </p:pic>
      <p:pic>
        <p:nvPicPr>
          <p:cNvPr id="7" name="Imagen 6" descr="Texto&#10;&#10;Descripción generada automáticamente">
            <a:extLst>
              <a:ext uri="{FF2B5EF4-FFF2-40B4-BE49-F238E27FC236}">
                <a16:creationId xmlns:a16="http://schemas.microsoft.com/office/drawing/2014/main" id="{6DF1B778-A100-33CB-C487-3E35FA2587B6}"/>
              </a:ext>
            </a:extLst>
          </p:cNvPr>
          <p:cNvPicPr>
            <a:picLocks noChangeAspect="1"/>
          </p:cNvPicPr>
          <p:nvPr/>
        </p:nvPicPr>
        <p:blipFill>
          <a:blip r:embed="rId3"/>
          <a:stretch>
            <a:fillRect/>
          </a:stretch>
        </p:blipFill>
        <p:spPr>
          <a:xfrm>
            <a:off x="6743113" y="942627"/>
            <a:ext cx="4384431" cy="5541581"/>
          </a:xfrm>
          <a:prstGeom prst="rect">
            <a:avLst/>
          </a:prstGeom>
        </p:spPr>
      </p:pic>
      <p:sp>
        <p:nvSpPr>
          <p:cNvPr id="10" name="Google Shape;159;p6">
            <a:extLst>
              <a:ext uri="{FF2B5EF4-FFF2-40B4-BE49-F238E27FC236}">
                <a16:creationId xmlns:a16="http://schemas.microsoft.com/office/drawing/2014/main" id="{51CE400A-A52E-818B-822D-00B1243F8993}"/>
              </a:ext>
            </a:extLst>
          </p:cNvPr>
          <p:cNvSpPr txBox="1"/>
          <p:nvPr/>
        </p:nvSpPr>
        <p:spPr>
          <a:xfrm>
            <a:off x="0" y="202740"/>
            <a:ext cx="9532050" cy="683234"/>
          </a:xfrm>
          <a:prstGeom prst="rect">
            <a:avLst/>
          </a:prstGeom>
          <a:noFill/>
          <a:ln>
            <a:noFill/>
          </a:ln>
        </p:spPr>
        <p:txBody>
          <a:bodyPr spcFirstLastPara="1" wrap="square" lIns="91425" tIns="91425" rIns="91425" bIns="91425" anchor="t" anchorCtr="0">
            <a:spAutoFit/>
          </a:bodyPr>
          <a:lstStyle/>
          <a:p>
            <a:pPr marL="0" lvl="0" indent="0">
              <a:lnSpc>
                <a:spcPct val="90000"/>
              </a:lnSpc>
            </a:pPr>
            <a:r>
              <a:rPr lang="es-MX" sz="3500" b="1" spc="-130">
                <a:solidFill>
                  <a:srgbClr val="C00000"/>
                </a:solidFill>
                <a:cs typeface="Calibri" panose="020F0502020204030204" pitchFamily="34" charset="0"/>
              </a:rPr>
              <a:t>Cupo de Endeudamiento para Educación</a:t>
            </a:r>
          </a:p>
        </p:txBody>
      </p:sp>
    </p:spTree>
    <p:extLst>
      <p:ext uri="{BB962C8B-B14F-4D97-AF65-F5344CB8AC3E}">
        <p14:creationId xmlns:p14="http://schemas.microsoft.com/office/powerpoint/2010/main" val="2024245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6902E09-0C26-94A7-5CBD-D94988D6B6B5}"/>
              </a:ext>
            </a:extLst>
          </p:cNvPr>
          <p:cNvSpPr/>
          <p:nvPr/>
        </p:nvSpPr>
        <p:spPr>
          <a:xfrm>
            <a:off x="706595" y="1219994"/>
            <a:ext cx="10975975" cy="420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691050"/>
            <a:ext cx="10515600" cy="1260000"/>
          </a:xfrm>
        </p:spPr>
        <p:txBody>
          <a:bodyPr anchor="ctr"/>
          <a:lstStyle/>
          <a:p>
            <a:pPr algn="ctr"/>
            <a:r>
              <a:rPr lang="es-MX" sz="3600">
                <a:latin typeface="Calibri" panose="020F0502020204030204" pitchFamily="34" charset="0"/>
                <a:cs typeface="Calibri" panose="020F0502020204030204" pitchFamily="34" charset="0"/>
              </a:rPr>
              <a:t>EJECUCIÓN PRESUPUESTAL  2022</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809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ntalla de video juego&#10;&#10;Descripción generada automáticamente con confianza baja">
            <a:extLst>
              <a:ext uri="{FF2B5EF4-FFF2-40B4-BE49-F238E27FC236}">
                <a16:creationId xmlns:a16="http://schemas.microsoft.com/office/drawing/2014/main" id="{5D3ACFAA-3FBE-6E0C-E53C-93A348504F30}"/>
              </a:ext>
            </a:extLst>
          </p:cNvPr>
          <p:cNvPicPr>
            <a:picLocks noChangeAspect="1"/>
          </p:cNvPicPr>
          <p:nvPr/>
        </p:nvPicPr>
        <p:blipFill>
          <a:blip r:embed="rId2"/>
          <a:stretch>
            <a:fillRect/>
          </a:stretch>
        </p:blipFill>
        <p:spPr>
          <a:xfrm>
            <a:off x="5204023" y="3263704"/>
            <a:ext cx="6987977" cy="3594295"/>
          </a:xfrm>
          <a:prstGeom prst="rect">
            <a:avLst/>
          </a:prstGeom>
        </p:spPr>
      </p:pic>
      <p:sp>
        <p:nvSpPr>
          <p:cNvPr id="10" name="Google Shape;159;p6">
            <a:extLst>
              <a:ext uri="{FF2B5EF4-FFF2-40B4-BE49-F238E27FC236}">
                <a16:creationId xmlns:a16="http://schemas.microsoft.com/office/drawing/2014/main" id="{51CE400A-A52E-818B-822D-00B1243F8993}"/>
              </a:ext>
            </a:extLst>
          </p:cNvPr>
          <p:cNvSpPr txBox="1"/>
          <p:nvPr/>
        </p:nvSpPr>
        <p:spPr>
          <a:xfrm>
            <a:off x="140677" y="160537"/>
            <a:ext cx="9532050" cy="683234"/>
          </a:xfrm>
          <a:prstGeom prst="rect">
            <a:avLst/>
          </a:prstGeom>
          <a:noFill/>
          <a:ln>
            <a:noFill/>
          </a:ln>
        </p:spPr>
        <p:txBody>
          <a:bodyPr spcFirstLastPara="1" wrap="square" lIns="91425" tIns="91425" rIns="91425" bIns="91425" anchor="t" anchorCtr="0">
            <a:spAutoFit/>
          </a:bodyPr>
          <a:lstStyle/>
          <a:p>
            <a:pPr marL="0" lvl="0" indent="0">
              <a:lnSpc>
                <a:spcPct val="90000"/>
              </a:lnSpc>
            </a:pPr>
            <a:r>
              <a:rPr lang="es-MX" sz="3500" b="1" spc="-130">
                <a:solidFill>
                  <a:srgbClr val="C00000"/>
                </a:solidFill>
                <a:cs typeface="Calibri" panose="020F0502020204030204" pitchFamily="34" charset="0"/>
              </a:rPr>
              <a:t>Sistema de cuidado y recreativo</a:t>
            </a:r>
          </a:p>
        </p:txBody>
      </p:sp>
      <p:pic>
        <p:nvPicPr>
          <p:cNvPr id="5" name="Imagen 4">
            <a:extLst>
              <a:ext uri="{FF2B5EF4-FFF2-40B4-BE49-F238E27FC236}">
                <a16:creationId xmlns:a16="http://schemas.microsoft.com/office/drawing/2014/main" id="{123AEC4E-5C33-F641-9C5F-7CF104572273}"/>
              </a:ext>
            </a:extLst>
          </p:cNvPr>
          <p:cNvPicPr>
            <a:picLocks noChangeAspect="1"/>
          </p:cNvPicPr>
          <p:nvPr/>
        </p:nvPicPr>
        <p:blipFill rotWithShape="1">
          <a:blip r:embed="rId3"/>
          <a:srcRect t="6716"/>
          <a:stretch/>
        </p:blipFill>
        <p:spPr>
          <a:xfrm>
            <a:off x="140677" y="990821"/>
            <a:ext cx="6052938" cy="2912011"/>
          </a:xfrm>
          <a:prstGeom prst="rect">
            <a:avLst/>
          </a:prstGeom>
        </p:spPr>
      </p:pic>
      <p:sp>
        <p:nvSpPr>
          <p:cNvPr id="8" name="CuadroTexto 7">
            <a:extLst>
              <a:ext uri="{FF2B5EF4-FFF2-40B4-BE49-F238E27FC236}">
                <a16:creationId xmlns:a16="http://schemas.microsoft.com/office/drawing/2014/main" id="{2BEDABE8-2640-2446-30AC-553BBCF289C7}"/>
              </a:ext>
            </a:extLst>
          </p:cNvPr>
          <p:cNvSpPr txBox="1"/>
          <p:nvPr/>
        </p:nvSpPr>
        <p:spPr>
          <a:xfrm>
            <a:off x="6207683" y="2926081"/>
            <a:ext cx="5976000" cy="307777"/>
          </a:xfrm>
          <a:prstGeom prst="rect">
            <a:avLst/>
          </a:prstGeom>
          <a:solidFill>
            <a:schemeClr val="bg1">
              <a:lumMod val="85000"/>
            </a:schemeClr>
          </a:solidFill>
        </p:spPr>
        <p:txBody>
          <a:bodyPr wrap="square" rtlCol="0">
            <a:spAutoFit/>
          </a:bodyPr>
          <a:lstStyle/>
          <a:p>
            <a:pPr algn="r"/>
            <a:r>
              <a:rPr lang="es-CO" b="1">
                <a:solidFill>
                  <a:srgbClr val="002060"/>
                </a:solidFill>
              </a:rPr>
              <a:t>NODO DE EQUIPAMIENTOS LA GLORIA </a:t>
            </a:r>
          </a:p>
        </p:txBody>
      </p:sp>
    </p:spTree>
    <p:extLst>
      <p:ext uri="{BB962C8B-B14F-4D97-AF65-F5344CB8AC3E}">
        <p14:creationId xmlns:p14="http://schemas.microsoft.com/office/powerpoint/2010/main" val="2335352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59;p6">
            <a:extLst>
              <a:ext uri="{FF2B5EF4-FFF2-40B4-BE49-F238E27FC236}">
                <a16:creationId xmlns:a16="http://schemas.microsoft.com/office/drawing/2014/main" id="{4541CC50-F4C8-A657-7071-B76757FE6BAB}"/>
              </a:ext>
            </a:extLst>
          </p:cNvPr>
          <p:cNvSpPr txBox="1"/>
          <p:nvPr/>
        </p:nvSpPr>
        <p:spPr>
          <a:xfrm>
            <a:off x="0" y="202740"/>
            <a:ext cx="9532050" cy="683234"/>
          </a:xfrm>
          <a:prstGeom prst="rect">
            <a:avLst/>
          </a:prstGeom>
          <a:noFill/>
          <a:ln>
            <a:noFill/>
          </a:ln>
        </p:spPr>
        <p:txBody>
          <a:bodyPr spcFirstLastPara="1" wrap="square" lIns="91425" tIns="91425" rIns="91425" bIns="91425" anchor="t" anchorCtr="0">
            <a:spAutoFit/>
          </a:bodyPr>
          <a:lstStyle/>
          <a:p>
            <a:pPr>
              <a:lnSpc>
                <a:spcPct val="90000"/>
              </a:lnSpc>
              <a:buNone/>
            </a:pPr>
            <a:r>
              <a:rPr lang="es-MX" sz="3500" b="1" spc="-130">
                <a:solidFill>
                  <a:srgbClr val="C00000"/>
                </a:solidFill>
                <a:cs typeface="Calibri" panose="020F0502020204030204" pitchFamily="34" charset="0"/>
              </a:rPr>
              <a:t>Cupo de Endeudamiento para Movilidad</a:t>
            </a:r>
          </a:p>
        </p:txBody>
      </p:sp>
      <p:pic>
        <p:nvPicPr>
          <p:cNvPr id="3" name="Imagen 2" descr="Interfaz de usuario gráfica, Texto, Aplicación, Correo electrónico&#10;&#10;Descripción generada automáticamente">
            <a:extLst>
              <a:ext uri="{FF2B5EF4-FFF2-40B4-BE49-F238E27FC236}">
                <a16:creationId xmlns:a16="http://schemas.microsoft.com/office/drawing/2014/main" id="{18681D4B-FDAA-1409-DC92-22A79928A247}"/>
              </a:ext>
            </a:extLst>
          </p:cNvPr>
          <p:cNvPicPr>
            <a:picLocks noChangeAspect="1"/>
          </p:cNvPicPr>
          <p:nvPr/>
        </p:nvPicPr>
        <p:blipFill>
          <a:blip r:embed="rId2"/>
          <a:stretch>
            <a:fillRect/>
          </a:stretch>
        </p:blipFill>
        <p:spPr>
          <a:xfrm>
            <a:off x="2965037" y="1299763"/>
            <a:ext cx="9015948" cy="5084772"/>
          </a:xfrm>
          <a:prstGeom prst="rect">
            <a:avLst/>
          </a:prstGeom>
        </p:spPr>
      </p:pic>
      <p:sp>
        <p:nvSpPr>
          <p:cNvPr id="10" name="CuadroTexto 9">
            <a:extLst>
              <a:ext uri="{FF2B5EF4-FFF2-40B4-BE49-F238E27FC236}">
                <a16:creationId xmlns:a16="http://schemas.microsoft.com/office/drawing/2014/main" id="{8F111D86-F3EC-734D-9437-D47EFC41C7E5}"/>
              </a:ext>
            </a:extLst>
          </p:cNvPr>
          <p:cNvSpPr txBox="1"/>
          <p:nvPr/>
        </p:nvSpPr>
        <p:spPr>
          <a:xfrm>
            <a:off x="211015" y="1038153"/>
            <a:ext cx="11211489" cy="523220"/>
          </a:xfrm>
          <a:prstGeom prst="rect">
            <a:avLst/>
          </a:prstGeom>
          <a:noFill/>
        </p:spPr>
        <p:txBody>
          <a:bodyPr wrap="square">
            <a:spAutoFit/>
          </a:bodyPr>
          <a:lstStyle/>
          <a:p>
            <a:r>
              <a:rPr lang="es-MX" sz="2800">
                <a:solidFill>
                  <a:schemeClr val="accent1"/>
                </a:solidFill>
              </a:rPr>
              <a:t>Línea 2 del Metro</a:t>
            </a:r>
          </a:p>
        </p:txBody>
      </p:sp>
    </p:spTree>
    <p:extLst>
      <p:ext uri="{BB962C8B-B14F-4D97-AF65-F5344CB8AC3E}">
        <p14:creationId xmlns:p14="http://schemas.microsoft.com/office/powerpoint/2010/main" val="20626566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760078" y="2421559"/>
            <a:ext cx="6480000" cy="1512000"/>
          </a:xfrm>
        </p:spPr>
        <p:txBody>
          <a:bodyPr anchor="ctr">
            <a:normAutofit fontScale="90000"/>
          </a:bodyPr>
          <a:lstStyle/>
          <a:p>
            <a:r>
              <a:rPr lang="es-MX" sz="3600">
                <a:latin typeface="Calibri" panose="020F0502020204030204" pitchFamily="34" charset="0"/>
                <a:cs typeface="Calibri" panose="020F0502020204030204" pitchFamily="34" charset="0"/>
              </a:rPr>
              <a:t>PRESUPUESTO DISTRITAL Y DISPONIBILIDAD DE RECURSOS PARA EL PDD​</a:t>
            </a: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369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9;p6">
            <a:extLst>
              <a:ext uri="{FF2B5EF4-FFF2-40B4-BE49-F238E27FC236}">
                <a16:creationId xmlns:a16="http://schemas.microsoft.com/office/drawing/2014/main" id="{4F824118-8BA3-F3FA-32E7-15FC9C86CB84}"/>
              </a:ext>
            </a:extLst>
          </p:cNvPr>
          <p:cNvSpPr txBox="1"/>
          <p:nvPr/>
        </p:nvSpPr>
        <p:spPr>
          <a:xfrm>
            <a:off x="0" y="259012"/>
            <a:ext cx="9532050" cy="683234"/>
          </a:xfrm>
          <a:prstGeom prst="rect">
            <a:avLst/>
          </a:prstGeom>
          <a:noFill/>
          <a:ln>
            <a:noFill/>
          </a:ln>
        </p:spPr>
        <p:txBody>
          <a:bodyPr spcFirstLastPara="1" wrap="square" lIns="91425" tIns="91425" rIns="91425" bIns="91425" anchor="t" anchorCtr="0">
            <a:spAutoFit/>
          </a:bodyPr>
          <a:lstStyle/>
          <a:p>
            <a:pPr>
              <a:lnSpc>
                <a:spcPct val="90000"/>
              </a:lnSpc>
              <a:spcBef>
                <a:spcPts val="0"/>
              </a:spcBef>
              <a:spcAft>
                <a:spcPts val="0"/>
              </a:spcAft>
            </a:pPr>
            <a:r>
              <a:rPr lang="es-MX" sz="3500" b="1" spc="-130">
                <a:solidFill>
                  <a:srgbClr val="C00000"/>
                </a:solidFill>
                <a:latin typeface="Calibri"/>
                <a:cs typeface="Calibri"/>
              </a:rPr>
              <a:t>Presupuesto 2023, Calidad Del Gasto Y Economía</a:t>
            </a:r>
            <a:r>
              <a:rPr lang="es-MX" sz="3600" b="1">
                <a:solidFill>
                  <a:schemeClr val="bg2"/>
                </a:solidFill>
                <a:latin typeface="Calibri"/>
                <a:cs typeface="Calibri"/>
              </a:rPr>
              <a:t>. </a:t>
            </a:r>
            <a:endParaRPr lang="es-ES" sz="3600">
              <a:solidFill>
                <a:schemeClr val="bg2"/>
              </a:solidFill>
            </a:endParaRPr>
          </a:p>
        </p:txBody>
      </p:sp>
      <p:sp>
        <p:nvSpPr>
          <p:cNvPr id="6" name="CuadroTexto 5">
            <a:extLst>
              <a:ext uri="{FF2B5EF4-FFF2-40B4-BE49-F238E27FC236}">
                <a16:creationId xmlns:a16="http://schemas.microsoft.com/office/drawing/2014/main" id="{EB1606BF-DE5A-9CE9-F7AE-FE602C5A5F05}"/>
              </a:ext>
            </a:extLst>
          </p:cNvPr>
          <p:cNvSpPr txBox="1"/>
          <p:nvPr/>
        </p:nvSpPr>
        <p:spPr>
          <a:xfrm>
            <a:off x="35166" y="1456176"/>
            <a:ext cx="6189784" cy="584775"/>
          </a:xfrm>
          <a:prstGeom prst="rect">
            <a:avLst/>
          </a:prstGeom>
          <a:noFill/>
        </p:spPr>
        <p:txBody>
          <a:bodyPr wrap="square" lIns="91440" tIns="45720" rIns="91440" bIns="45720" anchor="t">
            <a:spAutoFit/>
          </a:bodyPr>
          <a:lstStyle/>
          <a:p>
            <a:pPr algn="just"/>
            <a:r>
              <a:rPr lang="es-MX" sz="1600">
                <a:latin typeface="Calibri"/>
                <a:cs typeface="Calibri"/>
              </a:rPr>
              <a:t>31,6 billones de pesos es el presupuesto del Distrito para 2023 de los cuales26,1 billones corresponden a inversión, es decir, el 82,6%: . </a:t>
            </a:r>
            <a:endParaRPr lang="es-CO" sz="1600" b="1">
              <a:solidFill>
                <a:schemeClr val="accent1"/>
              </a:solidFill>
            </a:endParaRPr>
          </a:p>
        </p:txBody>
      </p:sp>
      <p:sp>
        <p:nvSpPr>
          <p:cNvPr id="8" name="CuadroTexto 7">
            <a:extLst>
              <a:ext uri="{FF2B5EF4-FFF2-40B4-BE49-F238E27FC236}">
                <a16:creationId xmlns:a16="http://schemas.microsoft.com/office/drawing/2014/main" id="{16AF1E65-D74E-8140-F520-8984172D13E0}"/>
              </a:ext>
            </a:extLst>
          </p:cNvPr>
          <p:cNvSpPr txBox="1"/>
          <p:nvPr/>
        </p:nvSpPr>
        <p:spPr>
          <a:xfrm>
            <a:off x="77929" y="2050816"/>
            <a:ext cx="6189784" cy="2554545"/>
          </a:xfrm>
          <a:prstGeom prst="rect">
            <a:avLst/>
          </a:prstGeom>
          <a:noFill/>
        </p:spPr>
        <p:txBody>
          <a:bodyPr wrap="square" lIns="91440" tIns="45720" rIns="91440" bIns="45720" anchor="t">
            <a:spAutoFit/>
          </a:bodyPr>
          <a:lstStyle/>
          <a:p>
            <a:pPr algn="just"/>
            <a:r>
              <a:rPr lang="es-MX" sz="1600">
                <a:latin typeface="Calibri"/>
                <a:cs typeface="Calibri"/>
              </a:rPr>
              <a:t>En medio de esta coyuntura de una fuerte desaceleración económica, a nivel local enfrentamos dos retos principales: (i) consolidar el rescate social y lograr que las variables laborales y de pobreza converjan a los niveles de prepandemia a través de la inclusión social y productiva de la población pobre y vulnerable; (2) avanzar en intervenciones y proyectos</a:t>
            </a:r>
            <a:endParaRPr lang="es-MX">
              <a:cs typeface="Calibri"/>
            </a:endParaRPr>
          </a:p>
          <a:p>
            <a:pPr algn="just"/>
            <a:r>
              <a:rPr lang="es-MX" sz="1600">
                <a:latin typeface="Calibri"/>
                <a:cs typeface="Calibri"/>
              </a:rPr>
              <a:t>que aumenten la productividad de la ciudad en el mediano plazo y reduzcan las desigualdades, y en particular, las disparidades espaciales, de tal manera que se logren consolidar tasas de crecimiento del PIB superiores al 4%, necesarias para avanzar hacia una ciudad de ingresos medios altos, y con mayor inclusión social.</a:t>
            </a:r>
            <a:endParaRPr lang="es-ES">
              <a:cs typeface="Calibri"/>
            </a:endParaRPr>
          </a:p>
        </p:txBody>
      </p:sp>
      <p:sp>
        <p:nvSpPr>
          <p:cNvPr id="9" name="CuadroTexto 8">
            <a:extLst>
              <a:ext uri="{FF2B5EF4-FFF2-40B4-BE49-F238E27FC236}">
                <a16:creationId xmlns:a16="http://schemas.microsoft.com/office/drawing/2014/main" id="{80F80354-67CA-AACF-282C-BCDCC72717CF}"/>
              </a:ext>
            </a:extLst>
          </p:cNvPr>
          <p:cNvSpPr txBox="1"/>
          <p:nvPr/>
        </p:nvSpPr>
        <p:spPr>
          <a:xfrm>
            <a:off x="35166" y="4557899"/>
            <a:ext cx="6189784" cy="1323439"/>
          </a:xfrm>
          <a:prstGeom prst="rect">
            <a:avLst/>
          </a:prstGeom>
          <a:noFill/>
        </p:spPr>
        <p:txBody>
          <a:bodyPr wrap="square" lIns="91440" tIns="45720" rIns="91440" bIns="45720" anchor="t">
            <a:spAutoFit/>
          </a:bodyPr>
          <a:lstStyle/>
          <a:p>
            <a:pPr algn="just"/>
            <a:r>
              <a:rPr lang="es-MX" sz="1600">
                <a:latin typeface="Calibri"/>
                <a:cs typeface="Calibri"/>
              </a:rPr>
              <a:t>El Presupuesto 2023 impulsará estos objetivos con una inversión de $26,1 billones, para lograr un modelo de ciudad más sostenible, inclusivo y productivo. Se debe señalar que este es el presupuesto de inversión más alto presentado por esta administración y 34,3% mayor</a:t>
            </a:r>
            <a:endParaRPr lang="es-MX">
              <a:cs typeface="Calibri"/>
            </a:endParaRPr>
          </a:p>
          <a:p>
            <a:pPr algn="just"/>
            <a:r>
              <a:rPr lang="es-MX" sz="1600">
                <a:latin typeface="Calibri"/>
                <a:cs typeface="Calibri"/>
              </a:rPr>
              <a:t>al presupuesto de 2019 (en términos reales)</a:t>
            </a:r>
            <a:endParaRPr lang="es-CO"/>
          </a:p>
        </p:txBody>
      </p:sp>
      <p:pic>
        <p:nvPicPr>
          <p:cNvPr id="2" name="Imagen 2" descr="Gráfico&#10;&#10;Descripción generada automáticamente">
            <a:extLst>
              <a:ext uri="{FF2B5EF4-FFF2-40B4-BE49-F238E27FC236}">
                <a16:creationId xmlns:a16="http://schemas.microsoft.com/office/drawing/2014/main" id="{C86C2318-C543-2B33-4C19-5E076104C1B1}"/>
              </a:ext>
            </a:extLst>
          </p:cNvPr>
          <p:cNvPicPr>
            <a:picLocks noChangeAspect="1"/>
          </p:cNvPicPr>
          <p:nvPr/>
        </p:nvPicPr>
        <p:blipFill>
          <a:blip r:embed="rId2"/>
          <a:stretch>
            <a:fillRect/>
          </a:stretch>
        </p:blipFill>
        <p:spPr>
          <a:xfrm>
            <a:off x="6392175" y="1789107"/>
            <a:ext cx="5719312" cy="3481066"/>
          </a:xfrm>
          <a:prstGeom prst="rect">
            <a:avLst/>
          </a:prstGeom>
        </p:spPr>
      </p:pic>
    </p:spTree>
    <p:extLst>
      <p:ext uri="{BB962C8B-B14F-4D97-AF65-F5344CB8AC3E}">
        <p14:creationId xmlns:p14="http://schemas.microsoft.com/office/powerpoint/2010/main" val="2446377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10BFE37-AED0-7DC4-D620-B9EEE53F3045}"/>
              </a:ext>
            </a:extLst>
          </p:cNvPr>
          <p:cNvSpPr txBox="1"/>
          <p:nvPr/>
        </p:nvSpPr>
        <p:spPr>
          <a:xfrm>
            <a:off x="0" y="0"/>
            <a:ext cx="9810427" cy="577081"/>
          </a:xfrm>
          <a:prstGeom prst="rect">
            <a:avLst/>
          </a:prstGeom>
          <a:noFill/>
        </p:spPr>
        <p:txBody>
          <a:bodyPr wrap="square">
            <a:spAutoFit/>
          </a:bodyPr>
          <a:lstStyle/>
          <a:p>
            <a:pPr>
              <a:lnSpc>
                <a:spcPct val="90000"/>
              </a:lnSpc>
            </a:pPr>
            <a:r>
              <a:rPr lang="es-CO" sz="3500" b="1" spc="-130">
                <a:solidFill>
                  <a:srgbClr val="C00000"/>
                </a:solidFill>
                <a:cs typeface="Calibri" panose="020F0502020204030204" pitchFamily="34" charset="0"/>
              </a:rPr>
              <a:t>Ejecución Presupuestal 2022 Inversión Directa </a:t>
            </a:r>
          </a:p>
        </p:txBody>
      </p:sp>
      <p:sp>
        <p:nvSpPr>
          <p:cNvPr id="4" name="CuadroTexto 3">
            <a:extLst>
              <a:ext uri="{FF2B5EF4-FFF2-40B4-BE49-F238E27FC236}">
                <a16:creationId xmlns:a16="http://schemas.microsoft.com/office/drawing/2014/main" id="{158E0906-89F4-737B-19B6-F44082DFB852}"/>
              </a:ext>
            </a:extLst>
          </p:cNvPr>
          <p:cNvSpPr txBox="1"/>
          <p:nvPr/>
        </p:nvSpPr>
        <p:spPr>
          <a:xfrm>
            <a:off x="1217007" y="989713"/>
            <a:ext cx="6106026" cy="313932"/>
          </a:xfrm>
          <a:prstGeom prst="rect">
            <a:avLst/>
          </a:prstGeom>
          <a:noFill/>
        </p:spPr>
        <p:txBody>
          <a:bodyPr wrap="square" lIns="91440" tIns="45720" rIns="91440" bIns="45720" anchor="t">
            <a:spAutoFit/>
          </a:bodyPr>
          <a:lstStyle/>
          <a:p>
            <a:pPr>
              <a:lnSpc>
                <a:spcPct val="90000"/>
              </a:lnSpc>
              <a:spcBef>
                <a:spcPts val="0"/>
              </a:spcBef>
              <a:spcAft>
                <a:spcPts val="0"/>
              </a:spcAft>
            </a:pPr>
            <a:r>
              <a:rPr lang="es-MX" sz="1600" b="1">
                <a:solidFill>
                  <a:schemeClr val="accent1"/>
                </a:solidFill>
                <a:latin typeface="Calibri"/>
                <a:cs typeface="Calibri"/>
              </a:rPr>
              <a:t>Información a noviembre 3 de 2022</a:t>
            </a:r>
            <a:endParaRPr lang="es-ES" sz="1600" b="1">
              <a:solidFill>
                <a:schemeClr val="accent1"/>
              </a:solidFill>
              <a:latin typeface="Calibri"/>
              <a:cs typeface="Calibri"/>
            </a:endParaRPr>
          </a:p>
        </p:txBody>
      </p:sp>
      <p:sp>
        <p:nvSpPr>
          <p:cNvPr id="7" name="CuadroTexto 6">
            <a:extLst>
              <a:ext uri="{FF2B5EF4-FFF2-40B4-BE49-F238E27FC236}">
                <a16:creationId xmlns:a16="http://schemas.microsoft.com/office/drawing/2014/main" id="{378D1D79-AF79-5B26-8E3D-424734FA27B3}"/>
              </a:ext>
            </a:extLst>
          </p:cNvPr>
          <p:cNvSpPr txBox="1"/>
          <p:nvPr/>
        </p:nvSpPr>
        <p:spPr>
          <a:xfrm>
            <a:off x="5696255" y="6329356"/>
            <a:ext cx="6191250" cy="338554"/>
          </a:xfrm>
          <a:prstGeom prst="rect">
            <a:avLst/>
          </a:prstGeom>
          <a:noFill/>
        </p:spPr>
        <p:txBody>
          <a:bodyPr wrap="square">
            <a:spAutoFit/>
          </a:bodyPr>
          <a:lstStyle/>
          <a:p>
            <a:r>
              <a:rPr lang="es-CO" sz="800"/>
              <a:t>https://www.haciendabogota.gov.co/shd/sites/default/files/documentos/Informe%20semanal%20a%20junio%2030%20de%202022.pdf</a:t>
            </a:r>
          </a:p>
        </p:txBody>
      </p:sp>
      <p:pic>
        <p:nvPicPr>
          <p:cNvPr id="8" name="Imagen 8" descr="Tabla&#10;&#10;Descripción generada automáticamente">
            <a:extLst>
              <a:ext uri="{FF2B5EF4-FFF2-40B4-BE49-F238E27FC236}">
                <a16:creationId xmlns:a16="http://schemas.microsoft.com/office/drawing/2014/main" id="{4799A2CC-538E-BC49-CCD4-66C7B467D45A}"/>
              </a:ext>
            </a:extLst>
          </p:cNvPr>
          <p:cNvPicPr>
            <a:picLocks noChangeAspect="1"/>
          </p:cNvPicPr>
          <p:nvPr/>
        </p:nvPicPr>
        <p:blipFill>
          <a:blip r:embed="rId2"/>
          <a:stretch>
            <a:fillRect/>
          </a:stretch>
        </p:blipFill>
        <p:spPr>
          <a:xfrm>
            <a:off x="238665" y="1360458"/>
            <a:ext cx="11599651" cy="2339914"/>
          </a:xfrm>
          <a:prstGeom prst="rect">
            <a:avLst/>
          </a:prstGeom>
        </p:spPr>
      </p:pic>
      <p:pic>
        <p:nvPicPr>
          <p:cNvPr id="10" name="Imagen 10" descr="Gráfico, Gráfico de barras&#10;&#10;Descripción generada automáticamente">
            <a:extLst>
              <a:ext uri="{FF2B5EF4-FFF2-40B4-BE49-F238E27FC236}">
                <a16:creationId xmlns:a16="http://schemas.microsoft.com/office/drawing/2014/main" id="{4C0A8C00-1F70-3267-3943-7E79ABA7BEB4}"/>
              </a:ext>
            </a:extLst>
          </p:cNvPr>
          <p:cNvPicPr>
            <a:picLocks noChangeAspect="1"/>
          </p:cNvPicPr>
          <p:nvPr/>
        </p:nvPicPr>
        <p:blipFill>
          <a:blip r:embed="rId3"/>
          <a:stretch>
            <a:fillRect/>
          </a:stretch>
        </p:blipFill>
        <p:spPr>
          <a:xfrm>
            <a:off x="332658" y="3698711"/>
            <a:ext cx="4888088" cy="2544537"/>
          </a:xfrm>
          <a:prstGeom prst="rect">
            <a:avLst/>
          </a:prstGeom>
        </p:spPr>
      </p:pic>
      <p:pic>
        <p:nvPicPr>
          <p:cNvPr id="11" name="Imagen 11" descr="Interfaz de usuario gráfica&#10;&#10;Descripción generada automáticamente">
            <a:extLst>
              <a:ext uri="{FF2B5EF4-FFF2-40B4-BE49-F238E27FC236}">
                <a16:creationId xmlns:a16="http://schemas.microsoft.com/office/drawing/2014/main" id="{3EAA0BEF-E1A6-FDCF-FCED-79E5FD73B8F5}"/>
              </a:ext>
            </a:extLst>
          </p:cNvPr>
          <p:cNvPicPr>
            <a:picLocks noChangeAspect="1"/>
          </p:cNvPicPr>
          <p:nvPr/>
        </p:nvPicPr>
        <p:blipFill>
          <a:blip r:embed="rId4"/>
          <a:stretch>
            <a:fillRect/>
          </a:stretch>
        </p:blipFill>
        <p:spPr>
          <a:xfrm>
            <a:off x="5429955" y="3879249"/>
            <a:ext cx="6341533" cy="2105168"/>
          </a:xfrm>
          <a:prstGeom prst="rect">
            <a:avLst/>
          </a:prstGeom>
        </p:spPr>
      </p:pic>
    </p:spTree>
    <p:extLst>
      <p:ext uri="{BB962C8B-B14F-4D97-AF65-F5344CB8AC3E}">
        <p14:creationId xmlns:p14="http://schemas.microsoft.com/office/powerpoint/2010/main" val="3131623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760078" y="2421559"/>
            <a:ext cx="6480000" cy="1512000"/>
          </a:xfrm>
        </p:spPr>
        <p:txBody>
          <a:bodyPr anchor="ctr">
            <a:normAutofit/>
          </a:bodyPr>
          <a:lstStyle/>
          <a:p>
            <a:r>
              <a:rPr lang="es-MX" sz="3600">
                <a:latin typeface="Calibri" panose="020F0502020204030204" pitchFamily="34" charset="0"/>
                <a:cs typeface="Calibri" panose="020F0502020204030204" pitchFamily="34" charset="0"/>
              </a:rPr>
              <a:t>ESTADO DE SITUACIÓN FINANCIERA DE BOGOTÁ</a:t>
            </a:r>
            <a:endParaRPr lang="es-CO" sz="3600">
              <a:latin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205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C0FF9EF-A786-4140-A236-820FA51E5F3F}"/>
              </a:ext>
            </a:extLst>
          </p:cNvPr>
          <p:cNvSpPr txBox="1">
            <a:spLocks/>
          </p:cNvSpPr>
          <p:nvPr/>
        </p:nvSpPr>
        <p:spPr>
          <a:xfrm>
            <a:off x="130617" y="180895"/>
            <a:ext cx="8610260" cy="1444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r>
              <a:rPr lang="es-419" sz="2800">
                <a:solidFill>
                  <a:srgbClr val="C00000"/>
                </a:solidFill>
                <a:latin typeface="+mn-lt"/>
                <a:ea typeface="+mn-ea"/>
                <a:cs typeface="+mn-cs"/>
              </a:rPr>
              <a:t>Estado de Situación Financiera – ECP Bogotá</a:t>
            </a:r>
          </a:p>
          <a:p>
            <a:endParaRPr lang="es-419" sz="1600">
              <a:solidFill>
                <a:srgbClr val="C00000"/>
              </a:solidFill>
              <a:latin typeface="+mn-lt"/>
              <a:ea typeface="+mn-ea"/>
              <a:cs typeface="+mn-cs"/>
            </a:endParaRPr>
          </a:p>
          <a:p>
            <a:r>
              <a:rPr lang="es-419" sz="1600">
                <a:solidFill>
                  <a:srgbClr val="C00000"/>
                </a:solidFill>
                <a:latin typeface="+mn-lt"/>
                <a:ea typeface="+mn-ea"/>
                <a:cs typeface="+mn-cs"/>
              </a:rPr>
              <a:t>Corte a septiembre 30 de 2022 (Cifras en Billones de pesos)</a:t>
            </a:r>
            <a:endParaRPr lang="es-419" sz="1600">
              <a:solidFill>
                <a:srgbClr val="C00000"/>
              </a:solidFill>
              <a:latin typeface="+mn-lt"/>
              <a:ea typeface="+mn-ea"/>
              <a:cs typeface="Calibri"/>
            </a:endParaRPr>
          </a:p>
        </p:txBody>
      </p:sp>
      <p:graphicFrame>
        <p:nvGraphicFramePr>
          <p:cNvPr id="5" name="Tabla 4">
            <a:extLst>
              <a:ext uri="{FF2B5EF4-FFF2-40B4-BE49-F238E27FC236}">
                <a16:creationId xmlns:a16="http://schemas.microsoft.com/office/drawing/2014/main" id="{E8D1B2DB-8235-4C7D-BA71-FC5F97910AE9}"/>
              </a:ext>
            </a:extLst>
          </p:cNvPr>
          <p:cNvGraphicFramePr>
            <a:graphicFrameLocks noGrp="1"/>
          </p:cNvGraphicFramePr>
          <p:nvPr/>
        </p:nvGraphicFramePr>
        <p:xfrm>
          <a:off x="450166" y="2478469"/>
          <a:ext cx="4916963" cy="1793184"/>
        </p:xfrm>
        <a:graphic>
          <a:graphicData uri="http://schemas.openxmlformats.org/drawingml/2006/table">
            <a:tbl>
              <a:tblPr bandRow="1">
                <a:tableStyleId>{00A15C55-8517-42AA-B614-E9B94910E393}</a:tableStyleId>
              </a:tblPr>
              <a:tblGrid>
                <a:gridCol w="1891329">
                  <a:extLst>
                    <a:ext uri="{9D8B030D-6E8A-4147-A177-3AD203B41FA5}">
                      <a16:colId xmlns:a16="http://schemas.microsoft.com/office/drawing/2014/main" val="3242415368"/>
                    </a:ext>
                  </a:extLst>
                </a:gridCol>
                <a:gridCol w="1488383">
                  <a:extLst>
                    <a:ext uri="{9D8B030D-6E8A-4147-A177-3AD203B41FA5}">
                      <a16:colId xmlns:a16="http://schemas.microsoft.com/office/drawing/2014/main" val="1518750031"/>
                    </a:ext>
                  </a:extLst>
                </a:gridCol>
                <a:gridCol w="1537251">
                  <a:extLst>
                    <a:ext uri="{9D8B030D-6E8A-4147-A177-3AD203B41FA5}">
                      <a16:colId xmlns:a16="http://schemas.microsoft.com/office/drawing/2014/main" val="2859242820"/>
                    </a:ext>
                  </a:extLst>
                </a:gridCol>
              </a:tblGrid>
              <a:tr h="448296">
                <a:tc>
                  <a:txBody>
                    <a:bodyPr/>
                    <a:lstStyle/>
                    <a:p>
                      <a:endParaRPr lang="es-CO" sz="2000" b="1">
                        <a:latin typeface="Arial Rounded MT Bold" panose="020F0704030504030204" pitchFamily="34" charset="0"/>
                      </a:endParaRPr>
                    </a:p>
                  </a:txBody>
                  <a:tcPr/>
                </a:tc>
                <a:tc>
                  <a:txBody>
                    <a:bodyPr/>
                    <a:lstStyle/>
                    <a:p>
                      <a:pPr algn="ctr"/>
                      <a:r>
                        <a:rPr lang="es-CO" sz="2000" b="1">
                          <a:latin typeface="Arial Rounded MT Bold"/>
                        </a:rPr>
                        <a:t>SEP-2022</a:t>
                      </a:r>
                    </a:p>
                  </a:txBody>
                  <a:tcPr/>
                </a:tc>
                <a:tc>
                  <a:txBody>
                    <a:bodyPr/>
                    <a:lstStyle/>
                    <a:p>
                      <a:pPr algn="ctr"/>
                      <a:r>
                        <a:rPr lang="es-CO" sz="2000" b="1">
                          <a:latin typeface="Arial Rounded MT Bold"/>
                        </a:rPr>
                        <a:t>SEP-2021</a:t>
                      </a:r>
                    </a:p>
                  </a:txBody>
                  <a:tcPr/>
                </a:tc>
                <a:extLst>
                  <a:ext uri="{0D108BD9-81ED-4DB2-BD59-A6C34878D82A}">
                    <a16:rowId xmlns:a16="http://schemas.microsoft.com/office/drawing/2014/main" val="2334961"/>
                  </a:ext>
                </a:extLst>
              </a:tr>
              <a:tr h="448296">
                <a:tc>
                  <a:txBody>
                    <a:bodyPr/>
                    <a:lstStyle/>
                    <a:p>
                      <a:r>
                        <a:rPr lang="es-CO" sz="2000">
                          <a:latin typeface="Arial Rounded MT Bold"/>
                        </a:rPr>
                        <a:t>ACTIVO</a:t>
                      </a:r>
                      <a:endParaRPr lang="es-CO" sz="2000" b="1">
                        <a:latin typeface="Arial Rounded MT Bold"/>
                      </a:endParaRPr>
                    </a:p>
                  </a:txBody>
                  <a:tcPr/>
                </a:tc>
                <a:tc>
                  <a:txBody>
                    <a:bodyPr/>
                    <a:lstStyle/>
                    <a:p>
                      <a:pPr algn="r"/>
                      <a:r>
                        <a:rPr lang="es-CO" sz="2000">
                          <a:latin typeface="Arial Rounded MT Bold"/>
                        </a:rPr>
                        <a:t>$207,2</a:t>
                      </a:r>
                      <a:endParaRPr lang="es-CO" sz="2000" b="1">
                        <a:latin typeface="Arial Rounded MT Bold" panose="020F0704030504030204" pitchFamily="34" charset="0"/>
                      </a:endParaRPr>
                    </a:p>
                  </a:txBody>
                  <a:tcPr/>
                </a:tc>
                <a:tc>
                  <a:txBody>
                    <a:bodyPr/>
                    <a:lstStyle/>
                    <a:p>
                      <a:pPr algn="r"/>
                      <a:r>
                        <a:rPr lang="es-CO" sz="2000" b="0">
                          <a:latin typeface="Arial Rounded MT Bold"/>
                        </a:rPr>
                        <a:t>$195,9</a:t>
                      </a:r>
                      <a:endParaRPr lang="es-CO" sz="2000" b="0">
                        <a:latin typeface="Arial Rounded MT Bold" panose="020F0704030504030204" pitchFamily="34" charset="0"/>
                      </a:endParaRPr>
                    </a:p>
                  </a:txBody>
                  <a:tcPr/>
                </a:tc>
                <a:extLst>
                  <a:ext uri="{0D108BD9-81ED-4DB2-BD59-A6C34878D82A}">
                    <a16:rowId xmlns:a16="http://schemas.microsoft.com/office/drawing/2014/main" val="2992719662"/>
                  </a:ext>
                </a:extLst>
              </a:tr>
              <a:tr h="448296">
                <a:tc>
                  <a:txBody>
                    <a:bodyPr/>
                    <a:lstStyle/>
                    <a:p>
                      <a:r>
                        <a:rPr lang="es-CO" sz="2000">
                          <a:latin typeface="Arial Rounded MT Bold"/>
                        </a:rPr>
                        <a:t>PASIVO</a:t>
                      </a:r>
                      <a:endParaRPr lang="es-CO" sz="2000" b="1">
                        <a:latin typeface="Arial Rounded MT Bold"/>
                      </a:endParaRPr>
                    </a:p>
                  </a:txBody>
                  <a:tcPr/>
                </a:tc>
                <a:tc>
                  <a:txBody>
                    <a:bodyPr/>
                    <a:lstStyle/>
                    <a:p>
                      <a:pPr algn="r"/>
                      <a:r>
                        <a:rPr lang="es-CO" sz="2000">
                          <a:latin typeface="Arial Rounded MT Bold"/>
                        </a:rPr>
                        <a:t>$21,3</a:t>
                      </a:r>
                      <a:endParaRPr lang="es-CO" sz="2000" b="1">
                        <a:latin typeface="Arial Rounded MT Bold" panose="020F0704030504030204" pitchFamily="34" charset="0"/>
                      </a:endParaRPr>
                    </a:p>
                  </a:txBody>
                  <a:tcPr/>
                </a:tc>
                <a:tc>
                  <a:txBody>
                    <a:bodyPr/>
                    <a:lstStyle/>
                    <a:p>
                      <a:pPr algn="r"/>
                      <a:r>
                        <a:rPr lang="es-CO" sz="2000" b="0">
                          <a:latin typeface="Arial Rounded MT Bold"/>
                        </a:rPr>
                        <a:t>$11,1</a:t>
                      </a:r>
                      <a:endParaRPr lang="es-CO" sz="2000" b="0">
                        <a:latin typeface="Arial Rounded MT Bold" panose="020F0704030504030204" pitchFamily="34" charset="0"/>
                      </a:endParaRPr>
                    </a:p>
                  </a:txBody>
                  <a:tcPr/>
                </a:tc>
                <a:extLst>
                  <a:ext uri="{0D108BD9-81ED-4DB2-BD59-A6C34878D82A}">
                    <a16:rowId xmlns:a16="http://schemas.microsoft.com/office/drawing/2014/main" val="2150565357"/>
                  </a:ext>
                </a:extLst>
              </a:tr>
              <a:tr h="448296">
                <a:tc>
                  <a:txBody>
                    <a:bodyPr/>
                    <a:lstStyle/>
                    <a:p>
                      <a:r>
                        <a:rPr lang="es-CO" sz="2000">
                          <a:latin typeface="Arial Rounded MT Bold"/>
                        </a:rPr>
                        <a:t>PATRIMONIO</a:t>
                      </a:r>
                      <a:endParaRPr lang="es-CO" sz="2000" b="1">
                        <a:latin typeface="Arial Rounded MT Bold"/>
                      </a:endParaRPr>
                    </a:p>
                  </a:txBody>
                  <a:tcPr/>
                </a:tc>
                <a:tc>
                  <a:txBody>
                    <a:bodyPr/>
                    <a:lstStyle/>
                    <a:p>
                      <a:pPr algn="r"/>
                      <a:r>
                        <a:rPr lang="es-CO" sz="2000">
                          <a:latin typeface="Arial Rounded MT Bold"/>
                        </a:rPr>
                        <a:t>$185,9</a:t>
                      </a:r>
                      <a:endParaRPr lang="es-CO" sz="2000" b="1">
                        <a:latin typeface="Arial Rounded MT Bold" panose="020F0704030504030204" pitchFamily="34" charset="0"/>
                      </a:endParaRPr>
                    </a:p>
                  </a:txBody>
                  <a:tcPr/>
                </a:tc>
                <a:tc>
                  <a:txBody>
                    <a:bodyPr/>
                    <a:lstStyle/>
                    <a:p>
                      <a:pPr algn="r"/>
                      <a:r>
                        <a:rPr lang="es-CO" sz="2000" b="0">
                          <a:latin typeface="Arial Rounded MT Bold"/>
                        </a:rPr>
                        <a:t>$184,8</a:t>
                      </a:r>
                      <a:endParaRPr lang="es-CO" sz="2000" b="0">
                        <a:latin typeface="Arial Rounded MT Bold" panose="020F0704030504030204" pitchFamily="34" charset="0"/>
                      </a:endParaRPr>
                    </a:p>
                  </a:txBody>
                  <a:tcPr/>
                </a:tc>
                <a:extLst>
                  <a:ext uri="{0D108BD9-81ED-4DB2-BD59-A6C34878D82A}">
                    <a16:rowId xmlns:a16="http://schemas.microsoft.com/office/drawing/2014/main" val="2836237923"/>
                  </a:ext>
                </a:extLst>
              </a:tr>
            </a:tbl>
          </a:graphicData>
        </a:graphic>
      </p:graphicFrame>
      <p:graphicFrame>
        <p:nvGraphicFramePr>
          <p:cNvPr id="27" name="Diagrama 26">
            <a:extLst>
              <a:ext uri="{FF2B5EF4-FFF2-40B4-BE49-F238E27FC236}">
                <a16:creationId xmlns:a16="http://schemas.microsoft.com/office/drawing/2014/main" id="{F6019EC1-82A4-4E44-8EC2-155CA5EE0EA6}"/>
              </a:ext>
            </a:extLst>
          </p:cNvPr>
          <p:cNvGraphicFramePr/>
          <p:nvPr/>
        </p:nvGraphicFramePr>
        <p:xfrm>
          <a:off x="4647646" y="1726429"/>
          <a:ext cx="7767792" cy="3864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ítulo 1">
            <a:extLst>
              <a:ext uri="{FF2B5EF4-FFF2-40B4-BE49-F238E27FC236}">
                <a16:creationId xmlns:a16="http://schemas.microsoft.com/office/drawing/2014/main" id="{A797BBE1-F2DD-4FE8-9A25-7BA95547E67F}"/>
              </a:ext>
            </a:extLst>
          </p:cNvPr>
          <p:cNvSpPr txBox="1">
            <a:spLocks/>
          </p:cNvSpPr>
          <p:nvPr/>
        </p:nvSpPr>
        <p:spPr>
          <a:xfrm>
            <a:off x="-75860" y="372246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ctr"/>
            <a:endParaRPr lang="es-419" sz="1500">
              <a:solidFill>
                <a:schemeClr val="tx1"/>
              </a:solidFill>
              <a:latin typeface="Arial Rounded MT Bold" panose="020F0704030504030204" pitchFamily="34" charset="0"/>
            </a:endParaRPr>
          </a:p>
        </p:txBody>
      </p:sp>
      <p:sp>
        <p:nvSpPr>
          <p:cNvPr id="10" name="Rectángulo 9">
            <a:extLst>
              <a:ext uri="{FF2B5EF4-FFF2-40B4-BE49-F238E27FC236}">
                <a16:creationId xmlns:a16="http://schemas.microsoft.com/office/drawing/2014/main" id="{5C8F9F60-0270-4245-98E0-7D489B1D84D5}"/>
              </a:ext>
            </a:extLst>
          </p:cNvPr>
          <p:cNvSpPr/>
          <p:nvPr/>
        </p:nvSpPr>
        <p:spPr>
          <a:xfrm>
            <a:off x="6478202" y="1286484"/>
            <a:ext cx="5104636" cy="395429"/>
          </a:xfrm>
          <a:prstGeom prst="rect">
            <a:avLst/>
          </a:prstGeom>
        </p:spPr>
        <p:txBody>
          <a:bodyPr wrap="square">
            <a:spAutoFit/>
          </a:bodyPr>
          <a:lstStyle/>
          <a:p>
            <a:pPr algn="ctr">
              <a:lnSpc>
                <a:spcPct val="107000"/>
              </a:lnSpc>
              <a:spcAft>
                <a:spcPts val="800"/>
              </a:spcAft>
            </a:pPr>
            <a:r>
              <a:rPr lang="es-CO" sz="2000">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sp>
        <p:nvSpPr>
          <p:cNvPr id="12" name="Rectángulo 11">
            <a:extLst>
              <a:ext uri="{FF2B5EF4-FFF2-40B4-BE49-F238E27FC236}">
                <a16:creationId xmlns:a16="http://schemas.microsoft.com/office/drawing/2014/main" id="{42AA64FB-08DC-4DD8-9442-9CF19C392117}"/>
              </a:ext>
            </a:extLst>
          </p:cNvPr>
          <p:cNvSpPr/>
          <p:nvPr/>
        </p:nvSpPr>
        <p:spPr>
          <a:xfrm>
            <a:off x="974459" y="5547717"/>
            <a:ext cx="1604475" cy="637932"/>
          </a:xfrm>
          <a:prstGeom prst="rect">
            <a:avLst/>
          </a:prstGeom>
        </p:spPr>
        <p:txBody>
          <a:bodyPr wrap="square">
            <a:spAutoFit/>
          </a:bodyPr>
          <a:lstStyle/>
          <a:p>
            <a:pPr>
              <a:lnSpc>
                <a:spcPct val="107000"/>
              </a:lnSpc>
              <a:spcAft>
                <a:spcPts val="800"/>
              </a:spcAft>
            </a:pPr>
            <a:r>
              <a:rPr lang="es-CO" sz="3600" b="1">
                <a:solidFill>
                  <a:srgbClr val="2F5597"/>
                </a:solidFill>
                <a:effectLst>
                  <a:reflection blurRad="6350" stA="53000" endA="300" endPos="35500" dir="5400000" sy="-90000" algn="bl"/>
                </a:effectLst>
                <a:latin typeface="Arial Rounded MT Bold" panose="020F0704030504030204" pitchFamily="34" charset="0"/>
                <a:ea typeface="Calibri" panose="020F0502020204030204" pitchFamily="34" charset="0"/>
                <a:cs typeface="Times New Roman" panose="02020603050405020304" pitchFamily="18" charset="0"/>
              </a:rPr>
              <a:t>70,4% </a:t>
            </a:r>
            <a:endParaRPr lang="es-CO" sz="360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13" name="Rectángulo 12">
            <a:extLst>
              <a:ext uri="{FF2B5EF4-FFF2-40B4-BE49-F238E27FC236}">
                <a16:creationId xmlns:a16="http://schemas.microsoft.com/office/drawing/2014/main" id="{8DDACA32-CB15-421A-B633-33BBE2D22BC9}"/>
              </a:ext>
            </a:extLst>
          </p:cNvPr>
          <p:cNvSpPr/>
          <p:nvPr/>
        </p:nvSpPr>
        <p:spPr>
          <a:xfrm>
            <a:off x="2791912" y="5541415"/>
            <a:ext cx="8790926" cy="724750"/>
          </a:xfrm>
          <a:prstGeom prst="rect">
            <a:avLst/>
          </a:prstGeom>
        </p:spPr>
        <p:txBody>
          <a:bodyPr wrap="square">
            <a:spAutoFit/>
          </a:bodyPr>
          <a:lstStyle/>
          <a:p>
            <a:pPr algn="just">
              <a:lnSpc>
                <a:spcPct val="107000"/>
              </a:lnSpc>
              <a:spcAft>
                <a:spcPts val="800"/>
              </a:spcAft>
            </a:pPr>
            <a:r>
              <a:rPr lang="es-CO" sz="2000">
                <a:latin typeface="Arial Rounded MT Bold" panose="020F0704030504030204" pitchFamily="34" charset="0"/>
                <a:ea typeface="Calibri" panose="020F0502020204030204" pitchFamily="34" charset="0"/>
                <a:cs typeface="Times New Roman" panose="02020603050405020304" pitchFamily="18" charset="0"/>
              </a:rPr>
              <a:t>Participación de Bogotá en el total de activos de las ciudades capitales del país a diciembre de 2021.</a:t>
            </a:r>
          </a:p>
        </p:txBody>
      </p:sp>
    </p:spTree>
    <p:extLst>
      <p:ext uri="{BB962C8B-B14F-4D97-AF65-F5344CB8AC3E}">
        <p14:creationId xmlns:p14="http://schemas.microsoft.com/office/powerpoint/2010/main" val="824164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760078" y="2421559"/>
            <a:ext cx="6480000" cy="1512000"/>
          </a:xfrm>
        </p:spPr>
        <p:txBody>
          <a:bodyPr anchor="ctr">
            <a:normAutofit/>
          </a:bodyPr>
          <a:lstStyle/>
          <a:p>
            <a:r>
              <a:rPr lang="es-MX" sz="3600">
                <a:latin typeface="Calibri" panose="020F0502020204030204" pitchFamily="34" charset="0"/>
                <a:cs typeface="Calibri" panose="020F0502020204030204" pitchFamily="34" charset="0"/>
              </a:rPr>
              <a:t>ESTADO DE RESULTADOS DE BOGOTÁ​</a:t>
            </a: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436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C0FF9EF-A786-4140-A236-820FA51E5F3F}"/>
              </a:ext>
            </a:extLst>
          </p:cNvPr>
          <p:cNvSpPr txBox="1">
            <a:spLocks/>
          </p:cNvSpPr>
          <p:nvPr/>
        </p:nvSpPr>
        <p:spPr>
          <a:xfrm>
            <a:off x="-7936" y="355249"/>
            <a:ext cx="9038456" cy="1280939"/>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a:p>
            <a:pPr algn="l"/>
            <a:r>
              <a:rPr lang="es-419">
                <a:solidFill>
                  <a:srgbClr val="C00000"/>
                </a:solidFill>
                <a:latin typeface="+mn-lt"/>
                <a:ea typeface="+mn-ea"/>
                <a:cs typeface="+mn-cs"/>
              </a:rPr>
              <a:t>Estado de Resultados– ECP Bogotá</a:t>
            </a:r>
          </a:p>
          <a:p>
            <a:pPr algn="r"/>
            <a:endParaRPr lang="es-419">
              <a:solidFill>
                <a:srgbClr val="C00000"/>
              </a:solidFill>
              <a:latin typeface="+mn-lt"/>
              <a:ea typeface="+mn-ea"/>
              <a:cs typeface="+mn-cs"/>
            </a:endParaRPr>
          </a:p>
          <a:p>
            <a:pPr algn="l"/>
            <a:r>
              <a:rPr lang="es-419" sz="1600">
                <a:solidFill>
                  <a:srgbClr val="C00000"/>
                </a:solidFill>
                <a:latin typeface="+mn-lt"/>
                <a:ea typeface="+mn-ea"/>
                <a:cs typeface="+mn-cs"/>
              </a:rPr>
              <a:t>Corte a septiembre 30 de 2022 (Cifras en Billones de pesos)</a:t>
            </a:r>
            <a:endParaRPr lang="es-419" sz="1600">
              <a:solidFill>
                <a:srgbClr val="C00000"/>
              </a:solidFill>
              <a:latin typeface="+mn-lt"/>
              <a:ea typeface="+mn-ea"/>
              <a:cs typeface="Calibri"/>
            </a:endParaRPr>
          </a:p>
          <a:p>
            <a:pPr algn="l"/>
            <a:endParaRPr lang="es-419">
              <a:solidFill>
                <a:srgbClr val="C00000"/>
              </a:solidFill>
              <a:latin typeface="+mn-lt"/>
              <a:ea typeface="+mn-ea"/>
              <a:cs typeface="Calibri"/>
            </a:endParaRPr>
          </a:p>
        </p:txBody>
      </p:sp>
      <p:graphicFrame>
        <p:nvGraphicFramePr>
          <p:cNvPr id="5" name="Tabla 4">
            <a:extLst>
              <a:ext uri="{FF2B5EF4-FFF2-40B4-BE49-F238E27FC236}">
                <a16:creationId xmlns:a16="http://schemas.microsoft.com/office/drawing/2014/main" id="{E8D1B2DB-8235-4C7D-BA71-FC5F97910AE9}"/>
              </a:ext>
            </a:extLst>
          </p:cNvPr>
          <p:cNvGraphicFramePr>
            <a:graphicFrameLocks noGrp="1"/>
          </p:cNvGraphicFramePr>
          <p:nvPr/>
        </p:nvGraphicFramePr>
        <p:xfrm>
          <a:off x="457793" y="2102748"/>
          <a:ext cx="4775937" cy="2494224"/>
        </p:xfrm>
        <a:graphic>
          <a:graphicData uri="http://schemas.openxmlformats.org/drawingml/2006/table">
            <a:tbl>
              <a:tblPr bandRow="1">
                <a:tableStyleId>{00A15C55-8517-42AA-B614-E9B94910E393}</a:tableStyleId>
              </a:tblPr>
              <a:tblGrid>
                <a:gridCol w="1742068">
                  <a:extLst>
                    <a:ext uri="{9D8B030D-6E8A-4147-A177-3AD203B41FA5}">
                      <a16:colId xmlns:a16="http://schemas.microsoft.com/office/drawing/2014/main" val="3242415368"/>
                    </a:ext>
                  </a:extLst>
                </a:gridCol>
                <a:gridCol w="1537252">
                  <a:extLst>
                    <a:ext uri="{9D8B030D-6E8A-4147-A177-3AD203B41FA5}">
                      <a16:colId xmlns:a16="http://schemas.microsoft.com/office/drawing/2014/main" val="1518750031"/>
                    </a:ext>
                  </a:extLst>
                </a:gridCol>
                <a:gridCol w="1496617">
                  <a:extLst>
                    <a:ext uri="{9D8B030D-6E8A-4147-A177-3AD203B41FA5}">
                      <a16:colId xmlns:a16="http://schemas.microsoft.com/office/drawing/2014/main" val="562052270"/>
                    </a:ext>
                  </a:extLst>
                </a:gridCol>
              </a:tblGrid>
              <a:tr h="448296">
                <a:tc>
                  <a:txBody>
                    <a:bodyPr/>
                    <a:lstStyle/>
                    <a:p>
                      <a:endParaRPr lang="es-CO" sz="2000" b="0">
                        <a:latin typeface="Arial Rounded MT Bold" panose="020F0704030504030204" pitchFamily="34" charset="0"/>
                      </a:endParaRPr>
                    </a:p>
                  </a:txBody>
                  <a:tcPr/>
                </a:tc>
                <a:tc>
                  <a:txBody>
                    <a:bodyPr/>
                    <a:lstStyle/>
                    <a:p>
                      <a:pPr algn="ctr"/>
                      <a:r>
                        <a:rPr lang="es-CO" sz="2000" b="1">
                          <a:latin typeface="Arial Rounded MT Bold"/>
                        </a:rPr>
                        <a:t>SEP-2022</a:t>
                      </a:r>
                      <a:endParaRPr lang="es-CO" sz="2000" b="1">
                        <a:latin typeface="Arial Rounded MT Bold" panose="020F0704030504030204" pitchFamily="34" charset="0"/>
                      </a:endParaRPr>
                    </a:p>
                  </a:txBody>
                  <a:tcPr/>
                </a:tc>
                <a:tc>
                  <a:txBody>
                    <a:bodyPr/>
                    <a:lstStyle/>
                    <a:p>
                      <a:pPr algn="ctr"/>
                      <a:r>
                        <a:rPr lang="es-CO" sz="2000" b="1">
                          <a:latin typeface="Arial Rounded MT Bold"/>
                        </a:rPr>
                        <a:t>SEP-2021</a:t>
                      </a:r>
                      <a:endParaRPr lang="es-CO" sz="2000" b="1">
                        <a:latin typeface="Arial Rounded MT Bold" panose="020F0704030504030204" pitchFamily="34" charset="0"/>
                      </a:endParaRPr>
                    </a:p>
                  </a:txBody>
                  <a:tcPr/>
                </a:tc>
                <a:extLst>
                  <a:ext uri="{0D108BD9-81ED-4DB2-BD59-A6C34878D82A}">
                    <a16:rowId xmlns:a16="http://schemas.microsoft.com/office/drawing/2014/main" val="1758741601"/>
                  </a:ext>
                </a:extLst>
              </a:tr>
              <a:tr h="448296">
                <a:tc>
                  <a:txBody>
                    <a:bodyPr/>
                    <a:lstStyle/>
                    <a:p>
                      <a:r>
                        <a:rPr lang="es-CO" sz="2000" b="0">
                          <a:latin typeface="Arial Rounded MT Bold"/>
                        </a:rPr>
                        <a:t>INGRESOS</a:t>
                      </a:r>
                    </a:p>
                  </a:txBody>
                  <a:tcPr/>
                </a:tc>
                <a:tc>
                  <a:txBody>
                    <a:bodyPr/>
                    <a:lstStyle/>
                    <a:p>
                      <a:pPr algn="r"/>
                      <a:r>
                        <a:rPr lang="es-CO" sz="2000">
                          <a:latin typeface="Arial Rounded MT Bold"/>
                        </a:rPr>
                        <a:t>$ 21,0</a:t>
                      </a:r>
                      <a:endParaRPr lang="es-CO" sz="2000" b="1">
                        <a:latin typeface="Arial Rounded MT Bold" panose="020F0704030504030204" pitchFamily="34" charset="0"/>
                      </a:endParaRPr>
                    </a:p>
                  </a:txBody>
                  <a:tcPr/>
                </a:tc>
                <a:tc>
                  <a:txBody>
                    <a:bodyPr/>
                    <a:lstStyle/>
                    <a:p>
                      <a:pPr algn="r"/>
                      <a:r>
                        <a:rPr lang="es-CO" sz="2000" b="0">
                          <a:latin typeface="Arial Rounded MT Bold"/>
                        </a:rPr>
                        <a:t>$14,9</a:t>
                      </a:r>
                    </a:p>
                  </a:txBody>
                  <a:tcPr/>
                </a:tc>
                <a:extLst>
                  <a:ext uri="{0D108BD9-81ED-4DB2-BD59-A6C34878D82A}">
                    <a16:rowId xmlns:a16="http://schemas.microsoft.com/office/drawing/2014/main" val="2992719662"/>
                  </a:ext>
                </a:extLst>
              </a:tr>
              <a:tr h="448296">
                <a:tc>
                  <a:txBody>
                    <a:bodyPr/>
                    <a:lstStyle/>
                    <a:p>
                      <a:r>
                        <a:rPr lang="es-CO" sz="2000" b="0">
                          <a:latin typeface="Arial Rounded MT Bold"/>
                        </a:rPr>
                        <a:t>GASTOS</a:t>
                      </a:r>
                    </a:p>
                  </a:txBody>
                  <a:tcPr/>
                </a:tc>
                <a:tc>
                  <a:txBody>
                    <a:bodyPr/>
                    <a:lstStyle/>
                    <a:p>
                      <a:pPr algn="r"/>
                      <a:r>
                        <a:rPr lang="es-CO" sz="2000">
                          <a:latin typeface="Arial Rounded MT Bold"/>
                        </a:rPr>
                        <a:t>$ 14,5</a:t>
                      </a:r>
                      <a:endParaRPr lang="es-CO" sz="2000" b="1">
                        <a:latin typeface="Arial Rounded MT Bold" panose="020F0704030504030204" pitchFamily="34" charset="0"/>
                      </a:endParaRPr>
                    </a:p>
                  </a:txBody>
                  <a:tcPr/>
                </a:tc>
                <a:tc>
                  <a:txBody>
                    <a:bodyPr/>
                    <a:lstStyle/>
                    <a:p>
                      <a:pPr algn="r"/>
                      <a:r>
                        <a:rPr lang="es-CO" sz="2000" b="0">
                          <a:latin typeface="Arial Rounded MT Bold"/>
                        </a:rPr>
                        <a:t>$10,7</a:t>
                      </a:r>
                    </a:p>
                  </a:txBody>
                  <a:tcPr/>
                </a:tc>
                <a:extLst>
                  <a:ext uri="{0D108BD9-81ED-4DB2-BD59-A6C34878D82A}">
                    <a16:rowId xmlns:a16="http://schemas.microsoft.com/office/drawing/2014/main" val="2150565357"/>
                  </a:ext>
                </a:extLst>
              </a:tr>
              <a:tr h="448295">
                <a:tc>
                  <a:txBody>
                    <a:bodyPr/>
                    <a:lstStyle/>
                    <a:p>
                      <a:pPr lvl="0">
                        <a:buNone/>
                      </a:pPr>
                      <a:r>
                        <a:rPr lang="es-CO" sz="2000" b="0">
                          <a:latin typeface="Arial Rounded MT Bold"/>
                        </a:rPr>
                        <a:t>COSTO DE VENTAS</a:t>
                      </a:r>
                    </a:p>
                  </a:txBody>
                  <a:tcPr/>
                </a:tc>
                <a:tc>
                  <a:txBody>
                    <a:bodyPr/>
                    <a:lstStyle/>
                    <a:p>
                      <a:pPr lvl="0" algn="r">
                        <a:buNone/>
                      </a:pPr>
                      <a:r>
                        <a:rPr lang="es-CO" sz="2000">
                          <a:latin typeface="Arial Rounded MT Bold"/>
                        </a:rPr>
                        <a:t>$3,3</a:t>
                      </a:r>
                    </a:p>
                  </a:txBody>
                  <a:tcPr/>
                </a:tc>
                <a:tc>
                  <a:txBody>
                    <a:bodyPr/>
                    <a:lstStyle/>
                    <a:p>
                      <a:pPr lvl="0" algn="r">
                        <a:buNone/>
                      </a:pPr>
                      <a:r>
                        <a:rPr lang="es-CO" sz="2000" b="0">
                          <a:latin typeface="Arial Rounded MT Bold"/>
                        </a:rPr>
                        <a:t>$2,1</a:t>
                      </a:r>
                    </a:p>
                  </a:txBody>
                  <a:tcPr/>
                </a:tc>
                <a:extLst>
                  <a:ext uri="{0D108BD9-81ED-4DB2-BD59-A6C34878D82A}">
                    <a16:rowId xmlns:a16="http://schemas.microsoft.com/office/drawing/2014/main" val="3408597902"/>
                  </a:ext>
                </a:extLst>
              </a:tr>
              <a:tr h="448296">
                <a:tc>
                  <a:txBody>
                    <a:bodyPr/>
                    <a:lstStyle/>
                    <a:p>
                      <a:r>
                        <a:rPr lang="es-CO" sz="2000">
                          <a:latin typeface="Arial Rounded MT Bold"/>
                        </a:rPr>
                        <a:t>RESULTADO</a:t>
                      </a:r>
                      <a:endParaRPr lang="es-CO" sz="2000" b="1">
                        <a:latin typeface="Arial Rounded MT Bold"/>
                      </a:endParaRPr>
                    </a:p>
                  </a:txBody>
                  <a:tcPr/>
                </a:tc>
                <a:tc>
                  <a:txBody>
                    <a:bodyPr/>
                    <a:lstStyle/>
                    <a:p>
                      <a:pPr algn="r"/>
                      <a:r>
                        <a:rPr lang="es-CO" sz="2000">
                          <a:latin typeface="Arial Rounded MT Bold"/>
                        </a:rPr>
                        <a:t>$3,2</a:t>
                      </a:r>
                      <a:endParaRPr lang="es-CO" sz="2000" b="1">
                        <a:latin typeface="Arial Rounded MT Bold" panose="020F0704030504030204" pitchFamily="34" charset="0"/>
                      </a:endParaRPr>
                    </a:p>
                  </a:txBody>
                  <a:tcPr/>
                </a:tc>
                <a:tc>
                  <a:txBody>
                    <a:bodyPr/>
                    <a:lstStyle/>
                    <a:p>
                      <a:pPr algn="r"/>
                      <a:r>
                        <a:rPr lang="es-CO" sz="2000" b="0">
                          <a:latin typeface="Arial Rounded MT Bold"/>
                        </a:rPr>
                        <a:t>$2,1</a:t>
                      </a:r>
                    </a:p>
                  </a:txBody>
                  <a:tcPr/>
                </a:tc>
                <a:extLst>
                  <a:ext uri="{0D108BD9-81ED-4DB2-BD59-A6C34878D82A}">
                    <a16:rowId xmlns:a16="http://schemas.microsoft.com/office/drawing/2014/main" val="2836237923"/>
                  </a:ext>
                </a:extLst>
              </a:tr>
            </a:tbl>
          </a:graphicData>
        </a:graphic>
      </p:graphicFrame>
      <p:sp>
        <p:nvSpPr>
          <p:cNvPr id="23" name="Rectángulo 22">
            <a:extLst>
              <a:ext uri="{FF2B5EF4-FFF2-40B4-BE49-F238E27FC236}">
                <a16:creationId xmlns:a16="http://schemas.microsoft.com/office/drawing/2014/main" id="{0F5906C8-D712-4629-9A3D-9F983143D3F9}"/>
              </a:ext>
            </a:extLst>
          </p:cNvPr>
          <p:cNvSpPr/>
          <p:nvPr/>
        </p:nvSpPr>
        <p:spPr>
          <a:xfrm>
            <a:off x="755511" y="4920069"/>
            <a:ext cx="1604475" cy="637932"/>
          </a:xfrm>
          <a:prstGeom prst="rect">
            <a:avLst/>
          </a:prstGeom>
        </p:spPr>
        <p:txBody>
          <a:bodyPr wrap="square">
            <a:spAutoFit/>
          </a:bodyPr>
          <a:lstStyle/>
          <a:p>
            <a:pPr>
              <a:lnSpc>
                <a:spcPct val="107000"/>
              </a:lnSpc>
              <a:spcAft>
                <a:spcPts val="800"/>
              </a:spcAft>
            </a:pPr>
            <a:r>
              <a:rPr lang="es-CO" sz="3600" b="1">
                <a:solidFill>
                  <a:srgbClr val="2F5597"/>
                </a:solidFill>
                <a:effectLst>
                  <a:reflection blurRad="6350" stA="53000" endA="300" endPos="35500" dir="5400000" sy="-90000" algn="bl"/>
                </a:effectLst>
                <a:latin typeface="Arial Rounded MT Bold" panose="020F0704030504030204" pitchFamily="34" charset="0"/>
                <a:ea typeface="Calibri" panose="020F0502020204030204" pitchFamily="34" charset="0"/>
                <a:cs typeface="Times New Roman" panose="02020603050405020304" pitchFamily="18" charset="0"/>
              </a:rPr>
              <a:t>41% </a:t>
            </a:r>
            <a:endParaRPr lang="es-CO" sz="360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24" name="Rectángulo 23">
            <a:extLst>
              <a:ext uri="{FF2B5EF4-FFF2-40B4-BE49-F238E27FC236}">
                <a16:creationId xmlns:a16="http://schemas.microsoft.com/office/drawing/2014/main" id="{9EA03B5B-51F1-40C8-B1C1-92089736852E}"/>
              </a:ext>
            </a:extLst>
          </p:cNvPr>
          <p:cNvSpPr/>
          <p:nvPr/>
        </p:nvSpPr>
        <p:spPr>
          <a:xfrm>
            <a:off x="2373979" y="4860697"/>
            <a:ext cx="9244780" cy="724750"/>
          </a:xfrm>
          <a:prstGeom prst="rect">
            <a:avLst/>
          </a:prstGeom>
        </p:spPr>
        <p:txBody>
          <a:bodyPr wrap="square">
            <a:spAutoFit/>
          </a:bodyPr>
          <a:lstStyle/>
          <a:p>
            <a:pPr algn="just">
              <a:lnSpc>
                <a:spcPct val="107000"/>
              </a:lnSpc>
              <a:spcAft>
                <a:spcPts val="800"/>
              </a:spcAft>
            </a:pPr>
            <a:r>
              <a:rPr lang="es-CO" sz="2000">
                <a:latin typeface="Arial Rounded MT Bold" panose="020F0704030504030204" pitchFamily="34" charset="0"/>
                <a:ea typeface="Calibri" panose="020F0502020204030204" pitchFamily="34" charset="0"/>
                <a:cs typeface="Times New Roman" panose="02020603050405020304" pitchFamily="18" charset="0"/>
              </a:rPr>
              <a:t>Participación de Bogotá en el total de ingresos de las ciudades capitales del país a diciembre de 2021.</a:t>
            </a:r>
          </a:p>
        </p:txBody>
      </p:sp>
      <p:graphicFrame>
        <p:nvGraphicFramePr>
          <p:cNvPr id="27" name="Diagrama 26">
            <a:extLst>
              <a:ext uri="{FF2B5EF4-FFF2-40B4-BE49-F238E27FC236}">
                <a16:creationId xmlns:a16="http://schemas.microsoft.com/office/drawing/2014/main" id="{F6019EC1-82A4-4E44-8EC2-155CA5EE0EA6}"/>
              </a:ext>
            </a:extLst>
          </p:cNvPr>
          <p:cNvGraphicFramePr/>
          <p:nvPr/>
        </p:nvGraphicFramePr>
        <p:xfrm>
          <a:off x="5233730" y="1702185"/>
          <a:ext cx="6958269" cy="3132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ángulo 8">
            <a:extLst>
              <a:ext uri="{FF2B5EF4-FFF2-40B4-BE49-F238E27FC236}">
                <a16:creationId xmlns:a16="http://schemas.microsoft.com/office/drawing/2014/main" id="{0F0B3BAF-742F-4BB5-BD23-868F0CEBB062}"/>
              </a:ext>
            </a:extLst>
          </p:cNvPr>
          <p:cNvSpPr/>
          <p:nvPr/>
        </p:nvSpPr>
        <p:spPr>
          <a:xfrm>
            <a:off x="2297369" y="5609057"/>
            <a:ext cx="9398000" cy="788036"/>
          </a:xfrm>
          <a:prstGeom prst="rect">
            <a:avLst/>
          </a:prstGeom>
        </p:spPr>
        <p:txBody>
          <a:bodyPr wrap="square">
            <a:spAutoFit/>
          </a:bodyPr>
          <a:lstStyle/>
          <a:p>
            <a:pPr algn="ctr">
              <a:lnSpc>
                <a:spcPct val="107000"/>
              </a:lnSpc>
              <a:spcAft>
                <a:spcPts val="800"/>
              </a:spcAft>
            </a:pPr>
            <a:r>
              <a:rPr lang="es-CO" sz="2200">
                <a:solidFill>
                  <a:srgbClr val="0066CC"/>
                </a:solidFill>
                <a:latin typeface="Arial Rounded MT Bold" panose="020F0704030504030204" pitchFamily="34" charset="0"/>
                <a:ea typeface="Calibri" panose="020F0502020204030204" pitchFamily="34" charset="0"/>
                <a:cs typeface="Times New Roman" panose="02020603050405020304" pitchFamily="18" charset="0"/>
              </a:rPr>
              <a:t>Dictamen Contraloría de Bogotá: Estados Financieros </a:t>
            </a:r>
            <a:r>
              <a:rPr lang="es-CO" sz="2200">
                <a:solidFill>
                  <a:srgbClr val="0066CC"/>
                </a:solidFill>
                <a:latin typeface="Arial Rounded MT Bold" panose="020F0704030504030204" pitchFamily="34" charset="0"/>
                <a:cs typeface="Times New Roman" panose="02020603050405020304" pitchFamily="18" charset="0"/>
              </a:rPr>
              <a:t>SDH</a:t>
            </a:r>
            <a:r>
              <a:rPr lang="es-CO" sz="2200">
                <a:solidFill>
                  <a:srgbClr val="0066CC"/>
                </a:solidFill>
                <a:latin typeface="Arial Rounded MT Bold" panose="020F0704030504030204" pitchFamily="34" charset="0"/>
                <a:ea typeface="Calibri" panose="020F0502020204030204" pitchFamily="34" charset="0"/>
                <a:cs typeface="Times New Roman" panose="02020603050405020304" pitchFamily="18" charset="0"/>
              </a:rPr>
              <a:t> y Consolidado Bogotá DC con OPINIÓN LIMPIA a diciembre de 2021.</a:t>
            </a:r>
          </a:p>
        </p:txBody>
      </p:sp>
      <p:sp>
        <p:nvSpPr>
          <p:cNvPr id="11" name="Rectángulo 10">
            <a:extLst>
              <a:ext uri="{FF2B5EF4-FFF2-40B4-BE49-F238E27FC236}">
                <a16:creationId xmlns:a16="http://schemas.microsoft.com/office/drawing/2014/main" id="{9FD0D129-E505-4308-B1C6-5D91618957AA}"/>
              </a:ext>
            </a:extLst>
          </p:cNvPr>
          <p:cNvSpPr/>
          <p:nvPr/>
        </p:nvSpPr>
        <p:spPr>
          <a:xfrm>
            <a:off x="6478202" y="1286484"/>
            <a:ext cx="5104636" cy="395429"/>
          </a:xfrm>
          <a:prstGeom prst="rect">
            <a:avLst/>
          </a:prstGeom>
        </p:spPr>
        <p:txBody>
          <a:bodyPr wrap="square">
            <a:spAutoFit/>
          </a:bodyPr>
          <a:lstStyle/>
          <a:p>
            <a:pPr algn="ctr">
              <a:lnSpc>
                <a:spcPct val="107000"/>
              </a:lnSpc>
              <a:spcAft>
                <a:spcPts val="800"/>
              </a:spcAft>
            </a:pPr>
            <a:r>
              <a:rPr lang="es-CO" sz="2000">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spTree>
    <p:extLst>
      <p:ext uri="{BB962C8B-B14F-4D97-AF65-F5344CB8AC3E}">
        <p14:creationId xmlns:p14="http://schemas.microsoft.com/office/powerpoint/2010/main" val="2075097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760078" y="2421559"/>
            <a:ext cx="6480000" cy="1512000"/>
          </a:xfrm>
        </p:spPr>
        <p:txBody>
          <a:bodyPr anchor="ctr">
            <a:normAutofit/>
          </a:bodyPr>
          <a:lstStyle/>
          <a:p>
            <a:r>
              <a:rPr lang="es-MX" sz="3600">
                <a:latin typeface="Calibri"/>
                <a:cs typeface="Calibri"/>
              </a:rPr>
              <a:t>PROYECTO DE PRESUPUESTO ANUAL VIGENCIA 2023​</a:t>
            </a: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123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70E6DB9-5093-5875-8165-FB4AD524011A}"/>
              </a:ext>
            </a:extLst>
          </p:cNvPr>
          <p:cNvSpPr>
            <a:spLocks noGrp="1"/>
          </p:cNvSpPr>
          <p:nvPr>
            <p:ph type="title"/>
          </p:nvPr>
        </p:nvSpPr>
        <p:spPr>
          <a:xfrm>
            <a:off x="112738" y="0"/>
            <a:ext cx="8577218" cy="900000"/>
          </a:xfrm>
        </p:spPr>
        <p:txBody>
          <a:bodyPr anchor="ctr"/>
          <a:lstStyle/>
          <a:p>
            <a:r>
              <a:rPr lang="es-CO" sz="3600" spc="-130">
                <a:solidFill>
                  <a:srgbClr val="C00000"/>
                </a:solidFill>
                <a:latin typeface="Calibri" panose="020F0502020204030204" pitchFamily="34" charset="0"/>
                <a:cs typeface="Calibri" panose="020F0502020204030204" pitchFamily="34" charset="0"/>
              </a:rPr>
              <a:t>Presupuesto Secretaría de Hacienda</a:t>
            </a:r>
          </a:p>
        </p:txBody>
      </p:sp>
      <p:graphicFrame>
        <p:nvGraphicFramePr>
          <p:cNvPr id="43" name="Gráfico 42">
            <a:extLst>
              <a:ext uri="{FF2B5EF4-FFF2-40B4-BE49-F238E27FC236}">
                <a16:creationId xmlns:a16="http://schemas.microsoft.com/office/drawing/2014/main" id="{D94455A5-F5E2-41B9-8753-B5AB0F086D15}"/>
              </a:ext>
            </a:extLst>
          </p:cNvPr>
          <p:cNvGraphicFramePr>
            <a:graphicFrameLocks/>
          </p:cNvGraphicFramePr>
          <p:nvPr>
            <p:extLst>
              <p:ext uri="{D42A27DB-BD31-4B8C-83A1-F6EECF244321}">
                <p14:modId xmlns:p14="http://schemas.microsoft.com/office/powerpoint/2010/main" val="2309365900"/>
              </p:ext>
            </p:extLst>
          </p:nvPr>
        </p:nvGraphicFramePr>
        <p:xfrm>
          <a:off x="3948474" y="1554025"/>
          <a:ext cx="5239307" cy="3923021"/>
        </p:xfrm>
        <a:graphic>
          <a:graphicData uri="http://schemas.openxmlformats.org/drawingml/2006/chart">
            <c:chart xmlns:c="http://schemas.openxmlformats.org/drawingml/2006/chart" xmlns:r="http://schemas.openxmlformats.org/officeDocument/2006/relationships" r:id="rId2"/>
          </a:graphicData>
        </a:graphic>
      </p:graphicFrame>
      <p:grpSp>
        <p:nvGrpSpPr>
          <p:cNvPr id="44" name="Grupo 43">
            <a:extLst>
              <a:ext uri="{FF2B5EF4-FFF2-40B4-BE49-F238E27FC236}">
                <a16:creationId xmlns:a16="http://schemas.microsoft.com/office/drawing/2014/main" id="{89360859-0820-4AFE-96F1-E52264E3C796}"/>
              </a:ext>
            </a:extLst>
          </p:cNvPr>
          <p:cNvGrpSpPr/>
          <p:nvPr/>
        </p:nvGrpSpPr>
        <p:grpSpPr>
          <a:xfrm>
            <a:off x="5249291" y="1142746"/>
            <a:ext cx="6961604" cy="5383867"/>
            <a:chOff x="684672" y="1242371"/>
            <a:chExt cx="6611804" cy="5383867"/>
          </a:xfrm>
        </p:grpSpPr>
        <p:sp>
          <p:nvSpPr>
            <p:cNvPr id="45" name="Flecha: pentágono 44">
              <a:extLst>
                <a:ext uri="{FF2B5EF4-FFF2-40B4-BE49-F238E27FC236}">
                  <a16:creationId xmlns:a16="http://schemas.microsoft.com/office/drawing/2014/main" id="{44B4EC56-953A-4E20-A2AF-CEE69CEC8913}"/>
                </a:ext>
              </a:extLst>
            </p:cNvPr>
            <p:cNvSpPr/>
            <p:nvPr/>
          </p:nvSpPr>
          <p:spPr>
            <a:xfrm>
              <a:off x="3869706" y="3194901"/>
              <a:ext cx="2820819" cy="1077218"/>
            </a:xfrm>
            <a:prstGeom prst="homePlate">
              <a:avLst/>
            </a:prstGeom>
            <a:solidFill>
              <a:srgbClr val="FFC000">
                <a:alpha val="9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600" b="1">
                  <a:solidFill>
                    <a:schemeClr val="tx1"/>
                  </a:solidFill>
                  <a:latin typeface="Calibri" panose="020F0502020204030204" pitchFamily="34" charset="0"/>
                  <a:cs typeface="Calibri" panose="020F0502020204030204" pitchFamily="34" charset="0"/>
                </a:rPr>
                <a:t>Adquisición de Bienes y Servicios </a:t>
              </a:r>
              <a:r>
                <a:rPr lang="es-CO" sz="1600">
                  <a:solidFill>
                    <a:schemeClr val="tx1"/>
                  </a:solidFill>
                  <a:latin typeface="Calibri" panose="020F0502020204030204" pitchFamily="34" charset="0"/>
                  <a:cs typeface="Calibri" panose="020F0502020204030204" pitchFamily="34" charset="0"/>
                </a:rPr>
                <a:t>                      </a:t>
              </a:r>
            </a:p>
            <a:p>
              <a:pPr algn="ctr"/>
              <a:r>
                <a:rPr lang="es-CO" sz="1600">
                  <a:solidFill>
                    <a:schemeClr val="tx1"/>
                  </a:solidFill>
                  <a:latin typeface="Calibri" panose="020F0502020204030204" pitchFamily="34" charset="0"/>
                  <a:cs typeface="Calibri" panose="020F0502020204030204" pitchFamily="34" charset="0"/>
                </a:rPr>
                <a:t>    </a:t>
              </a:r>
              <a:r>
                <a:rPr lang="es-CO" sz="1600" b="1">
                  <a:solidFill>
                    <a:schemeClr val="tx1"/>
                  </a:solidFill>
                  <a:latin typeface="Calibri" panose="020F0502020204030204" pitchFamily="34" charset="0"/>
                  <a:cs typeface="Calibri" panose="020F0502020204030204" pitchFamily="34" charset="0"/>
                </a:rPr>
                <a:t>$100,3</a:t>
              </a:r>
            </a:p>
          </p:txBody>
        </p:sp>
        <p:sp>
          <p:nvSpPr>
            <p:cNvPr id="46" name="Paralelogramo 45">
              <a:extLst>
                <a:ext uri="{FF2B5EF4-FFF2-40B4-BE49-F238E27FC236}">
                  <a16:creationId xmlns:a16="http://schemas.microsoft.com/office/drawing/2014/main" id="{5EFEA6BA-831B-4E23-B7A0-D0BA50E71641}"/>
                </a:ext>
              </a:extLst>
            </p:cNvPr>
            <p:cNvSpPr/>
            <p:nvPr/>
          </p:nvSpPr>
          <p:spPr>
            <a:xfrm flipH="1">
              <a:off x="3597419" y="2471342"/>
              <a:ext cx="3455201" cy="870687"/>
            </a:xfrm>
            <a:prstGeom prst="parallelogram">
              <a:avLst>
                <a:gd name="adj" fmla="val 90544"/>
              </a:avLst>
            </a:prstGeom>
            <a:solidFill>
              <a:schemeClr val="accent4">
                <a:alpha val="9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sz="1600" b="1">
                  <a:solidFill>
                    <a:schemeClr val="tx1"/>
                  </a:solidFill>
                  <a:latin typeface="Calibri" panose="020F0502020204030204" pitchFamily="34" charset="0"/>
                  <a:cs typeface="Calibri" panose="020F0502020204030204" pitchFamily="34" charset="0"/>
                </a:rPr>
                <a:t>Gastos de personal  </a:t>
              </a:r>
            </a:p>
            <a:p>
              <a:pPr algn="ctr"/>
              <a:r>
                <a:rPr lang="es-CO" sz="1600" b="1">
                  <a:solidFill>
                    <a:schemeClr val="tx1"/>
                  </a:solidFill>
                  <a:latin typeface="Calibri" panose="020F0502020204030204" pitchFamily="34" charset="0"/>
                  <a:cs typeface="Calibri" panose="020F0502020204030204" pitchFamily="34" charset="0"/>
                </a:rPr>
                <a:t>$198,0</a:t>
              </a:r>
            </a:p>
          </p:txBody>
        </p:sp>
        <p:sp>
          <p:nvSpPr>
            <p:cNvPr id="47" name="Paralelogramo 46">
              <a:extLst>
                <a:ext uri="{FF2B5EF4-FFF2-40B4-BE49-F238E27FC236}">
                  <a16:creationId xmlns:a16="http://schemas.microsoft.com/office/drawing/2014/main" id="{DC0DDA24-F6F2-4E80-84E8-273CC46FF747}"/>
                </a:ext>
              </a:extLst>
            </p:cNvPr>
            <p:cNvSpPr/>
            <p:nvPr/>
          </p:nvSpPr>
          <p:spPr>
            <a:xfrm flipH="1" flipV="1">
              <a:off x="2698226" y="4245537"/>
              <a:ext cx="4598246" cy="914345"/>
            </a:xfrm>
            <a:prstGeom prst="parallelogram">
              <a:avLst>
                <a:gd name="adj" fmla="val 125157"/>
              </a:avLst>
            </a:prstGeom>
            <a:solidFill>
              <a:srgbClr val="FFCA21">
                <a:alpha val="9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a:p>
          </p:txBody>
        </p:sp>
        <p:sp>
          <p:nvSpPr>
            <p:cNvPr id="48" name="Paralelogramo 47">
              <a:extLst>
                <a:ext uri="{FF2B5EF4-FFF2-40B4-BE49-F238E27FC236}">
                  <a16:creationId xmlns:a16="http://schemas.microsoft.com/office/drawing/2014/main" id="{2F705DA5-94E0-445E-B549-5E67C9DB9B74}"/>
                </a:ext>
              </a:extLst>
            </p:cNvPr>
            <p:cNvSpPr/>
            <p:nvPr/>
          </p:nvSpPr>
          <p:spPr>
            <a:xfrm flipH="1">
              <a:off x="2698229" y="1556997"/>
              <a:ext cx="4598247" cy="914345"/>
            </a:xfrm>
            <a:prstGeom prst="parallelogram">
              <a:avLst>
                <a:gd name="adj" fmla="val 125157"/>
              </a:avLst>
            </a:prstGeom>
            <a:solidFill>
              <a:srgbClr val="FA650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sz="1600" b="1">
                  <a:solidFill>
                    <a:schemeClr val="tx1"/>
                  </a:solidFill>
                  <a:latin typeface="Calibri" panose="020F0502020204030204" pitchFamily="34" charset="0"/>
                  <a:cs typeface="Calibri" panose="020F0502020204030204" pitchFamily="34" charset="0"/>
                </a:rPr>
                <a:t>Inversión Directa            </a:t>
              </a:r>
            </a:p>
            <a:p>
              <a:pPr algn="ctr"/>
              <a:r>
                <a:rPr lang="es-CO" sz="1600" b="1">
                  <a:solidFill>
                    <a:schemeClr val="tx1"/>
                  </a:solidFill>
                  <a:latin typeface="Calibri" panose="020F0502020204030204" pitchFamily="34" charset="0"/>
                  <a:cs typeface="Calibri" panose="020F0502020204030204" pitchFamily="34" charset="0"/>
                </a:rPr>
                <a:t> $64,6       </a:t>
              </a:r>
            </a:p>
          </p:txBody>
        </p:sp>
        <p:sp>
          <p:nvSpPr>
            <p:cNvPr id="49" name="CuadroTexto 48">
              <a:extLst>
                <a:ext uri="{FF2B5EF4-FFF2-40B4-BE49-F238E27FC236}">
                  <a16:creationId xmlns:a16="http://schemas.microsoft.com/office/drawing/2014/main" id="{E24D1F5D-4CCD-440B-BEFA-B110ACC51CB7}"/>
                </a:ext>
              </a:extLst>
            </p:cNvPr>
            <p:cNvSpPr txBox="1"/>
            <p:nvPr/>
          </p:nvSpPr>
          <p:spPr>
            <a:xfrm>
              <a:off x="684672" y="6041463"/>
              <a:ext cx="5561577" cy="584775"/>
            </a:xfrm>
            <a:prstGeom prst="rect">
              <a:avLst/>
            </a:prstGeom>
            <a:noFill/>
          </p:spPr>
          <p:txBody>
            <a:bodyPr wrap="square" lIns="91440" tIns="45720" rIns="91440" bIns="45720" rtlCol="0" anchor="t">
              <a:spAutoFit/>
            </a:bodyPr>
            <a:lstStyle/>
            <a:p>
              <a:r>
                <a:rPr lang="es-CO" sz="800"/>
                <a:t>Fuente:</a:t>
              </a:r>
            </a:p>
            <a:p>
              <a:pPr marL="171450" indent="-171450">
                <a:buFont typeface="Arial" panose="020B0604020202020204" pitchFamily="34" charset="0"/>
                <a:buChar char="•"/>
              </a:pPr>
              <a:r>
                <a:rPr lang="es-CO" sz="800"/>
                <a:t>Informe de ejecución del presupuesto de gastos e inversión SHD unidad ejecutora 01 y 04  a corte 31 de diciembre de 2021,  </a:t>
              </a:r>
              <a:r>
                <a:rPr lang="es-CO" sz="800">
                  <a:hlinkClick r:id="rId3"/>
                </a:rPr>
                <a:t>https://www.haciendabogota.gov.co/shd/sites/default/files/documentos/II_01_111_con_15.pdf</a:t>
              </a:r>
              <a:endParaRPr lang="es-CO" sz="800"/>
            </a:p>
            <a:p>
              <a:r>
                <a:rPr lang="es-CO" sz="800"/>
                <a:t>** Informe de ejecución del presupuesto de gastos e inversión SHD unidad ejecutora 01 y 04 a corte  30 de junio de 2022. BogData</a:t>
              </a:r>
              <a:endParaRPr lang="es-CO" sz="800">
                <a:cs typeface="Calibri"/>
              </a:endParaRPr>
            </a:p>
          </p:txBody>
        </p:sp>
        <p:sp>
          <p:nvSpPr>
            <p:cNvPr id="50" name="TextBox 7">
              <a:extLst>
                <a:ext uri="{FF2B5EF4-FFF2-40B4-BE49-F238E27FC236}">
                  <a16:creationId xmlns:a16="http://schemas.microsoft.com/office/drawing/2014/main" id="{5942801A-E0D2-4A5A-ADEC-F7F954FDDB89}"/>
                </a:ext>
              </a:extLst>
            </p:cNvPr>
            <p:cNvSpPr txBox="1"/>
            <p:nvPr/>
          </p:nvSpPr>
          <p:spPr>
            <a:xfrm>
              <a:off x="842562" y="3192925"/>
              <a:ext cx="2513517" cy="707886"/>
            </a:xfrm>
            <a:prstGeom prst="rect">
              <a:avLst/>
            </a:prstGeom>
            <a:noFill/>
          </p:spPr>
          <p:txBody>
            <a:bodyPr wrap="square" lIns="91440" tIns="45720" rIns="91440" bIns="45720" rtlCol="0" anchor="ctr">
              <a:spAutoFit/>
            </a:bodyPr>
            <a:lstStyle/>
            <a:p>
              <a:pPr algn="ctr"/>
              <a:r>
                <a:rPr lang="en-US" altLang="ko-KR" sz="4000" b="1">
                  <a:solidFill>
                    <a:schemeClr val="accent4"/>
                  </a:solidFill>
                  <a:ea typeface="맑은 고딕"/>
                  <a:cs typeface="Arial"/>
                </a:rPr>
                <a:t>$366,7 </a:t>
              </a:r>
              <a:endParaRPr lang="en-US" altLang="ko-KR" sz="4000" b="1">
                <a:solidFill>
                  <a:schemeClr val="accent4"/>
                </a:solidFill>
                <a:cs typeface="Arial" pitchFamily="34" charset="0"/>
              </a:endParaRPr>
            </a:p>
          </p:txBody>
        </p:sp>
        <p:sp>
          <p:nvSpPr>
            <p:cNvPr id="51" name="Rectángulo 50">
              <a:extLst>
                <a:ext uri="{FF2B5EF4-FFF2-40B4-BE49-F238E27FC236}">
                  <a16:creationId xmlns:a16="http://schemas.microsoft.com/office/drawing/2014/main" id="{B4F2F1CF-2029-43FC-813F-50C1EE8B3386}"/>
                </a:ext>
              </a:extLst>
            </p:cNvPr>
            <p:cNvSpPr/>
            <p:nvPr/>
          </p:nvSpPr>
          <p:spPr>
            <a:xfrm>
              <a:off x="6246250" y="1519370"/>
              <a:ext cx="1030520" cy="38109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2" name="CuadroTexto 51">
              <a:extLst>
                <a:ext uri="{FF2B5EF4-FFF2-40B4-BE49-F238E27FC236}">
                  <a16:creationId xmlns:a16="http://schemas.microsoft.com/office/drawing/2014/main" id="{EF6415C7-5A53-4C9A-AF5F-A161AE3864C3}"/>
                </a:ext>
              </a:extLst>
            </p:cNvPr>
            <p:cNvSpPr txBox="1"/>
            <p:nvPr/>
          </p:nvSpPr>
          <p:spPr>
            <a:xfrm>
              <a:off x="3702673" y="1242371"/>
              <a:ext cx="2494927" cy="276999"/>
            </a:xfrm>
            <a:prstGeom prst="rect">
              <a:avLst/>
            </a:prstGeom>
            <a:noFill/>
          </p:spPr>
          <p:txBody>
            <a:bodyPr wrap="square" rtlCol="0">
              <a:spAutoFit/>
            </a:bodyPr>
            <a:lstStyle/>
            <a:p>
              <a:pPr algn="r"/>
              <a:r>
                <a:rPr lang="es-CO" sz="1200"/>
                <a:t>Cifras en miles de millones</a:t>
              </a:r>
            </a:p>
          </p:txBody>
        </p:sp>
        <p:sp>
          <p:nvSpPr>
            <p:cNvPr id="53" name="CuadroTexto 52">
              <a:extLst>
                <a:ext uri="{FF2B5EF4-FFF2-40B4-BE49-F238E27FC236}">
                  <a16:creationId xmlns:a16="http://schemas.microsoft.com/office/drawing/2014/main" id="{42C733D3-819A-4196-8291-FB871991535C}"/>
                </a:ext>
              </a:extLst>
            </p:cNvPr>
            <p:cNvSpPr txBox="1"/>
            <p:nvPr/>
          </p:nvSpPr>
          <p:spPr>
            <a:xfrm>
              <a:off x="3811122" y="4247069"/>
              <a:ext cx="2352750" cy="830997"/>
            </a:xfrm>
            <a:prstGeom prst="rect">
              <a:avLst/>
            </a:prstGeom>
            <a:noFill/>
          </p:spPr>
          <p:txBody>
            <a:bodyPr wrap="square" lIns="91440" tIns="45720" rIns="91440" bIns="45720" rtlCol="0" anchor="t">
              <a:spAutoFit/>
            </a:bodyPr>
            <a:lstStyle/>
            <a:p>
              <a:pPr algn="ctr"/>
              <a:r>
                <a:rPr lang="es-CO" sz="1600" b="1">
                  <a:cs typeface="Calibri" panose="020F0502020204030204" pitchFamily="34" charset="0"/>
                </a:rPr>
                <a:t>Gastos por tributos y Transferencias </a:t>
              </a:r>
              <a:endParaRPr lang="es-ES" sz="1600" b="1">
                <a:cs typeface="Calibri" panose="020F0502020204030204" pitchFamily="34" charset="0"/>
              </a:endParaRPr>
            </a:p>
            <a:p>
              <a:pPr algn="ctr"/>
              <a:r>
                <a:rPr lang="es-CO" sz="1600" b="1">
                  <a:cs typeface="Calibri" panose="020F0502020204030204" pitchFamily="34" charset="0"/>
                </a:rPr>
                <a:t>   $3,6</a:t>
              </a:r>
            </a:p>
          </p:txBody>
        </p:sp>
      </p:grpSp>
      <p:grpSp>
        <p:nvGrpSpPr>
          <p:cNvPr id="54" name="Grupo 53">
            <a:extLst>
              <a:ext uri="{FF2B5EF4-FFF2-40B4-BE49-F238E27FC236}">
                <a16:creationId xmlns:a16="http://schemas.microsoft.com/office/drawing/2014/main" id="{DDBF000C-E9A1-42A7-8B10-DDC6158ECF99}"/>
              </a:ext>
            </a:extLst>
          </p:cNvPr>
          <p:cNvGrpSpPr/>
          <p:nvPr/>
        </p:nvGrpSpPr>
        <p:grpSpPr>
          <a:xfrm>
            <a:off x="332394" y="1490877"/>
            <a:ext cx="4780462" cy="1797433"/>
            <a:chOff x="6693869" y="2448107"/>
            <a:chExt cx="4780462" cy="1800200"/>
          </a:xfrm>
        </p:grpSpPr>
        <p:sp>
          <p:nvSpPr>
            <p:cNvPr id="55" name="Chevron 3">
              <a:extLst>
                <a:ext uri="{FF2B5EF4-FFF2-40B4-BE49-F238E27FC236}">
                  <a16:creationId xmlns:a16="http://schemas.microsoft.com/office/drawing/2014/main" id="{AA71AD87-993C-4C20-A9CA-565A0BD7A488}"/>
                </a:ext>
              </a:extLst>
            </p:cNvPr>
            <p:cNvSpPr/>
            <p:nvPr/>
          </p:nvSpPr>
          <p:spPr>
            <a:xfrm>
              <a:off x="7177245"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56" name="Chevron 4">
              <a:extLst>
                <a:ext uri="{FF2B5EF4-FFF2-40B4-BE49-F238E27FC236}">
                  <a16:creationId xmlns:a16="http://schemas.microsoft.com/office/drawing/2014/main" id="{4645F730-C230-4258-9E28-12B6790F30A9}"/>
                </a:ext>
              </a:extLst>
            </p:cNvPr>
            <p:cNvSpPr/>
            <p:nvPr/>
          </p:nvSpPr>
          <p:spPr>
            <a:xfrm>
              <a:off x="7969333"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57" name="Chevron 5">
              <a:extLst>
                <a:ext uri="{FF2B5EF4-FFF2-40B4-BE49-F238E27FC236}">
                  <a16:creationId xmlns:a16="http://schemas.microsoft.com/office/drawing/2014/main" id="{9AB28880-B3D5-4918-ADC3-9634142ADB65}"/>
                </a:ext>
              </a:extLst>
            </p:cNvPr>
            <p:cNvSpPr/>
            <p:nvPr/>
          </p:nvSpPr>
          <p:spPr>
            <a:xfrm>
              <a:off x="8761421"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58" name="Chevron 44">
              <a:extLst>
                <a:ext uri="{FF2B5EF4-FFF2-40B4-BE49-F238E27FC236}">
                  <a16:creationId xmlns:a16="http://schemas.microsoft.com/office/drawing/2014/main" id="{EE6B653A-ECC4-4716-8699-4A915ADD0321}"/>
                </a:ext>
              </a:extLst>
            </p:cNvPr>
            <p:cNvSpPr/>
            <p:nvPr/>
          </p:nvSpPr>
          <p:spPr>
            <a:xfrm>
              <a:off x="6693869" y="2448107"/>
              <a:ext cx="819200" cy="1800200"/>
            </a:xfrm>
            <a:custGeom>
              <a:avLst/>
              <a:gdLst/>
              <a:ahLst/>
              <a:cxnLst/>
              <a:rect l="l" t="t" r="r" b="b"/>
              <a:pathLst>
                <a:path w="819200" h="1800200">
                  <a:moveTo>
                    <a:pt x="0" y="0"/>
                  </a:moveTo>
                  <a:lnTo>
                    <a:pt x="136829" y="0"/>
                  </a:lnTo>
                  <a:lnTo>
                    <a:pt x="819200" y="900100"/>
                  </a:lnTo>
                  <a:lnTo>
                    <a:pt x="136829" y="1800200"/>
                  </a:lnTo>
                  <a:lnTo>
                    <a:pt x="0" y="1800200"/>
                  </a:lnTo>
                  <a:lnTo>
                    <a:pt x="0" y="1361042"/>
                  </a:lnTo>
                  <a:lnTo>
                    <a:pt x="349443" y="900100"/>
                  </a:lnTo>
                  <a:lnTo>
                    <a:pt x="0" y="439158"/>
                  </a:lnTo>
                  <a:close/>
                </a:path>
              </a:pathLst>
            </a:cu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59" name="Chevron 44">
              <a:extLst>
                <a:ext uri="{FF2B5EF4-FFF2-40B4-BE49-F238E27FC236}">
                  <a16:creationId xmlns:a16="http://schemas.microsoft.com/office/drawing/2014/main" id="{0AA664F2-1B51-4005-8EAB-ACF21C61527E}"/>
                </a:ext>
              </a:extLst>
            </p:cNvPr>
            <p:cNvSpPr/>
            <p:nvPr/>
          </p:nvSpPr>
          <p:spPr>
            <a:xfrm>
              <a:off x="6693869" y="3117240"/>
              <a:ext cx="175098" cy="461935"/>
            </a:xfrm>
            <a:custGeom>
              <a:avLst/>
              <a:gdLst/>
              <a:ahLst/>
              <a:cxnLst/>
              <a:rect l="l" t="t" r="r" b="b"/>
              <a:pathLst>
                <a:path w="134169" h="353958">
                  <a:moveTo>
                    <a:pt x="0" y="0"/>
                  </a:moveTo>
                  <a:lnTo>
                    <a:pt x="134169" y="176979"/>
                  </a:lnTo>
                  <a:lnTo>
                    <a:pt x="0" y="353958"/>
                  </a:lnTo>
                  <a:close/>
                </a:path>
              </a:pathLst>
            </a:cu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60" name="Chevron 6">
              <a:extLst>
                <a:ext uri="{FF2B5EF4-FFF2-40B4-BE49-F238E27FC236}">
                  <a16:creationId xmlns:a16="http://schemas.microsoft.com/office/drawing/2014/main" id="{821598E3-E4CF-4B69-9D86-A96B92D48E87}"/>
                </a:ext>
              </a:extLst>
            </p:cNvPr>
            <p:cNvSpPr/>
            <p:nvPr/>
          </p:nvSpPr>
          <p:spPr>
            <a:xfrm>
              <a:off x="9530115"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61" name="Chevron 7">
              <a:extLst>
                <a:ext uri="{FF2B5EF4-FFF2-40B4-BE49-F238E27FC236}">
                  <a16:creationId xmlns:a16="http://schemas.microsoft.com/office/drawing/2014/main" id="{3968E5FC-22B2-46DB-A37F-A57088B9BCC6}"/>
                </a:ext>
              </a:extLst>
            </p:cNvPr>
            <p:cNvSpPr/>
            <p:nvPr/>
          </p:nvSpPr>
          <p:spPr>
            <a:xfrm>
              <a:off x="10322203"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grpSp>
      <p:sp>
        <p:nvSpPr>
          <p:cNvPr id="62" name="Oval 21">
            <a:extLst>
              <a:ext uri="{FF2B5EF4-FFF2-40B4-BE49-F238E27FC236}">
                <a16:creationId xmlns:a16="http://schemas.microsoft.com/office/drawing/2014/main" id="{1FE4B1C2-3427-471A-9C88-851D7E35FDAD}"/>
              </a:ext>
            </a:extLst>
          </p:cNvPr>
          <p:cNvSpPr/>
          <p:nvPr/>
        </p:nvSpPr>
        <p:spPr>
          <a:xfrm rot="10800000">
            <a:off x="2842005" y="2043552"/>
            <a:ext cx="936104" cy="936104"/>
          </a:xfrm>
          <a:prstGeom prst="ellipse">
            <a:avLst/>
          </a:prstGeom>
          <a:solidFill>
            <a:srgbClr val="2626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endParaRPr>
          </a:p>
        </p:txBody>
      </p:sp>
      <p:cxnSp>
        <p:nvCxnSpPr>
          <p:cNvPr id="63" name="Straight Connector 22">
            <a:extLst>
              <a:ext uri="{FF2B5EF4-FFF2-40B4-BE49-F238E27FC236}">
                <a16:creationId xmlns:a16="http://schemas.microsoft.com/office/drawing/2014/main" id="{4DA108D0-A8F2-4998-A88D-98D59C5BA37C}"/>
              </a:ext>
            </a:extLst>
          </p:cNvPr>
          <p:cNvCxnSpPr/>
          <p:nvPr/>
        </p:nvCxnSpPr>
        <p:spPr>
          <a:xfrm rot="10800000" flipH="1">
            <a:off x="3302453" y="2979656"/>
            <a:ext cx="15205" cy="471532"/>
          </a:xfrm>
          <a:prstGeom prst="line">
            <a:avLst/>
          </a:prstGeom>
          <a:noFill/>
          <a:ln w="38100" cap="flat" cmpd="sng" algn="ctr">
            <a:solidFill>
              <a:srgbClr val="262626"/>
            </a:solidFill>
            <a:prstDash val="solid"/>
            <a:miter lim="800000"/>
            <a:headEnd type="oval" w="med" len="med"/>
          </a:ln>
          <a:effectLst/>
        </p:spPr>
      </p:cxnSp>
      <p:sp>
        <p:nvSpPr>
          <p:cNvPr id="64" name="Oval 26">
            <a:extLst>
              <a:ext uri="{FF2B5EF4-FFF2-40B4-BE49-F238E27FC236}">
                <a16:creationId xmlns:a16="http://schemas.microsoft.com/office/drawing/2014/main" id="{BD140B09-9DEF-472C-91BD-8881543DCDEC}"/>
              </a:ext>
            </a:extLst>
          </p:cNvPr>
          <p:cNvSpPr/>
          <p:nvPr/>
        </p:nvSpPr>
        <p:spPr>
          <a:xfrm rot="10800000">
            <a:off x="771329" y="2043552"/>
            <a:ext cx="936104" cy="936104"/>
          </a:xfrm>
          <a:prstGeom prst="ellipse">
            <a:avLst/>
          </a:prstGeom>
          <a:solidFill>
            <a:srgbClr val="3282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endParaRPr>
          </a:p>
        </p:txBody>
      </p:sp>
      <p:cxnSp>
        <p:nvCxnSpPr>
          <p:cNvPr id="65" name="Straight Connector 27">
            <a:extLst>
              <a:ext uri="{FF2B5EF4-FFF2-40B4-BE49-F238E27FC236}">
                <a16:creationId xmlns:a16="http://schemas.microsoft.com/office/drawing/2014/main" id="{B13CCFB7-BA0C-4285-8EA3-32FE6B366702}"/>
              </a:ext>
            </a:extLst>
          </p:cNvPr>
          <p:cNvCxnSpPr>
            <a:cxnSpLocks/>
          </p:cNvCxnSpPr>
          <p:nvPr/>
        </p:nvCxnSpPr>
        <p:spPr>
          <a:xfrm rot="10800000">
            <a:off x="1239381" y="2979656"/>
            <a:ext cx="1" cy="471532"/>
          </a:xfrm>
          <a:prstGeom prst="line">
            <a:avLst/>
          </a:prstGeom>
          <a:noFill/>
          <a:ln w="38100" cap="flat" cmpd="sng" algn="ctr">
            <a:solidFill>
              <a:srgbClr val="3282BE"/>
            </a:solidFill>
            <a:prstDash val="solid"/>
            <a:miter lim="800000"/>
            <a:headEnd type="oval" w="med" len="med"/>
          </a:ln>
          <a:effectLst/>
        </p:spPr>
      </p:cxnSp>
      <p:sp>
        <p:nvSpPr>
          <p:cNvPr id="66" name="Trapezoid 13">
            <a:extLst>
              <a:ext uri="{FF2B5EF4-FFF2-40B4-BE49-F238E27FC236}">
                <a16:creationId xmlns:a16="http://schemas.microsoft.com/office/drawing/2014/main" id="{8E55B69E-FBD1-48E3-AE14-0E61388CB80B}"/>
              </a:ext>
            </a:extLst>
          </p:cNvPr>
          <p:cNvSpPr/>
          <p:nvPr/>
        </p:nvSpPr>
        <p:spPr>
          <a:xfrm>
            <a:off x="1036593" y="2340135"/>
            <a:ext cx="405576" cy="342939"/>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endParaRPr>
          </a:p>
        </p:txBody>
      </p:sp>
      <p:sp>
        <p:nvSpPr>
          <p:cNvPr id="67" name="직사각형 113">
            <a:extLst>
              <a:ext uri="{FF2B5EF4-FFF2-40B4-BE49-F238E27FC236}">
                <a16:creationId xmlns:a16="http://schemas.microsoft.com/office/drawing/2014/main" id="{D45FFAFC-A77B-48BF-B978-8280060DE789}"/>
              </a:ext>
            </a:extLst>
          </p:cNvPr>
          <p:cNvSpPr>
            <a:spLocks noChangeArrowheads="1"/>
          </p:cNvSpPr>
          <p:nvPr/>
        </p:nvSpPr>
        <p:spPr bwMode="auto">
          <a:xfrm>
            <a:off x="541126" y="3465414"/>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Arial"/>
                <a:ea typeface="Arial Unicode MS"/>
                <a:cs typeface="Arial" charset="0"/>
              </a:rPr>
              <a:t>2021</a:t>
            </a:r>
            <a:endParaRPr kumimoji="0" lang="ko-KR" altLang="en-US" sz="2800" b="0" i="0" u="none" strike="noStrike" kern="1200" cap="none" spc="0" normalizeH="0" baseline="0" noProof="0">
              <a:ln>
                <a:noFill/>
              </a:ln>
              <a:solidFill>
                <a:prstClr val="black">
                  <a:lumMod val="75000"/>
                  <a:lumOff val="25000"/>
                </a:prstClr>
              </a:solidFill>
              <a:effectLst/>
              <a:uLnTx/>
              <a:uFillTx/>
              <a:latin typeface="Arial"/>
              <a:ea typeface="Arial Unicode MS"/>
            </a:endParaRPr>
          </a:p>
        </p:txBody>
      </p:sp>
      <p:sp>
        <p:nvSpPr>
          <p:cNvPr id="68" name="직사각형 113">
            <a:extLst>
              <a:ext uri="{FF2B5EF4-FFF2-40B4-BE49-F238E27FC236}">
                <a16:creationId xmlns:a16="http://schemas.microsoft.com/office/drawing/2014/main" id="{80B5DBDE-B71F-4D51-AD26-E9F676591462}"/>
              </a:ext>
            </a:extLst>
          </p:cNvPr>
          <p:cNvSpPr>
            <a:spLocks noChangeArrowheads="1"/>
          </p:cNvSpPr>
          <p:nvPr/>
        </p:nvSpPr>
        <p:spPr bwMode="auto">
          <a:xfrm>
            <a:off x="2614884" y="3465414"/>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Arial"/>
                <a:ea typeface="Arial Unicode MS"/>
                <a:cs typeface="Arial" charset="0"/>
              </a:rPr>
              <a:t>2022</a:t>
            </a:r>
            <a:endParaRPr kumimoji="0" lang="ko-KR" altLang="en-US" sz="2800" b="0" i="0" u="none" strike="noStrike" kern="1200" cap="none" spc="0" normalizeH="0" baseline="0" noProof="0">
              <a:ln>
                <a:noFill/>
              </a:ln>
              <a:solidFill>
                <a:prstClr val="black">
                  <a:lumMod val="75000"/>
                  <a:lumOff val="25000"/>
                </a:prstClr>
              </a:solidFill>
              <a:effectLst/>
              <a:uLnTx/>
              <a:uFillTx/>
              <a:latin typeface="Arial"/>
              <a:ea typeface="Arial Unicode MS"/>
            </a:endParaRPr>
          </a:p>
        </p:txBody>
      </p:sp>
      <p:sp>
        <p:nvSpPr>
          <p:cNvPr id="69" name="Rectangle 16">
            <a:extLst>
              <a:ext uri="{FF2B5EF4-FFF2-40B4-BE49-F238E27FC236}">
                <a16:creationId xmlns:a16="http://schemas.microsoft.com/office/drawing/2014/main" id="{0C35CE6D-614B-4292-BBDF-AD8391D8ABCD}"/>
              </a:ext>
            </a:extLst>
          </p:cNvPr>
          <p:cNvSpPr/>
          <p:nvPr/>
        </p:nvSpPr>
        <p:spPr>
          <a:xfrm rot="2905558">
            <a:off x="3161025" y="2244417"/>
            <a:ext cx="298064" cy="5343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endParaRPr>
          </a:p>
        </p:txBody>
      </p:sp>
      <p:sp>
        <p:nvSpPr>
          <p:cNvPr id="70" name="CuadroTexto 69">
            <a:extLst>
              <a:ext uri="{FF2B5EF4-FFF2-40B4-BE49-F238E27FC236}">
                <a16:creationId xmlns:a16="http://schemas.microsoft.com/office/drawing/2014/main" id="{900B56F4-29A5-4264-9406-0805DEB0BF71}"/>
              </a:ext>
            </a:extLst>
          </p:cNvPr>
          <p:cNvSpPr txBox="1"/>
          <p:nvPr/>
        </p:nvSpPr>
        <p:spPr>
          <a:xfrm>
            <a:off x="82217" y="3967896"/>
            <a:ext cx="2081845" cy="369332"/>
          </a:xfrm>
          <a:prstGeom prst="rect">
            <a:avLst/>
          </a:prstGeom>
          <a:noFill/>
        </p:spPr>
        <p:txBody>
          <a:bodyPr wrap="square" rtlCol="0">
            <a:spAutoFit/>
          </a:bodyPr>
          <a:lstStyle/>
          <a:p>
            <a:pPr algn="ctr"/>
            <a:r>
              <a:rPr lang="es-CO" b="1"/>
              <a:t>$324,7 </a:t>
            </a:r>
            <a:r>
              <a:rPr lang="es-CO" sz="1200"/>
              <a:t>Miles de millones * </a:t>
            </a:r>
          </a:p>
        </p:txBody>
      </p:sp>
      <p:sp>
        <p:nvSpPr>
          <p:cNvPr id="71" name="CuadroTexto 70">
            <a:extLst>
              <a:ext uri="{FF2B5EF4-FFF2-40B4-BE49-F238E27FC236}">
                <a16:creationId xmlns:a16="http://schemas.microsoft.com/office/drawing/2014/main" id="{35222D2E-5AA2-4622-9CD9-31F0BE79B71D}"/>
              </a:ext>
            </a:extLst>
          </p:cNvPr>
          <p:cNvSpPr txBox="1"/>
          <p:nvPr/>
        </p:nvSpPr>
        <p:spPr>
          <a:xfrm>
            <a:off x="2318390" y="3973634"/>
            <a:ext cx="2262473" cy="369332"/>
          </a:xfrm>
          <a:prstGeom prst="rect">
            <a:avLst/>
          </a:prstGeom>
          <a:noFill/>
        </p:spPr>
        <p:txBody>
          <a:bodyPr wrap="square" lIns="91440" tIns="45720" rIns="91440" bIns="45720" rtlCol="0" anchor="t">
            <a:spAutoFit/>
          </a:bodyPr>
          <a:lstStyle/>
          <a:p>
            <a:pPr algn="ctr"/>
            <a:r>
              <a:rPr lang="es-CO" b="1">
                <a:latin typeface="Calibri"/>
                <a:cs typeface="Calibri"/>
              </a:rPr>
              <a:t>$366,7 </a:t>
            </a:r>
            <a:r>
              <a:rPr lang="es-CO" sz="1200">
                <a:latin typeface="Calibri"/>
                <a:cs typeface="Calibri"/>
              </a:rPr>
              <a:t>Miles de millones **</a:t>
            </a:r>
          </a:p>
        </p:txBody>
      </p:sp>
      <p:grpSp>
        <p:nvGrpSpPr>
          <p:cNvPr id="72" name="Group 4">
            <a:extLst>
              <a:ext uri="{FF2B5EF4-FFF2-40B4-BE49-F238E27FC236}">
                <a16:creationId xmlns:a16="http://schemas.microsoft.com/office/drawing/2014/main" id="{06333C33-406E-4903-9EA2-E45CFFEED046}"/>
              </a:ext>
            </a:extLst>
          </p:cNvPr>
          <p:cNvGrpSpPr/>
          <p:nvPr/>
        </p:nvGrpSpPr>
        <p:grpSpPr>
          <a:xfrm>
            <a:off x="1219937" y="4793081"/>
            <a:ext cx="744529" cy="945572"/>
            <a:chOff x="803295" y="2132856"/>
            <a:chExt cx="2308774" cy="2836260"/>
          </a:xfrm>
        </p:grpSpPr>
        <p:sp>
          <p:nvSpPr>
            <p:cNvPr id="73" name="Rectangle 7">
              <a:extLst>
                <a:ext uri="{FF2B5EF4-FFF2-40B4-BE49-F238E27FC236}">
                  <a16:creationId xmlns:a16="http://schemas.microsoft.com/office/drawing/2014/main" id="{D4FF2EAF-FE6D-4B6C-85FE-8263CCDC1ED4}"/>
                </a:ext>
              </a:extLst>
            </p:cNvPr>
            <p:cNvSpPr/>
            <p:nvPr/>
          </p:nvSpPr>
          <p:spPr>
            <a:xfrm>
              <a:off x="1391074" y="4347343"/>
              <a:ext cx="1154258" cy="621773"/>
            </a:xfrm>
            <a:prstGeom prst="rect">
              <a:avLst/>
            </a:prstGeom>
            <a:solidFill>
              <a:schemeClr val="accent4"/>
            </a:solidFill>
            <a:ln>
              <a:noFill/>
            </a:ln>
            <a:scene3d>
              <a:camera prst="isometricLeftDown">
                <a:rot lat="900002" lon="2700000" rev="0"/>
              </a:camera>
              <a:lightRig rig="balanced" dir="t"/>
            </a:scene3d>
            <a:sp3d extrusionH="361950" prstMaterial="matte">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4" name="Rectangle 5">
              <a:extLst>
                <a:ext uri="{FF2B5EF4-FFF2-40B4-BE49-F238E27FC236}">
                  <a16:creationId xmlns:a16="http://schemas.microsoft.com/office/drawing/2014/main" id="{C1DA3F2A-C07E-4C9C-93C0-9E6C43B63658}"/>
                </a:ext>
              </a:extLst>
            </p:cNvPr>
            <p:cNvSpPr/>
            <p:nvPr/>
          </p:nvSpPr>
          <p:spPr>
            <a:xfrm>
              <a:off x="1391074" y="3661947"/>
              <a:ext cx="1154258" cy="621773"/>
            </a:xfrm>
            <a:prstGeom prst="rect">
              <a:avLst/>
            </a:prstGeom>
            <a:solidFill>
              <a:schemeClr val="accent2"/>
            </a:solidFill>
            <a:ln>
              <a:noFill/>
            </a:ln>
            <a:scene3d>
              <a:camera prst="isometricLeftDown">
                <a:rot lat="900002" lon="2700000" rev="0"/>
              </a:camera>
              <a:lightRig rig="balanced" dir="t"/>
            </a:scene3d>
            <a:sp3d extrusionH="361950" prstMaterial="matte">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5" name="Up Arrow 6">
              <a:extLst>
                <a:ext uri="{FF2B5EF4-FFF2-40B4-BE49-F238E27FC236}">
                  <a16:creationId xmlns:a16="http://schemas.microsoft.com/office/drawing/2014/main" id="{6F6C123A-4B77-4451-B182-D8F6400B4C92}"/>
                </a:ext>
              </a:extLst>
            </p:cNvPr>
            <p:cNvSpPr/>
            <p:nvPr/>
          </p:nvSpPr>
          <p:spPr>
            <a:xfrm>
              <a:off x="803295" y="2132856"/>
              <a:ext cx="2308774" cy="1515597"/>
            </a:xfrm>
            <a:prstGeom prst="upArrow">
              <a:avLst>
                <a:gd name="adj1" fmla="val 50000"/>
                <a:gd name="adj2" fmla="val 52264"/>
              </a:avLst>
            </a:prstGeom>
            <a:solidFill>
              <a:schemeClr val="accent1"/>
            </a:solidFill>
            <a:ln>
              <a:noFill/>
            </a:ln>
            <a:scene3d>
              <a:camera prst="isometricLeftDown">
                <a:rot lat="900002" lon="2700000" rev="0"/>
              </a:camera>
              <a:lightRig rig="balanced" dir="t"/>
            </a:scene3d>
            <a:sp3d extrusionH="361950" prstMaterial="matte">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76" name="CuadroTexto 75">
            <a:extLst>
              <a:ext uri="{FF2B5EF4-FFF2-40B4-BE49-F238E27FC236}">
                <a16:creationId xmlns:a16="http://schemas.microsoft.com/office/drawing/2014/main" id="{9950F194-B05B-46E1-8BE8-7A9A73EF7A56}"/>
              </a:ext>
            </a:extLst>
          </p:cNvPr>
          <p:cNvSpPr txBox="1"/>
          <p:nvPr/>
        </p:nvSpPr>
        <p:spPr>
          <a:xfrm>
            <a:off x="2098088" y="4846559"/>
            <a:ext cx="1510747" cy="684803"/>
          </a:xfrm>
          <a:prstGeom prst="rect">
            <a:avLst/>
          </a:prstGeom>
          <a:noFill/>
        </p:spPr>
        <p:txBody>
          <a:bodyPr wrap="square" rtlCol="0">
            <a:spAutoFit/>
          </a:bodyPr>
          <a:lstStyle/>
          <a:p>
            <a:pPr algn="ctr"/>
            <a:r>
              <a:rPr lang="es-CO" sz="2800">
                <a:solidFill>
                  <a:srgbClr val="FF0000"/>
                </a:solidFill>
              </a:rPr>
              <a:t>12,9%</a:t>
            </a:r>
          </a:p>
          <a:p>
            <a:pPr algn="ctr"/>
            <a:r>
              <a:rPr lang="es-CO" sz="1050">
                <a:solidFill>
                  <a:srgbClr val="FF0000"/>
                </a:solidFill>
              </a:rPr>
              <a:t>$42 miles de millones</a:t>
            </a:r>
          </a:p>
        </p:txBody>
      </p:sp>
    </p:spTree>
    <p:extLst>
      <p:ext uri="{BB962C8B-B14F-4D97-AF65-F5344CB8AC3E}">
        <p14:creationId xmlns:p14="http://schemas.microsoft.com/office/powerpoint/2010/main" val="3135440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2928200-74BE-AE37-BBD4-FB3E6B626FA0}"/>
              </a:ext>
            </a:extLst>
          </p:cNvPr>
          <p:cNvSpPr txBox="1"/>
          <p:nvPr/>
        </p:nvSpPr>
        <p:spPr>
          <a:xfrm>
            <a:off x="185351" y="408458"/>
            <a:ext cx="6104238" cy="630942"/>
          </a:xfrm>
          <a:prstGeom prst="rect">
            <a:avLst/>
          </a:prstGeom>
          <a:noFill/>
        </p:spPr>
        <p:txBody>
          <a:bodyPr wrap="square" lIns="91440" tIns="45720" rIns="91440" bIns="45720" anchor="t">
            <a:spAutoFit/>
          </a:bodyPr>
          <a:lstStyle/>
          <a:p>
            <a:r>
              <a:rPr lang="es-419" sz="3500" b="1" spc="-130">
                <a:solidFill>
                  <a:srgbClr val="C00000"/>
                </a:solidFill>
                <a:latin typeface="Calibri"/>
                <a:cs typeface="Calibri"/>
              </a:rPr>
              <a:t>Ingresos</a:t>
            </a:r>
            <a:r>
              <a:rPr lang="es-419" b="0" i="0" u="none" strike="noStrike">
                <a:solidFill>
                  <a:srgbClr val="C00000"/>
                </a:solidFill>
                <a:effectLst/>
                <a:latin typeface="Calibri"/>
                <a:cs typeface="Calibri"/>
              </a:rPr>
              <a:t> </a:t>
            </a:r>
            <a:r>
              <a:rPr lang="es-419" sz="3500" b="1" spc="-130">
                <a:solidFill>
                  <a:srgbClr val="C00000"/>
                </a:solidFill>
                <a:latin typeface="Calibri"/>
                <a:cs typeface="Calibri"/>
              </a:rPr>
              <a:t>y Gastos 2023​</a:t>
            </a:r>
            <a:endParaRPr lang="es-CO" sz="3500" b="1" spc="-130">
              <a:solidFill>
                <a:srgbClr val="C00000"/>
              </a:solidFill>
              <a:latin typeface="Calibri"/>
              <a:cs typeface="Calibri"/>
            </a:endParaRPr>
          </a:p>
        </p:txBody>
      </p:sp>
      <p:graphicFrame>
        <p:nvGraphicFramePr>
          <p:cNvPr id="4" name="Tabla 3">
            <a:extLst>
              <a:ext uri="{FF2B5EF4-FFF2-40B4-BE49-F238E27FC236}">
                <a16:creationId xmlns:a16="http://schemas.microsoft.com/office/drawing/2014/main" id="{0FB8263B-8140-7C8F-589E-C8B73B5D1665}"/>
              </a:ext>
            </a:extLst>
          </p:cNvPr>
          <p:cNvGraphicFramePr>
            <a:graphicFrameLocks noGrp="1"/>
          </p:cNvGraphicFramePr>
          <p:nvPr>
            <p:extLst>
              <p:ext uri="{D42A27DB-BD31-4B8C-83A1-F6EECF244321}">
                <p14:modId xmlns:p14="http://schemas.microsoft.com/office/powerpoint/2010/main" val="3991652433"/>
              </p:ext>
            </p:extLst>
          </p:nvPr>
        </p:nvGraphicFramePr>
        <p:xfrm>
          <a:off x="1157111" y="1622777"/>
          <a:ext cx="10035903" cy="3868985"/>
        </p:xfrm>
        <a:graphic>
          <a:graphicData uri="http://schemas.openxmlformats.org/drawingml/2006/table">
            <a:tbl>
              <a:tblPr firstRow="1" bandRow="1">
                <a:tableStyleId>{5C22544A-7EE6-4342-B048-85BDC9FD1C3A}</a:tableStyleId>
              </a:tblPr>
              <a:tblGrid>
                <a:gridCol w="4104190">
                  <a:extLst>
                    <a:ext uri="{9D8B030D-6E8A-4147-A177-3AD203B41FA5}">
                      <a16:colId xmlns:a16="http://schemas.microsoft.com/office/drawing/2014/main" val="2276812661"/>
                    </a:ext>
                  </a:extLst>
                </a:gridCol>
                <a:gridCol w="1424850">
                  <a:extLst>
                    <a:ext uri="{9D8B030D-6E8A-4147-A177-3AD203B41FA5}">
                      <a16:colId xmlns:a16="http://schemas.microsoft.com/office/drawing/2014/main" val="4131744801"/>
                    </a:ext>
                  </a:extLst>
                </a:gridCol>
                <a:gridCol w="1641675">
                  <a:extLst>
                    <a:ext uri="{9D8B030D-6E8A-4147-A177-3AD203B41FA5}">
                      <a16:colId xmlns:a16="http://schemas.microsoft.com/office/drawing/2014/main" val="3956228560"/>
                    </a:ext>
                  </a:extLst>
                </a:gridCol>
                <a:gridCol w="1208025">
                  <a:extLst>
                    <a:ext uri="{9D8B030D-6E8A-4147-A177-3AD203B41FA5}">
                      <a16:colId xmlns:a16="http://schemas.microsoft.com/office/drawing/2014/main" val="2759338600"/>
                    </a:ext>
                  </a:extLst>
                </a:gridCol>
                <a:gridCol w="1657163">
                  <a:extLst>
                    <a:ext uri="{9D8B030D-6E8A-4147-A177-3AD203B41FA5}">
                      <a16:colId xmlns:a16="http://schemas.microsoft.com/office/drawing/2014/main" val="1623294482"/>
                    </a:ext>
                  </a:extLst>
                </a:gridCol>
              </a:tblGrid>
              <a:tr h="886643">
                <a:tc>
                  <a:txBody>
                    <a:bodyPr/>
                    <a:lstStyle/>
                    <a:p>
                      <a:pPr marL="0" algn="ctr" rtl="0" eaLnBrk="1" fontAlgn="ctr" latinLnBrk="0" hangingPunct="1">
                        <a:spcBef>
                          <a:spcPts val="0"/>
                        </a:spcBef>
                        <a:spcAft>
                          <a:spcPts val="0"/>
                        </a:spcAft>
                      </a:pPr>
                      <a:r>
                        <a:rPr lang="es-CO" sz="1600" kern="1200">
                          <a:solidFill>
                            <a:schemeClr val="tx1"/>
                          </a:solidFill>
                          <a:effectLst/>
                        </a:rPr>
                        <a:t>Concepto</a:t>
                      </a:r>
                      <a:endParaRPr lang="es-CO">
                        <a:solidFill>
                          <a:schemeClr val="tx1"/>
                        </a:solidFill>
                        <a:effectLst/>
                      </a:endParaRPr>
                    </a:p>
                  </a:txBody>
                  <a:tcPr marL="0" marR="0" marT="0" marB="0" anchor="ctr">
                    <a:solidFill>
                      <a:schemeClr val="accent5"/>
                    </a:solidFill>
                  </a:tcPr>
                </a:tc>
                <a:tc>
                  <a:txBody>
                    <a:bodyPr/>
                    <a:lstStyle/>
                    <a:p>
                      <a:pPr marL="0" algn="ctr" rtl="0" eaLnBrk="1" fontAlgn="ctr" latinLnBrk="0" hangingPunct="1">
                        <a:spcBef>
                          <a:spcPts val="0"/>
                        </a:spcBef>
                        <a:spcAft>
                          <a:spcPts val="0"/>
                        </a:spcAft>
                      </a:pPr>
                      <a:r>
                        <a:rPr lang="es-CO" sz="1600" kern="1200">
                          <a:solidFill>
                            <a:schemeClr val="tx1"/>
                          </a:solidFill>
                          <a:effectLst/>
                        </a:rPr>
                        <a:t>Vigente 2022</a:t>
                      </a:r>
                      <a:endParaRPr lang="es-CO">
                        <a:solidFill>
                          <a:schemeClr val="tx1"/>
                        </a:solidFill>
                        <a:effectLst/>
                      </a:endParaRPr>
                    </a:p>
                  </a:txBody>
                  <a:tcPr marL="0" marR="0" marT="0" marB="0" anchor="ctr">
                    <a:solidFill>
                      <a:schemeClr val="accent5"/>
                    </a:solidFill>
                  </a:tcPr>
                </a:tc>
                <a:tc>
                  <a:txBody>
                    <a:bodyPr/>
                    <a:lstStyle/>
                    <a:p>
                      <a:pPr marL="0" algn="ctr" rtl="0" eaLnBrk="1" fontAlgn="ctr" latinLnBrk="0" hangingPunct="1">
                        <a:spcBef>
                          <a:spcPts val="0"/>
                        </a:spcBef>
                        <a:spcAft>
                          <a:spcPts val="0"/>
                        </a:spcAft>
                      </a:pPr>
                      <a:r>
                        <a:rPr lang="es-CO" sz="1600" kern="1200">
                          <a:solidFill>
                            <a:schemeClr val="tx1"/>
                          </a:solidFill>
                          <a:effectLst/>
                        </a:rPr>
                        <a:t>Programado 2023</a:t>
                      </a:r>
                      <a:endParaRPr lang="es-CO">
                        <a:solidFill>
                          <a:schemeClr val="tx1"/>
                        </a:solidFill>
                        <a:effectLst/>
                      </a:endParaRPr>
                    </a:p>
                  </a:txBody>
                  <a:tcPr marL="0" marR="0" marT="0" marB="0" anchor="ctr">
                    <a:solidFill>
                      <a:schemeClr val="accent5"/>
                    </a:solidFill>
                  </a:tcPr>
                </a:tc>
                <a:tc>
                  <a:txBody>
                    <a:bodyPr/>
                    <a:lstStyle/>
                    <a:p>
                      <a:pPr marL="0" algn="ctr" rtl="0" eaLnBrk="1" fontAlgn="ctr" latinLnBrk="0" hangingPunct="1">
                        <a:spcBef>
                          <a:spcPts val="0"/>
                        </a:spcBef>
                        <a:spcAft>
                          <a:spcPts val="0"/>
                        </a:spcAft>
                      </a:pPr>
                      <a:r>
                        <a:rPr lang="es-CO" sz="1600" kern="1200">
                          <a:solidFill>
                            <a:schemeClr val="tx1"/>
                          </a:solidFill>
                          <a:effectLst/>
                        </a:rPr>
                        <a:t>Variación %</a:t>
                      </a:r>
                      <a:endParaRPr lang="es-CO">
                        <a:solidFill>
                          <a:schemeClr val="tx1"/>
                        </a:solidFill>
                        <a:effectLst/>
                      </a:endParaRPr>
                    </a:p>
                  </a:txBody>
                  <a:tcPr marL="0" marR="0" marT="0" marB="0" anchor="ctr">
                    <a:solidFill>
                      <a:schemeClr val="accent5"/>
                    </a:solidFill>
                  </a:tcPr>
                </a:tc>
                <a:tc>
                  <a:txBody>
                    <a:bodyPr/>
                    <a:lstStyle/>
                    <a:p>
                      <a:pPr marL="0" algn="ctr" rtl="0" eaLnBrk="1" fontAlgn="ctr" latinLnBrk="0" hangingPunct="1">
                        <a:spcBef>
                          <a:spcPts val="0"/>
                        </a:spcBef>
                        <a:spcAft>
                          <a:spcPts val="0"/>
                        </a:spcAft>
                      </a:pPr>
                      <a:r>
                        <a:rPr lang="es-CO" sz="1600" kern="1200">
                          <a:solidFill>
                            <a:schemeClr val="tx1"/>
                          </a:solidFill>
                          <a:effectLst/>
                        </a:rPr>
                        <a:t>Participación %</a:t>
                      </a:r>
                      <a:endParaRPr lang="es-CO">
                        <a:solidFill>
                          <a:schemeClr val="tx1"/>
                        </a:solidFill>
                        <a:effectLst/>
                      </a:endParaRPr>
                    </a:p>
                  </a:txBody>
                  <a:tcPr marL="0" marR="0" marT="0" marB="0" anchor="ctr">
                    <a:solidFill>
                      <a:schemeClr val="accent5"/>
                    </a:solidFill>
                  </a:tcPr>
                </a:tc>
                <a:extLst>
                  <a:ext uri="{0D108BD9-81ED-4DB2-BD59-A6C34878D82A}">
                    <a16:rowId xmlns:a16="http://schemas.microsoft.com/office/drawing/2014/main" val="734306175"/>
                  </a:ext>
                </a:extLst>
              </a:tr>
              <a:tr h="419140">
                <a:tc>
                  <a:txBody>
                    <a:bodyPr/>
                    <a:lstStyle/>
                    <a:p>
                      <a:pPr marL="0" algn="l" rtl="0" eaLnBrk="1" fontAlgn="b" latinLnBrk="0" hangingPunct="1">
                        <a:spcBef>
                          <a:spcPts val="0"/>
                        </a:spcBef>
                        <a:spcAft>
                          <a:spcPts val="0"/>
                        </a:spcAft>
                      </a:pPr>
                      <a:r>
                        <a:rPr lang="es-CO" sz="1600" b="1" kern="1200">
                          <a:effectLst/>
                        </a:rPr>
                        <a:t>TOTAL RENTAS E INGRESOS</a:t>
                      </a:r>
                      <a:endParaRPr lang="es-CO" b="1">
                        <a:effectLst/>
                      </a:endParaRPr>
                    </a:p>
                  </a:txBody>
                  <a:tcPr marL="0" marR="0" marT="0" marB="0" anchor="ctr"/>
                </a:tc>
                <a:tc>
                  <a:txBody>
                    <a:bodyPr/>
                    <a:lstStyle/>
                    <a:p>
                      <a:pPr marL="0" algn="r" rtl="0" eaLnBrk="1" fontAlgn="b" latinLnBrk="0" hangingPunct="1">
                        <a:spcBef>
                          <a:spcPts val="0"/>
                        </a:spcBef>
                        <a:spcAft>
                          <a:spcPts val="0"/>
                        </a:spcAft>
                      </a:pPr>
                      <a:r>
                        <a:rPr lang="es-CO" sz="1600" b="1" kern="1200">
                          <a:effectLst/>
                        </a:rPr>
                        <a:t>29.621.564</a:t>
                      </a:r>
                      <a:endParaRPr lang="es-CO" b="1">
                        <a:effectLst/>
                      </a:endParaRPr>
                    </a:p>
                  </a:txBody>
                  <a:tcPr marL="0" marR="0" marT="0" marB="0" anchor="ctr"/>
                </a:tc>
                <a:tc>
                  <a:txBody>
                    <a:bodyPr/>
                    <a:lstStyle/>
                    <a:p>
                      <a:pPr marL="0" algn="r" rtl="0" eaLnBrk="1" fontAlgn="b" latinLnBrk="0" hangingPunct="1">
                        <a:spcBef>
                          <a:spcPts val="0"/>
                        </a:spcBef>
                        <a:spcAft>
                          <a:spcPts val="0"/>
                        </a:spcAft>
                      </a:pPr>
                      <a:r>
                        <a:rPr lang="es-CO" sz="1600" b="1" kern="1200">
                          <a:effectLst/>
                        </a:rPr>
                        <a:t>31.495.304</a:t>
                      </a:r>
                      <a:endParaRPr lang="es-CO" b="1">
                        <a:effectLst/>
                      </a:endParaRPr>
                    </a:p>
                  </a:txBody>
                  <a:tcPr marL="0" marR="0" marT="0" marB="0" anchor="ctr"/>
                </a:tc>
                <a:tc>
                  <a:txBody>
                    <a:bodyPr/>
                    <a:lstStyle/>
                    <a:p>
                      <a:pPr marL="0" algn="r" rtl="0" eaLnBrk="1" fontAlgn="b" latinLnBrk="0" hangingPunct="1">
                        <a:spcBef>
                          <a:spcPts val="0"/>
                        </a:spcBef>
                        <a:spcAft>
                          <a:spcPts val="0"/>
                        </a:spcAft>
                      </a:pPr>
                      <a:r>
                        <a:rPr lang="es-CO" sz="1600" b="1" kern="1200">
                          <a:effectLst/>
                        </a:rPr>
                        <a:t>6,3</a:t>
                      </a:r>
                      <a:endParaRPr lang="es-CO" b="1">
                        <a:effectLst/>
                      </a:endParaRPr>
                    </a:p>
                  </a:txBody>
                  <a:tcPr marL="0" marR="0" marT="0" marB="0" anchor="ctr"/>
                </a:tc>
                <a:tc>
                  <a:txBody>
                    <a:bodyPr/>
                    <a:lstStyle/>
                    <a:p>
                      <a:pPr marL="0" algn="r" rtl="0" eaLnBrk="1" fontAlgn="b" latinLnBrk="0" hangingPunct="1">
                        <a:spcBef>
                          <a:spcPts val="0"/>
                        </a:spcBef>
                        <a:spcAft>
                          <a:spcPts val="0"/>
                        </a:spcAft>
                      </a:pPr>
                      <a:r>
                        <a:rPr lang="es-CO" sz="1600" b="1" kern="1200">
                          <a:effectLst/>
                        </a:rPr>
                        <a:t> 100,0</a:t>
                      </a:r>
                      <a:endParaRPr lang="es-CO" b="1">
                        <a:effectLst/>
                      </a:endParaRPr>
                    </a:p>
                  </a:txBody>
                  <a:tcPr marL="0" marR="0" marT="0" marB="0" anchor="ctr"/>
                </a:tc>
                <a:extLst>
                  <a:ext uri="{0D108BD9-81ED-4DB2-BD59-A6C34878D82A}">
                    <a16:rowId xmlns:a16="http://schemas.microsoft.com/office/drawing/2014/main" val="3751969379"/>
                  </a:ext>
                </a:extLst>
              </a:tr>
              <a:tr h="354657">
                <a:tc>
                  <a:txBody>
                    <a:bodyPr/>
                    <a:lstStyle/>
                    <a:p>
                      <a:pPr marL="0" algn="l" rtl="0" eaLnBrk="1" fontAlgn="b" latinLnBrk="0" hangingPunct="1">
                        <a:spcBef>
                          <a:spcPts val="0"/>
                        </a:spcBef>
                        <a:spcAft>
                          <a:spcPts val="0"/>
                        </a:spcAft>
                      </a:pPr>
                      <a:r>
                        <a:rPr lang="es-CO" sz="1600" kern="1200">
                          <a:effectLst/>
                        </a:rPr>
                        <a:t>   Ingresos Corrientes</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17.772.623</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21.368.693</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20,2</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67,8</a:t>
                      </a:r>
                      <a:endParaRPr lang="es-CO">
                        <a:effectLst/>
                      </a:endParaRPr>
                    </a:p>
                  </a:txBody>
                  <a:tcPr marL="0" marR="0" marT="0" marB="0" anchor="ctr"/>
                </a:tc>
                <a:extLst>
                  <a:ext uri="{0D108BD9-81ED-4DB2-BD59-A6C34878D82A}">
                    <a16:rowId xmlns:a16="http://schemas.microsoft.com/office/drawing/2014/main" val="4133369317"/>
                  </a:ext>
                </a:extLst>
              </a:tr>
              <a:tr h="354657">
                <a:tc>
                  <a:txBody>
                    <a:bodyPr/>
                    <a:lstStyle/>
                    <a:p>
                      <a:pPr marL="0" algn="l" rtl="0" eaLnBrk="1" fontAlgn="b" latinLnBrk="0" hangingPunct="1">
                        <a:spcBef>
                          <a:spcPts val="0"/>
                        </a:spcBef>
                        <a:spcAft>
                          <a:spcPts val="0"/>
                        </a:spcAft>
                      </a:pPr>
                      <a:r>
                        <a:rPr lang="es-CO" sz="1600" kern="1200">
                          <a:effectLst/>
                        </a:rPr>
                        <a:t>   Recursos de Capital</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11.848.941</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10.126.611</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-14,5</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32,2</a:t>
                      </a:r>
                      <a:endParaRPr lang="es-CO">
                        <a:effectLst/>
                      </a:endParaRPr>
                    </a:p>
                  </a:txBody>
                  <a:tcPr marL="0" marR="0" marT="0" marB="0" anchor="ctr"/>
                </a:tc>
                <a:extLst>
                  <a:ext uri="{0D108BD9-81ED-4DB2-BD59-A6C34878D82A}">
                    <a16:rowId xmlns:a16="http://schemas.microsoft.com/office/drawing/2014/main" val="2823394020"/>
                  </a:ext>
                </a:extLst>
              </a:tr>
              <a:tr h="354657">
                <a:tc>
                  <a:txBody>
                    <a:bodyPr/>
                    <a:lstStyle/>
                    <a:p>
                      <a:pPr marL="0" algn="l" rtl="0" eaLnBrk="1" fontAlgn="b" latinLnBrk="0" hangingPunct="1">
                        <a:spcBef>
                          <a:spcPts val="0"/>
                        </a:spcBef>
                        <a:spcAft>
                          <a:spcPts val="0"/>
                        </a:spcAft>
                      </a:pPr>
                      <a:endParaRPr lang="es-CO">
                        <a:effectLst/>
                      </a:endParaRPr>
                    </a:p>
                  </a:txBody>
                  <a:tcPr marL="0" marR="0" marT="0" marB="0" anchor="ctr"/>
                </a:tc>
                <a:tc>
                  <a:txBody>
                    <a:bodyPr/>
                    <a:lstStyle/>
                    <a:p>
                      <a:pPr marL="0" algn="l" rtl="0" eaLnBrk="1" fontAlgn="b" latinLnBrk="0" hangingPunct="1">
                        <a:spcBef>
                          <a:spcPts val="0"/>
                        </a:spcBef>
                        <a:spcAft>
                          <a:spcPts val="0"/>
                        </a:spcAft>
                      </a:pPr>
                      <a:endParaRPr lang="es-CO">
                        <a:effectLst/>
                      </a:endParaRPr>
                    </a:p>
                  </a:txBody>
                  <a:tcPr marL="0" marR="0" marT="0" marB="0" anchor="ctr"/>
                </a:tc>
                <a:tc>
                  <a:txBody>
                    <a:bodyPr/>
                    <a:lstStyle/>
                    <a:p>
                      <a:pPr marL="0" algn="l" rtl="0" eaLnBrk="1" fontAlgn="b" latinLnBrk="0" hangingPunct="1">
                        <a:spcBef>
                          <a:spcPts val="0"/>
                        </a:spcBef>
                        <a:spcAft>
                          <a:spcPts val="0"/>
                        </a:spcAft>
                      </a:pPr>
                      <a:endParaRPr lang="es-CO">
                        <a:effectLst/>
                      </a:endParaRPr>
                    </a:p>
                  </a:txBody>
                  <a:tcPr marL="0" marR="0" marT="0" marB="0" anchor="ctr"/>
                </a:tc>
                <a:tc>
                  <a:txBody>
                    <a:bodyPr/>
                    <a:lstStyle/>
                    <a:p>
                      <a:pPr marL="0" algn="l" rtl="0" eaLnBrk="1" fontAlgn="b" latinLnBrk="0" hangingPunct="1">
                        <a:spcBef>
                          <a:spcPts val="0"/>
                        </a:spcBef>
                        <a:spcAft>
                          <a:spcPts val="0"/>
                        </a:spcAft>
                      </a:pPr>
                      <a:endParaRPr lang="es-CO">
                        <a:effectLst/>
                      </a:endParaRPr>
                    </a:p>
                  </a:txBody>
                  <a:tcPr marL="0" marR="0" marT="0" marB="0" anchor="ctr"/>
                </a:tc>
                <a:tc>
                  <a:txBody>
                    <a:bodyPr/>
                    <a:lstStyle/>
                    <a:p>
                      <a:pPr marL="0" algn="l" rtl="0" eaLnBrk="1" fontAlgn="b" latinLnBrk="0" hangingPunct="1">
                        <a:spcBef>
                          <a:spcPts val="0"/>
                        </a:spcBef>
                        <a:spcAft>
                          <a:spcPts val="0"/>
                        </a:spcAft>
                      </a:pPr>
                      <a:endParaRPr lang="es-CO">
                        <a:effectLst/>
                      </a:endParaRPr>
                    </a:p>
                  </a:txBody>
                  <a:tcPr marL="0" marR="0" marT="0" marB="0" anchor="ctr"/>
                </a:tc>
                <a:extLst>
                  <a:ext uri="{0D108BD9-81ED-4DB2-BD59-A6C34878D82A}">
                    <a16:rowId xmlns:a16="http://schemas.microsoft.com/office/drawing/2014/main" val="2105285409"/>
                  </a:ext>
                </a:extLst>
              </a:tr>
              <a:tr h="370777">
                <a:tc>
                  <a:txBody>
                    <a:bodyPr/>
                    <a:lstStyle/>
                    <a:p>
                      <a:pPr marL="0" algn="l" rtl="0" eaLnBrk="1" fontAlgn="b" latinLnBrk="0" hangingPunct="1">
                        <a:spcBef>
                          <a:spcPts val="0"/>
                        </a:spcBef>
                        <a:spcAft>
                          <a:spcPts val="0"/>
                        </a:spcAft>
                      </a:pPr>
                      <a:r>
                        <a:rPr lang="es-CO" sz="1600" b="1" kern="1200">
                          <a:effectLst/>
                        </a:rPr>
                        <a:t>TOTAL GASTOS E INVERSIONES</a:t>
                      </a:r>
                      <a:endParaRPr lang="es-CO" b="1">
                        <a:effectLst/>
                      </a:endParaRPr>
                    </a:p>
                  </a:txBody>
                  <a:tcPr marL="0" marR="0" marT="0" marB="0" anchor="ctr"/>
                </a:tc>
                <a:tc>
                  <a:txBody>
                    <a:bodyPr/>
                    <a:lstStyle/>
                    <a:p>
                      <a:pPr marL="0" algn="r" rtl="0" eaLnBrk="1" fontAlgn="b" latinLnBrk="0" hangingPunct="1">
                        <a:spcBef>
                          <a:spcPts val="0"/>
                        </a:spcBef>
                        <a:spcAft>
                          <a:spcPts val="0"/>
                        </a:spcAft>
                      </a:pPr>
                      <a:r>
                        <a:rPr lang="es-CO" sz="1600" b="1" kern="1200">
                          <a:effectLst/>
                        </a:rPr>
                        <a:t>29.621.564</a:t>
                      </a:r>
                      <a:endParaRPr lang="es-CO" b="1">
                        <a:effectLst/>
                      </a:endParaRPr>
                    </a:p>
                  </a:txBody>
                  <a:tcPr marL="0" marR="0" marT="0" marB="0" anchor="ctr"/>
                </a:tc>
                <a:tc>
                  <a:txBody>
                    <a:bodyPr/>
                    <a:lstStyle/>
                    <a:p>
                      <a:pPr marL="0" algn="r" rtl="0" eaLnBrk="1" fontAlgn="b" latinLnBrk="0" hangingPunct="1">
                        <a:spcBef>
                          <a:spcPts val="0"/>
                        </a:spcBef>
                        <a:spcAft>
                          <a:spcPts val="0"/>
                        </a:spcAft>
                      </a:pPr>
                      <a:r>
                        <a:rPr lang="es-CO" sz="1600" b="1" kern="1200">
                          <a:effectLst/>
                        </a:rPr>
                        <a:t>31.495.304</a:t>
                      </a:r>
                      <a:endParaRPr lang="es-CO" b="1">
                        <a:effectLst/>
                      </a:endParaRPr>
                    </a:p>
                  </a:txBody>
                  <a:tcPr marL="0" marR="0" marT="0" marB="0" anchor="ctr"/>
                </a:tc>
                <a:tc>
                  <a:txBody>
                    <a:bodyPr/>
                    <a:lstStyle/>
                    <a:p>
                      <a:pPr marL="0" algn="r" rtl="0" eaLnBrk="1" fontAlgn="b" latinLnBrk="0" hangingPunct="1">
                        <a:spcBef>
                          <a:spcPts val="0"/>
                        </a:spcBef>
                        <a:spcAft>
                          <a:spcPts val="0"/>
                        </a:spcAft>
                      </a:pPr>
                      <a:r>
                        <a:rPr lang="es-CO" sz="1600" b="1" kern="1200">
                          <a:effectLst/>
                        </a:rPr>
                        <a:t>6,3</a:t>
                      </a:r>
                      <a:endParaRPr lang="es-CO" b="1">
                        <a:effectLst/>
                      </a:endParaRPr>
                    </a:p>
                  </a:txBody>
                  <a:tcPr marL="0" marR="0" marT="0" marB="0" anchor="ctr"/>
                </a:tc>
                <a:tc>
                  <a:txBody>
                    <a:bodyPr/>
                    <a:lstStyle/>
                    <a:p>
                      <a:pPr marL="0" algn="r" rtl="0" eaLnBrk="1" fontAlgn="b" latinLnBrk="0" hangingPunct="1">
                        <a:spcBef>
                          <a:spcPts val="0"/>
                        </a:spcBef>
                        <a:spcAft>
                          <a:spcPts val="0"/>
                        </a:spcAft>
                      </a:pPr>
                      <a:r>
                        <a:rPr lang="es-CO" sz="1600" b="1" kern="1200">
                          <a:effectLst/>
                        </a:rPr>
                        <a:t> 100,0</a:t>
                      </a:r>
                      <a:endParaRPr lang="es-CO" b="1">
                        <a:effectLst/>
                      </a:endParaRPr>
                    </a:p>
                  </a:txBody>
                  <a:tcPr marL="0" marR="0" marT="0" marB="0" anchor="ctr"/>
                </a:tc>
                <a:extLst>
                  <a:ext uri="{0D108BD9-81ED-4DB2-BD59-A6C34878D82A}">
                    <a16:rowId xmlns:a16="http://schemas.microsoft.com/office/drawing/2014/main" val="4089212055"/>
                  </a:ext>
                </a:extLst>
              </a:tr>
              <a:tr h="419140">
                <a:tc>
                  <a:txBody>
                    <a:bodyPr/>
                    <a:lstStyle/>
                    <a:p>
                      <a:pPr marL="0" algn="l" rtl="0" eaLnBrk="1" fontAlgn="b" latinLnBrk="0" hangingPunct="1">
                        <a:spcBef>
                          <a:spcPts val="0"/>
                        </a:spcBef>
                        <a:spcAft>
                          <a:spcPts val="0"/>
                        </a:spcAft>
                      </a:pPr>
                      <a:r>
                        <a:rPr lang="es-CO" sz="1600" kern="1200">
                          <a:effectLst/>
                        </a:rPr>
                        <a:t>   Gastos de Funcionamiento</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3.708.993</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3.869.803</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4,3</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12,3</a:t>
                      </a:r>
                      <a:endParaRPr lang="es-CO">
                        <a:effectLst/>
                      </a:endParaRPr>
                    </a:p>
                  </a:txBody>
                  <a:tcPr marL="0" marR="0" marT="0" marB="0" anchor="ctr"/>
                </a:tc>
                <a:extLst>
                  <a:ext uri="{0D108BD9-81ED-4DB2-BD59-A6C34878D82A}">
                    <a16:rowId xmlns:a16="http://schemas.microsoft.com/office/drawing/2014/main" val="446307916"/>
                  </a:ext>
                </a:extLst>
              </a:tr>
              <a:tr h="354657">
                <a:tc>
                  <a:txBody>
                    <a:bodyPr/>
                    <a:lstStyle/>
                    <a:p>
                      <a:pPr marL="0" algn="l" rtl="0" eaLnBrk="1" fontAlgn="b" latinLnBrk="0" hangingPunct="1">
                        <a:spcBef>
                          <a:spcPts val="0"/>
                        </a:spcBef>
                        <a:spcAft>
                          <a:spcPts val="0"/>
                        </a:spcAft>
                      </a:pPr>
                      <a:r>
                        <a:rPr lang="es-CO" sz="1600" kern="1200">
                          <a:effectLst/>
                        </a:rPr>
                        <a:t>   Servicio de la Deuda</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692.701</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1.550.488</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123,8</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4,9</a:t>
                      </a:r>
                      <a:endParaRPr lang="es-CO">
                        <a:effectLst/>
                      </a:endParaRPr>
                    </a:p>
                  </a:txBody>
                  <a:tcPr marL="0" marR="0" marT="0" marB="0" anchor="ctr"/>
                </a:tc>
                <a:extLst>
                  <a:ext uri="{0D108BD9-81ED-4DB2-BD59-A6C34878D82A}">
                    <a16:rowId xmlns:a16="http://schemas.microsoft.com/office/drawing/2014/main" val="1670341219"/>
                  </a:ext>
                </a:extLst>
              </a:tr>
              <a:tr h="354657">
                <a:tc>
                  <a:txBody>
                    <a:bodyPr/>
                    <a:lstStyle/>
                    <a:p>
                      <a:pPr marL="0" algn="l" rtl="0" eaLnBrk="1" fontAlgn="b" latinLnBrk="0" hangingPunct="1">
                        <a:spcBef>
                          <a:spcPts val="0"/>
                        </a:spcBef>
                        <a:spcAft>
                          <a:spcPts val="0"/>
                        </a:spcAft>
                      </a:pPr>
                      <a:r>
                        <a:rPr lang="es-CO" sz="1600" kern="1200">
                          <a:effectLst/>
                        </a:rPr>
                        <a:t>   Inversión</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25.219.869</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26.075.014</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3,4</a:t>
                      </a:r>
                      <a:endParaRPr lang="es-CO">
                        <a:effectLst/>
                      </a:endParaRPr>
                    </a:p>
                  </a:txBody>
                  <a:tcPr marL="0" marR="0" marT="0" marB="0" anchor="ctr"/>
                </a:tc>
                <a:tc>
                  <a:txBody>
                    <a:bodyPr/>
                    <a:lstStyle/>
                    <a:p>
                      <a:pPr marL="0" algn="r" rtl="0" eaLnBrk="1" fontAlgn="b" latinLnBrk="0" hangingPunct="1">
                        <a:spcBef>
                          <a:spcPts val="0"/>
                        </a:spcBef>
                        <a:spcAft>
                          <a:spcPts val="0"/>
                        </a:spcAft>
                      </a:pPr>
                      <a:r>
                        <a:rPr lang="es-CO" sz="1600" kern="1200">
                          <a:effectLst/>
                        </a:rPr>
                        <a:t>82,8</a:t>
                      </a:r>
                      <a:endParaRPr lang="es-CO">
                        <a:effectLst/>
                      </a:endParaRPr>
                    </a:p>
                  </a:txBody>
                  <a:tcPr marL="0" marR="0" marT="0" marB="0" anchor="ctr"/>
                </a:tc>
                <a:extLst>
                  <a:ext uri="{0D108BD9-81ED-4DB2-BD59-A6C34878D82A}">
                    <a16:rowId xmlns:a16="http://schemas.microsoft.com/office/drawing/2014/main" val="3321740620"/>
                  </a:ext>
                </a:extLst>
              </a:tr>
            </a:tbl>
          </a:graphicData>
        </a:graphic>
      </p:graphicFrame>
    </p:spTree>
    <p:extLst>
      <p:ext uri="{BB962C8B-B14F-4D97-AF65-F5344CB8AC3E}">
        <p14:creationId xmlns:p14="http://schemas.microsoft.com/office/powerpoint/2010/main" val="36408291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420FFB0-D4CB-418A-E0E6-3D2E01E1E511}"/>
              </a:ext>
            </a:extLst>
          </p:cNvPr>
          <p:cNvSpPr txBox="1"/>
          <p:nvPr/>
        </p:nvSpPr>
        <p:spPr>
          <a:xfrm>
            <a:off x="0" y="433172"/>
            <a:ext cx="6104238" cy="630942"/>
          </a:xfrm>
          <a:prstGeom prst="rect">
            <a:avLst/>
          </a:prstGeom>
          <a:noFill/>
        </p:spPr>
        <p:txBody>
          <a:bodyPr wrap="square" lIns="91440" tIns="45720" rIns="91440" bIns="45720" anchor="t">
            <a:spAutoFit/>
          </a:bodyPr>
          <a:lstStyle/>
          <a:p>
            <a:r>
              <a:rPr lang="es-419" sz="3500" b="1" spc="-130">
                <a:solidFill>
                  <a:srgbClr val="C00000"/>
                </a:solidFill>
                <a:latin typeface="Calibri"/>
                <a:cs typeface="Calibri"/>
              </a:rPr>
              <a:t>Inversión Por Sectores 2023</a:t>
            </a:r>
            <a:endParaRPr lang="es-CO" sz="3500" b="1" spc="-130">
              <a:solidFill>
                <a:srgbClr val="C00000"/>
              </a:solidFill>
              <a:cs typeface="Calibri" panose="020F0502020204030204" pitchFamily="34" charset="0"/>
            </a:endParaRPr>
          </a:p>
        </p:txBody>
      </p:sp>
      <p:pic>
        <p:nvPicPr>
          <p:cNvPr id="3" name="Imagen 4" descr="Gráfico, Diagrama&#10;&#10;Descripción generada automáticamente">
            <a:extLst>
              <a:ext uri="{FF2B5EF4-FFF2-40B4-BE49-F238E27FC236}">
                <a16:creationId xmlns:a16="http://schemas.microsoft.com/office/drawing/2014/main" id="{D4D83083-E67D-44A4-82C9-C965D7308824}"/>
              </a:ext>
            </a:extLst>
          </p:cNvPr>
          <p:cNvPicPr>
            <a:picLocks noChangeAspect="1"/>
          </p:cNvPicPr>
          <p:nvPr/>
        </p:nvPicPr>
        <p:blipFill>
          <a:blip r:embed="rId2"/>
          <a:stretch>
            <a:fillRect/>
          </a:stretch>
        </p:blipFill>
        <p:spPr>
          <a:xfrm>
            <a:off x="1478845" y="1585979"/>
            <a:ext cx="8980310" cy="4067043"/>
          </a:xfrm>
          <a:prstGeom prst="rect">
            <a:avLst/>
          </a:prstGeom>
        </p:spPr>
      </p:pic>
    </p:spTree>
    <p:extLst>
      <p:ext uri="{BB962C8B-B14F-4D97-AF65-F5344CB8AC3E}">
        <p14:creationId xmlns:p14="http://schemas.microsoft.com/office/powerpoint/2010/main" val="5223307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0C11FD4-2738-64F1-A6E1-F19B3FE3E255}"/>
              </a:ext>
            </a:extLst>
          </p:cNvPr>
          <p:cNvSpPr txBox="1"/>
          <p:nvPr/>
        </p:nvSpPr>
        <p:spPr>
          <a:xfrm>
            <a:off x="210064" y="260177"/>
            <a:ext cx="8414951" cy="630942"/>
          </a:xfrm>
          <a:prstGeom prst="rect">
            <a:avLst/>
          </a:prstGeom>
          <a:noFill/>
        </p:spPr>
        <p:txBody>
          <a:bodyPr wrap="square" lIns="91440" tIns="45720" rIns="91440" bIns="45720" anchor="t">
            <a:spAutoFit/>
          </a:bodyPr>
          <a:lstStyle/>
          <a:p>
            <a:r>
              <a:rPr lang="es-MX" sz="3500" b="1" spc="-130">
                <a:solidFill>
                  <a:srgbClr val="C00000"/>
                </a:solidFill>
                <a:latin typeface="Calibri"/>
                <a:cs typeface="Calibri"/>
              </a:rPr>
              <a:t>Principales Características Del Presupuesto 2023</a:t>
            </a:r>
            <a:endParaRPr lang="es-CO" sz="3500" b="1" spc="-130">
              <a:solidFill>
                <a:srgbClr val="C00000"/>
              </a:solidFill>
              <a:cs typeface="Calibri" panose="020F0502020204030204" pitchFamily="34" charset="0"/>
            </a:endParaRPr>
          </a:p>
        </p:txBody>
      </p:sp>
      <p:sp>
        <p:nvSpPr>
          <p:cNvPr id="2" name="CuadroTexto 1">
            <a:extLst>
              <a:ext uri="{FF2B5EF4-FFF2-40B4-BE49-F238E27FC236}">
                <a16:creationId xmlns:a16="http://schemas.microsoft.com/office/drawing/2014/main" id="{300C7EB8-1F0D-4182-EC39-FC2DDCD5BA7C}"/>
              </a:ext>
            </a:extLst>
          </p:cNvPr>
          <p:cNvSpPr txBox="1"/>
          <p:nvPr/>
        </p:nvSpPr>
        <p:spPr>
          <a:xfrm>
            <a:off x="100940" y="954297"/>
            <a:ext cx="589381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a:latin typeface="Calibri"/>
                <a:cs typeface="Calibri"/>
              </a:rPr>
              <a:t>Movilidad sostenible</a:t>
            </a:r>
          </a:p>
          <a:p>
            <a:endParaRPr lang="es-ES">
              <a:cs typeface="Calibri"/>
            </a:endParaRPr>
          </a:p>
          <a:p>
            <a:r>
              <a:rPr lang="es-ES">
                <a:latin typeface="Calibri"/>
                <a:cs typeface="Calibri"/>
              </a:rPr>
              <a:t>Junto con los avances de la Primera Línea del Metro y de otras obras, se tiene</a:t>
            </a:r>
          </a:p>
          <a:p>
            <a:r>
              <a:rPr lang="es-ES">
                <a:latin typeface="Calibri"/>
                <a:cs typeface="Calibri"/>
              </a:rPr>
              <a:t>✔ Contrataremos e iniciaremos la obra del Cable San Cristóbal ($145.577 millones).</a:t>
            </a:r>
            <a:endParaRPr lang="es-ES"/>
          </a:p>
          <a:p>
            <a:r>
              <a:rPr lang="es-ES">
                <a:latin typeface="Calibri"/>
                <a:cs typeface="Calibri"/>
              </a:rPr>
              <a:t>✔ Contrataremos e iniciaremos los estudios de adquisición de predios y construcción del Cable Potosí y la adquisición de predios del cable Monserrate Norte y Sur.</a:t>
            </a:r>
            <a:endParaRPr lang="es-ES"/>
          </a:p>
          <a:p>
            <a:r>
              <a:rPr lang="es-ES">
                <a:latin typeface="Calibri"/>
                <a:cs typeface="Calibri"/>
              </a:rPr>
              <a:t>✔ Iniciaremos la etapa de construcción de la obra del Corredor Verde de la Carrera Séptima.</a:t>
            </a:r>
            <a:endParaRPr lang="es-ES"/>
          </a:p>
          <a:p>
            <a:r>
              <a:rPr lang="es-ES">
                <a:latin typeface="Calibri"/>
                <a:cs typeface="Calibri"/>
              </a:rPr>
              <a:t>✔ En el presupuesto 2023, también se incluirán recursos de cofinanciación para el proceso de la Troncal Calle 13.</a:t>
            </a:r>
            <a:endParaRPr lang="es-ES"/>
          </a:p>
          <a:p>
            <a:r>
              <a:rPr lang="es-ES">
                <a:latin typeface="Calibri"/>
                <a:cs typeface="Calibri"/>
              </a:rPr>
              <a:t>✔ Dedicaremos $0,5 billones a la cofinanciación del </a:t>
            </a:r>
            <a:r>
              <a:rPr lang="es-ES" err="1">
                <a:latin typeface="Calibri"/>
                <a:cs typeface="Calibri"/>
              </a:rPr>
              <a:t>Regiotram</a:t>
            </a:r>
            <a:r>
              <a:rPr lang="es-ES">
                <a:latin typeface="Calibri"/>
                <a:cs typeface="Calibri"/>
              </a:rPr>
              <a:t> Norte, que tendrá 47,5 kilómetros que conectarán a Bogotá con los municipios de la Sabana.</a:t>
            </a:r>
            <a:endParaRPr lang="es-ES"/>
          </a:p>
          <a:p>
            <a:r>
              <a:rPr lang="es-ES">
                <a:latin typeface="Calibri"/>
                <a:cs typeface="Calibri"/>
              </a:rPr>
              <a:t>✔ Incorporaremos recursos importantes para el mantenimiento de la malla vial.</a:t>
            </a:r>
            <a:endParaRPr lang="es-ES"/>
          </a:p>
        </p:txBody>
      </p:sp>
      <p:sp>
        <p:nvSpPr>
          <p:cNvPr id="3" name="CuadroTexto 2">
            <a:extLst>
              <a:ext uri="{FF2B5EF4-FFF2-40B4-BE49-F238E27FC236}">
                <a16:creationId xmlns:a16="http://schemas.microsoft.com/office/drawing/2014/main" id="{E3C253FA-6B93-46CB-2DFE-DCF33B22EFF5}"/>
              </a:ext>
            </a:extLst>
          </p:cNvPr>
          <p:cNvSpPr txBox="1"/>
          <p:nvPr/>
        </p:nvSpPr>
        <p:spPr>
          <a:xfrm>
            <a:off x="5923770" y="939919"/>
            <a:ext cx="5893818"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a:latin typeface="Calibri"/>
                <a:cs typeface="Calibri"/>
              </a:rPr>
              <a:t>Los más necesitados</a:t>
            </a:r>
            <a:endParaRPr lang="es-ES" b="1"/>
          </a:p>
          <a:p>
            <a:endParaRPr lang="es-ES">
              <a:cs typeface="Calibri"/>
            </a:endParaRPr>
          </a:p>
          <a:p>
            <a:r>
              <a:rPr lang="es-ES">
                <a:latin typeface="Calibri"/>
                <a:cs typeface="Calibri"/>
              </a:rPr>
              <a:t>El objetivo es superar progresivamente los factores de naturalización de la exclusión, discriminación y segregación</a:t>
            </a:r>
            <a:endParaRPr lang="es-ES"/>
          </a:p>
          <a:p>
            <a:r>
              <a:rPr lang="es-ES">
                <a:latin typeface="Calibri"/>
                <a:cs typeface="Calibri"/>
              </a:rPr>
              <a:t>socioeconómica y espacial:</a:t>
            </a:r>
            <a:endParaRPr lang="es-ES"/>
          </a:p>
          <a:p>
            <a:r>
              <a:rPr lang="es-ES">
                <a:latin typeface="Calibri"/>
                <a:cs typeface="Calibri"/>
              </a:rPr>
              <a:t>✔ Esperamos atender 280.000 hogares en el programa Ingreso Mínimo Garantizado, con una inversión total de $575.000 millones.</a:t>
            </a:r>
            <a:endParaRPr lang="es-ES"/>
          </a:p>
          <a:p>
            <a:r>
              <a:rPr lang="es-ES">
                <a:latin typeface="Calibri"/>
                <a:cs typeface="Calibri"/>
              </a:rPr>
              <a:t>✔ Ofreceremos 478 subsidios de vivienda, con una inversión de $15.891 millones.</a:t>
            </a:r>
            <a:endParaRPr lang="es-ES"/>
          </a:p>
          <a:p>
            <a:r>
              <a:rPr lang="es-ES">
                <a:latin typeface="Calibri"/>
                <a:cs typeface="Calibri"/>
              </a:rPr>
              <a:t>✔ Tenemos previstos recursos por $238.000 millones destinados a atender 89.840 cupos para apoyos económicos adulto mayor.</a:t>
            </a:r>
            <a:endParaRPr lang="es-ES"/>
          </a:p>
          <a:p>
            <a:r>
              <a:rPr lang="es-ES">
                <a:latin typeface="Calibri"/>
                <a:cs typeface="Calibri"/>
              </a:rPr>
              <a:t>✔ Generaremos oportunidades para 5.649 personas con discapacidad. Inversión de $80.000 millones.</a:t>
            </a:r>
            <a:endParaRPr lang="es-ES"/>
          </a:p>
          <a:p>
            <a:r>
              <a:rPr lang="es-ES">
                <a:latin typeface="Calibri"/>
                <a:cs typeface="Calibri"/>
              </a:rPr>
              <a:t>✔ Dispondremos de $198.000 millones para dar oportunidades de desarrollo integral a la</a:t>
            </a:r>
            <a:endParaRPr lang="es-ES">
              <a:latin typeface="Calibri"/>
            </a:endParaRPr>
          </a:p>
          <a:p>
            <a:r>
              <a:rPr lang="es-ES">
                <a:latin typeface="Calibri"/>
                <a:cs typeface="Calibri"/>
              </a:rPr>
              <a:t>niñez y adolescencia y atender 108.800 niños y adolescentes</a:t>
            </a:r>
            <a:endParaRPr lang="es-ES"/>
          </a:p>
          <a:p>
            <a:r>
              <a:rPr lang="es-ES">
                <a:latin typeface="Calibri"/>
                <a:cs typeface="Calibri"/>
              </a:rPr>
              <a:t>Comprometidos con una alimentación integral, designaremos un presupuesto de $232.000 millones a 36.540 cupos en 122 comedores comunitarios</a:t>
            </a:r>
            <a:endParaRPr lang="es-ES"/>
          </a:p>
        </p:txBody>
      </p:sp>
    </p:spTree>
    <p:extLst>
      <p:ext uri="{BB962C8B-B14F-4D97-AF65-F5344CB8AC3E}">
        <p14:creationId xmlns:p14="http://schemas.microsoft.com/office/powerpoint/2010/main" val="2267858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41EB4EB-08D1-1E25-0746-98C1AB729728}"/>
              </a:ext>
            </a:extLst>
          </p:cNvPr>
          <p:cNvSpPr txBox="1"/>
          <p:nvPr/>
        </p:nvSpPr>
        <p:spPr>
          <a:xfrm>
            <a:off x="0" y="210750"/>
            <a:ext cx="8801741" cy="630942"/>
          </a:xfrm>
          <a:prstGeom prst="rect">
            <a:avLst/>
          </a:prstGeom>
          <a:noFill/>
        </p:spPr>
        <p:txBody>
          <a:bodyPr wrap="square">
            <a:spAutoFit/>
          </a:bodyPr>
          <a:lstStyle/>
          <a:p>
            <a:r>
              <a:rPr lang="es-MX" sz="3500" b="1" spc="-130">
                <a:solidFill>
                  <a:srgbClr val="C00000"/>
                </a:solidFill>
                <a:cs typeface="Calibri" panose="020F0502020204030204" pitchFamily="34" charset="0"/>
              </a:rPr>
              <a:t>Resultados Estimación Pobreza Monetaria 2022​</a:t>
            </a:r>
            <a:endParaRPr lang="es-CO" sz="3500" b="1" spc="-130">
              <a:solidFill>
                <a:srgbClr val="C00000"/>
              </a:solidFill>
              <a:cs typeface="Calibri" panose="020F0502020204030204" pitchFamily="34" charset="0"/>
            </a:endParaRPr>
          </a:p>
        </p:txBody>
      </p:sp>
      <p:pic>
        <p:nvPicPr>
          <p:cNvPr id="5122" name="Picture 2">
            <a:extLst>
              <a:ext uri="{FF2B5EF4-FFF2-40B4-BE49-F238E27FC236}">
                <a16:creationId xmlns:a16="http://schemas.microsoft.com/office/drawing/2014/main" id="{B8BFE378-373D-D7F6-419F-CA8821B71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825" y="1985963"/>
            <a:ext cx="5848350"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015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760078" y="2421559"/>
            <a:ext cx="6480000" cy="1512000"/>
          </a:xfrm>
        </p:spPr>
        <p:txBody>
          <a:bodyPr anchor="ctr">
            <a:normAutofit/>
          </a:bodyPr>
          <a:lstStyle/>
          <a:p>
            <a:r>
              <a:rPr lang="es-MX" sz="3600">
                <a:latin typeface="Calibri" panose="020F0502020204030204" pitchFamily="34" charset="0"/>
                <a:cs typeface="Calibri" panose="020F0502020204030204" pitchFamily="34" charset="0"/>
              </a:rPr>
              <a:t>BOGDATA​</a:t>
            </a: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0066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9892BA5-2450-288E-0B01-0DF9BDCE13CF}"/>
              </a:ext>
            </a:extLst>
          </p:cNvPr>
          <p:cNvSpPr txBox="1"/>
          <p:nvPr/>
        </p:nvSpPr>
        <p:spPr>
          <a:xfrm>
            <a:off x="3027405" y="3250512"/>
            <a:ext cx="6104238" cy="369332"/>
          </a:xfrm>
          <a:prstGeom prst="rect">
            <a:avLst/>
          </a:prstGeom>
          <a:noFill/>
        </p:spPr>
        <p:txBody>
          <a:bodyPr wrap="square">
            <a:spAutoFit/>
          </a:bodyPr>
          <a:lstStyle/>
          <a:p>
            <a:r>
              <a:rPr lang="es-CO" b="0" i="0">
                <a:solidFill>
                  <a:srgbClr val="000000"/>
                </a:solidFill>
                <a:effectLst/>
                <a:latin typeface="Times New Roman" panose="02020603050405020304" pitchFamily="18" charset="0"/>
              </a:rPr>
              <a:t> </a:t>
            </a:r>
            <a:endParaRPr lang="es-CO"/>
          </a:p>
        </p:txBody>
      </p:sp>
      <p:graphicFrame>
        <p:nvGraphicFramePr>
          <p:cNvPr id="7" name="Diagrama 6">
            <a:extLst>
              <a:ext uri="{FF2B5EF4-FFF2-40B4-BE49-F238E27FC236}">
                <a16:creationId xmlns:a16="http://schemas.microsoft.com/office/drawing/2014/main" id="{82BC4B04-B0A8-07DD-BCF2-BC1FE276D255}"/>
              </a:ext>
            </a:extLst>
          </p:cNvPr>
          <p:cNvGraphicFramePr/>
          <p:nvPr/>
        </p:nvGraphicFramePr>
        <p:xfrm>
          <a:off x="602080" y="812310"/>
          <a:ext cx="10387897" cy="4701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2D26FF96-F5C6-07F1-5D43-F1587BFD9A52}"/>
              </a:ext>
            </a:extLst>
          </p:cNvPr>
          <p:cNvSpPr txBox="1"/>
          <p:nvPr/>
        </p:nvSpPr>
        <p:spPr>
          <a:xfrm>
            <a:off x="7427997" y="5401940"/>
            <a:ext cx="1523912" cy="355034"/>
          </a:xfrm>
          <a:prstGeom prst="rect">
            <a:avLst/>
          </a:prstGeom>
          <a:noFill/>
        </p:spPr>
        <p:txBody>
          <a:bodyPr wrap="square" rtlCol="0" anchor="t">
            <a:spAutoFit/>
          </a:bodyPr>
          <a:lstStyle/>
          <a:p>
            <a:pPr defTabSz="433471"/>
            <a:r>
              <a:rPr lang="es-MX" sz="1707">
                <a:solidFill>
                  <a:srgbClr val="75C4CB"/>
                </a:solidFill>
                <a:latin typeface="Arial Narrow"/>
              </a:rPr>
              <a:t>Abr - Nov, 2017</a:t>
            </a:r>
          </a:p>
        </p:txBody>
      </p:sp>
      <p:sp>
        <p:nvSpPr>
          <p:cNvPr id="9" name="CuadroTexto 8">
            <a:extLst>
              <a:ext uri="{FF2B5EF4-FFF2-40B4-BE49-F238E27FC236}">
                <a16:creationId xmlns:a16="http://schemas.microsoft.com/office/drawing/2014/main" id="{127B9619-5CAC-990C-74EC-E0A3F11F9501}"/>
              </a:ext>
            </a:extLst>
          </p:cNvPr>
          <p:cNvSpPr txBox="1"/>
          <p:nvPr/>
        </p:nvSpPr>
        <p:spPr>
          <a:xfrm>
            <a:off x="855830" y="5480632"/>
            <a:ext cx="1502783" cy="355034"/>
          </a:xfrm>
          <a:prstGeom prst="rect">
            <a:avLst/>
          </a:prstGeom>
          <a:noFill/>
        </p:spPr>
        <p:txBody>
          <a:bodyPr wrap="square" rtlCol="0" anchor="t">
            <a:spAutoFit/>
          </a:bodyPr>
          <a:lstStyle/>
          <a:p>
            <a:pPr algn="ctr" defTabSz="433471"/>
            <a:r>
              <a:rPr lang="es-MX" sz="1707">
                <a:solidFill>
                  <a:srgbClr val="75C4CB"/>
                </a:solidFill>
                <a:latin typeface="Arial Narrow"/>
              </a:rPr>
              <a:t>Abr - Oct, 2016</a:t>
            </a:r>
          </a:p>
        </p:txBody>
      </p:sp>
      <p:sp>
        <p:nvSpPr>
          <p:cNvPr id="10" name="CuadroTexto 9">
            <a:extLst>
              <a:ext uri="{FF2B5EF4-FFF2-40B4-BE49-F238E27FC236}">
                <a16:creationId xmlns:a16="http://schemas.microsoft.com/office/drawing/2014/main" id="{FEB80A65-6EFB-FEFE-4FB1-FF0384CAE154}"/>
              </a:ext>
            </a:extLst>
          </p:cNvPr>
          <p:cNvSpPr txBox="1"/>
          <p:nvPr/>
        </p:nvSpPr>
        <p:spPr>
          <a:xfrm>
            <a:off x="5313012" y="5413510"/>
            <a:ext cx="1610612" cy="355034"/>
          </a:xfrm>
          <a:prstGeom prst="rect">
            <a:avLst/>
          </a:prstGeom>
          <a:noFill/>
        </p:spPr>
        <p:txBody>
          <a:bodyPr wrap="square" rtlCol="0" anchor="t">
            <a:spAutoFit/>
          </a:bodyPr>
          <a:lstStyle/>
          <a:p>
            <a:pPr defTabSz="433471"/>
            <a:r>
              <a:rPr lang="es-MX" sz="1707">
                <a:solidFill>
                  <a:srgbClr val="75C4CB"/>
                </a:solidFill>
                <a:latin typeface="Arial Narrow"/>
              </a:rPr>
              <a:t>Ene – Jun, 2017</a:t>
            </a:r>
          </a:p>
        </p:txBody>
      </p:sp>
      <p:sp>
        <p:nvSpPr>
          <p:cNvPr id="11" name="CuadroTexto 10">
            <a:extLst>
              <a:ext uri="{FF2B5EF4-FFF2-40B4-BE49-F238E27FC236}">
                <a16:creationId xmlns:a16="http://schemas.microsoft.com/office/drawing/2014/main" id="{469A0906-1F8C-7E9B-18FD-C7F7542E4CF5}"/>
              </a:ext>
            </a:extLst>
          </p:cNvPr>
          <p:cNvSpPr txBox="1"/>
          <p:nvPr/>
        </p:nvSpPr>
        <p:spPr>
          <a:xfrm>
            <a:off x="9483859" y="4568949"/>
            <a:ext cx="1414857" cy="355034"/>
          </a:xfrm>
          <a:prstGeom prst="rect">
            <a:avLst/>
          </a:prstGeom>
          <a:noFill/>
        </p:spPr>
        <p:txBody>
          <a:bodyPr wrap="square" rtlCol="0" anchor="t">
            <a:spAutoFit/>
          </a:bodyPr>
          <a:lstStyle/>
          <a:p>
            <a:pPr defTabSz="433471"/>
            <a:r>
              <a:rPr lang="es-MX" sz="1707">
                <a:solidFill>
                  <a:srgbClr val="75C4CB"/>
                </a:solidFill>
                <a:latin typeface="Arial Narrow"/>
              </a:rPr>
              <a:t>Oct - Dic, 2017</a:t>
            </a:r>
          </a:p>
        </p:txBody>
      </p:sp>
      <p:sp>
        <p:nvSpPr>
          <p:cNvPr id="12" name="CuadroTexto 11">
            <a:extLst>
              <a:ext uri="{FF2B5EF4-FFF2-40B4-BE49-F238E27FC236}">
                <a16:creationId xmlns:a16="http://schemas.microsoft.com/office/drawing/2014/main" id="{B8076B03-BCB0-0031-35AF-C2D0EBBE722A}"/>
              </a:ext>
            </a:extLst>
          </p:cNvPr>
          <p:cNvSpPr txBox="1"/>
          <p:nvPr/>
        </p:nvSpPr>
        <p:spPr>
          <a:xfrm>
            <a:off x="2548687" y="5997627"/>
            <a:ext cx="7889672" cy="296556"/>
          </a:xfrm>
          <a:prstGeom prst="rect">
            <a:avLst/>
          </a:prstGeom>
          <a:noFill/>
        </p:spPr>
        <p:txBody>
          <a:bodyPr wrap="square" rtlCol="0" anchor="t">
            <a:spAutoFit/>
          </a:bodyPr>
          <a:lstStyle/>
          <a:p>
            <a:pPr defTabSz="433471"/>
            <a:r>
              <a:rPr lang="es-MX" sz="1327">
                <a:solidFill>
                  <a:srgbClr val="000000"/>
                </a:solidFill>
                <a:latin typeface="Arial Narrow"/>
              </a:rPr>
              <a:t>*Cundinamarca, Cali, Medellín, Columbus (Ohio), Chile, Queensland (Australia).</a:t>
            </a:r>
          </a:p>
        </p:txBody>
      </p:sp>
      <p:sp>
        <p:nvSpPr>
          <p:cNvPr id="13" name="CuadroTexto 12">
            <a:extLst>
              <a:ext uri="{FF2B5EF4-FFF2-40B4-BE49-F238E27FC236}">
                <a16:creationId xmlns:a16="http://schemas.microsoft.com/office/drawing/2014/main" id="{2B7AF793-D93A-E1DF-46C2-F8DB1EA7EDD6}"/>
              </a:ext>
            </a:extLst>
          </p:cNvPr>
          <p:cNvSpPr txBox="1"/>
          <p:nvPr/>
        </p:nvSpPr>
        <p:spPr>
          <a:xfrm>
            <a:off x="3093730" y="5437500"/>
            <a:ext cx="1502783" cy="355034"/>
          </a:xfrm>
          <a:prstGeom prst="rect">
            <a:avLst/>
          </a:prstGeom>
          <a:noFill/>
        </p:spPr>
        <p:txBody>
          <a:bodyPr wrap="square" rtlCol="0" anchor="t">
            <a:spAutoFit/>
          </a:bodyPr>
          <a:lstStyle/>
          <a:p>
            <a:pPr algn="ctr" defTabSz="433471"/>
            <a:r>
              <a:rPr lang="es-MX" sz="1707">
                <a:solidFill>
                  <a:srgbClr val="75C4CB"/>
                </a:solidFill>
                <a:latin typeface="Arial Narrow"/>
              </a:rPr>
              <a:t>Ene - Oct, 2016</a:t>
            </a:r>
          </a:p>
        </p:txBody>
      </p:sp>
      <p:sp>
        <p:nvSpPr>
          <p:cNvPr id="14" name="Título 1">
            <a:extLst>
              <a:ext uri="{FF2B5EF4-FFF2-40B4-BE49-F238E27FC236}">
                <a16:creationId xmlns:a16="http://schemas.microsoft.com/office/drawing/2014/main" id="{62661C9E-A5E6-5F31-8E21-3B24E569921D}"/>
              </a:ext>
            </a:extLst>
          </p:cNvPr>
          <p:cNvSpPr txBox="1">
            <a:spLocks/>
          </p:cNvSpPr>
          <p:nvPr/>
        </p:nvSpPr>
        <p:spPr>
          <a:xfrm>
            <a:off x="260135" y="14754"/>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eaLnBrk="0" hangingPunct="0"/>
            <a:r>
              <a:rPr lang="es-419" sz="3500" b="1" spc="-130">
                <a:solidFill>
                  <a:srgbClr val="C00000"/>
                </a:solidFill>
                <a:latin typeface="Calibri" panose="020F0502020204030204" pitchFamily="34" charset="0"/>
                <a:ea typeface="+mn-ea"/>
                <a:cs typeface="Calibri" panose="020F0502020204030204" pitchFamily="34" charset="0"/>
              </a:rPr>
              <a:t>BOGDATA Antecedentes - Estudios</a:t>
            </a:r>
          </a:p>
        </p:txBody>
      </p:sp>
    </p:spTree>
    <p:extLst>
      <p:ext uri="{BB962C8B-B14F-4D97-AF65-F5344CB8AC3E}">
        <p14:creationId xmlns:p14="http://schemas.microsoft.com/office/powerpoint/2010/main" val="34687733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9BC0C0C-76C5-F795-A769-44946F4ABE65}"/>
              </a:ext>
            </a:extLst>
          </p:cNvPr>
          <p:cNvSpPr txBox="1"/>
          <p:nvPr/>
        </p:nvSpPr>
        <p:spPr>
          <a:xfrm>
            <a:off x="420182" y="1014987"/>
            <a:ext cx="4995377" cy="617733"/>
          </a:xfrm>
          <a:prstGeom prst="rect">
            <a:avLst/>
          </a:prstGeom>
          <a:noFill/>
        </p:spPr>
        <p:txBody>
          <a:bodyPr wrap="square" rtlCol="0" anchor="t">
            <a:spAutoFit/>
          </a:bodyPr>
          <a:lstStyle/>
          <a:p>
            <a:pPr defTabSz="433471"/>
            <a:r>
              <a:rPr lang="es-MX" sz="1707" b="1" i="1">
                <a:solidFill>
                  <a:srgbClr val="000000">
                    <a:lumMod val="50000"/>
                    <a:lumOff val="50000"/>
                  </a:srgbClr>
                </a:solidFill>
                <a:latin typeface="Arial Narrow"/>
              </a:rPr>
              <a:t>El modelo de Gestión Tributaria que aspiramos ofrecer con base en la implementación y evolución de </a:t>
            </a:r>
            <a:r>
              <a:rPr lang="es-MX" sz="1707" b="1" i="1" err="1">
                <a:solidFill>
                  <a:srgbClr val="000000">
                    <a:lumMod val="50000"/>
                    <a:lumOff val="50000"/>
                  </a:srgbClr>
                </a:solidFill>
                <a:latin typeface="Arial Narrow"/>
              </a:rPr>
              <a:t>BogData</a:t>
            </a:r>
          </a:p>
        </p:txBody>
      </p:sp>
      <p:grpSp>
        <p:nvGrpSpPr>
          <p:cNvPr id="3" name="Grupo 2">
            <a:extLst>
              <a:ext uri="{FF2B5EF4-FFF2-40B4-BE49-F238E27FC236}">
                <a16:creationId xmlns:a16="http://schemas.microsoft.com/office/drawing/2014/main" id="{7411CB15-7324-4753-EEE7-8DD3E63E0D52}"/>
              </a:ext>
            </a:extLst>
          </p:cNvPr>
          <p:cNvGrpSpPr/>
          <p:nvPr/>
        </p:nvGrpSpPr>
        <p:grpSpPr>
          <a:xfrm>
            <a:off x="782320" y="1014987"/>
            <a:ext cx="10074772" cy="5101783"/>
            <a:chOff x="452143" y="840713"/>
            <a:chExt cx="10710483" cy="5294758"/>
          </a:xfrm>
        </p:grpSpPr>
        <p:sp>
          <p:nvSpPr>
            <p:cNvPr id="4" name="Rectángulo 3">
              <a:extLst>
                <a:ext uri="{FF2B5EF4-FFF2-40B4-BE49-F238E27FC236}">
                  <a16:creationId xmlns:a16="http://schemas.microsoft.com/office/drawing/2014/main" id="{4C058B07-031F-4EB0-5B47-60784D04A02C}"/>
                </a:ext>
              </a:extLst>
            </p:cNvPr>
            <p:cNvSpPr/>
            <p:nvPr/>
          </p:nvSpPr>
          <p:spPr>
            <a:xfrm>
              <a:off x="4357628" y="5206335"/>
              <a:ext cx="2154518" cy="929136"/>
            </a:xfrm>
            <a:prstGeom prst="rect">
              <a:avLst/>
            </a:prstGeom>
            <a:solidFill>
              <a:srgbClr val="D8EEF0"/>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Ins="34133"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138">
                  <a:solidFill>
                    <a:srgbClr val="000000"/>
                  </a:solidFill>
                  <a:latin typeface="Arial Narrow"/>
                </a:rPr>
                <a:t>Reportes de información</a:t>
              </a:r>
              <a:endParaRPr lang="es-ES" sz="1707">
                <a:solidFill>
                  <a:prstClr val="white"/>
                </a:solidFill>
                <a:latin typeface="Arial Narrow"/>
              </a:endParaRPr>
            </a:p>
            <a:p>
              <a:pPr marL="102347" indent="-102347" defTabSz="866943">
                <a:buFont typeface="Arial" panose="020B0604020202020204" pitchFamily="34" charset="0"/>
                <a:buChar char="•"/>
              </a:pPr>
              <a:r>
                <a:rPr lang="es-CO" sz="1138">
                  <a:solidFill>
                    <a:srgbClr val="000000"/>
                  </a:solidFill>
                  <a:latin typeface="Arial Narrow"/>
                </a:rPr>
                <a:t>Autenticación</a:t>
              </a:r>
            </a:p>
            <a:p>
              <a:pPr marL="102347" indent="-102347" defTabSz="866943">
                <a:buFont typeface="Arial" panose="020B0604020202020204" pitchFamily="34" charset="0"/>
                <a:buChar char="•"/>
              </a:pPr>
              <a:r>
                <a:rPr lang="es-CO" sz="1138">
                  <a:solidFill>
                    <a:srgbClr val="000000"/>
                  </a:solidFill>
                  <a:latin typeface="Arial Narrow"/>
                </a:rPr>
                <a:t>Radicación de trámites</a:t>
              </a:r>
            </a:p>
            <a:p>
              <a:pPr marL="102347" indent="-102347" defTabSz="866943">
                <a:buFont typeface="Arial" panose="020B0604020202020204" pitchFamily="34" charset="0"/>
                <a:buChar char="•"/>
              </a:pPr>
              <a:r>
                <a:rPr lang="es-MX" sz="1138">
                  <a:solidFill>
                    <a:srgbClr val="000000"/>
                  </a:solidFill>
                  <a:latin typeface="Arial Narrow"/>
                </a:rPr>
                <a:t>Consulta Expediente Tributario</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5" name="Rectángulo 4">
              <a:extLst>
                <a:ext uri="{FF2B5EF4-FFF2-40B4-BE49-F238E27FC236}">
                  <a16:creationId xmlns:a16="http://schemas.microsoft.com/office/drawing/2014/main" id="{5FC2584B-1D13-1389-68CE-011F2DFDBB6D}"/>
                </a:ext>
              </a:extLst>
            </p:cNvPr>
            <p:cNvSpPr/>
            <p:nvPr/>
          </p:nvSpPr>
          <p:spPr>
            <a:xfrm>
              <a:off x="470574" y="3433678"/>
              <a:ext cx="2995690" cy="2650552"/>
            </a:xfrm>
            <a:prstGeom prst="rect">
              <a:avLst/>
            </a:prstGeom>
            <a:solidFill>
              <a:schemeClr val="accent6">
                <a:lumMod val="20000"/>
                <a:lumOff val="8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Servicios gestión del </a:t>
              </a:r>
              <a:br>
                <a:rPr lang="es-CO" sz="1327">
                  <a:solidFill>
                    <a:prstClr val="white"/>
                  </a:solidFill>
                  <a:latin typeface="Arial Narrow"/>
                </a:rPr>
              </a:br>
              <a:r>
                <a:rPr lang="es-CO" sz="1327">
                  <a:solidFill>
                    <a:srgbClr val="000000"/>
                  </a:solidFill>
                  <a:latin typeface="Arial Narrow"/>
                </a:rPr>
                <a:t>conocimiento</a:t>
              </a:r>
              <a:endParaRPr lang="es-ES" sz="1707">
                <a:solidFill>
                  <a:srgbClr val="000000"/>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Trámites de registro</a:t>
              </a:r>
            </a:p>
            <a:p>
              <a:pPr marL="102347" indent="-102347" defTabSz="866943">
                <a:buFont typeface="Arial" panose="020B0604020202020204" pitchFamily="34" charset="0"/>
                <a:buChar char="•"/>
              </a:pPr>
              <a:r>
                <a:rPr lang="es-CO" sz="1327">
                  <a:solidFill>
                    <a:srgbClr val="000000"/>
                  </a:solidFill>
                  <a:latin typeface="Arial Narrow"/>
                </a:rPr>
                <a:t>Trámites bajo riesgo</a:t>
              </a:r>
            </a:p>
            <a:p>
              <a:pPr marL="102347" indent="-102347" defTabSz="866943">
                <a:buFont typeface="Arial" panose="020B0604020202020204" pitchFamily="34" charset="0"/>
                <a:buChar char="•"/>
              </a:pPr>
              <a:r>
                <a:rPr lang="es-CO" sz="1327">
                  <a:solidFill>
                    <a:srgbClr val="000000"/>
                  </a:solidFill>
                  <a:latin typeface="Arial Narrow"/>
                </a:rPr>
                <a:t>Obligaciones pendientes por sujeto</a:t>
              </a:r>
            </a:p>
            <a:p>
              <a:pPr marL="102347" indent="-102347" defTabSz="866943">
                <a:buFont typeface="Arial" panose="020B0604020202020204" pitchFamily="34" charset="0"/>
                <a:buChar char="•"/>
              </a:pPr>
              <a:r>
                <a:rPr lang="es-CO" sz="1327">
                  <a:solidFill>
                    <a:srgbClr val="000000"/>
                  </a:solidFill>
                  <a:latin typeface="Arial Narrow"/>
                </a:rPr>
                <a:t>Estado de cuenta</a:t>
              </a:r>
            </a:p>
            <a:p>
              <a:pPr marL="102347" indent="-102347" defTabSz="866943">
                <a:buFont typeface="Arial" panose="020B0604020202020204" pitchFamily="34" charset="0"/>
                <a:buChar char="•"/>
              </a:pPr>
              <a:r>
                <a:rPr lang="es-MX" sz="1327">
                  <a:solidFill>
                    <a:srgbClr val="000000"/>
                  </a:solidFill>
                  <a:latin typeface="Arial Narrow"/>
                </a:rPr>
                <a:t>Buzón electrónico</a:t>
              </a:r>
              <a:r>
                <a:rPr lang="es-MX" sz="1138">
                  <a:solidFill>
                    <a:srgbClr val="000000"/>
                  </a:solidFill>
                  <a:latin typeface="Arial Narrow"/>
                </a:rPr>
                <a:t> (Requerimientos; Notificaciones; Comunicaciones)</a:t>
              </a:r>
            </a:p>
            <a:p>
              <a:pPr marL="102347" indent="-102347" defTabSz="866943">
                <a:buFont typeface="Arial" panose="020B0604020202020204" pitchFamily="34" charset="0"/>
                <a:buChar char="•"/>
              </a:pPr>
              <a:r>
                <a:rPr lang="es-MX" sz="1327">
                  <a:solidFill>
                    <a:srgbClr val="000000"/>
                  </a:solidFill>
                  <a:latin typeface="Arial Narrow"/>
                </a:rPr>
                <a:t>Radicación, Seguimiento a trámites</a:t>
              </a:r>
            </a:p>
            <a:p>
              <a:pPr marL="102347" indent="-102347" defTabSz="866943">
                <a:buFont typeface="Arial" panose="020B0604020202020204" pitchFamily="34" charset="0"/>
                <a:buChar char="•"/>
              </a:pPr>
              <a:r>
                <a:rPr lang="es-MX" sz="1327">
                  <a:solidFill>
                    <a:srgbClr val="000000"/>
                  </a:solidFill>
                  <a:latin typeface="Arial Narrow"/>
                </a:rPr>
                <a:t>Declaraciones, correcciones, pagos</a:t>
              </a:r>
            </a:p>
            <a:p>
              <a:pPr marL="102347" indent="-102347" defTabSz="866943">
                <a:buFont typeface="Arial" panose="020B0604020202020204" pitchFamily="34" charset="0"/>
                <a:buChar char="•"/>
              </a:pPr>
              <a:r>
                <a:rPr lang="es-MX" sz="1327">
                  <a:solidFill>
                    <a:srgbClr val="000000"/>
                  </a:solidFill>
                  <a:latin typeface="Arial Narrow"/>
                </a:rPr>
                <a:t>Copias masivas de declaraciones </a:t>
              </a:r>
              <a:br>
                <a:rPr lang="es-MX" sz="1327">
                  <a:solidFill>
                    <a:prstClr val="white"/>
                  </a:solidFill>
                  <a:latin typeface="Arial Narrow"/>
                </a:rPr>
              </a:br>
              <a:r>
                <a:rPr lang="es-MX" sz="1327">
                  <a:solidFill>
                    <a:srgbClr val="000000"/>
                  </a:solidFill>
                  <a:latin typeface="Arial Narrow"/>
                </a:rPr>
                <a:t>sugeridas o facturas</a:t>
              </a:r>
            </a:p>
            <a:p>
              <a:pPr marL="102347" indent="-102347" defTabSz="866943">
                <a:buFont typeface="Arial" panose="020B0604020202020204" pitchFamily="34" charset="0"/>
                <a:buChar char="•"/>
              </a:pPr>
              <a:endParaRPr lang="es-MX" sz="1327">
                <a:solidFill>
                  <a:srgbClr val="000000"/>
                </a:solidFill>
                <a:latin typeface="Arial Narrow"/>
              </a:endParaRPr>
            </a:p>
            <a:p>
              <a:pPr marL="102347" indent="-102347" defTabSz="866943">
                <a:buFont typeface="Arial" panose="020B0604020202020204" pitchFamily="34" charset="0"/>
                <a:buChar char="•"/>
              </a:pPr>
              <a:endParaRPr lang="es-MX" sz="1327">
                <a:solidFill>
                  <a:srgbClr val="000000"/>
                </a:solidFill>
                <a:latin typeface="Arial Narrow"/>
              </a:endParaRPr>
            </a:p>
            <a:p>
              <a:pPr marL="102347" indent="-102347" defTabSz="866943">
                <a:buFont typeface="Arial" panose="020B0604020202020204" pitchFamily="34" charset="0"/>
                <a:buChar char="•"/>
              </a:pPr>
              <a:endParaRPr lang="es-MX" sz="1327">
                <a:solidFill>
                  <a:srgbClr val="000000"/>
                </a:solidFill>
                <a:latin typeface="Arial Narrow"/>
              </a:endParaRPr>
            </a:p>
          </p:txBody>
        </p:sp>
        <p:sp>
          <p:nvSpPr>
            <p:cNvPr id="6" name="Rectángulo 5">
              <a:extLst>
                <a:ext uri="{FF2B5EF4-FFF2-40B4-BE49-F238E27FC236}">
                  <a16:creationId xmlns:a16="http://schemas.microsoft.com/office/drawing/2014/main" id="{10351547-A23F-1A4E-78E8-EA92FECCBDF4}"/>
                </a:ext>
              </a:extLst>
            </p:cNvPr>
            <p:cNvSpPr/>
            <p:nvPr/>
          </p:nvSpPr>
          <p:spPr>
            <a:xfrm>
              <a:off x="452143" y="1587262"/>
              <a:ext cx="3069479" cy="1585065"/>
            </a:xfrm>
            <a:prstGeom prst="rect">
              <a:avLst/>
            </a:prstGeom>
            <a:solidFill>
              <a:schemeClr val="accent6">
                <a:lumMod val="20000"/>
                <a:lumOff val="8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Certificaciones; Descarga de Copias</a:t>
              </a:r>
              <a:endParaRPr lang="es-ES" sz="1707">
                <a:solidFill>
                  <a:prstClr val="white"/>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Obligaciones Pendientes por sujeto</a:t>
              </a:r>
            </a:p>
            <a:p>
              <a:pPr marL="102347" indent="-102347" defTabSz="866943">
                <a:buFont typeface="Arial" panose="020B0604020202020204" pitchFamily="34" charset="0"/>
                <a:buChar char="•"/>
              </a:pPr>
              <a:r>
                <a:rPr lang="es-CO" sz="1327">
                  <a:solidFill>
                    <a:srgbClr val="000000"/>
                  </a:solidFill>
                  <a:latin typeface="Arial Narrow"/>
                </a:rPr>
                <a:t>Relación de pagos</a:t>
              </a:r>
            </a:p>
            <a:p>
              <a:pPr marL="102347" indent="-102347" defTabSz="866943">
                <a:buFont typeface="Arial" panose="020B0604020202020204" pitchFamily="34" charset="0"/>
                <a:buChar char="•"/>
              </a:pPr>
              <a:r>
                <a:rPr lang="es-CO" sz="1327">
                  <a:solidFill>
                    <a:srgbClr val="000000"/>
                  </a:solidFill>
                  <a:latin typeface="Arial Narrow"/>
                </a:rPr>
                <a:t>Estado de cuenta</a:t>
              </a:r>
            </a:p>
            <a:p>
              <a:pPr marL="102347" indent="-102347" defTabSz="866943">
                <a:buFont typeface="Arial" panose="020B0604020202020204" pitchFamily="34" charset="0"/>
                <a:buChar char="•"/>
              </a:pPr>
              <a:r>
                <a:rPr lang="es-MX" sz="1327">
                  <a:solidFill>
                    <a:srgbClr val="000000"/>
                  </a:solidFill>
                  <a:latin typeface="Arial Narrow"/>
                </a:rPr>
                <a:t>Buzón electrónico</a:t>
              </a:r>
              <a:br>
                <a:rPr lang="es-MX" sz="1327">
                  <a:solidFill>
                    <a:prstClr val="white"/>
                  </a:solidFill>
                  <a:latin typeface="Arial Narrow"/>
                </a:rPr>
              </a:br>
              <a:r>
                <a:rPr lang="es-MX" sz="1138">
                  <a:solidFill>
                    <a:srgbClr val="000000"/>
                  </a:solidFill>
                  <a:latin typeface="Arial Narrow"/>
                </a:rPr>
                <a:t> (Requerimientos; Notificaciones; Comunicaciones)</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7" name="Rectángulo: esquinas redondeadas 6">
              <a:extLst>
                <a:ext uri="{FF2B5EF4-FFF2-40B4-BE49-F238E27FC236}">
                  <a16:creationId xmlns:a16="http://schemas.microsoft.com/office/drawing/2014/main" id="{7AAD76D4-BE50-FBC6-84CF-B1E49CFC1253}"/>
                </a:ext>
              </a:extLst>
            </p:cNvPr>
            <p:cNvSpPr/>
            <p:nvPr/>
          </p:nvSpPr>
          <p:spPr>
            <a:xfrm>
              <a:off x="3319260" y="3988962"/>
              <a:ext cx="659869" cy="2095267"/>
            </a:xfrm>
            <a:prstGeom prst="roundRect">
              <a:avLst/>
            </a:prstGeom>
            <a:solidFill>
              <a:schemeClr val="accent6">
                <a:lumMod val="75000"/>
              </a:schemeClr>
            </a:solidFill>
            <a:ln>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Operaciones </a:t>
              </a:r>
              <a:br>
                <a:rPr lang="es-CO" sz="1517" b="1">
                  <a:solidFill>
                    <a:srgbClr val="000000"/>
                  </a:solidFill>
                  <a:latin typeface="Arial Narrow"/>
                </a:rPr>
              </a:br>
              <a:r>
                <a:rPr lang="es-CO" sz="1517" b="1">
                  <a:solidFill>
                    <a:srgbClr val="000000"/>
                  </a:solidFill>
                  <a:latin typeface="Arial Narrow"/>
                </a:rPr>
                <a:t>Directas</a:t>
              </a:r>
            </a:p>
          </p:txBody>
        </p:sp>
        <p:sp>
          <p:nvSpPr>
            <p:cNvPr id="8" name="Rectángulo 7">
              <a:extLst>
                <a:ext uri="{FF2B5EF4-FFF2-40B4-BE49-F238E27FC236}">
                  <a16:creationId xmlns:a16="http://schemas.microsoft.com/office/drawing/2014/main" id="{6A9B950E-9EDF-F69F-1D2A-E7AC37E424D8}"/>
                </a:ext>
              </a:extLst>
            </p:cNvPr>
            <p:cNvSpPr/>
            <p:nvPr/>
          </p:nvSpPr>
          <p:spPr>
            <a:xfrm>
              <a:off x="7977058" y="4300274"/>
              <a:ext cx="2883447" cy="1578825"/>
            </a:xfrm>
            <a:prstGeom prst="rect">
              <a:avLst/>
            </a:prstGeom>
            <a:solidFill>
              <a:schemeClr val="bg2">
                <a:lumMod val="9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Ins="34133"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Calendario Tributario</a:t>
              </a:r>
              <a:endParaRPr lang="es-ES" sz="1707">
                <a:solidFill>
                  <a:prstClr val="white"/>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Eventos Educación Tributaria</a:t>
              </a:r>
            </a:p>
            <a:p>
              <a:pPr marL="102347" indent="-102347" defTabSz="866943">
                <a:buFont typeface="Arial" panose="020B0604020202020204" pitchFamily="34" charset="0"/>
                <a:buChar char="•"/>
              </a:pPr>
              <a:r>
                <a:rPr lang="es-CO" sz="1327">
                  <a:solidFill>
                    <a:srgbClr val="000000"/>
                  </a:solidFill>
                  <a:latin typeface="Arial Narrow"/>
                </a:rPr>
                <a:t>Foros tutoriales</a:t>
              </a:r>
            </a:p>
            <a:p>
              <a:pPr marL="102347" indent="-102347" defTabSz="866943">
                <a:buFont typeface="Arial" panose="020B0604020202020204" pitchFamily="34" charset="0"/>
                <a:buChar char="•"/>
              </a:pPr>
              <a:r>
                <a:rPr lang="es-MX" sz="1327">
                  <a:solidFill>
                    <a:srgbClr val="000000"/>
                  </a:solidFill>
                  <a:latin typeface="Arial Narrow"/>
                </a:rPr>
                <a:t>Noticias: Recaudo, Inversión, Rendición cuentas, Informes </a:t>
              </a:r>
            </a:p>
            <a:p>
              <a:pPr marL="102347" indent="-102347" defTabSz="866943">
                <a:buFont typeface="Arial" panose="020B0604020202020204" pitchFamily="34" charset="0"/>
                <a:buChar char="•"/>
              </a:pPr>
              <a:r>
                <a:rPr lang="es-MX" sz="1327">
                  <a:solidFill>
                    <a:srgbClr val="000000"/>
                  </a:solidFill>
                  <a:latin typeface="Arial Narrow"/>
                </a:rPr>
                <a:t>Información estadística histórico, Normatividad, Gobierno en Línea</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9" name="Rectángulo 8">
              <a:extLst>
                <a:ext uri="{FF2B5EF4-FFF2-40B4-BE49-F238E27FC236}">
                  <a16:creationId xmlns:a16="http://schemas.microsoft.com/office/drawing/2014/main" id="{C951B2AB-F173-98E3-3E42-BDD0D756E82C}"/>
                </a:ext>
              </a:extLst>
            </p:cNvPr>
            <p:cNvSpPr/>
            <p:nvPr/>
          </p:nvSpPr>
          <p:spPr>
            <a:xfrm>
              <a:off x="8912494" y="860688"/>
              <a:ext cx="2250132" cy="891142"/>
            </a:xfrm>
            <a:prstGeom prst="rect">
              <a:avLst/>
            </a:prstGeom>
            <a:solidFill>
              <a:schemeClr val="accent2">
                <a:lumMod val="20000"/>
                <a:lumOff val="8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327">
                  <a:solidFill>
                    <a:srgbClr val="000000"/>
                  </a:solidFill>
                  <a:latin typeface="Arial Narrow"/>
                </a:rPr>
                <a:t>Respuestas </a:t>
              </a:r>
              <a:br>
                <a:rPr lang="es-CO" sz="1327">
                  <a:solidFill>
                    <a:srgbClr val="000000"/>
                  </a:solidFill>
                  <a:latin typeface="Arial Narrow"/>
                </a:rPr>
              </a:br>
              <a:r>
                <a:rPr lang="es-CO" sz="1327">
                  <a:solidFill>
                    <a:srgbClr val="000000"/>
                  </a:solidFill>
                  <a:latin typeface="Arial Narrow"/>
                </a:rPr>
                <a:t>Tipo - Auto Atención</a:t>
              </a:r>
            </a:p>
          </p:txBody>
        </p:sp>
        <p:sp>
          <p:nvSpPr>
            <p:cNvPr id="10" name="Rectángulo: esquinas redondeadas 9">
              <a:extLst>
                <a:ext uri="{FF2B5EF4-FFF2-40B4-BE49-F238E27FC236}">
                  <a16:creationId xmlns:a16="http://schemas.microsoft.com/office/drawing/2014/main" id="{B417071E-5ECC-EC91-B8A0-F8A65A04D655}"/>
                </a:ext>
              </a:extLst>
            </p:cNvPr>
            <p:cNvSpPr/>
            <p:nvPr/>
          </p:nvSpPr>
          <p:spPr>
            <a:xfrm>
              <a:off x="6975705" y="840713"/>
              <a:ext cx="2016749" cy="911117"/>
            </a:xfrm>
            <a:prstGeom prst="roundRect">
              <a:avLst/>
            </a:prstGeom>
            <a:solidFill>
              <a:schemeClr val="accent2">
                <a:lumMod val="60000"/>
                <a:lumOff val="40000"/>
              </a:schemeClr>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Motor Inteligente de Respuestas</a:t>
              </a:r>
            </a:p>
          </p:txBody>
        </p:sp>
        <p:sp>
          <p:nvSpPr>
            <p:cNvPr id="11" name="Elipse 10">
              <a:extLst>
                <a:ext uri="{FF2B5EF4-FFF2-40B4-BE49-F238E27FC236}">
                  <a16:creationId xmlns:a16="http://schemas.microsoft.com/office/drawing/2014/main" id="{F3EA87E0-985E-71B7-D2E1-51F190BF5053}"/>
                </a:ext>
              </a:extLst>
            </p:cNvPr>
            <p:cNvSpPr/>
            <p:nvPr/>
          </p:nvSpPr>
          <p:spPr>
            <a:xfrm>
              <a:off x="5369138" y="875583"/>
              <a:ext cx="1879243" cy="1786748"/>
            </a:xfrm>
            <a:prstGeom prst="ellipse">
              <a:avLst/>
            </a:prstGeom>
            <a:solidFill>
              <a:srgbClr val="FFC000"/>
            </a:solidFill>
            <a:ln>
              <a:solidFill>
                <a:schemeClr val="tx1"/>
              </a:solidFill>
            </a:ln>
            <a:scene3d>
              <a:camera prst="orthographicFront"/>
              <a:lightRig rig="threePt" dir="t"/>
            </a:scene3d>
            <a:sp3d contourW="1270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lIns="34133" tIns="34133" rIns="34133" bIns="34133"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707" b="1">
                  <a:solidFill>
                    <a:schemeClr val="tx1"/>
                  </a:solidFill>
                  <a:latin typeface="Arial Narrow" panose="020B0606020202030204" pitchFamily="34" charset="0"/>
                </a:rPr>
                <a:t>Gestión del  Conocimiento</a:t>
              </a:r>
            </a:p>
          </p:txBody>
        </p:sp>
        <p:sp>
          <p:nvSpPr>
            <p:cNvPr id="12" name="Rectángulo: esquinas redondeadas 11">
              <a:extLst>
                <a:ext uri="{FF2B5EF4-FFF2-40B4-BE49-F238E27FC236}">
                  <a16:creationId xmlns:a16="http://schemas.microsoft.com/office/drawing/2014/main" id="{5C239EF1-FD50-B7AF-81D5-AF688E744F03}"/>
                </a:ext>
              </a:extLst>
            </p:cNvPr>
            <p:cNvSpPr/>
            <p:nvPr/>
          </p:nvSpPr>
          <p:spPr>
            <a:xfrm>
              <a:off x="7433851" y="4294979"/>
              <a:ext cx="659869" cy="1578825"/>
            </a:xfrm>
            <a:prstGeom prst="roundRect">
              <a:avLst/>
            </a:prstGeom>
            <a:solidFill>
              <a:schemeClr val="bg1">
                <a:lumMod val="75000"/>
              </a:schemeClr>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Informativos</a:t>
              </a:r>
            </a:p>
          </p:txBody>
        </p:sp>
        <p:sp>
          <p:nvSpPr>
            <p:cNvPr id="13" name="Rectángulo 12">
              <a:extLst>
                <a:ext uri="{FF2B5EF4-FFF2-40B4-BE49-F238E27FC236}">
                  <a16:creationId xmlns:a16="http://schemas.microsoft.com/office/drawing/2014/main" id="{95DD48B7-3756-3861-032E-05B68A9FEE23}"/>
                </a:ext>
              </a:extLst>
            </p:cNvPr>
            <p:cNvSpPr/>
            <p:nvPr/>
          </p:nvSpPr>
          <p:spPr>
            <a:xfrm>
              <a:off x="8040037" y="2033536"/>
              <a:ext cx="3122589" cy="1860533"/>
            </a:xfrm>
            <a:prstGeom prst="rect">
              <a:avLst/>
            </a:prstGeom>
            <a:solidFill>
              <a:schemeClr val="bg2">
                <a:lumMod val="9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Consultas reportes; Obligaciones pendientes; Certificaciones; Boletín Deudores</a:t>
              </a:r>
              <a:endParaRPr lang="es-ES" sz="1707">
                <a:solidFill>
                  <a:srgbClr val="000000"/>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Pagos PSE ; Código QR</a:t>
              </a:r>
            </a:p>
            <a:p>
              <a:pPr marL="102347" indent="-102347" defTabSz="866943">
                <a:buFont typeface="Arial" panose="020B0604020202020204" pitchFamily="34" charset="0"/>
                <a:buChar char="•"/>
              </a:pPr>
              <a:r>
                <a:rPr lang="es-CO" sz="1327">
                  <a:solidFill>
                    <a:srgbClr val="000000"/>
                  </a:solidFill>
                  <a:latin typeface="Arial Narrow"/>
                </a:rPr>
                <a:t>Descarga factura</a:t>
              </a:r>
            </a:p>
            <a:p>
              <a:pPr marL="102347" indent="-102347" defTabSz="866943">
                <a:buFont typeface="Arial" panose="020B0604020202020204" pitchFamily="34" charset="0"/>
                <a:buChar char="•"/>
              </a:pPr>
              <a:r>
                <a:rPr lang="es-CO" sz="1327">
                  <a:solidFill>
                    <a:srgbClr val="000000"/>
                  </a:solidFill>
                  <a:latin typeface="Arial Narrow"/>
                </a:rPr>
                <a:t>Consulta de trámites</a:t>
              </a:r>
            </a:p>
            <a:p>
              <a:pPr marL="102347" indent="-102347" defTabSz="866943">
                <a:buFont typeface="Arial" panose="020B0604020202020204" pitchFamily="34" charset="0"/>
                <a:buChar char="•"/>
              </a:pPr>
              <a:r>
                <a:rPr lang="es-CO" sz="1327">
                  <a:solidFill>
                    <a:srgbClr val="000000"/>
                  </a:solidFill>
                  <a:latin typeface="Arial Narrow"/>
                </a:rPr>
                <a:t>Verificación veracidad de actuaciones</a:t>
              </a:r>
            </a:p>
            <a:p>
              <a:pPr marL="102347" indent="-102347" defTabSz="866943">
                <a:buFont typeface="Arial" panose="020B0604020202020204" pitchFamily="34" charset="0"/>
                <a:buChar char="•"/>
              </a:pPr>
              <a:r>
                <a:rPr lang="es-CO" sz="1327">
                  <a:solidFill>
                    <a:srgbClr val="000000"/>
                  </a:solidFill>
                  <a:latin typeface="Arial Narrow"/>
                </a:rPr>
                <a:t>Denuncias terceros</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14" name="Rectángulo: esquinas redondeadas 13">
              <a:extLst>
                <a:ext uri="{FF2B5EF4-FFF2-40B4-BE49-F238E27FC236}">
                  <a16:creationId xmlns:a16="http://schemas.microsoft.com/office/drawing/2014/main" id="{1F49BB41-EE03-6FB2-A3FB-1D3ECE4AD7C8}"/>
                </a:ext>
              </a:extLst>
            </p:cNvPr>
            <p:cNvSpPr/>
            <p:nvPr/>
          </p:nvSpPr>
          <p:spPr>
            <a:xfrm>
              <a:off x="3292595" y="1509831"/>
              <a:ext cx="648276" cy="1746463"/>
            </a:xfrm>
            <a:prstGeom prst="roundRect">
              <a:avLst/>
            </a:prstGeom>
            <a:solidFill>
              <a:schemeClr val="accent6">
                <a:lumMod val="75000"/>
              </a:schemeClr>
            </a:solidFill>
            <a:ln>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Consultas</a:t>
              </a:r>
            </a:p>
          </p:txBody>
        </p:sp>
        <p:sp>
          <p:nvSpPr>
            <p:cNvPr id="15" name="Rectángulo: esquinas redondeadas 14">
              <a:extLst>
                <a:ext uri="{FF2B5EF4-FFF2-40B4-BE49-F238E27FC236}">
                  <a16:creationId xmlns:a16="http://schemas.microsoft.com/office/drawing/2014/main" id="{3B7F01F9-A1EE-D33C-2786-64C23C53E1E9}"/>
                </a:ext>
              </a:extLst>
            </p:cNvPr>
            <p:cNvSpPr/>
            <p:nvPr/>
          </p:nvSpPr>
          <p:spPr>
            <a:xfrm>
              <a:off x="7324667" y="2019669"/>
              <a:ext cx="834204" cy="1874400"/>
            </a:xfrm>
            <a:prstGeom prst="roundRect">
              <a:avLst/>
            </a:prstGeom>
            <a:solidFill>
              <a:schemeClr val="bg1">
                <a:lumMod val="75000"/>
              </a:schemeClr>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lnSpc>
                  <a:spcPct val="90000"/>
                </a:lnSpc>
              </a:pPr>
              <a:r>
                <a:rPr lang="es-CO" sz="1517" b="1">
                  <a:solidFill>
                    <a:srgbClr val="000000"/>
                  </a:solidFill>
                  <a:latin typeface="Arial Narrow"/>
                </a:rPr>
                <a:t>Trámites de </a:t>
              </a:r>
              <a:br>
                <a:rPr lang="es-CO" sz="1517" b="1">
                  <a:solidFill>
                    <a:srgbClr val="000000"/>
                  </a:solidFill>
                  <a:latin typeface="Arial Narrow"/>
                </a:rPr>
              </a:br>
              <a:r>
                <a:rPr lang="es-CO" sz="1517" b="1">
                  <a:solidFill>
                    <a:srgbClr val="000000"/>
                  </a:solidFill>
                  <a:latin typeface="Arial Narrow"/>
                </a:rPr>
                <a:t>Acceso por Objeto</a:t>
              </a:r>
            </a:p>
          </p:txBody>
        </p:sp>
        <p:sp>
          <p:nvSpPr>
            <p:cNvPr id="16" name="Elipse 15">
              <a:extLst>
                <a:ext uri="{FF2B5EF4-FFF2-40B4-BE49-F238E27FC236}">
                  <a16:creationId xmlns:a16="http://schemas.microsoft.com/office/drawing/2014/main" id="{FF9EA6DA-4B5C-4BAB-FD6B-70E09FF0D5C7}"/>
                </a:ext>
              </a:extLst>
            </p:cNvPr>
            <p:cNvSpPr/>
            <p:nvPr/>
          </p:nvSpPr>
          <p:spPr>
            <a:xfrm>
              <a:off x="6231433" y="3207414"/>
              <a:ext cx="1536322" cy="1501301"/>
            </a:xfrm>
            <a:prstGeom prst="ellipse">
              <a:avLst/>
            </a:prstGeom>
            <a:solidFill>
              <a:schemeClr val="accent6">
                <a:lumMod val="75000"/>
              </a:schemeClr>
            </a:solidFill>
            <a:ln>
              <a:solidFill>
                <a:schemeClr val="tx1"/>
              </a:solidFill>
            </a:ln>
            <a:scene3d>
              <a:camera prst="orthographicFront"/>
              <a:lightRig rig="threePt" dir="t"/>
            </a:scene3d>
            <a:sp3d contourW="1270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707" b="1">
                  <a:solidFill>
                    <a:srgbClr val="000000"/>
                  </a:solidFill>
                  <a:latin typeface="Arial Narrow"/>
                </a:rPr>
                <a:t>Acceso General</a:t>
              </a:r>
            </a:p>
          </p:txBody>
        </p:sp>
        <p:sp>
          <p:nvSpPr>
            <p:cNvPr id="17" name="Elipse 16">
              <a:extLst>
                <a:ext uri="{FF2B5EF4-FFF2-40B4-BE49-F238E27FC236}">
                  <a16:creationId xmlns:a16="http://schemas.microsoft.com/office/drawing/2014/main" id="{AE553D45-9598-F3F3-C06F-8EC152DF691F}"/>
                </a:ext>
              </a:extLst>
            </p:cNvPr>
            <p:cNvSpPr/>
            <p:nvPr/>
          </p:nvSpPr>
          <p:spPr>
            <a:xfrm>
              <a:off x="2582394" y="2946269"/>
              <a:ext cx="1564448" cy="1441428"/>
            </a:xfrm>
            <a:prstGeom prst="ellipse">
              <a:avLst/>
            </a:prstGeom>
            <a:solidFill>
              <a:schemeClr val="bg1">
                <a:lumMod val="75000"/>
              </a:schemeClr>
            </a:solidFill>
            <a:scene3d>
              <a:camera prst="orthographicFront"/>
              <a:lightRig rig="threePt" dir="t"/>
            </a:scene3d>
            <a:sp3d contourW="1270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lIns="3413" rIns="3413"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707" b="1">
                  <a:solidFill>
                    <a:srgbClr val="000000"/>
                  </a:solidFill>
                  <a:latin typeface="Arial Narrow"/>
                </a:rPr>
                <a:t>Acceso Autenticado</a:t>
              </a:r>
            </a:p>
          </p:txBody>
        </p:sp>
        <p:grpSp>
          <p:nvGrpSpPr>
            <p:cNvPr id="18" name="Grupo 17">
              <a:extLst>
                <a:ext uri="{FF2B5EF4-FFF2-40B4-BE49-F238E27FC236}">
                  <a16:creationId xmlns:a16="http://schemas.microsoft.com/office/drawing/2014/main" id="{E3306C37-02FD-C759-B26A-4EA7E8EB2283}"/>
                </a:ext>
              </a:extLst>
            </p:cNvPr>
            <p:cNvGrpSpPr/>
            <p:nvPr/>
          </p:nvGrpSpPr>
          <p:grpSpPr>
            <a:xfrm>
              <a:off x="3918384" y="2136942"/>
              <a:ext cx="2700139" cy="2622402"/>
              <a:chOff x="4160960" y="2243535"/>
              <a:chExt cx="3235536" cy="3095076"/>
            </a:xfrm>
          </p:grpSpPr>
          <p:grpSp>
            <p:nvGrpSpPr>
              <p:cNvPr id="21" name="Grupo 20">
                <a:extLst>
                  <a:ext uri="{FF2B5EF4-FFF2-40B4-BE49-F238E27FC236}">
                    <a16:creationId xmlns:a16="http://schemas.microsoft.com/office/drawing/2014/main" id="{F4549557-8F62-A6B8-54EF-27F75DB17C71}"/>
                  </a:ext>
                </a:extLst>
              </p:cNvPr>
              <p:cNvGrpSpPr/>
              <p:nvPr/>
            </p:nvGrpSpPr>
            <p:grpSpPr>
              <a:xfrm>
                <a:off x="4160960" y="2243535"/>
                <a:ext cx="3235536" cy="3095076"/>
                <a:chOff x="4419702" y="2094360"/>
                <a:chExt cx="3131586" cy="3131812"/>
              </a:xfrm>
            </p:grpSpPr>
            <p:sp>
              <p:nvSpPr>
                <p:cNvPr id="23" name="Elipse 22">
                  <a:extLst>
                    <a:ext uri="{FF2B5EF4-FFF2-40B4-BE49-F238E27FC236}">
                      <a16:creationId xmlns:a16="http://schemas.microsoft.com/office/drawing/2014/main" id="{B5EFEC5B-9D47-DEED-598C-B19C2D4AF8C0}"/>
                    </a:ext>
                  </a:extLst>
                </p:cNvPr>
                <p:cNvSpPr/>
                <p:nvPr/>
              </p:nvSpPr>
              <p:spPr>
                <a:xfrm>
                  <a:off x="4419702" y="2094360"/>
                  <a:ext cx="3131586" cy="3131812"/>
                </a:xfrm>
                <a:prstGeom prst="ellipse">
                  <a:avLst/>
                </a:prstGeom>
                <a:solidFill>
                  <a:srgbClr val="E6F4F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endParaRPr lang="es-CO" sz="1707">
                    <a:solidFill>
                      <a:prstClr val="white"/>
                    </a:solidFill>
                    <a:latin typeface="Arial Narrow"/>
                  </a:endParaRPr>
                </a:p>
              </p:txBody>
            </p:sp>
            <p:sp>
              <p:nvSpPr>
                <p:cNvPr id="24" name="Elipse 23">
                  <a:extLst>
                    <a:ext uri="{FF2B5EF4-FFF2-40B4-BE49-F238E27FC236}">
                      <a16:creationId xmlns:a16="http://schemas.microsoft.com/office/drawing/2014/main" id="{58EBB38B-B1B5-7A5B-3EA3-B416EDA4AF40}"/>
                    </a:ext>
                  </a:extLst>
                </p:cNvPr>
                <p:cNvSpPr/>
                <p:nvPr/>
              </p:nvSpPr>
              <p:spPr>
                <a:xfrm>
                  <a:off x="5046293" y="2638821"/>
                  <a:ext cx="1959120" cy="2029350"/>
                </a:xfrm>
                <a:prstGeom prst="ellipse">
                  <a:avLst/>
                </a:prstGeom>
                <a:solidFill>
                  <a:srgbClr val="75C4CB"/>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34133" rIns="34133"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3413" b="1">
                      <a:solidFill>
                        <a:prstClr val="white"/>
                      </a:solidFill>
                      <a:latin typeface="Arial Narrow"/>
                    </a:rPr>
                    <a:t>CORE</a:t>
                  </a:r>
                </a:p>
              </p:txBody>
            </p:sp>
          </p:grpSp>
          <p:sp>
            <p:nvSpPr>
              <p:cNvPr id="22" name="CuadroTexto 6">
                <a:extLst>
                  <a:ext uri="{FF2B5EF4-FFF2-40B4-BE49-F238E27FC236}">
                    <a16:creationId xmlns:a16="http://schemas.microsoft.com/office/drawing/2014/main" id="{899B6176-CD28-4179-E3F6-1DFCE70482BE}"/>
                  </a:ext>
                </a:extLst>
              </p:cNvPr>
              <p:cNvSpPr txBox="1"/>
              <p:nvPr/>
            </p:nvSpPr>
            <p:spPr>
              <a:xfrm rot="579102">
                <a:off x="4732492" y="2653417"/>
                <a:ext cx="2601870" cy="1655021"/>
              </a:xfrm>
              <a:prstGeom prst="rect">
                <a:avLst/>
              </a:prstGeom>
              <a:noFill/>
              <a:scene3d>
                <a:camera prst="orthographicFront"/>
                <a:lightRig rig="threePt" dir="t"/>
              </a:scene3d>
              <a:sp3d/>
            </p:spPr>
            <p:txBody>
              <a:bodyPr wrap="none" rtlCol="0">
                <a:prstTxWarp prst="textCircl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943"/>
                <a:r>
                  <a:rPr lang="es-CO" sz="3034" b="1">
                    <a:solidFill>
                      <a:srgbClr val="98D3D8"/>
                    </a:solidFill>
                    <a:latin typeface="Arial Narrow"/>
                  </a:rPr>
                  <a:t>Vista 360</a:t>
                </a:r>
              </a:p>
            </p:txBody>
          </p:sp>
        </p:grpSp>
        <p:sp>
          <p:nvSpPr>
            <p:cNvPr id="19" name="Rectángulo: esquinas redondeadas 18">
              <a:extLst>
                <a:ext uri="{FF2B5EF4-FFF2-40B4-BE49-F238E27FC236}">
                  <a16:creationId xmlns:a16="http://schemas.microsoft.com/office/drawing/2014/main" id="{5D317950-32C2-5A5F-D036-AA20702694B3}"/>
                </a:ext>
              </a:extLst>
            </p:cNvPr>
            <p:cNvSpPr/>
            <p:nvPr/>
          </p:nvSpPr>
          <p:spPr>
            <a:xfrm>
              <a:off x="4344484" y="4936726"/>
              <a:ext cx="2182397" cy="275244"/>
            </a:xfrm>
            <a:prstGeom prst="roundRect">
              <a:avLst/>
            </a:prstGeom>
            <a:solidFill>
              <a:srgbClr val="75C4CB"/>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Operaciones 2do. Nivel</a:t>
              </a:r>
            </a:p>
          </p:txBody>
        </p:sp>
        <p:sp>
          <p:nvSpPr>
            <p:cNvPr id="20" name="CuadroTexto 6">
              <a:extLst>
                <a:ext uri="{FF2B5EF4-FFF2-40B4-BE49-F238E27FC236}">
                  <a16:creationId xmlns:a16="http://schemas.microsoft.com/office/drawing/2014/main" id="{CB9B220F-C22B-7E73-8DB5-1FE36BAC8BD3}"/>
                </a:ext>
              </a:extLst>
            </p:cNvPr>
            <p:cNvSpPr txBox="1"/>
            <p:nvPr/>
          </p:nvSpPr>
          <p:spPr>
            <a:xfrm rot="11525899">
              <a:off x="3974153" y="3040774"/>
              <a:ext cx="2210158" cy="1402269"/>
            </a:xfrm>
            <a:prstGeom prst="rect">
              <a:avLst/>
            </a:prstGeom>
            <a:noFill/>
            <a:scene3d>
              <a:camera prst="orthographicFront"/>
              <a:lightRig rig="threePt" dir="t"/>
            </a:scene3d>
            <a:sp3d>
              <a:bevelT prst="coolSlant"/>
            </a:sp3d>
          </p:spPr>
          <p:txBody>
            <a:bodyPr wrap="none" rtlCol="0">
              <a:prstTxWarp prst="textCircl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943"/>
              <a:r>
                <a:rPr lang="es-CO" sz="3413" b="1">
                  <a:solidFill>
                    <a:srgbClr val="98D3D8"/>
                  </a:solidFill>
                  <a:latin typeface="Arial Narrow"/>
                </a:rPr>
                <a:t>Vista 360</a:t>
              </a:r>
            </a:p>
          </p:txBody>
        </p:sp>
      </p:grpSp>
      <p:sp>
        <p:nvSpPr>
          <p:cNvPr id="25" name="Título 1">
            <a:extLst>
              <a:ext uri="{FF2B5EF4-FFF2-40B4-BE49-F238E27FC236}">
                <a16:creationId xmlns:a16="http://schemas.microsoft.com/office/drawing/2014/main" id="{A44F8EBE-97F4-B13E-2F41-B3E782B85BE5}"/>
              </a:ext>
            </a:extLst>
          </p:cNvPr>
          <p:cNvSpPr txBox="1">
            <a:spLocks/>
          </p:cNvSpPr>
          <p:nvPr/>
        </p:nvSpPr>
        <p:spPr>
          <a:xfrm>
            <a:off x="98952" y="-2725"/>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eaLnBrk="0" hangingPunct="0"/>
            <a:r>
              <a:rPr lang="es-419" sz="3500" b="1" spc="-130">
                <a:solidFill>
                  <a:srgbClr val="C00000"/>
                </a:solidFill>
                <a:latin typeface="Calibri" panose="020F0502020204030204" pitchFamily="34" charset="0"/>
                <a:ea typeface="+mn-ea"/>
                <a:cs typeface="Calibri" panose="020F0502020204030204" pitchFamily="34" charset="0"/>
              </a:rPr>
              <a:t>BOGDATA </a:t>
            </a:r>
          </a:p>
          <a:p>
            <a:pPr eaLnBrk="0" hangingPunct="0"/>
            <a:r>
              <a:rPr lang="es-419" sz="3500" b="1" spc="-130">
                <a:solidFill>
                  <a:srgbClr val="C00000"/>
                </a:solidFill>
                <a:latin typeface="Calibri" panose="020F0502020204030204" pitchFamily="34" charset="0"/>
                <a:ea typeface="+mn-ea"/>
                <a:cs typeface="Calibri" panose="020F0502020204030204" pitchFamily="34" charset="0"/>
              </a:rPr>
              <a:t>Antecedentes – Eficiencia en la Administración Tributaria</a:t>
            </a:r>
          </a:p>
        </p:txBody>
      </p:sp>
    </p:spTree>
    <p:extLst>
      <p:ext uri="{BB962C8B-B14F-4D97-AF65-F5344CB8AC3E}">
        <p14:creationId xmlns:p14="http://schemas.microsoft.com/office/powerpoint/2010/main" val="3025248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76199EEF-70CA-7803-3D75-2647D3EB6C0E}"/>
              </a:ext>
            </a:extLst>
          </p:cNvPr>
          <p:cNvSpPr/>
          <p:nvPr/>
        </p:nvSpPr>
        <p:spPr>
          <a:xfrm>
            <a:off x="506085" y="1163608"/>
            <a:ext cx="6108724" cy="1018091"/>
          </a:xfrm>
          <a:prstGeom prst="round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defTabSz="433471"/>
            <a:r>
              <a:rPr lang="en-US" sz="1707" b="1" err="1">
                <a:solidFill>
                  <a:srgbClr val="000000"/>
                </a:solidFill>
                <a:latin typeface="Arial Narrow"/>
              </a:rPr>
              <a:t>Objeto</a:t>
            </a:r>
            <a:r>
              <a:rPr lang="en-US" sz="1707" b="1">
                <a:solidFill>
                  <a:srgbClr val="000000"/>
                </a:solidFill>
                <a:latin typeface="Arial Narrow"/>
              </a:rPr>
              <a:t>: </a:t>
            </a:r>
            <a:br>
              <a:rPr lang="en-US" sz="1707" b="1">
                <a:solidFill>
                  <a:srgbClr val="000000"/>
                </a:solidFill>
                <a:latin typeface="Arial Narrow"/>
              </a:rPr>
            </a:br>
            <a:r>
              <a:rPr lang="en-US" sz="1707" err="1">
                <a:solidFill>
                  <a:srgbClr val="000000"/>
                </a:solidFill>
                <a:latin typeface="Arial Narrow"/>
                <a:ea typeface="+mn-lt"/>
                <a:cs typeface="+mn-lt"/>
              </a:rPr>
              <a:t>Adquirir</a:t>
            </a:r>
            <a:r>
              <a:rPr lang="en-US" sz="1707">
                <a:solidFill>
                  <a:srgbClr val="000000"/>
                </a:solidFill>
                <a:latin typeface="Arial Narrow"/>
                <a:ea typeface="+mn-lt"/>
                <a:cs typeface="+mn-lt"/>
              </a:rPr>
              <a:t> e </a:t>
            </a:r>
            <a:r>
              <a:rPr lang="en-US" sz="1707" err="1">
                <a:solidFill>
                  <a:srgbClr val="000000"/>
                </a:solidFill>
                <a:latin typeface="Arial Narrow"/>
                <a:ea typeface="+mn-lt"/>
                <a:cs typeface="+mn-lt"/>
              </a:rPr>
              <a:t>implementar</a:t>
            </a:r>
            <a:r>
              <a:rPr lang="en-US" sz="1707">
                <a:solidFill>
                  <a:srgbClr val="000000"/>
                </a:solidFill>
                <a:latin typeface="Arial Narrow"/>
                <a:ea typeface="+mn-lt"/>
                <a:cs typeface="+mn-lt"/>
              </a:rPr>
              <a:t> el CORE </a:t>
            </a:r>
            <a:r>
              <a:rPr lang="en-US" sz="1707" err="1">
                <a:solidFill>
                  <a:srgbClr val="000000"/>
                </a:solidFill>
                <a:latin typeface="Arial Narrow"/>
                <a:ea typeface="+mn-lt"/>
                <a:cs typeface="+mn-lt"/>
              </a:rPr>
              <a:t>Tributario</a:t>
            </a:r>
            <a:r>
              <a:rPr lang="en-US" sz="1707">
                <a:solidFill>
                  <a:srgbClr val="000000"/>
                </a:solidFill>
                <a:latin typeface="Arial Narrow"/>
                <a:ea typeface="+mn-lt"/>
                <a:cs typeface="+mn-lt"/>
              </a:rPr>
              <a:t> y el ERP para la </a:t>
            </a:r>
            <a:r>
              <a:rPr lang="en-US" sz="1707" err="1">
                <a:solidFill>
                  <a:srgbClr val="000000"/>
                </a:solidFill>
                <a:latin typeface="Arial Narrow"/>
                <a:ea typeface="+mn-lt"/>
                <a:cs typeface="+mn-lt"/>
              </a:rPr>
              <a:t>Secretaría</a:t>
            </a:r>
            <a:r>
              <a:rPr lang="en-US" sz="1707">
                <a:solidFill>
                  <a:srgbClr val="000000"/>
                </a:solidFill>
                <a:latin typeface="Arial Narrow"/>
                <a:ea typeface="+mn-lt"/>
                <a:cs typeface="+mn-lt"/>
              </a:rPr>
              <a:t> </a:t>
            </a:r>
            <a:r>
              <a:rPr lang="en-US" sz="1707" err="1">
                <a:solidFill>
                  <a:srgbClr val="000000"/>
                </a:solidFill>
                <a:latin typeface="Arial Narrow"/>
                <a:ea typeface="+mn-lt"/>
                <a:cs typeface="+mn-lt"/>
              </a:rPr>
              <a:t>Distrital</a:t>
            </a:r>
            <a:r>
              <a:rPr lang="en-US" sz="1707">
                <a:solidFill>
                  <a:srgbClr val="000000"/>
                </a:solidFill>
                <a:latin typeface="Arial Narrow"/>
                <a:ea typeface="+mn-lt"/>
                <a:cs typeface="+mn-lt"/>
              </a:rPr>
              <a:t> de Hacienda con el fin de </a:t>
            </a:r>
            <a:r>
              <a:rPr lang="en-US" sz="1707" err="1">
                <a:solidFill>
                  <a:srgbClr val="000000"/>
                </a:solidFill>
                <a:latin typeface="Arial Narrow"/>
                <a:ea typeface="+mn-lt"/>
                <a:cs typeface="+mn-lt"/>
              </a:rPr>
              <a:t>optimizar</a:t>
            </a:r>
            <a:r>
              <a:rPr lang="en-US" sz="1707">
                <a:solidFill>
                  <a:srgbClr val="000000"/>
                </a:solidFill>
                <a:latin typeface="Arial Narrow"/>
                <a:ea typeface="+mn-lt"/>
                <a:cs typeface="+mn-lt"/>
              </a:rPr>
              <a:t> los </a:t>
            </a:r>
            <a:r>
              <a:rPr lang="en-US" sz="1707" err="1">
                <a:solidFill>
                  <a:srgbClr val="000000"/>
                </a:solidFill>
                <a:latin typeface="Arial Narrow"/>
                <a:ea typeface="+mn-lt"/>
                <a:cs typeface="+mn-lt"/>
              </a:rPr>
              <a:t>procesos</a:t>
            </a:r>
            <a:r>
              <a:rPr lang="en-US" sz="1707">
                <a:solidFill>
                  <a:srgbClr val="000000"/>
                </a:solidFill>
                <a:latin typeface="Arial Narrow"/>
                <a:ea typeface="+mn-lt"/>
                <a:cs typeface="+mn-lt"/>
              </a:rPr>
              <a:t> de la </a:t>
            </a:r>
            <a:r>
              <a:rPr lang="en-US" sz="1707" err="1">
                <a:solidFill>
                  <a:srgbClr val="000000"/>
                </a:solidFill>
                <a:latin typeface="Arial Narrow"/>
                <a:ea typeface="+mn-lt"/>
                <a:cs typeface="+mn-lt"/>
              </a:rPr>
              <a:t>Entidad</a:t>
            </a:r>
            <a:r>
              <a:rPr lang="en-US" sz="1707">
                <a:solidFill>
                  <a:srgbClr val="000000"/>
                </a:solidFill>
                <a:latin typeface="Arial Narrow"/>
                <a:ea typeface="+mn-lt"/>
                <a:cs typeface="+mn-lt"/>
              </a:rPr>
              <a:t>.</a:t>
            </a:r>
            <a:endParaRPr lang="en-US" sz="1707">
              <a:solidFill>
                <a:srgbClr val="000000"/>
              </a:solidFill>
              <a:latin typeface="Arial Narrow"/>
            </a:endParaRPr>
          </a:p>
        </p:txBody>
      </p:sp>
      <p:sp>
        <p:nvSpPr>
          <p:cNvPr id="5" name="Rectangle: Rounded Corners 17">
            <a:extLst>
              <a:ext uri="{FF2B5EF4-FFF2-40B4-BE49-F238E27FC236}">
                <a16:creationId xmlns:a16="http://schemas.microsoft.com/office/drawing/2014/main" id="{8D48C46A-6EA6-8637-C1DC-678E49363F35}"/>
              </a:ext>
            </a:extLst>
          </p:cNvPr>
          <p:cNvSpPr/>
          <p:nvPr/>
        </p:nvSpPr>
        <p:spPr>
          <a:xfrm>
            <a:off x="506086" y="2338423"/>
            <a:ext cx="6186545" cy="3589765"/>
          </a:xfrm>
          <a:prstGeom prst="roundRec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just" defTabSz="433471"/>
            <a:endParaRPr lang="es-CO" sz="1600" b="1">
              <a:solidFill>
                <a:srgbClr val="000000"/>
              </a:solidFill>
              <a:ea typeface="Segoe UI"/>
              <a:cs typeface="Segoe UI"/>
            </a:endParaRPr>
          </a:p>
          <a:p>
            <a:pPr algn="just" defTabSz="433471"/>
            <a:endParaRPr lang="es-CO" sz="1600" b="1">
              <a:solidFill>
                <a:srgbClr val="000000"/>
              </a:solidFill>
              <a:ea typeface="Segoe UI"/>
              <a:cs typeface="Segoe UI"/>
            </a:endParaRPr>
          </a:p>
          <a:p>
            <a:pPr algn="just" defTabSz="433471"/>
            <a:r>
              <a:rPr lang="es-CO" sz="1600" b="1">
                <a:solidFill>
                  <a:srgbClr val="000000"/>
                </a:solidFill>
                <a:ea typeface="Segoe UI"/>
                <a:cs typeface="Segoe UI"/>
              </a:rPr>
              <a:t>Proceso:</a:t>
            </a:r>
            <a:r>
              <a:rPr lang="es-CO" sz="1600">
                <a:solidFill>
                  <a:srgbClr val="000000"/>
                </a:solidFill>
                <a:ea typeface="Segoe UI"/>
                <a:cs typeface="Segoe UI"/>
              </a:rPr>
              <a:t> Licitación Pública</a:t>
            </a:r>
            <a:r>
              <a:rPr lang="en-US" sz="1600">
                <a:solidFill>
                  <a:srgbClr val="000000"/>
                </a:solidFill>
                <a:ea typeface="Segoe UI"/>
                <a:cs typeface="Segoe UI"/>
              </a:rPr>
              <a:t>​, 5 </a:t>
            </a:r>
            <a:r>
              <a:rPr lang="en-US" sz="1600" err="1">
                <a:solidFill>
                  <a:srgbClr val="000000"/>
                </a:solidFill>
                <a:ea typeface="Segoe UI"/>
                <a:cs typeface="Segoe UI"/>
              </a:rPr>
              <a:t>proponentes</a:t>
            </a:r>
            <a:r>
              <a:rPr lang="en-US" sz="1600">
                <a:solidFill>
                  <a:srgbClr val="000000"/>
                </a:solidFill>
                <a:ea typeface="Segoe UI"/>
                <a:cs typeface="Segoe UI"/>
              </a:rPr>
              <a:t>.</a:t>
            </a:r>
          </a:p>
          <a:p>
            <a:pPr algn="just" defTabSz="433471"/>
            <a:r>
              <a:rPr lang="es-CO" sz="1600" b="1">
                <a:solidFill>
                  <a:srgbClr val="000000"/>
                </a:solidFill>
                <a:ea typeface="Segoe UI"/>
                <a:cs typeface="Segoe UI"/>
              </a:rPr>
              <a:t>Contratista: UNIÓN TEMPORAL CORE TRIBUTARIO SDH:​​</a:t>
            </a:r>
          </a:p>
          <a:p>
            <a:pPr algn="just" defTabSz="433471"/>
            <a:r>
              <a:rPr lang="es-CO" sz="1600">
                <a:solidFill>
                  <a:srgbClr val="000000"/>
                </a:solidFill>
                <a:ea typeface="Segoe UI"/>
                <a:cs typeface="Segoe UI"/>
              </a:rPr>
              <a:t>Informática El Corte Inglés S.A. Sucursal Colombia (55 % participación).​</a:t>
            </a:r>
            <a:r>
              <a:rPr lang="en-US" sz="1600">
                <a:solidFill>
                  <a:srgbClr val="000000"/>
                </a:solidFill>
                <a:ea typeface="Segoe UI"/>
                <a:cs typeface="Segoe UI"/>
              </a:rPr>
              <a:t>​</a:t>
            </a:r>
          </a:p>
          <a:p>
            <a:pPr algn="just" defTabSz="433471"/>
            <a:r>
              <a:rPr lang="es-CO" sz="1600">
                <a:solidFill>
                  <a:srgbClr val="000000"/>
                </a:solidFill>
                <a:ea typeface="Segoe UI"/>
                <a:cs typeface="Segoe UI"/>
              </a:rPr>
              <a:t>Sinergia de Negocio, Consultores S. de RL. de CV (45 % participación).</a:t>
            </a:r>
            <a:r>
              <a:rPr lang="en-US" sz="1600">
                <a:solidFill>
                  <a:srgbClr val="000000"/>
                </a:solidFill>
                <a:ea typeface="Segoe UI"/>
                <a:cs typeface="Segoe UI"/>
              </a:rPr>
              <a:t>​​</a:t>
            </a:r>
          </a:p>
          <a:p>
            <a:pPr algn="just" defTabSz="433471"/>
            <a:r>
              <a:rPr lang="es-CO" sz="1600">
                <a:solidFill>
                  <a:srgbClr val="000000"/>
                </a:solidFill>
                <a:ea typeface="Segoe UI"/>
                <a:cs typeface="Segoe UI"/>
              </a:rPr>
              <a:t>​</a:t>
            </a:r>
            <a:r>
              <a:rPr lang="en-US" sz="1600">
                <a:solidFill>
                  <a:srgbClr val="000000"/>
                </a:solidFill>
                <a:ea typeface="Segoe UI"/>
                <a:cs typeface="Segoe UI"/>
              </a:rPr>
              <a:t>​</a:t>
            </a:r>
          </a:p>
          <a:p>
            <a:pPr algn="just" defTabSz="433471"/>
            <a:r>
              <a:rPr lang="es-CO" sz="1600" b="1">
                <a:solidFill>
                  <a:srgbClr val="000000"/>
                </a:solidFill>
                <a:ea typeface="Segoe UI"/>
                <a:cs typeface="Segoe UI"/>
              </a:rPr>
              <a:t>Suscripción:</a:t>
            </a:r>
            <a:r>
              <a:rPr lang="es-CO" sz="1600">
                <a:solidFill>
                  <a:srgbClr val="000000"/>
                </a:solidFill>
                <a:ea typeface="Segoe UI"/>
                <a:cs typeface="Segoe UI"/>
              </a:rPr>
              <a:t> Diciembre 14 de 2017.</a:t>
            </a:r>
            <a:r>
              <a:rPr lang="en-US" sz="1600">
                <a:solidFill>
                  <a:srgbClr val="000000"/>
                </a:solidFill>
                <a:ea typeface="Segoe UI"/>
                <a:cs typeface="Segoe UI"/>
              </a:rPr>
              <a:t>​​</a:t>
            </a:r>
          </a:p>
          <a:p>
            <a:pPr algn="just" defTabSz="433471"/>
            <a:r>
              <a:rPr lang="es-CO" sz="1600" b="1">
                <a:solidFill>
                  <a:srgbClr val="000000"/>
                </a:solidFill>
                <a:ea typeface="Segoe UI"/>
                <a:cs typeface="Segoe UI"/>
              </a:rPr>
              <a:t>Inicio: </a:t>
            </a:r>
            <a:r>
              <a:rPr lang="es-CO" sz="1600">
                <a:solidFill>
                  <a:srgbClr val="000000"/>
                </a:solidFill>
                <a:ea typeface="Segoe UI"/>
                <a:cs typeface="Segoe UI"/>
              </a:rPr>
              <a:t>Diciembre 18 de  2017.​</a:t>
            </a:r>
            <a:r>
              <a:rPr lang="en-US" sz="1600">
                <a:solidFill>
                  <a:srgbClr val="000000"/>
                </a:solidFill>
                <a:ea typeface="Segoe UI"/>
                <a:cs typeface="Segoe UI"/>
              </a:rPr>
              <a:t>​</a:t>
            </a:r>
          </a:p>
          <a:p>
            <a:pPr algn="just" defTabSz="433471"/>
            <a:r>
              <a:rPr lang="es-CO" sz="1600" b="1">
                <a:solidFill>
                  <a:srgbClr val="000000"/>
                </a:solidFill>
                <a:ea typeface="Segoe UI"/>
                <a:cs typeface="Segoe UI"/>
              </a:rPr>
              <a:t>Terminación:</a:t>
            </a:r>
            <a:r>
              <a:rPr lang="es-CO" sz="1600">
                <a:solidFill>
                  <a:srgbClr val="000000"/>
                </a:solidFill>
                <a:ea typeface="Segoe UI"/>
                <a:cs typeface="Segoe UI"/>
              </a:rPr>
              <a:t> Septiembre 30 de 2022.</a:t>
            </a:r>
            <a:r>
              <a:rPr lang="en-US" sz="1600">
                <a:solidFill>
                  <a:srgbClr val="000000"/>
                </a:solidFill>
                <a:ea typeface="Segoe UI"/>
                <a:cs typeface="Segoe UI"/>
              </a:rPr>
              <a:t>​</a:t>
            </a:r>
          </a:p>
          <a:p>
            <a:pPr algn="just" defTabSz="433471"/>
            <a:r>
              <a:rPr lang="es-CO" sz="1600" b="1">
                <a:solidFill>
                  <a:srgbClr val="000000"/>
                </a:solidFill>
                <a:ea typeface="Segoe UI"/>
                <a:cs typeface="Segoe UI"/>
              </a:rPr>
              <a:t>Fabricante de la Solución:</a:t>
            </a:r>
            <a:r>
              <a:rPr lang="es-CO" sz="1600">
                <a:solidFill>
                  <a:srgbClr val="000000"/>
                </a:solidFill>
                <a:ea typeface="Segoe UI"/>
                <a:cs typeface="Segoe UI"/>
              </a:rPr>
              <a:t> SAP-AG.​</a:t>
            </a:r>
            <a:r>
              <a:rPr lang="en-US" sz="1600">
                <a:solidFill>
                  <a:srgbClr val="000000"/>
                </a:solidFill>
                <a:ea typeface="Segoe UI"/>
                <a:cs typeface="Segoe UI"/>
              </a:rPr>
              <a:t>​</a:t>
            </a:r>
          </a:p>
          <a:p>
            <a:pPr algn="just" defTabSz="433471"/>
            <a:r>
              <a:rPr lang="es-CO" sz="1600" b="1">
                <a:solidFill>
                  <a:srgbClr val="000000"/>
                </a:solidFill>
                <a:ea typeface="Segoe UI"/>
                <a:cs typeface="Segoe UI"/>
              </a:rPr>
              <a:t>Valor Inicial: </a:t>
            </a:r>
            <a:r>
              <a:rPr lang="es-CO" sz="1600">
                <a:solidFill>
                  <a:srgbClr val="000000"/>
                </a:solidFill>
                <a:ea typeface="Segoe UI"/>
                <a:cs typeface="Segoe UI"/>
              </a:rPr>
              <a:t>$ 39.828.475.000</a:t>
            </a:r>
          </a:p>
          <a:p>
            <a:pPr algn="just" defTabSz="433471"/>
            <a:r>
              <a:rPr lang="es-CO" sz="1600" b="1">
                <a:solidFill>
                  <a:srgbClr val="000000"/>
                </a:solidFill>
                <a:ea typeface="Segoe UI"/>
                <a:cs typeface="Segoe UI"/>
              </a:rPr>
              <a:t>Valor Adiciones: </a:t>
            </a:r>
            <a:r>
              <a:rPr lang="es-CO" sz="1600">
                <a:solidFill>
                  <a:srgbClr val="000000"/>
                </a:solidFill>
                <a:ea typeface="Segoe UI"/>
                <a:cs typeface="Segoe UI"/>
              </a:rPr>
              <a:t>$24.521.147.763</a:t>
            </a:r>
          </a:p>
          <a:p>
            <a:pPr algn="just" defTabSz="433471"/>
            <a:r>
              <a:rPr lang="es-CO" sz="1600" b="1">
                <a:solidFill>
                  <a:srgbClr val="000000"/>
                </a:solidFill>
                <a:cs typeface="Segoe UI"/>
              </a:rPr>
              <a:t>Valor Total: </a:t>
            </a:r>
            <a:r>
              <a:rPr lang="es-CO" sz="1600">
                <a:solidFill>
                  <a:srgbClr val="000000"/>
                </a:solidFill>
                <a:cs typeface="Segoe UI"/>
              </a:rPr>
              <a:t>$64.349.622.763</a:t>
            </a:r>
          </a:p>
          <a:p>
            <a:pPr algn="just" defTabSz="433471"/>
            <a:endParaRPr lang="es-CO" sz="1707" b="1">
              <a:solidFill>
                <a:srgbClr val="000000"/>
              </a:solidFill>
              <a:latin typeface="Arial Narrow"/>
              <a:cs typeface="Segoe UI"/>
            </a:endParaRPr>
          </a:p>
          <a:p>
            <a:pPr algn="just" defTabSz="433471"/>
            <a:endParaRPr lang="en-US" sz="1707">
              <a:solidFill>
                <a:srgbClr val="000000"/>
              </a:solidFill>
              <a:latin typeface="Arial Narrow"/>
              <a:cs typeface="Segoe UI"/>
            </a:endParaRPr>
          </a:p>
        </p:txBody>
      </p:sp>
      <p:pic>
        <p:nvPicPr>
          <p:cNvPr id="6" name="Picture 8">
            <a:extLst>
              <a:ext uri="{FF2B5EF4-FFF2-40B4-BE49-F238E27FC236}">
                <a16:creationId xmlns:a16="http://schemas.microsoft.com/office/drawing/2014/main" id="{E9AB40F5-0F74-CD33-4F34-16057686E3FB}"/>
              </a:ext>
            </a:extLst>
          </p:cNvPr>
          <p:cNvPicPr>
            <a:picLocks noChangeAspect="1"/>
          </p:cNvPicPr>
          <p:nvPr/>
        </p:nvPicPr>
        <p:blipFill rotWithShape="1">
          <a:blip r:embed="rId2"/>
          <a:srcRect l="25449"/>
          <a:stretch/>
        </p:blipFill>
        <p:spPr>
          <a:xfrm>
            <a:off x="6877574" y="1648206"/>
            <a:ext cx="5016043" cy="3771019"/>
          </a:xfrm>
          <a:prstGeom prst="roundRect">
            <a:avLst>
              <a:gd name="adj" fmla="val 5033"/>
            </a:avLst>
          </a:prstGeom>
        </p:spPr>
      </p:pic>
      <p:sp>
        <p:nvSpPr>
          <p:cNvPr id="7" name="Título 1">
            <a:extLst>
              <a:ext uri="{FF2B5EF4-FFF2-40B4-BE49-F238E27FC236}">
                <a16:creationId xmlns:a16="http://schemas.microsoft.com/office/drawing/2014/main" id="{8D8D769A-3A3A-E19B-6E4C-35CBC2CA9369}"/>
              </a:ext>
            </a:extLst>
          </p:cNvPr>
          <p:cNvSpPr txBox="1">
            <a:spLocks/>
          </p:cNvSpPr>
          <p:nvPr/>
        </p:nvSpPr>
        <p:spPr>
          <a:xfrm>
            <a:off x="159912" y="108299"/>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eaLnBrk="0" hangingPunct="0"/>
            <a:r>
              <a:rPr lang="es-419" sz="3500" b="1" spc="-130">
                <a:solidFill>
                  <a:srgbClr val="C00000"/>
                </a:solidFill>
                <a:latin typeface="Calibri" panose="020F0502020204030204" pitchFamily="34" charset="0"/>
                <a:ea typeface="+mn-ea"/>
                <a:cs typeface="Calibri" panose="020F0502020204030204" pitchFamily="34" charset="0"/>
              </a:rPr>
              <a:t>BOGDATA Antecedentes – Información contractual</a:t>
            </a:r>
          </a:p>
        </p:txBody>
      </p:sp>
    </p:spTree>
    <p:extLst>
      <p:ext uri="{BB962C8B-B14F-4D97-AF65-F5344CB8AC3E}">
        <p14:creationId xmlns:p14="http://schemas.microsoft.com/office/powerpoint/2010/main" val="4086644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97D0B9D0-41AB-9203-DA5B-6F5225221374}"/>
              </a:ext>
            </a:extLst>
          </p:cNvPr>
          <p:cNvSpPr/>
          <p:nvPr/>
        </p:nvSpPr>
        <p:spPr>
          <a:xfrm>
            <a:off x="1126749" y="1089176"/>
            <a:ext cx="721642" cy="72425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srgbClr val="000000">
                    <a:lumMod val="50000"/>
                    <a:lumOff val="50000"/>
                  </a:srgbClr>
                </a:solidFill>
                <a:latin typeface="Arial Narrow"/>
              </a:rPr>
              <a:t>E1</a:t>
            </a:r>
            <a:r>
              <a:rPr lang="es-CO" sz="1707">
                <a:solidFill>
                  <a:srgbClr val="000000">
                    <a:lumMod val="50000"/>
                    <a:lumOff val="50000"/>
                  </a:srgbClr>
                </a:solidFill>
                <a:latin typeface="Arial Narrow"/>
              </a:rPr>
              <a:t> </a:t>
            </a:r>
          </a:p>
          <a:p>
            <a:pPr algn="ctr" defTabSz="433471"/>
            <a:r>
              <a:rPr lang="es-CO" sz="1327">
                <a:solidFill>
                  <a:srgbClr val="000000">
                    <a:lumMod val="50000"/>
                    <a:lumOff val="50000"/>
                  </a:srgbClr>
                </a:solidFill>
                <a:latin typeface="Arial Narrow"/>
              </a:rPr>
              <a:t>(89)</a:t>
            </a:r>
          </a:p>
        </p:txBody>
      </p:sp>
      <p:sp>
        <p:nvSpPr>
          <p:cNvPr id="3" name="Rectángulo: esquinas redondeadas 2">
            <a:extLst>
              <a:ext uri="{FF2B5EF4-FFF2-40B4-BE49-F238E27FC236}">
                <a16:creationId xmlns:a16="http://schemas.microsoft.com/office/drawing/2014/main" id="{49E75F80-8F52-1611-6F06-8145F5C66C7E}"/>
              </a:ext>
            </a:extLst>
          </p:cNvPr>
          <p:cNvSpPr/>
          <p:nvPr/>
        </p:nvSpPr>
        <p:spPr>
          <a:xfrm>
            <a:off x="1126749" y="2015097"/>
            <a:ext cx="721642" cy="72425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srgbClr val="000000">
                    <a:lumMod val="50000"/>
                    <a:lumOff val="50000"/>
                  </a:srgbClr>
                </a:solidFill>
                <a:latin typeface="Arial Narrow"/>
              </a:rPr>
              <a:t>E2</a:t>
            </a:r>
            <a:r>
              <a:rPr lang="es-CO" sz="1707">
                <a:solidFill>
                  <a:srgbClr val="000000">
                    <a:lumMod val="50000"/>
                    <a:lumOff val="50000"/>
                  </a:srgbClr>
                </a:solidFill>
                <a:latin typeface="Arial Narrow"/>
              </a:rPr>
              <a:t> </a:t>
            </a:r>
          </a:p>
          <a:p>
            <a:pPr algn="ctr" defTabSz="433471"/>
            <a:r>
              <a:rPr lang="es-CO" sz="1327">
                <a:solidFill>
                  <a:srgbClr val="000000">
                    <a:lumMod val="50000"/>
                    <a:lumOff val="50000"/>
                  </a:srgbClr>
                </a:solidFill>
                <a:latin typeface="Arial Narrow"/>
              </a:rPr>
              <a:t>(36)</a:t>
            </a:r>
          </a:p>
        </p:txBody>
      </p:sp>
      <p:sp>
        <p:nvSpPr>
          <p:cNvPr id="4" name="Rectángulo: esquinas redondeadas 3">
            <a:extLst>
              <a:ext uri="{FF2B5EF4-FFF2-40B4-BE49-F238E27FC236}">
                <a16:creationId xmlns:a16="http://schemas.microsoft.com/office/drawing/2014/main" id="{58A4E0FB-589E-081E-4925-451A97E8CDA1}"/>
              </a:ext>
            </a:extLst>
          </p:cNvPr>
          <p:cNvSpPr/>
          <p:nvPr/>
        </p:nvSpPr>
        <p:spPr>
          <a:xfrm>
            <a:off x="1130975" y="2870885"/>
            <a:ext cx="721642" cy="72425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prstClr val="white"/>
                </a:solidFill>
                <a:latin typeface="Arial Narrow"/>
              </a:rPr>
              <a:t>E3</a:t>
            </a:r>
            <a:r>
              <a:rPr lang="es-CO" sz="1707">
                <a:solidFill>
                  <a:srgbClr val="000000">
                    <a:lumMod val="50000"/>
                    <a:lumOff val="50000"/>
                  </a:srgbClr>
                </a:solidFill>
                <a:latin typeface="Arial Narrow"/>
              </a:rPr>
              <a:t> </a:t>
            </a:r>
          </a:p>
          <a:p>
            <a:pPr algn="ctr" defTabSz="433471"/>
            <a:r>
              <a:rPr lang="es-CO" sz="1327">
                <a:solidFill>
                  <a:prstClr val="white"/>
                </a:solidFill>
                <a:latin typeface="Arial Narrow"/>
              </a:rPr>
              <a:t>(5)</a:t>
            </a:r>
          </a:p>
        </p:txBody>
      </p:sp>
      <p:sp>
        <p:nvSpPr>
          <p:cNvPr id="5" name="Rectángulo: esquinas redondeadas 4">
            <a:extLst>
              <a:ext uri="{FF2B5EF4-FFF2-40B4-BE49-F238E27FC236}">
                <a16:creationId xmlns:a16="http://schemas.microsoft.com/office/drawing/2014/main" id="{39D7DCE6-AA01-6410-E3D7-F9376B583557}"/>
              </a:ext>
            </a:extLst>
          </p:cNvPr>
          <p:cNvSpPr/>
          <p:nvPr/>
        </p:nvSpPr>
        <p:spPr>
          <a:xfrm>
            <a:off x="1130975" y="3770420"/>
            <a:ext cx="721642" cy="72425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prstClr val="white"/>
                </a:solidFill>
                <a:latin typeface="Arial Narrow"/>
              </a:rPr>
              <a:t>E4</a:t>
            </a:r>
            <a:r>
              <a:rPr lang="es-CO" sz="1707">
                <a:solidFill>
                  <a:srgbClr val="000000">
                    <a:lumMod val="50000"/>
                    <a:lumOff val="50000"/>
                  </a:srgbClr>
                </a:solidFill>
                <a:latin typeface="Arial Narrow"/>
              </a:rPr>
              <a:t> </a:t>
            </a:r>
          </a:p>
          <a:p>
            <a:pPr algn="ctr" defTabSz="433471"/>
            <a:r>
              <a:rPr lang="es-CO" sz="1327">
                <a:solidFill>
                  <a:prstClr val="white"/>
                </a:solidFill>
                <a:latin typeface="Arial Narrow"/>
              </a:rPr>
              <a:t>(32)</a:t>
            </a:r>
          </a:p>
        </p:txBody>
      </p:sp>
      <p:sp>
        <p:nvSpPr>
          <p:cNvPr id="6" name="Rectángulo: esquinas redondeadas 5">
            <a:extLst>
              <a:ext uri="{FF2B5EF4-FFF2-40B4-BE49-F238E27FC236}">
                <a16:creationId xmlns:a16="http://schemas.microsoft.com/office/drawing/2014/main" id="{21A655E9-D4B0-D88F-81DE-F324071779F1}"/>
              </a:ext>
            </a:extLst>
          </p:cNvPr>
          <p:cNvSpPr/>
          <p:nvPr/>
        </p:nvSpPr>
        <p:spPr>
          <a:xfrm>
            <a:off x="1177982" y="4717792"/>
            <a:ext cx="2503177" cy="72425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1517" b="1">
                <a:solidFill>
                  <a:srgbClr val="000000">
                    <a:lumMod val="75000"/>
                    <a:lumOff val="25000"/>
                  </a:srgbClr>
                </a:solidFill>
                <a:latin typeface="Arial Narrow"/>
              </a:rPr>
              <a:t>E1. Entidades del Distrito</a:t>
            </a:r>
            <a:r>
              <a:rPr lang="es-CO" sz="1517">
                <a:solidFill>
                  <a:srgbClr val="000000">
                    <a:lumMod val="75000"/>
                    <a:lumOff val="25000"/>
                  </a:srgbClr>
                </a:solidFill>
                <a:latin typeface="Arial Narrow"/>
              </a:rPr>
              <a:t> </a:t>
            </a:r>
          </a:p>
          <a:p>
            <a:pPr algn="ctr" defTabSz="433471"/>
            <a:r>
              <a:rPr lang="es-CO" sz="1327">
                <a:solidFill>
                  <a:srgbClr val="000000">
                    <a:lumMod val="50000"/>
                    <a:lumOff val="50000"/>
                  </a:srgbClr>
                </a:solidFill>
                <a:latin typeface="Arial Narrow"/>
              </a:rPr>
              <a:t>Consolidación + Plan de Cuentas</a:t>
            </a:r>
          </a:p>
        </p:txBody>
      </p:sp>
      <p:sp>
        <p:nvSpPr>
          <p:cNvPr id="7" name="Rectángulo: esquinas redondeadas 6">
            <a:extLst>
              <a:ext uri="{FF2B5EF4-FFF2-40B4-BE49-F238E27FC236}">
                <a16:creationId xmlns:a16="http://schemas.microsoft.com/office/drawing/2014/main" id="{2555B39E-CF93-FB84-70B8-F24F92EDAC63}"/>
              </a:ext>
            </a:extLst>
          </p:cNvPr>
          <p:cNvSpPr/>
          <p:nvPr/>
        </p:nvSpPr>
        <p:spPr>
          <a:xfrm>
            <a:off x="3729866" y="4717792"/>
            <a:ext cx="2062683" cy="72425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lnSpc>
                <a:spcPct val="90000"/>
              </a:lnSpc>
            </a:pPr>
            <a:r>
              <a:rPr lang="es-CO" sz="1517" b="1">
                <a:solidFill>
                  <a:srgbClr val="000000">
                    <a:lumMod val="75000"/>
                    <a:lumOff val="25000"/>
                  </a:srgbClr>
                </a:solidFill>
                <a:latin typeface="Arial Narrow"/>
              </a:rPr>
              <a:t>E2. Generación de archivos de entrada</a:t>
            </a:r>
            <a:r>
              <a:rPr lang="es-CO" sz="1707" b="1">
                <a:solidFill>
                  <a:srgbClr val="000000">
                    <a:lumMod val="75000"/>
                    <a:lumOff val="25000"/>
                  </a:srgbClr>
                </a:solidFill>
                <a:latin typeface="Arial Narrow"/>
              </a:rPr>
              <a:t> </a:t>
            </a:r>
          </a:p>
          <a:p>
            <a:pPr algn="ctr" defTabSz="433471">
              <a:lnSpc>
                <a:spcPct val="90000"/>
              </a:lnSpc>
            </a:pPr>
            <a:r>
              <a:rPr lang="es-CO" sz="1327">
                <a:solidFill>
                  <a:prstClr val="white"/>
                </a:solidFill>
                <a:latin typeface="Arial Narrow"/>
              </a:rPr>
              <a:t>de Tesorería</a:t>
            </a:r>
          </a:p>
        </p:txBody>
      </p:sp>
      <p:sp>
        <p:nvSpPr>
          <p:cNvPr id="8" name="Rectángulo: esquinas redondeadas 7">
            <a:extLst>
              <a:ext uri="{FF2B5EF4-FFF2-40B4-BE49-F238E27FC236}">
                <a16:creationId xmlns:a16="http://schemas.microsoft.com/office/drawing/2014/main" id="{F53A1B00-5D05-6345-9286-ED357F75D64C}"/>
              </a:ext>
            </a:extLst>
          </p:cNvPr>
          <p:cNvSpPr/>
          <p:nvPr/>
        </p:nvSpPr>
        <p:spPr>
          <a:xfrm>
            <a:off x="2978180" y="1125514"/>
            <a:ext cx="503762" cy="3369165"/>
          </a:xfrm>
          <a:prstGeom prst="roundRect">
            <a:avLst/>
          </a:prstGeom>
          <a:solidFill>
            <a:srgbClr val="FFC000"/>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33471"/>
            <a:r>
              <a:rPr lang="es-CO" sz="1707" b="1">
                <a:solidFill>
                  <a:srgbClr val="000000">
                    <a:lumMod val="75000"/>
                    <a:lumOff val="25000"/>
                  </a:srgbClr>
                </a:solidFill>
                <a:latin typeface="Arial Narrow"/>
              </a:rPr>
              <a:t>INTEROPERABILIDAD</a:t>
            </a:r>
          </a:p>
        </p:txBody>
      </p:sp>
      <p:sp>
        <p:nvSpPr>
          <p:cNvPr id="9" name="Rectángulo: esquinas redondeadas 8">
            <a:extLst>
              <a:ext uri="{FF2B5EF4-FFF2-40B4-BE49-F238E27FC236}">
                <a16:creationId xmlns:a16="http://schemas.microsoft.com/office/drawing/2014/main" id="{3DBDD1BE-9217-92F9-1F80-78D8450C5560}"/>
              </a:ext>
            </a:extLst>
          </p:cNvPr>
          <p:cNvSpPr/>
          <p:nvPr/>
        </p:nvSpPr>
        <p:spPr>
          <a:xfrm>
            <a:off x="5875001" y="4689111"/>
            <a:ext cx="2062683" cy="72425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1517" b="1">
                <a:solidFill>
                  <a:srgbClr val="000000">
                    <a:lumMod val="75000"/>
                    <a:lumOff val="25000"/>
                  </a:srgbClr>
                </a:solidFill>
                <a:latin typeface="Arial Narrow"/>
              </a:rPr>
              <a:t>E3. Generación de archivos de entrada</a:t>
            </a:r>
            <a:r>
              <a:rPr lang="es-CO" sz="1707" b="1">
                <a:solidFill>
                  <a:srgbClr val="000000">
                    <a:lumMod val="75000"/>
                    <a:lumOff val="25000"/>
                  </a:srgbClr>
                </a:solidFill>
                <a:latin typeface="Arial Narrow"/>
              </a:rPr>
              <a:t> </a:t>
            </a:r>
          </a:p>
          <a:p>
            <a:pPr algn="ctr" defTabSz="433471"/>
            <a:r>
              <a:rPr lang="es-CO" sz="1327">
                <a:solidFill>
                  <a:prstClr val="white"/>
                </a:solidFill>
                <a:latin typeface="Arial Narrow"/>
              </a:rPr>
              <a:t>de Presupuesto</a:t>
            </a:r>
          </a:p>
        </p:txBody>
      </p:sp>
      <p:sp>
        <p:nvSpPr>
          <p:cNvPr id="10" name="Rectángulo: esquinas redondeadas 9">
            <a:extLst>
              <a:ext uri="{FF2B5EF4-FFF2-40B4-BE49-F238E27FC236}">
                <a16:creationId xmlns:a16="http://schemas.microsoft.com/office/drawing/2014/main" id="{44F18007-4315-6454-75B6-60DEDE7DE294}"/>
              </a:ext>
            </a:extLst>
          </p:cNvPr>
          <p:cNvSpPr/>
          <p:nvPr/>
        </p:nvSpPr>
        <p:spPr>
          <a:xfrm>
            <a:off x="8032968" y="4665459"/>
            <a:ext cx="2300576" cy="72425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1517" b="1">
                <a:solidFill>
                  <a:schemeClr val="bg1"/>
                </a:solidFill>
                <a:latin typeface="Arial Narrow"/>
              </a:rPr>
              <a:t>E4. Generación de archivos de salida</a:t>
            </a:r>
            <a:endParaRPr lang="es-CO" sz="1707">
              <a:solidFill>
                <a:schemeClr val="bg1"/>
              </a:solidFill>
              <a:latin typeface="Arial Narrow"/>
            </a:endParaRPr>
          </a:p>
          <a:p>
            <a:pPr algn="ctr" defTabSz="433471"/>
            <a:r>
              <a:rPr lang="es-CO" sz="1327">
                <a:solidFill>
                  <a:prstClr val="white"/>
                </a:solidFill>
                <a:latin typeface="Arial Narrow"/>
              </a:rPr>
              <a:t>de Presupuesto / Tesorería</a:t>
            </a:r>
          </a:p>
        </p:txBody>
      </p:sp>
      <p:sp>
        <p:nvSpPr>
          <p:cNvPr id="11" name="Flecha: a la derecha 10">
            <a:extLst>
              <a:ext uri="{FF2B5EF4-FFF2-40B4-BE49-F238E27FC236}">
                <a16:creationId xmlns:a16="http://schemas.microsoft.com/office/drawing/2014/main" id="{662D28B5-6B18-2C25-F6A4-E9BEB4E584CA}"/>
              </a:ext>
            </a:extLst>
          </p:cNvPr>
          <p:cNvSpPr/>
          <p:nvPr/>
        </p:nvSpPr>
        <p:spPr>
          <a:xfrm>
            <a:off x="2069660" y="1239739"/>
            <a:ext cx="721642" cy="42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sp>
        <p:nvSpPr>
          <p:cNvPr id="12" name="Flecha: a la derecha 11">
            <a:extLst>
              <a:ext uri="{FF2B5EF4-FFF2-40B4-BE49-F238E27FC236}">
                <a16:creationId xmlns:a16="http://schemas.microsoft.com/office/drawing/2014/main" id="{1D700DF3-86B1-D70B-CC1F-4E55E5C74E77}"/>
              </a:ext>
            </a:extLst>
          </p:cNvPr>
          <p:cNvSpPr/>
          <p:nvPr/>
        </p:nvSpPr>
        <p:spPr>
          <a:xfrm flipH="1">
            <a:off x="2007618" y="3886059"/>
            <a:ext cx="721641" cy="52806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sp>
        <p:nvSpPr>
          <p:cNvPr id="13" name="Flecha: a la derecha 12">
            <a:extLst>
              <a:ext uri="{FF2B5EF4-FFF2-40B4-BE49-F238E27FC236}">
                <a16:creationId xmlns:a16="http://schemas.microsoft.com/office/drawing/2014/main" id="{BA63124A-5C64-EDB3-CA44-FFE7993C9EFC}"/>
              </a:ext>
            </a:extLst>
          </p:cNvPr>
          <p:cNvSpPr/>
          <p:nvPr/>
        </p:nvSpPr>
        <p:spPr>
          <a:xfrm>
            <a:off x="2069660" y="2109569"/>
            <a:ext cx="721642" cy="42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sp>
        <p:nvSpPr>
          <p:cNvPr id="14" name="Flecha: a la derecha 13">
            <a:extLst>
              <a:ext uri="{FF2B5EF4-FFF2-40B4-BE49-F238E27FC236}">
                <a16:creationId xmlns:a16="http://schemas.microsoft.com/office/drawing/2014/main" id="{36815149-D943-F053-BC67-AE965E4B93C0}"/>
              </a:ext>
            </a:extLst>
          </p:cNvPr>
          <p:cNvSpPr/>
          <p:nvPr/>
        </p:nvSpPr>
        <p:spPr>
          <a:xfrm>
            <a:off x="2069660" y="2974410"/>
            <a:ext cx="721642" cy="42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pic>
        <p:nvPicPr>
          <p:cNvPr id="15" name="Gráfico 14">
            <a:extLst>
              <a:ext uri="{FF2B5EF4-FFF2-40B4-BE49-F238E27FC236}">
                <a16:creationId xmlns:a16="http://schemas.microsoft.com/office/drawing/2014/main" id="{62E96818-101F-4AC0-6A2B-95E6A12AB1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9539" y="2141409"/>
            <a:ext cx="2862862" cy="1255324"/>
          </a:xfrm>
          <a:prstGeom prst="rect">
            <a:avLst/>
          </a:prstGeom>
        </p:spPr>
      </p:pic>
      <p:sp>
        <p:nvSpPr>
          <p:cNvPr id="16" name="Flecha: a la derecha 15">
            <a:extLst>
              <a:ext uri="{FF2B5EF4-FFF2-40B4-BE49-F238E27FC236}">
                <a16:creationId xmlns:a16="http://schemas.microsoft.com/office/drawing/2014/main" id="{77EA806C-7E35-6053-4675-8105A83D3D66}"/>
              </a:ext>
            </a:extLst>
          </p:cNvPr>
          <p:cNvSpPr/>
          <p:nvPr/>
        </p:nvSpPr>
        <p:spPr>
          <a:xfrm>
            <a:off x="3668821" y="2460043"/>
            <a:ext cx="721642" cy="85035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cxnSp>
        <p:nvCxnSpPr>
          <p:cNvPr id="17" name="Conector: angular 16">
            <a:extLst>
              <a:ext uri="{FF2B5EF4-FFF2-40B4-BE49-F238E27FC236}">
                <a16:creationId xmlns:a16="http://schemas.microsoft.com/office/drawing/2014/main" id="{3EBCAEC6-0FAB-B399-F7CF-ED2766791370}"/>
              </a:ext>
            </a:extLst>
          </p:cNvPr>
          <p:cNvCxnSpPr>
            <a:cxnSpLocks/>
            <a:stCxn id="15" idx="0"/>
            <a:endCxn id="19" idx="1"/>
          </p:cNvCxnSpPr>
          <p:nvPr/>
        </p:nvCxnSpPr>
        <p:spPr>
          <a:xfrm rot="5400000" flipH="1" flipV="1">
            <a:off x="6771745" y="975470"/>
            <a:ext cx="325165" cy="2006712"/>
          </a:xfrm>
          <a:prstGeom prst="bentConnector2">
            <a:avLst/>
          </a:prstGeom>
          <a:ln w="28575">
            <a:solidFill>
              <a:srgbClr val="3FA0A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Conector: angular 17">
            <a:extLst>
              <a:ext uri="{FF2B5EF4-FFF2-40B4-BE49-F238E27FC236}">
                <a16:creationId xmlns:a16="http://schemas.microsoft.com/office/drawing/2014/main" id="{A65BEF0C-3CC3-90D7-32EF-A78A176BC1C0}"/>
              </a:ext>
            </a:extLst>
          </p:cNvPr>
          <p:cNvCxnSpPr>
            <a:cxnSpLocks/>
            <a:stCxn id="20" idx="2"/>
            <a:endCxn id="21" idx="2"/>
          </p:cNvCxnSpPr>
          <p:nvPr/>
        </p:nvCxnSpPr>
        <p:spPr>
          <a:xfrm rot="16200000" flipH="1">
            <a:off x="7727669" y="2975613"/>
            <a:ext cx="137349" cy="1502747"/>
          </a:xfrm>
          <a:prstGeom prst="bentConnector3">
            <a:avLst>
              <a:gd name="adj1" fmla="val 257808"/>
            </a:avLst>
          </a:prstGeom>
          <a:ln w="28575">
            <a:solidFill>
              <a:srgbClr val="3FA0A7"/>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9" name="Imagen 18" descr="Imagen que contiene texto, señal, dibujo&#10;&#10;Descripción generada automáticamente">
            <a:extLst>
              <a:ext uri="{FF2B5EF4-FFF2-40B4-BE49-F238E27FC236}">
                <a16:creationId xmlns:a16="http://schemas.microsoft.com/office/drawing/2014/main" id="{FA45ADBE-87CD-4E06-6C51-818E581E90DC}"/>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937684" y="1291648"/>
            <a:ext cx="1049193" cy="1049193"/>
          </a:xfrm>
          <a:prstGeom prst="rect">
            <a:avLst/>
          </a:prstGeom>
        </p:spPr>
      </p:pic>
      <p:pic>
        <p:nvPicPr>
          <p:cNvPr id="20" name="Imagen 19">
            <a:extLst>
              <a:ext uri="{FF2B5EF4-FFF2-40B4-BE49-F238E27FC236}">
                <a16:creationId xmlns:a16="http://schemas.microsoft.com/office/drawing/2014/main" id="{34056F0D-9C0D-CDDE-8E1F-FBDF979323F0}"/>
              </a:ext>
            </a:extLst>
          </p:cNvPr>
          <p:cNvPicPr>
            <a:picLocks noChangeAspect="1"/>
          </p:cNvPicPr>
          <p:nvPr/>
        </p:nvPicPr>
        <p:blipFill rotWithShape="1">
          <a:blip r:embed="rId6"/>
          <a:srcRect l="10088" t="38222" r="6267" b="34720"/>
          <a:stretch/>
        </p:blipFill>
        <p:spPr>
          <a:xfrm>
            <a:off x="6195127" y="3108506"/>
            <a:ext cx="1699684" cy="549806"/>
          </a:xfrm>
          <a:prstGeom prst="rect">
            <a:avLst/>
          </a:prstGeom>
        </p:spPr>
      </p:pic>
      <p:pic>
        <p:nvPicPr>
          <p:cNvPr id="21" name="Imagen 20" descr="Imagen que contiene texto, señal, dibujo&#10;&#10;Descripción generada automáticamente">
            <a:extLst>
              <a:ext uri="{FF2B5EF4-FFF2-40B4-BE49-F238E27FC236}">
                <a16:creationId xmlns:a16="http://schemas.microsoft.com/office/drawing/2014/main" id="{4024D734-8022-8091-1638-768BF9F76F4B}"/>
              </a:ext>
            </a:extLst>
          </p:cNvPr>
          <p:cNvPicPr>
            <a:picLocks noChangeAspect="1"/>
          </p:cNvPicPr>
          <p:nvPr/>
        </p:nvPicPr>
        <p:blipFill>
          <a:blip r:embed="rId7">
            <a:grayscl/>
          </a:blip>
          <a:stretch>
            <a:fillRect/>
          </a:stretch>
        </p:blipFill>
        <p:spPr>
          <a:xfrm>
            <a:off x="8023120" y="2746469"/>
            <a:ext cx="1049193" cy="1049193"/>
          </a:xfrm>
          <a:prstGeom prst="rect">
            <a:avLst/>
          </a:prstGeom>
        </p:spPr>
      </p:pic>
      <p:sp>
        <p:nvSpPr>
          <p:cNvPr id="22" name="CuadroTexto 21">
            <a:extLst>
              <a:ext uri="{FF2B5EF4-FFF2-40B4-BE49-F238E27FC236}">
                <a16:creationId xmlns:a16="http://schemas.microsoft.com/office/drawing/2014/main" id="{C47364D6-2EAE-7D83-6EFF-18CE00FD5D32}"/>
              </a:ext>
            </a:extLst>
          </p:cNvPr>
          <p:cNvSpPr txBox="1"/>
          <p:nvPr/>
        </p:nvSpPr>
        <p:spPr>
          <a:xfrm>
            <a:off x="8676968" y="1311880"/>
            <a:ext cx="2124334" cy="355034"/>
          </a:xfrm>
          <a:prstGeom prst="rect">
            <a:avLst/>
          </a:prstGeom>
          <a:noFill/>
        </p:spPr>
        <p:txBody>
          <a:bodyPr wrap="square" rtlCol="0">
            <a:spAutoFit/>
          </a:bodyPr>
          <a:lstStyle/>
          <a:p>
            <a:pPr defTabSz="433471"/>
            <a:r>
              <a:rPr lang="es-CO" sz="1707">
                <a:solidFill>
                  <a:srgbClr val="3FA0A7"/>
                </a:solidFill>
                <a:latin typeface="Arial Narrow"/>
              </a:rPr>
              <a:t>	</a:t>
            </a:r>
            <a:r>
              <a:rPr lang="es-CO" sz="1517" b="1">
                <a:solidFill>
                  <a:srgbClr val="3FA0A7"/>
                </a:solidFill>
                <a:latin typeface="Arial Narrow"/>
              </a:rPr>
              <a:t>Usuarios SHD</a:t>
            </a:r>
          </a:p>
        </p:txBody>
      </p:sp>
      <p:sp>
        <p:nvSpPr>
          <p:cNvPr id="23" name="CuadroTexto 22">
            <a:extLst>
              <a:ext uri="{FF2B5EF4-FFF2-40B4-BE49-F238E27FC236}">
                <a16:creationId xmlns:a16="http://schemas.microsoft.com/office/drawing/2014/main" id="{5BF322F6-04E6-6671-37A3-C14203FE9579}"/>
              </a:ext>
            </a:extLst>
          </p:cNvPr>
          <p:cNvSpPr txBox="1"/>
          <p:nvPr/>
        </p:nvSpPr>
        <p:spPr>
          <a:xfrm>
            <a:off x="9159000" y="1618716"/>
            <a:ext cx="1030074" cy="355034"/>
          </a:xfrm>
          <a:prstGeom prst="rect">
            <a:avLst/>
          </a:prstGeom>
          <a:noFill/>
        </p:spPr>
        <p:txBody>
          <a:bodyPr wrap="square" rtlCol="0">
            <a:spAutoFit/>
          </a:bodyPr>
          <a:lstStyle/>
          <a:p>
            <a:pPr defTabSz="433471"/>
            <a:r>
              <a:rPr lang="es-CO" sz="1707">
                <a:solidFill>
                  <a:srgbClr val="000000"/>
                </a:solidFill>
                <a:latin typeface="Arial Narrow"/>
              </a:rPr>
              <a:t>ERP</a:t>
            </a:r>
          </a:p>
        </p:txBody>
      </p:sp>
      <p:sp>
        <p:nvSpPr>
          <p:cNvPr id="24" name="CuadroTexto 23">
            <a:extLst>
              <a:ext uri="{FF2B5EF4-FFF2-40B4-BE49-F238E27FC236}">
                <a16:creationId xmlns:a16="http://schemas.microsoft.com/office/drawing/2014/main" id="{4F011A78-A9C9-2828-B6B1-443574D99CA0}"/>
              </a:ext>
            </a:extLst>
          </p:cNvPr>
          <p:cNvSpPr txBox="1"/>
          <p:nvPr/>
        </p:nvSpPr>
        <p:spPr>
          <a:xfrm>
            <a:off x="9159000" y="2621604"/>
            <a:ext cx="2124334" cy="325795"/>
          </a:xfrm>
          <a:prstGeom prst="rect">
            <a:avLst/>
          </a:prstGeom>
          <a:noFill/>
        </p:spPr>
        <p:txBody>
          <a:bodyPr wrap="square" rtlCol="0">
            <a:spAutoFit/>
          </a:bodyPr>
          <a:lstStyle/>
          <a:p>
            <a:pPr defTabSz="433471"/>
            <a:r>
              <a:rPr lang="es-CO" sz="1517" b="1">
                <a:solidFill>
                  <a:srgbClr val="3FA0A7"/>
                </a:solidFill>
                <a:latin typeface="Arial Narrow"/>
              </a:rPr>
              <a:t>Usuarios del Distrito</a:t>
            </a:r>
          </a:p>
        </p:txBody>
      </p:sp>
      <p:sp>
        <p:nvSpPr>
          <p:cNvPr id="25" name="CuadroTexto 24">
            <a:extLst>
              <a:ext uri="{FF2B5EF4-FFF2-40B4-BE49-F238E27FC236}">
                <a16:creationId xmlns:a16="http://schemas.microsoft.com/office/drawing/2014/main" id="{CB3A97BB-2152-B8FE-AABE-37BAEFFBB9CF}"/>
              </a:ext>
            </a:extLst>
          </p:cNvPr>
          <p:cNvSpPr txBox="1"/>
          <p:nvPr/>
        </p:nvSpPr>
        <p:spPr>
          <a:xfrm>
            <a:off x="9159002" y="2858426"/>
            <a:ext cx="1608551" cy="1143133"/>
          </a:xfrm>
          <a:prstGeom prst="rect">
            <a:avLst/>
          </a:prstGeom>
          <a:noFill/>
        </p:spPr>
        <p:txBody>
          <a:bodyPr wrap="square" rtlCol="0">
            <a:spAutoFit/>
          </a:bodyPr>
          <a:lstStyle/>
          <a:p>
            <a:pPr marL="270920" indent="-270920" defTabSz="433471">
              <a:buFont typeface="Arial" panose="020B0604020202020204" pitchFamily="34" charset="0"/>
              <a:buChar char="•"/>
            </a:pPr>
            <a:r>
              <a:rPr lang="es-CO" sz="1707">
                <a:solidFill>
                  <a:srgbClr val="000000"/>
                </a:solidFill>
                <a:latin typeface="Arial Narrow"/>
              </a:rPr>
              <a:t>Presupuesto</a:t>
            </a:r>
          </a:p>
          <a:p>
            <a:pPr marL="270920" indent="-270920" defTabSz="433471">
              <a:buFont typeface="Arial" panose="020B0604020202020204" pitchFamily="34" charset="0"/>
              <a:buChar char="•"/>
            </a:pPr>
            <a:r>
              <a:rPr lang="es-CO" sz="1707">
                <a:solidFill>
                  <a:srgbClr val="000000"/>
                </a:solidFill>
                <a:latin typeface="Arial Narrow"/>
              </a:rPr>
              <a:t>Tesorería</a:t>
            </a:r>
          </a:p>
          <a:p>
            <a:pPr marL="270920" indent="-270920" defTabSz="433471">
              <a:buFont typeface="Arial" panose="020B0604020202020204" pitchFamily="34" charset="0"/>
              <a:buChar char="•"/>
            </a:pPr>
            <a:r>
              <a:rPr lang="es-CO" sz="1707">
                <a:solidFill>
                  <a:srgbClr val="000000"/>
                </a:solidFill>
                <a:latin typeface="Arial Narrow"/>
              </a:rPr>
              <a:t>Contabilidad</a:t>
            </a:r>
          </a:p>
          <a:p>
            <a:pPr marL="270920" indent="-270920" defTabSz="433471">
              <a:buFont typeface="Arial" panose="020B0604020202020204" pitchFamily="34" charset="0"/>
              <a:buChar char="•"/>
            </a:pPr>
            <a:r>
              <a:rPr lang="es-CO" sz="1707">
                <a:solidFill>
                  <a:srgbClr val="000000"/>
                </a:solidFill>
                <a:latin typeface="Arial Narrow"/>
              </a:rPr>
              <a:t>Terceros</a:t>
            </a:r>
          </a:p>
        </p:txBody>
      </p:sp>
      <p:pic>
        <p:nvPicPr>
          <p:cNvPr id="26" name="Imagen 25">
            <a:extLst>
              <a:ext uri="{FF2B5EF4-FFF2-40B4-BE49-F238E27FC236}">
                <a16:creationId xmlns:a16="http://schemas.microsoft.com/office/drawing/2014/main" id="{A1EDC559-EF9E-B1F2-1D6A-E2DD537A05C0}"/>
              </a:ext>
            </a:extLst>
          </p:cNvPr>
          <p:cNvPicPr>
            <a:picLocks noChangeAspect="1"/>
          </p:cNvPicPr>
          <p:nvPr/>
        </p:nvPicPr>
        <p:blipFill rotWithShape="1">
          <a:blip r:embed="rId6"/>
          <a:srcRect l="10088" t="38222" r="6267" b="34720"/>
          <a:stretch/>
        </p:blipFill>
        <p:spPr>
          <a:xfrm>
            <a:off x="8023118" y="1519713"/>
            <a:ext cx="795986" cy="270895"/>
          </a:xfrm>
          <a:prstGeom prst="rect">
            <a:avLst/>
          </a:prstGeom>
        </p:spPr>
      </p:pic>
      <p:pic>
        <p:nvPicPr>
          <p:cNvPr id="27" name="Imagen 26">
            <a:extLst>
              <a:ext uri="{FF2B5EF4-FFF2-40B4-BE49-F238E27FC236}">
                <a16:creationId xmlns:a16="http://schemas.microsoft.com/office/drawing/2014/main" id="{2710201B-DF0D-F66A-BAB5-941685C186D4}"/>
              </a:ext>
            </a:extLst>
          </p:cNvPr>
          <p:cNvPicPr>
            <a:picLocks noChangeAspect="1"/>
          </p:cNvPicPr>
          <p:nvPr/>
        </p:nvPicPr>
        <p:blipFill rotWithShape="1">
          <a:blip r:embed="rId6"/>
          <a:srcRect l="10088" t="38222" r="6267" b="34720"/>
          <a:stretch/>
        </p:blipFill>
        <p:spPr>
          <a:xfrm>
            <a:off x="8085353" y="2914149"/>
            <a:ext cx="818657" cy="264815"/>
          </a:xfrm>
          <a:prstGeom prst="rect">
            <a:avLst/>
          </a:prstGeom>
        </p:spPr>
      </p:pic>
      <mc:AlternateContent xmlns:mc="http://schemas.openxmlformats.org/markup-compatibility/2006">
        <mc:Choice xmlns:p14="http://schemas.microsoft.com/office/powerpoint/2010/main" Requires="p14">
          <p:contentPart p14:bwMode="auto" r:id="rId8">
            <p14:nvContentPartPr>
              <p14:cNvPr id="28" name="Entrada de lápiz 27">
                <a:extLst>
                  <a:ext uri="{FF2B5EF4-FFF2-40B4-BE49-F238E27FC236}">
                    <a16:creationId xmlns:a16="http://schemas.microsoft.com/office/drawing/2014/main" id="{5CC081B6-D74D-2DAA-3282-A5E25BF0EEAD}"/>
                  </a:ext>
                </a:extLst>
              </p14:cNvPr>
              <p14:cNvContentPartPr/>
              <p14:nvPr/>
            </p14:nvContentPartPr>
            <p14:xfrm>
              <a:off x="3139056" y="4791047"/>
              <a:ext cx="11605" cy="21163"/>
            </p14:xfrm>
          </p:contentPart>
        </mc:Choice>
        <mc:Fallback>
          <p:pic>
            <p:nvPicPr>
              <p:cNvPr id="28" name="Entrada de lápiz 27">
                <a:extLst>
                  <a:ext uri="{FF2B5EF4-FFF2-40B4-BE49-F238E27FC236}">
                    <a16:creationId xmlns:a16="http://schemas.microsoft.com/office/drawing/2014/main" id="{5CC081B6-D74D-2DAA-3282-A5E25BF0EEAD}"/>
                  </a:ext>
                </a:extLst>
              </p:cNvPr>
              <p:cNvPicPr/>
              <p:nvPr/>
            </p:nvPicPr>
            <p:blipFill>
              <a:blip r:embed="rId9"/>
              <a:stretch>
                <a:fillRect/>
              </a:stretch>
            </p:blipFill>
            <p:spPr>
              <a:xfrm>
                <a:off x="3129990" y="4782080"/>
                <a:ext cx="29375" cy="38739"/>
              </a:xfrm>
              <a:prstGeom prst="rect">
                <a:avLst/>
              </a:prstGeom>
            </p:spPr>
          </p:pic>
        </mc:Fallback>
      </mc:AlternateContent>
      <p:sp>
        <p:nvSpPr>
          <p:cNvPr id="29" name="Título 1">
            <a:extLst>
              <a:ext uri="{FF2B5EF4-FFF2-40B4-BE49-F238E27FC236}">
                <a16:creationId xmlns:a16="http://schemas.microsoft.com/office/drawing/2014/main" id="{1C8EB42C-C0A8-F90E-A050-59EF6C636F28}"/>
              </a:ext>
            </a:extLst>
          </p:cNvPr>
          <p:cNvSpPr txBox="1">
            <a:spLocks/>
          </p:cNvSpPr>
          <p:nvPr/>
        </p:nvSpPr>
        <p:spPr>
          <a:xfrm>
            <a:off x="159912" y="108299"/>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eaLnBrk="0" hangingPunct="0"/>
            <a:r>
              <a:rPr lang="es-419" sz="3500" b="1" spc="-130">
                <a:solidFill>
                  <a:srgbClr val="C00000"/>
                </a:solidFill>
                <a:latin typeface="Calibri" panose="020F0502020204030204" pitchFamily="34" charset="0"/>
                <a:ea typeface="+mn-ea"/>
                <a:cs typeface="Calibri" panose="020F0502020204030204" pitchFamily="34" charset="0"/>
              </a:rPr>
              <a:t>BOGDATA  Avance – Articulación Distrital</a:t>
            </a:r>
          </a:p>
        </p:txBody>
      </p:sp>
    </p:spTree>
    <p:extLst>
      <p:ext uri="{BB962C8B-B14F-4D97-AF65-F5344CB8AC3E}">
        <p14:creationId xmlns:p14="http://schemas.microsoft.com/office/powerpoint/2010/main" val="1261330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222CAE35-8C1B-2D64-CEF6-D905C9B6FB5C}"/>
              </a:ext>
            </a:extLst>
          </p:cNvPr>
          <p:cNvSpPr txBox="1"/>
          <p:nvPr/>
        </p:nvSpPr>
        <p:spPr>
          <a:xfrm>
            <a:off x="3222273" y="1348946"/>
            <a:ext cx="8743660" cy="584775"/>
          </a:xfrm>
          <a:prstGeom prst="rect">
            <a:avLst/>
          </a:prstGeom>
          <a:noFill/>
        </p:spPr>
        <p:txBody>
          <a:bodyPr wrap="square" lIns="91440" tIns="45720" rIns="91440" bIns="45720" anchor="t">
            <a:spAutoFit/>
          </a:bodyPr>
          <a:lstStyle/>
          <a:p>
            <a:pPr algn="just"/>
            <a:r>
              <a:rPr lang="es-MX" sz="1600" i="1">
                <a:solidFill>
                  <a:schemeClr val="tx1">
                    <a:lumMod val="75000"/>
                    <a:lumOff val="25000"/>
                  </a:schemeClr>
                </a:solidFill>
                <a:latin typeface="+mj-lt"/>
              </a:rPr>
              <a:t>Se han intervenido 194 tipos documentales: procedimientos, guías, manuales e instructivos. </a:t>
            </a:r>
          </a:p>
          <a:p>
            <a:pPr algn="just"/>
            <a:endParaRPr lang="es-CO" sz="1600" i="1">
              <a:solidFill>
                <a:schemeClr val="tx1">
                  <a:lumMod val="75000"/>
                  <a:lumOff val="25000"/>
                </a:schemeClr>
              </a:solidFill>
              <a:latin typeface="+mj-lt"/>
            </a:endParaRPr>
          </a:p>
        </p:txBody>
      </p:sp>
      <p:graphicFrame>
        <p:nvGraphicFramePr>
          <p:cNvPr id="2" name="Gráfico 1">
            <a:extLst>
              <a:ext uri="{FF2B5EF4-FFF2-40B4-BE49-F238E27FC236}">
                <a16:creationId xmlns:a16="http://schemas.microsoft.com/office/drawing/2014/main" id="{A7C357F5-5903-1794-11A0-656BD99B939C}"/>
              </a:ext>
            </a:extLst>
          </p:cNvPr>
          <p:cNvGraphicFramePr>
            <a:graphicFrameLocks/>
          </p:cNvGraphicFramePr>
          <p:nvPr>
            <p:extLst>
              <p:ext uri="{D42A27DB-BD31-4B8C-83A1-F6EECF244321}">
                <p14:modId xmlns:p14="http://schemas.microsoft.com/office/powerpoint/2010/main" val="3020056157"/>
              </p:ext>
            </p:extLst>
          </p:nvPr>
        </p:nvGraphicFramePr>
        <p:xfrm>
          <a:off x="3584880" y="1979631"/>
          <a:ext cx="8513380" cy="5095952"/>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upo 2">
            <a:extLst>
              <a:ext uri="{FF2B5EF4-FFF2-40B4-BE49-F238E27FC236}">
                <a16:creationId xmlns:a16="http://schemas.microsoft.com/office/drawing/2014/main" id="{DD7A375B-E99E-32DC-FC67-FFBD33DFA40A}"/>
              </a:ext>
            </a:extLst>
          </p:cNvPr>
          <p:cNvGrpSpPr/>
          <p:nvPr/>
        </p:nvGrpSpPr>
        <p:grpSpPr>
          <a:xfrm>
            <a:off x="4831539" y="1928413"/>
            <a:ext cx="1897984" cy="1449369"/>
            <a:chOff x="2392402" y="1287610"/>
            <a:chExt cx="1945126" cy="1598332"/>
          </a:xfrm>
        </p:grpSpPr>
        <p:grpSp>
          <p:nvGrpSpPr>
            <p:cNvPr id="4" name="Google Shape;574;p50">
              <a:extLst>
                <a:ext uri="{FF2B5EF4-FFF2-40B4-BE49-F238E27FC236}">
                  <a16:creationId xmlns:a16="http://schemas.microsoft.com/office/drawing/2014/main" id="{36B6AE5B-0C43-C17A-CB4D-81E3BF18433C}"/>
                </a:ext>
              </a:extLst>
            </p:cNvPr>
            <p:cNvGrpSpPr/>
            <p:nvPr/>
          </p:nvGrpSpPr>
          <p:grpSpPr>
            <a:xfrm>
              <a:off x="2392402" y="1287610"/>
              <a:ext cx="1827613" cy="1598332"/>
              <a:chOff x="5598140" y="2728342"/>
              <a:chExt cx="1189733" cy="1194331"/>
            </a:xfrm>
          </p:grpSpPr>
          <p:sp>
            <p:nvSpPr>
              <p:cNvPr id="7" name="Google Shape;575;p50">
                <a:extLst>
                  <a:ext uri="{FF2B5EF4-FFF2-40B4-BE49-F238E27FC236}">
                    <a16:creationId xmlns:a16="http://schemas.microsoft.com/office/drawing/2014/main" id="{1C85B129-E31D-587A-F9D5-6BF344E04EBD}"/>
                  </a:ext>
                </a:extLst>
              </p:cNvPr>
              <p:cNvSpPr/>
              <p:nvPr/>
            </p:nvSpPr>
            <p:spPr>
              <a:xfrm>
                <a:off x="5598140" y="2728342"/>
                <a:ext cx="1063969" cy="1089466"/>
              </a:xfrm>
              <a:prstGeom prst="rect">
                <a:avLst/>
              </a:prstGeom>
              <a:solidFill>
                <a:schemeClr val="accent5">
                  <a:lumMod val="75000"/>
                </a:schemeClr>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rebuchet MS" panose="020B0603020202020204" pitchFamily="34" charset="0"/>
                  <a:ea typeface="Calibri"/>
                  <a:cs typeface="Calibri"/>
                  <a:sym typeface="Calibri"/>
                </a:endParaRPr>
              </a:p>
            </p:txBody>
          </p:sp>
          <p:sp>
            <p:nvSpPr>
              <p:cNvPr id="11" name="Google Shape;576;p50">
                <a:extLst>
                  <a:ext uri="{FF2B5EF4-FFF2-40B4-BE49-F238E27FC236}">
                    <a16:creationId xmlns:a16="http://schemas.microsoft.com/office/drawing/2014/main" id="{F19D1599-0D49-2B38-97E5-619DB748DFDF}"/>
                  </a:ext>
                </a:extLst>
              </p:cNvPr>
              <p:cNvSpPr/>
              <p:nvPr/>
            </p:nvSpPr>
            <p:spPr>
              <a:xfrm>
                <a:off x="5723904" y="2833208"/>
                <a:ext cx="1063969" cy="1089465"/>
              </a:xfrm>
              <a:prstGeom prst="rect">
                <a:avLst/>
              </a:prstGeom>
              <a:ln/>
            </p:spPr>
            <p:style>
              <a:lnRef idx="0">
                <a:schemeClr val="accent3"/>
              </a:lnRef>
              <a:fillRef idx="3">
                <a:schemeClr val="accent3"/>
              </a:fillRef>
              <a:effectRef idx="3">
                <a:schemeClr val="accent3"/>
              </a:effectRef>
              <a:fontRef idx="minor">
                <a:schemeClr val="lt1"/>
              </a:fontRef>
            </p:style>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chemeClr val="bg1"/>
                  </a:solidFill>
                  <a:effectLst/>
                  <a:uLnTx/>
                  <a:uFillTx/>
                  <a:latin typeface="Trebuchet MS" panose="020B0603020202020204" pitchFamily="34" charset="0"/>
                  <a:ea typeface="Calibri"/>
                  <a:cs typeface="Calibri"/>
                  <a:sym typeface="Calibri"/>
                </a:endParaRPr>
              </a:p>
            </p:txBody>
          </p:sp>
        </p:grpSp>
        <p:sp>
          <p:nvSpPr>
            <p:cNvPr id="5" name="CuadroTexto 4">
              <a:extLst>
                <a:ext uri="{FF2B5EF4-FFF2-40B4-BE49-F238E27FC236}">
                  <a16:creationId xmlns:a16="http://schemas.microsoft.com/office/drawing/2014/main" id="{176E0F9D-6531-2323-0CDF-5BC745EF6ADF}"/>
                </a:ext>
              </a:extLst>
            </p:cNvPr>
            <p:cNvSpPr txBox="1"/>
            <p:nvPr/>
          </p:nvSpPr>
          <p:spPr>
            <a:xfrm>
              <a:off x="2450426" y="1511737"/>
              <a:ext cx="1887102" cy="12897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s-CO" sz="1600" b="0" i="0" u="none" strike="noStrike" kern="0" cap="none" spc="0" normalizeH="0" baseline="0" noProof="0">
                  <a:ln>
                    <a:noFill/>
                  </a:ln>
                  <a:solidFill>
                    <a:schemeClr val="bg1"/>
                  </a:solidFill>
                  <a:effectLst/>
                  <a:uLnTx/>
                  <a:uFillTx/>
                  <a:latin typeface="Trebuchet MS" panose="020B0603020202020204" pitchFamily="34" charset="0"/>
                </a:rPr>
                <a:t>Documentos Impactados</a:t>
              </a:r>
            </a:p>
            <a:p>
              <a:pPr marL="0" marR="0" lvl="0" indent="0" defTabSz="914400" eaLnBrk="1" fontAlgn="auto" latinLnBrk="0" hangingPunct="1">
                <a:lnSpc>
                  <a:spcPct val="100000"/>
                </a:lnSpc>
                <a:spcBef>
                  <a:spcPts val="0"/>
                </a:spcBef>
                <a:spcAft>
                  <a:spcPts val="0"/>
                </a:spcAft>
                <a:buClrTx/>
                <a:buSzTx/>
                <a:buFontTx/>
                <a:buNone/>
                <a:tabLst/>
                <a:defRPr/>
              </a:pPr>
              <a:r>
                <a:rPr kumimoji="0" lang="es-CO" sz="2000" b="1" i="0" u="none" strike="noStrike" kern="0" cap="none" spc="0" normalizeH="0" baseline="0" noProof="0">
                  <a:ln>
                    <a:noFill/>
                  </a:ln>
                  <a:solidFill>
                    <a:schemeClr val="bg1"/>
                  </a:solidFill>
                  <a:effectLst/>
                  <a:uLnTx/>
                  <a:uFillTx/>
                  <a:latin typeface="Trebuchet MS" panose="020B0603020202020204" pitchFamily="34" charset="0"/>
                </a:rPr>
                <a:t>    </a:t>
              </a:r>
              <a:r>
                <a:rPr kumimoji="0" lang="es-CO" sz="2800" b="1" i="0" u="none" strike="noStrike" kern="0" cap="none" spc="0" normalizeH="0" baseline="0" noProof="0">
                  <a:ln>
                    <a:noFill/>
                  </a:ln>
                  <a:solidFill>
                    <a:schemeClr val="bg1"/>
                  </a:solidFill>
                  <a:effectLst/>
                  <a:uLnTx/>
                  <a:uFillTx/>
                  <a:latin typeface="Trebuchet MS" panose="020B0603020202020204" pitchFamily="34" charset="0"/>
                </a:rPr>
                <a:t>194</a:t>
              </a:r>
              <a:endParaRPr kumimoji="0" lang="es-CO" sz="2000" b="1" i="0" u="none" strike="noStrike" kern="0" cap="none" spc="0" normalizeH="0" baseline="0" noProof="0">
                <a:ln>
                  <a:noFill/>
                </a:ln>
                <a:solidFill>
                  <a:schemeClr val="bg1"/>
                </a:solidFill>
                <a:effectLst/>
                <a:uLnTx/>
                <a:uFillTx/>
                <a:latin typeface="Trebuchet MS" panose="020B0603020202020204" pitchFamily="34" charset="0"/>
              </a:endParaRPr>
            </a:p>
          </p:txBody>
        </p:sp>
        <p:pic>
          <p:nvPicPr>
            <p:cNvPr id="6" name="Imagen 5">
              <a:extLst>
                <a:ext uri="{FF2B5EF4-FFF2-40B4-BE49-F238E27FC236}">
                  <a16:creationId xmlns:a16="http://schemas.microsoft.com/office/drawing/2014/main" id="{EC5A246E-A252-8787-7E94-3C082A4EB6E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702665" y="2374177"/>
              <a:ext cx="425126" cy="431322"/>
            </a:xfrm>
            <a:prstGeom prst="rect">
              <a:avLst/>
            </a:prstGeom>
          </p:spPr>
        </p:pic>
      </p:grpSp>
      <p:sp>
        <p:nvSpPr>
          <p:cNvPr id="14" name="CuadroTexto 13">
            <a:extLst>
              <a:ext uri="{FF2B5EF4-FFF2-40B4-BE49-F238E27FC236}">
                <a16:creationId xmlns:a16="http://schemas.microsoft.com/office/drawing/2014/main" id="{F1EA4295-FC55-4462-5676-9E244DC9BBC1}"/>
              </a:ext>
            </a:extLst>
          </p:cNvPr>
          <p:cNvSpPr txBox="1"/>
          <p:nvPr/>
        </p:nvSpPr>
        <p:spPr>
          <a:xfrm>
            <a:off x="2267659" y="6370686"/>
            <a:ext cx="3042926" cy="276999"/>
          </a:xfrm>
          <a:prstGeom prst="rect">
            <a:avLst/>
          </a:prstGeom>
          <a:noFill/>
        </p:spPr>
        <p:txBody>
          <a:bodyPr wrap="square" rtlCol="0">
            <a:spAutoFit/>
          </a:bodyPr>
          <a:lstStyle/>
          <a:p>
            <a:pPr algn="r"/>
            <a:r>
              <a:rPr lang="es-CO" sz="1200" i="1"/>
              <a:t>Fecha de corte: 31 de octubre de 2022</a:t>
            </a:r>
          </a:p>
        </p:txBody>
      </p:sp>
      <p:graphicFrame>
        <p:nvGraphicFramePr>
          <p:cNvPr id="17" name="Gráfico 16">
            <a:extLst>
              <a:ext uri="{FF2B5EF4-FFF2-40B4-BE49-F238E27FC236}">
                <a16:creationId xmlns:a16="http://schemas.microsoft.com/office/drawing/2014/main" id="{94CA5C46-45AA-EF24-59D0-2A58B8A1F958}"/>
              </a:ext>
            </a:extLst>
          </p:cNvPr>
          <p:cNvGraphicFramePr>
            <a:graphicFrameLocks/>
          </p:cNvGraphicFramePr>
          <p:nvPr>
            <p:extLst>
              <p:ext uri="{D42A27DB-BD31-4B8C-83A1-F6EECF244321}">
                <p14:modId xmlns:p14="http://schemas.microsoft.com/office/powerpoint/2010/main" val="1556409123"/>
              </p:ext>
            </p:extLst>
          </p:nvPr>
        </p:nvGraphicFramePr>
        <p:xfrm>
          <a:off x="93740" y="3566430"/>
          <a:ext cx="8135860" cy="2465678"/>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ángulo 4">
            <a:extLst>
              <a:ext uri="{FF2B5EF4-FFF2-40B4-BE49-F238E27FC236}">
                <a16:creationId xmlns:a16="http://schemas.microsoft.com/office/drawing/2014/main" id="{914DB0A5-F141-2A90-90CF-247BE329C189}"/>
              </a:ext>
            </a:extLst>
          </p:cNvPr>
          <p:cNvSpPr/>
          <p:nvPr/>
        </p:nvSpPr>
        <p:spPr>
          <a:xfrm>
            <a:off x="58887" y="166514"/>
            <a:ext cx="10503397" cy="577081"/>
          </a:xfrm>
          <a:prstGeom prst="rect">
            <a:avLst/>
          </a:prstGeom>
          <a:effectLst/>
        </p:spPr>
        <p:txBody>
          <a:bodyPr wrap="square">
            <a:spAutoFit/>
          </a:bodyPr>
          <a:lstStyle/>
          <a:p>
            <a:pPr marL="0" marR="0" lvl="0" indent="0">
              <a:lnSpc>
                <a:spcPct val="90000"/>
              </a:lnSpc>
              <a:buClrTx/>
              <a:buSzTx/>
              <a:tabLst/>
              <a:defRPr/>
            </a:pPr>
            <a:r>
              <a:rPr lang="es-CO" altLang="es-CO" sz="3500" b="1" spc="-130">
                <a:solidFill>
                  <a:srgbClr val="C00000"/>
                </a:solidFill>
                <a:cs typeface="Calibri" panose="020F0502020204030204" pitchFamily="34" charset="0"/>
              </a:rPr>
              <a:t>Documentación de Procesos - </a:t>
            </a:r>
            <a:r>
              <a:rPr lang="es-CO" altLang="es-CO" sz="3500" b="1" spc="-130" err="1">
                <a:solidFill>
                  <a:srgbClr val="C00000"/>
                </a:solidFill>
                <a:cs typeface="Calibri" panose="020F0502020204030204" pitchFamily="34" charset="0"/>
              </a:rPr>
              <a:t>BogData</a:t>
            </a:r>
            <a:endParaRPr lang="es-CO" altLang="es-CO" sz="3500" b="1" spc="-130">
              <a:solidFill>
                <a:srgbClr val="C00000"/>
              </a:solidFill>
              <a:cs typeface="Calibri" panose="020F0502020204030204" pitchFamily="34" charset="0"/>
            </a:endParaRPr>
          </a:p>
        </p:txBody>
      </p:sp>
      <p:pic>
        <p:nvPicPr>
          <p:cNvPr id="1030" name="Picture 6" descr="Proceso.Pro - Cloudancy">
            <a:extLst>
              <a:ext uri="{FF2B5EF4-FFF2-40B4-BE49-F238E27FC236}">
                <a16:creationId xmlns:a16="http://schemas.microsoft.com/office/drawing/2014/main" id="{DA55262A-AEDE-3293-6B35-3C2C7D2C1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050" y="1066157"/>
            <a:ext cx="2589252" cy="258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568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388ADD0-923F-0CBF-DB67-2730BAF18B18}"/>
              </a:ext>
            </a:extLst>
          </p:cNvPr>
          <p:cNvSpPr>
            <a:spLocks noGrp="1"/>
          </p:cNvSpPr>
          <p:nvPr>
            <p:ph type="title"/>
          </p:nvPr>
        </p:nvSpPr>
        <p:spPr>
          <a:xfrm>
            <a:off x="0" y="264956"/>
            <a:ext cx="7271657" cy="115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s-CO" sz="3600" spc="-130">
                <a:solidFill>
                  <a:srgbClr val="C00000"/>
                </a:solidFill>
                <a:latin typeface="Calibri" panose="020F0502020204030204" pitchFamily="34" charset="0"/>
                <a:cs typeface="Calibri" panose="020F0502020204030204" pitchFamily="34" charset="0"/>
              </a:rPr>
              <a:t>Ejecución Presupuestal 2022 –SHD </a:t>
            </a:r>
            <a:br>
              <a:rPr lang="es-CO" sz="3600" spc="-130">
                <a:solidFill>
                  <a:srgbClr val="C00000"/>
                </a:solidFill>
                <a:latin typeface="Calibri" panose="020F0502020204030204" pitchFamily="34" charset="0"/>
                <a:cs typeface="Calibri" panose="020F0502020204030204" pitchFamily="34" charset="0"/>
              </a:rPr>
            </a:br>
            <a:r>
              <a:rPr lang="es-CO" sz="1600" spc="-130">
                <a:solidFill>
                  <a:srgbClr val="C00000"/>
                </a:solidFill>
                <a:latin typeface="Calibri" panose="020F0502020204030204" pitchFamily="34" charset="0"/>
                <a:cs typeface="Calibri" panose="020F0502020204030204" pitchFamily="34" charset="0"/>
              </a:rPr>
              <a:t>corte 31 de octubre de 2022.</a:t>
            </a:r>
          </a:p>
        </p:txBody>
      </p:sp>
      <p:sp>
        <p:nvSpPr>
          <p:cNvPr id="5" name="CuadroTexto 4">
            <a:extLst>
              <a:ext uri="{FF2B5EF4-FFF2-40B4-BE49-F238E27FC236}">
                <a16:creationId xmlns:a16="http://schemas.microsoft.com/office/drawing/2014/main" id="{2BF6171D-F50C-4AAA-A47A-B14244BF635F}"/>
              </a:ext>
            </a:extLst>
          </p:cNvPr>
          <p:cNvSpPr txBox="1"/>
          <p:nvPr/>
        </p:nvSpPr>
        <p:spPr>
          <a:xfrm>
            <a:off x="403720" y="4887046"/>
            <a:ext cx="8297596" cy="553998"/>
          </a:xfrm>
          <a:prstGeom prst="rect">
            <a:avLst/>
          </a:prstGeom>
          <a:noFill/>
        </p:spPr>
        <p:txBody>
          <a:bodyPr wrap="square" rtlCol="0">
            <a:spAutoFit/>
          </a:bodyPr>
          <a:lstStyle/>
          <a:p>
            <a:r>
              <a:rPr lang="es-CO" sz="1000">
                <a:latin typeface="Arial" panose="020B0604020202020204" pitchFamily="34" charset="0"/>
                <a:cs typeface="Arial" panose="020B0604020202020204" pitchFamily="34" charset="0"/>
              </a:rPr>
              <a:t>Fuente: Ejecuciones Presupuestales – BOGDATA</a:t>
            </a:r>
          </a:p>
          <a:p>
            <a:r>
              <a:rPr lang="es-CO" sz="1000">
                <a:latin typeface="Arial" panose="020B0604020202020204" pitchFamily="34" charset="0"/>
                <a:cs typeface="Arial" panose="020B0604020202020204" pitchFamily="34" charset="0"/>
              </a:rPr>
              <a:t>Unidades Ejecutoras 01 y 04</a:t>
            </a:r>
          </a:p>
          <a:p>
            <a:r>
              <a:rPr lang="es-CO" sz="1000">
                <a:latin typeface="Arial" panose="020B0604020202020204" pitchFamily="34" charset="0"/>
                <a:cs typeface="Arial" panose="020B0604020202020204" pitchFamily="34" charset="0"/>
              </a:rPr>
              <a:t>Cifras en millones de pesos</a:t>
            </a:r>
          </a:p>
        </p:txBody>
      </p:sp>
      <p:pic>
        <p:nvPicPr>
          <p:cNvPr id="8" name="Imagen 7">
            <a:extLst>
              <a:ext uri="{FF2B5EF4-FFF2-40B4-BE49-F238E27FC236}">
                <a16:creationId xmlns:a16="http://schemas.microsoft.com/office/drawing/2014/main" id="{5CB042D3-837B-4F6B-B1EC-59586D5B77CC}"/>
              </a:ext>
            </a:extLst>
          </p:cNvPr>
          <p:cNvPicPr>
            <a:picLocks noChangeAspect="1"/>
          </p:cNvPicPr>
          <p:nvPr/>
        </p:nvPicPr>
        <p:blipFill>
          <a:blip r:embed="rId2"/>
          <a:stretch>
            <a:fillRect/>
          </a:stretch>
        </p:blipFill>
        <p:spPr>
          <a:xfrm>
            <a:off x="403720" y="1537727"/>
            <a:ext cx="11342270" cy="3275814"/>
          </a:xfrm>
          <a:prstGeom prst="rect">
            <a:avLst/>
          </a:prstGeom>
        </p:spPr>
      </p:pic>
    </p:spTree>
    <p:extLst>
      <p:ext uri="{BB962C8B-B14F-4D97-AF65-F5344CB8AC3E}">
        <p14:creationId xmlns:p14="http://schemas.microsoft.com/office/powerpoint/2010/main" val="4897583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8755B38-0821-B7DE-654B-0461F3CCEE8B}"/>
              </a:ext>
            </a:extLst>
          </p:cNvPr>
          <p:cNvGrpSpPr/>
          <p:nvPr/>
        </p:nvGrpSpPr>
        <p:grpSpPr>
          <a:xfrm>
            <a:off x="570796" y="2484663"/>
            <a:ext cx="11033300" cy="1973189"/>
            <a:chOff x="406851" y="1751171"/>
            <a:chExt cx="10765523" cy="1973189"/>
          </a:xfrm>
        </p:grpSpPr>
        <p:grpSp>
          <p:nvGrpSpPr>
            <p:cNvPr id="3" name="Grupo 2">
              <a:extLst>
                <a:ext uri="{FF2B5EF4-FFF2-40B4-BE49-F238E27FC236}">
                  <a16:creationId xmlns:a16="http://schemas.microsoft.com/office/drawing/2014/main" id="{DD114DC8-D32B-3FA0-B903-98CD730178B2}"/>
                </a:ext>
              </a:extLst>
            </p:cNvPr>
            <p:cNvGrpSpPr/>
            <p:nvPr/>
          </p:nvGrpSpPr>
          <p:grpSpPr>
            <a:xfrm>
              <a:off x="406851" y="2067326"/>
              <a:ext cx="1724535" cy="1562867"/>
              <a:chOff x="98834" y="1999529"/>
              <a:chExt cx="1724535" cy="1562867"/>
            </a:xfrm>
          </p:grpSpPr>
          <p:sp>
            <p:nvSpPr>
              <p:cNvPr id="37" name="Freeform 39">
                <a:extLst>
                  <a:ext uri="{FF2B5EF4-FFF2-40B4-BE49-F238E27FC236}">
                    <a16:creationId xmlns:a16="http://schemas.microsoft.com/office/drawing/2014/main" id="{B0552766-EA54-CBD7-7585-0F7B9C005515}"/>
                  </a:ext>
                </a:extLst>
              </p:cNvPr>
              <p:cNvSpPr/>
              <p:nvPr/>
            </p:nvSpPr>
            <p:spPr>
              <a:xfrm>
                <a:off x="178802" y="1999529"/>
                <a:ext cx="1588995" cy="1562867"/>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cubicBezTo>
                      <a:pt x="20909" y="0"/>
                      <a:pt x="21600" y="0"/>
                      <a:pt x="21600" y="0"/>
                    </a:cubicBezTo>
                    <a:lnTo>
                      <a:pt x="21600" y="21600"/>
                    </a:lnTo>
                    <a:cubicBezTo>
                      <a:pt x="21600" y="21600"/>
                      <a:pt x="20909" y="21600"/>
                      <a:pt x="20057" y="21600"/>
                    </a:cubicBezTo>
                    <a:lnTo>
                      <a:pt x="1543" y="21600"/>
                    </a:lnTo>
                    <a:cubicBezTo>
                      <a:pt x="691" y="21600"/>
                      <a:pt x="0" y="21600"/>
                      <a:pt x="0" y="21600"/>
                    </a:cubicBezTo>
                    <a:lnTo>
                      <a:pt x="0" y="0"/>
                    </a:lnTo>
                    <a:cubicBezTo>
                      <a:pt x="0" y="0"/>
                      <a:pt x="691" y="0"/>
                      <a:pt x="1543" y="0"/>
                    </a:cubicBezTo>
                    <a:close/>
                  </a:path>
                </a:pathLst>
              </a:custGeom>
              <a:gradFill>
                <a:gsLst>
                  <a:gs pos="22846">
                    <a:srgbClr val="FFFFFF"/>
                  </a:gs>
                  <a:gs pos="63322">
                    <a:srgbClr val="E6EAEB"/>
                  </a:gs>
                  <a:gs pos="99960">
                    <a:srgbClr val="CDD5D8"/>
                  </a:gs>
                </a:gsLst>
                <a:lin ang="2089253"/>
              </a:gradFill>
              <a:ln w="12700">
                <a:miter lim="400000"/>
              </a:ln>
              <a:effectLst>
                <a:outerShdw blurRad="304800" dist="177800" dir="2315233" rotWithShape="0">
                  <a:srgbClr val="000000">
                    <a:alpha val="38297"/>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Avenir Next Regular"/>
                    <a:ea typeface="Avenir Next Regular"/>
                    <a:cs typeface="Avenir Next Regular"/>
                    <a:sym typeface="Avenir Next Regular"/>
                  </a:defRPr>
                </a:pPr>
                <a:endParaRPr kumimoji="0" sz="3600" b="0" i="0" u="none" strike="noStrike" kern="1200" cap="none" spc="0" normalizeH="0" baseline="0" noProof="0">
                  <a:ln>
                    <a:noFill/>
                  </a:ln>
                  <a:solidFill>
                    <a:srgbClr val="FFFFFF"/>
                  </a:solidFill>
                  <a:effectLst/>
                  <a:uLnTx/>
                  <a:uFillTx/>
                  <a:latin typeface="Calibri" panose="020F0502020204030204"/>
                  <a:sym typeface="Avenir Next Regular"/>
                </a:endParaRPr>
              </a:p>
            </p:txBody>
          </p:sp>
          <p:sp>
            <p:nvSpPr>
              <p:cNvPr id="38" name="Freeform 40">
                <a:extLst>
                  <a:ext uri="{FF2B5EF4-FFF2-40B4-BE49-F238E27FC236}">
                    <a16:creationId xmlns:a16="http://schemas.microsoft.com/office/drawing/2014/main" id="{B1C2FE69-56FC-3419-909F-58BEEC309A93}"/>
                  </a:ext>
                </a:extLst>
              </p:cNvPr>
              <p:cNvSpPr/>
              <p:nvPr/>
            </p:nvSpPr>
            <p:spPr>
              <a:xfrm>
                <a:off x="194105" y="2013825"/>
                <a:ext cx="1558334" cy="1534328"/>
              </a:xfrm>
              <a:custGeom>
                <a:avLst/>
                <a:gdLst/>
                <a:ahLst/>
                <a:cxnLst>
                  <a:cxn ang="0">
                    <a:pos x="wd2" y="hd2"/>
                  </a:cxn>
                  <a:cxn ang="5400000">
                    <a:pos x="wd2" y="hd2"/>
                  </a:cxn>
                  <a:cxn ang="10800000">
                    <a:pos x="wd2" y="hd2"/>
                  </a:cxn>
                  <a:cxn ang="16200000">
                    <a:pos x="wd2" y="hd2"/>
                  </a:cxn>
                </a:cxnLst>
                <a:rect l="0" t="0" r="r" b="b"/>
                <a:pathLst>
                  <a:path w="21600" h="21600" extrusionOk="0">
                    <a:moveTo>
                      <a:pt x="20239" y="0"/>
                    </a:moveTo>
                    <a:cubicBezTo>
                      <a:pt x="20991" y="0"/>
                      <a:pt x="21600" y="0"/>
                      <a:pt x="21600" y="0"/>
                    </a:cubicBezTo>
                    <a:lnTo>
                      <a:pt x="21600" y="21600"/>
                    </a:lnTo>
                    <a:cubicBezTo>
                      <a:pt x="21600" y="21600"/>
                      <a:pt x="20991" y="21600"/>
                      <a:pt x="20239" y="21600"/>
                    </a:cubicBezTo>
                    <a:lnTo>
                      <a:pt x="1361" y="21600"/>
                    </a:lnTo>
                    <a:cubicBezTo>
                      <a:pt x="609" y="21600"/>
                      <a:pt x="0" y="21600"/>
                      <a:pt x="0" y="21600"/>
                    </a:cubicBezTo>
                    <a:lnTo>
                      <a:pt x="0" y="0"/>
                    </a:lnTo>
                    <a:cubicBezTo>
                      <a:pt x="0" y="0"/>
                      <a:pt x="609" y="0"/>
                      <a:pt x="1361" y="0"/>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Avenir Next Regular"/>
                    <a:ea typeface="Avenir Next Regular"/>
                    <a:cs typeface="Avenir Next Regular"/>
                    <a:sym typeface="Avenir Next Regular"/>
                  </a:defRPr>
                </a:pPr>
                <a:endParaRPr kumimoji="0" sz="3600" b="0" i="0" u="none" strike="noStrike" kern="1200" cap="none" spc="0" normalizeH="0" baseline="0" noProof="0">
                  <a:ln>
                    <a:noFill/>
                  </a:ln>
                  <a:solidFill>
                    <a:srgbClr val="FFFFFF"/>
                  </a:solidFill>
                  <a:effectLst/>
                  <a:uLnTx/>
                  <a:uFillTx/>
                  <a:latin typeface="Calibri" panose="020F0502020204030204"/>
                  <a:sym typeface="Avenir Next Regular"/>
                </a:endParaRPr>
              </a:p>
            </p:txBody>
          </p:sp>
          <p:sp>
            <p:nvSpPr>
              <p:cNvPr id="39" name="Freeform 41">
                <a:extLst>
                  <a:ext uri="{FF2B5EF4-FFF2-40B4-BE49-F238E27FC236}">
                    <a16:creationId xmlns:a16="http://schemas.microsoft.com/office/drawing/2014/main" id="{03EA3DA5-D851-F345-7EFA-0B8D154D5463}"/>
                  </a:ext>
                </a:extLst>
              </p:cNvPr>
              <p:cNvSpPr/>
              <p:nvPr/>
            </p:nvSpPr>
            <p:spPr>
              <a:xfrm>
                <a:off x="761867" y="3491960"/>
                <a:ext cx="422810" cy="70436"/>
              </a:xfrm>
              <a:custGeom>
                <a:avLst/>
                <a:gdLst/>
                <a:ahLst/>
                <a:cxnLst>
                  <a:cxn ang="0">
                    <a:pos x="wd2" y="hd2"/>
                  </a:cxn>
                  <a:cxn ang="5400000">
                    <a:pos x="wd2" y="hd2"/>
                  </a:cxn>
                  <a:cxn ang="10800000">
                    <a:pos x="wd2" y="hd2"/>
                  </a:cxn>
                  <a:cxn ang="16200000">
                    <a:pos x="wd2" y="hd2"/>
                  </a:cxn>
                </a:cxnLst>
                <a:rect l="0" t="0" r="r" b="b"/>
                <a:pathLst>
                  <a:path w="21600" h="21581" extrusionOk="0">
                    <a:moveTo>
                      <a:pt x="0" y="21581"/>
                    </a:moveTo>
                    <a:lnTo>
                      <a:pt x="21600" y="21581"/>
                    </a:lnTo>
                    <a:cubicBezTo>
                      <a:pt x="20782" y="8656"/>
                      <a:pt x="18595" y="10"/>
                      <a:pt x="16139" y="0"/>
                    </a:cubicBezTo>
                    <a:lnTo>
                      <a:pt x="5475" y="0"/>
                    </a:lnTo>
                    <a:cubicBezTo>
                      <a:pt x="3015" y="-19"/>
                      <a:pt x="820" y="8631"/>
                      <a:pt x="0" y="21581"/>
                    </a:cubicBezTo>
                    <a:close/>
                  </a:path>
                </a:pathLst>
              </a:custGeom>
              <a:solidFill>
                <a:schemeClr val="tx1">
                  <a:lumMod val="65000"/>
                  <a:lumOff val="35000"/>
                </a:scheme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Calibri" panose="020F0502020204030204"/>
                  <a:cs typeface="Helvetica"/>
                  <a:sym typeface="Helvetica"/>
                </a:endParaRPr>
              </a:p>
            </p:txBody>
          </p:sp>
          <p:sp>
            <p:nvSpPr>
              <p:cNvPr id="40" name="CuadroTexto 39">
                <a:extLst>
                  <a:ext uri="{FF2B5EF4-FFF2-40B4-BE49-F238E27FC236}">
                    <a16:creationId xmlns:a16="http://schemas.microsoft.com/office/drawing/2014/main" id="{0E2ACCA7-74B3-0951-0C38-0747105F55E9}"/>
                  </a:ext>
                </a:extLst>
              </p:cNvPr>
              <p:cNvSpPr txBox="1"/>
              <p:nvPr/>
            </p:nvSpPr>
            <p:spPr>
              <a:xfrm>
                <a:off x="98834" y="2198186"/>
                <a:ext cx="172453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srgbClr val="A91B2E">
                        <a:lumMod val="75000"/>
                      </a:srgbClr>
                    </a:solidFill>
                    <a:effectLst/>
                    <a:uLnTx/>
                    <a:uFillTx/>
                    <a:latin typeface="Calibri" panose="020F0502020204030204"/>
                    <a:ea typeface="+mn-ea"/>
                    <a:cs typeface="+mn-cs"/>
                  </a:rPr>
                  <a:t>Aprobación Manuales de Usuario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srgbClr val="A91B2E">
                        <a:lumMod val="75000"/>
                      </a:srgbClr>
                    </a:solidFill>
                    <a:effectLst/>
                    <a:uLnTx/>
                    <a:uFillTx/>
                    <a:latin typeface="Calibri" panose="020F0502020204030204"/>
                    <a:ea typeface="+mn-ea"/>
                    <a:cs typeface="+mn-cs"/>
                  </a:rPr>
                  <a:t>(</a:t>
                </a:r>
                <a:r>
                  <a:rPr kumimoji="0" lang="es-CO" sz="1400" b="0" i="1" u="none" strike="noStrike" kern="1200" cap="none" spc="0" normalizeH="0" baseline="0" noProof="0">
                    <a:ln>
                      <a:noFill/>
                    </a:ln>
                    <a:solidFill>
                      <a:srgbClr val="A91B2E">
                        <a:lumMod val="75000"/>
                      </a:srgbClr>
                    </a:solidFill>
                    <a:effectLst/>
                    <a:uLnTx/>
                    <a:uFillTx/>
                    <a:latin typeface="Calibri" panose="020F0502020204030204"/>
                    <a:ea typeface="+mn-ea"/>
                    <a:cs typeface="+mn-cs"/>
                  </a:rPr>
                  <a:t>Líder funcional</a:t>
                </a:r>
                <a:r>
                  <a:rPr kumimoji="0" lang="es-CO" sz="1400" b="0" i="0" u="none" strike="noStrike" kern="1200" cap="none" spc="0" normalizeH="0" baseline="0" noProof="0">
                    <a:ln>
                      <a:noFill/>
                    </a:ln>
                    <a:solidFill>
                      <a:srgbClr val="A91B2E">
                        <a:lumMod val="75000"/>
                      </a:srgbClr>
                    </a:solidFill>
                    <a:effectLst/>
                    <a:uLnTx/>
                    <a:uFillTx/>
                    <a:latin typeface="Calibri" panose="020F0502020204030204"/>
                    <a:ea typeface="+mn-ea"/>
                    <a:cs typeface="+mn-cs"/>
                  </a:rPr>
                  <a:t>)</a:t>
                </a:r>
              </a:p>
            </p:txBody>
          </p:sp>
        </p:grpSp>
        <p:sp>
          <p:nvSpPr>
            <p:cNvPr id="4" name="Flecha: a la derecha 3">
              <a:extLst>
                <a:ext uri="{FF2B5EF4-FFF2-40B4-BE49-F238E27FC236}">
                  <a16:creationId xmlns:a16="http://schemas.microsoft.com/office/drawing/2014/main" id="{9797B588-CE0F-272C-D225-6F3AE70DDB08}"/>
                </a:ext>
              </a:extLst>
            </p:cNvPr>
            <p:cNvSpPr/>
            <p:nvPr/>
          </p:nvSpPr>
          <p:spPr>
            <a:xfrm>
              <a:off x="2390648" y="2765202"/>
              <a:ext cx="455513" cy="288547"/>
            </a:xfrm>
            <a:prstGeom prst="rightArrow">
              <a:avLst/>
            </a:prstGeom>
            <a:solidFill>
              <a:schemeClr val="bg1">
                <a:lumMod val="50000"/>
              </a:schemeClr>
            </a:solidFill>
            <a:effectLst>
              <a:outerShdw blurRad="50800" dist="38100" algn="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lecha: a la derecha 4">
              <a:extLst>
                <a:ext uri="{FF2B5EF4-FFF2-40B4-BE49-F238E27FC236}">
                  <a16:creationId xmlns:a16="http://schemas.microsoft.com/office/drawing/2014/main" id="{1D3E4CDD-B307-2306-CE6C-C5538DA7CDD9}"/>
                </a:ext>
              </a:extLst>
            </p:cNvPr>
            <p:cNvSpPr/>
            <p:nvPr/>
          </p:nvSpPr>
          <p:spPr>
            <a:xfrm>
              <a:off x="5416108" y="2798560"/>
              <a:ext cx="455513" cy="288547"/>
            </a:xfrm>
            <a:prstGeom prst="rightArrow">
              <a:avLst/>
            </a:prstGeom>
            <a:solidFill>
              <a:schemeClr val="bg1">
                <a:lumMod val="50000"/>
              </a:schemeClr>
            </a:solidFill>
            <a:effectLst>
              <a:outerShdw blurRad="50800" dist="38100" algn="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Flecha: a la derecha 5">
              <a:extLst>
                <a:ext uri="{FF2B5EF4-FFF2-40B4-BE49-F238E27FC236}">
                  <a16:creationId xmlns:a16="http://schemas.microsoft.com/office/drawing/2014/main" id="{3156C718-28E6-2D6D-FD6A-6C52FFA05D51}"/>
                </a:ext>
              </a:extLst>
            </p:cNvPr>
            <p:cNvSpPr/>
            <p:nvPr/>
          </p:nvSpPr>
          <p:spPr>
            <a:xfrm>
              <a:off x="8441568" y="2837501"/>
              <a:ext cx="455513" cy="288547"/>
            </a:xfrm>
            <a:prstGeom prst="rightArrow">
              <a:avLst/>
            </a:prstGeom>
            <a:solidFill>
              <a:schemeClr val="bg1">
                <a:lumMod val="50000"/>
              </a:schemeClr>
            </a:solidFill>
            <a:effectLst>
              <a:outerShdw blurRad="50800" dist="38100" algn="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upo 6">
              <a:extLst>
                <a:ext uri="{FF2B5EF4-FFF2-40B4-BE49-F238E27FC236}">
                  <a16:creationId xmlns:a16="http://schemas.microsoft.com/office/drawing/2014/main" id="{FC83172B-9694-A9DB-94DC-942E52C49C6D}"/>
                </a:ext>
              </a:extLst>
            </p:cNvPr>
            <p:cNvGrpSpPr/>
            <p:nvPr/>
          </p:nvGrpSpPr>
          <p:grpSpPr>
            <a:xfrm>
              <a:off x="2919922" y="1751171"/>
              <a:ext cx="2083599" cy="1970495"/>
              <a:chOff x="2609562" y="1751547"/>
              <a:chExt cx="2083599" cy="1970495"/>
            </a:xfrm>
          </p:grpSpPr>
          <p:grpSp>
            <p:nvGrpSpPr>
              <p:cNvPr id="28" name="Grupo 27">
                <a:extLst>
                  <a:ext uri="{FF2B5EF4-FFF2-40B4-BE49-F238E27FC236}">
                    <a16:creationId xmlns:a16="http://schemas.microsoft.com/office/drawing/2014/main" id="{3726208B-7F8D-1915-2584-EF9E249CC74F}"/>
                  </a:ext>
                </a:extLst>
              </p:cNvPr>
              <p:cNvGrpSpPr/>
              <p:nvPr/>
            </p:nvGrpSpPr>
            <p:grpSpPr>
              <a:xfrm>
                <a:off x="2665046" y="1751547"/>
                <a:ext cx="2028115" cy="1970495"/>
                <a:chOff x="7531225" y="4547108"/>
                <a:chExt cx="4256067" cy="4757739"/>
              </a:xfrm>
            </p:grpSpPr>
            <p:sp>
              <p:nvSpPr>
                <p:cNvPr id="31" name="Freeform 76">
                  <a:extLst>
                    <a:ext uri="{FF2B5EF4-FFF2-40B4-BE49-F238E27FC236}">
                      <a16:creationId xmlns:a16="http://schemas.microsoft.com/office/drawing/2014/main" id="{3A456D36-4F40-C797-A7D7-2B90C7ED5771}"/>
                    </a:ext>
                  </a:extLst>
                </p:cNvPr>
                <p:cNvSpPr/>
                <p:nvPr/>
              </p:nvSpPr>
              <p:spPr>
                <a:xfrm>
                  <a:off x="8078031" y="4653099"/>
                  <a:ext cx="3046938" cy="576807"/>
                </a:xfrm>
                <a:custGeom>
                  <a:avLst/>
                  <a:gdLst/>
                  <a:ahLst/>
                  <a:cxnLst>
                    <a:cxn ang="0">
                      <a:pos x="wd2" y="hd2"/>
                    </a:cxn>
                    <a:cxn ang="5400000">
                      <a:pos x="wd2" y="hd2"/>
                    </a:cxn>
                    <a:cxn ang="10800000">
                      <a:pos x="wd2" y="hd2"/>
                    </a:cxn>
                    <a:cxn ang="16200000">
                      <a:pos x="wd2" y="hd2"/>
                    </a:cxn>
                  </a:cxnLst>
                  <a:rect l="0" t="0" r="r" b="b"/>
                  <a:pathLst>
                    <a:path w="21600" h="21600" extrusionOk="0">
                      <a:moveTo>
                        <a:pt x="2532" y="0"/>
                      </a:moveTo>
                      <a:lnTo>
                        <a:pt x="0" y="21600"/>
                      </a:lnTo>
                      <a:lnTo>
                        <a:pt x="21600" y="21426"/>
                      </a:lnTo>
                      <a:lnTo>
                        <a:pt x="19325" y="0"/>
                      </a:lnTo>
                      <a:lnTo>
                        <a:pt x="2532" y="0"/>
                      </a:lnTo>
                      <a:close/>
                    </a:path>
                  </a:pathLst>
                </a:custGeom>
                <a:solidFill>
                  <a:srgbClr val="416F2C"/>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Helvetica"/>
                      <a:ea typeface="Helvetica"/>
                      <a:cs typeface="Helvetica"/>
                      <a:sym typeface="Helvetica"/>
                    </a:defRPr>
                  </a:pPr>
                  <a:endParaRPr kumimoji="0" sz="3600" b="0" i="0" u="none" strike="noStrike" kern="1200" cap="none" spc="0" normalizeH="0" baseline="0" noProof="0">
                    <a:ln>
                      <a:noFill/>
                    </a:ln>
                    <a:solidFill>
                      <a:srgbClr val="000000"/>
                    </a:solidFill>
                    <a:effectLst/>
                    <a:uLnTx/>
                    <a:uFillTx/>
                    <a:latin typeface="Calibri" panose="020F0502020204030204"/>
                    <a:cs typeface="Helvetica"/>
                    <a:sym typeface="Helvetica"/>
                  </a:endParaRPr>
                </a:p>
              </p:txBody>
            </p:sp>
            <p:sp>
              <p:nvSpPr>
                <p:cNvPr id="32" name="Freeform 77">
                  <a:extLst>
                    <a:ext uri="{FF2B5EF4-FFF2-40B4-BE49-F238E27FC236}">
                      <a16:creationId xmlns:a16="http://schemas.microsoft.com/office/drawing/2014/main" id="{338BC03C-10E7-DE58-BB2E-4640CFEEACBB}"/>
                    </a:ext>
                  </a:extLst>
                </p:cNvPr>
                <p:cNvSpPr/>
                <p:nvPr/>
              </p:nvSpPr>
              <p:spPr>
                <a:xfrm>
                  <a:off x="7607811" y="5089609"/>
                  <a:ext cx="3987377" cy="4215238"/>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cubicBezTo>
                        <a:pt x="20909" y="0"/>
                        <a:pt x="21600" y="0"/>
                        <a:pt x="21600" y="0"/>
                      </a:cubicBezTo>
                      <a:lnTo>
                        <a:pt x="21600" y="21600"/>
                      </a:lnTo>
                      <a:cubicBezTo>
                        <a:pt x="21600" y="21600"/>
                        <a:pt x="20909" y="21600"/>
                        <a:pt x="20057" y="21600"/>
                      </a:cubicBezTo>
                      <a:lnTo>
                        <a:pt x="1543" y="21600"/>
                      </a:lnTo>
                      <a:cubicBezTo>
                        <a:pt x="691" y="21600"/>
                        <a:pt x="0" y="21600"/>
                        <a:pt x="0" y="21600"/>
                      </a:cubicBezTo>
                      <a:lnTo>
                        <a:pt x="0" y="0"/>
                      </a:lnTo>
                      <a:cubicBezTo>
                        <a:pt x="0" y="0"/>
                        <a:pt x="691" y="0"/>
                        <a:pt x="1543" y="0"/>
                      </a:cubicBezTo>
                      <a:close/>
                    </a:path>
                  </a:pathLst>
                </a:custGeom>
                <a:gradFill>
                  <a:gsLst>
                    <a:gs pos="22846">
                      <a:srgbClr val="FFFFFF"/>
                    </a:gs>
                    <a:gs pos="63322">
                      <a:srgbClr val="E6EAEB"/>
                    </a:gs>
                    <a:gs pos="99960">
                      <a:srgbClr val="CDD5D8"/>
                    </a:gs>
                  </a:gsLst>
                  <a:lin ang="2089253"/>
                </a:gradFill>
                <a:ln w="12700">
                  <a:miter lim="400000"/>
                </a:ln>
                <a:effectLst>
                  <a:outerShdw blurRad="304800" dist="177800" dir="2315233" rotWithShape="0">
                    <a:srgbClr val="000000">
                      <a:alpha val="38297"/>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Avenir Next Regular"/>
                      <a:ea typeface="Avenir Next Regular"/>
                      <a:cs typeface="Avenir Next Regular"/>
                      <a:sym typeface="Avenir Next Regular"/>
                    </a:defRPr>
                  </a:pPr>
                  <a:endParaRPr kumimoji="0" sz="3600" b="0" i="0" u="none" strike="noStrike" kern="1200" cap="none" spc="0" normalizeH="0" baseline="0" noProof="0">
                    <a:ln>
                      <a:noFill/>
                    </a:ln>
                    <a:solidFill>
                      <a:srgbClr val="FFFFFF"/>
                    </a:solidFill>
                    <a:effectLst/>
                    <a:uLnTx/>
                    <a:uFillTx/>
                    <a:latin typeface="Calibri" panose="020F0502020204030204"/>
                    <a:sym typeface="Avenir Next Regular"/>
                  </a:endParaRPr>
                </a:p>
              </p:txBody>
            </p:sp>
            <p:sp>
              <p:nvSpPr>
                <p:cNvPr id="33" name="Freeform 78">
                  <a:extLst>
                    <a:ext uri="{FF2B5EF4-FFF2-40B4-BE49-F238E27FC236}">
                      <a16:creationId xmlns:a16="http://schemas.microsoft.com/office/drawing/2014/main" id="{F2588647-B204-8D05-1975-9F017C1F4BF9}"/>
                    </a:ext>
                  </a:extLst>
                </p:cNvPr>
                <p:cNvSpPr/>
                <p:nvPr/>
              </p:nvSpPr>
              <p:spPr>
                <a:xfrm>
                  <a:off x="7531225" y="5128167"/>
                  <a:ext cx="4256067" cy="4138123"/>
                </a:xfrm>
                <a:custGeom>
                  <a:avLst/>
                  <a:gdLst/>
                  <a:ahLst/>
                  <a:cxnLst>
                    <a:cxn ang="0">
                      <a:pos x="wd2" y="hd2"/>
                    </a:cxn>
                    <a:cxn ang="5400000">
                      <a:pos x="wd2" y="hd2"/>
                    </a:cxn>
                    <a:cxn ang="10800000">
                      <a:pos x="wd2" y="hd2"/>
                    </a:cxn>
                    <a:cxn ang="16200000">
                      <a:pos x="wd2" y="hd2"/>
                    </a:cxn>
                  </a:cxnLst>
                  <a:rect l="0" t="0" r="r" b="b"/>
                  <a:pathLst>
                    <a:path w="21598" h="21600" extrusionOk="0">
                      <a:moveTo>
                        <a:pt x="1361" y="0"/>
                      </a:moveTo>
                      <a:lnTo>
                        <a:pt x="20239" y="0"/>
                      </a:lnTo>
                      <a:cubicBezTo>
                        <a:pt x="20990" y="1"/>
                        <a:pt x="21599" y="578"/>
                        <a:pt x="21598" y="1288"/>
                      </a:cubicBezTo>
                      <a:cubicBezTo>
                        <a:pt x="21598" y="1289"/>
                        <a:pt x="21598" y="1289"/>
                        <a:pt x="21598" y="1289"/>
                      </a:cubicBezTo>
                      <a:lnTo>
                        <a:pt x="21598" y="20313"/>
                      </a:lnTo>
                      <a:cubicBezTo>
                        <a:pt x="21598" y="21024"/>
                        <a:pt x="20989" y="21600"/>
                        <a:pt x="20237" y="21600"/>
                      </a:cubicBezTo>
                      <a:lnTo>
                        <a:pt x="1359" y="21600"/>
                      </a:lnTo>
                      <a:cubicBezTo>
                        <a:pt x="608" y="21599"/>
                        <a:pt x="0" y="21023"/>
                        <a:pt x="0" y="20313"/>
                      </a:cubicBezTo>
                      <a:lnTo>
                        <a:pt x="0" y="1289"/>
                      </a:lnTo>
                      <a:cubicBezTo>
                        <a:pt x="-1" y="578"/>
                        <a:pt x="607" y="1"/>
                        <a:pt x="1359" y="0"/>
                      </a:cubicBezTo>
                      <a:cubicBezTo>
                        <a:pt x="1360" y="0"/>
                        <a:pt x="1360" y="0"/>
                        <a:pt x="1361" y="0"/>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Avenir Next Regular"/>
                      <a:ea typeface="Avenir Next Regular"/>
                      <a:cs typeface="Avenir Next Regular"/>
                      <a:sym typeface="Avenir Next Regular"/>
                    </a:defRPr>
                  </a:pPr>
                  <a:endParaRPr kumimoji="0" sz="3600" b="0" i="0" u="none" strike="noStrike" kern="1200" cap="none" spc="0" normalizeH="0" baseline="0" noProof="0">
                    <a:ln>
                      <a:noFill/>
                    </a:ln>
                    <a:solidFill>
                      <a:srgbClr val="FFFFFF"/>
                    </a:solidFill>
                    <a:effectLst/>
                    <a:uLnTx/>
                    <a:uFillTx/>
                    <a:latin typeface="Calibri" panose="020F0502020204030204"/>
                    <a:sym typeface="Avenir Next Regular"/>
                  </a:endParaRPr>
                </a:p>
              </p:txBody>
            </p:sp>
            <p:sp>
              <p:nvSpPr>
                <p:cNvPr id="34" name="Freeform 79">
                  <a:extLst>
                    <a:ext uri="{FF2B5EF4-FFF2-40B4-BE49-F238E27FC236}">
                      <a16:creationId xmlns:a16="http://schemas.microsoft.com/office/drawing/2014/main" id="{FD94FCFA-E0BC-9EB3-388A-06CF621A0320}"/>
                    </a:ext>
                  </a:extLst>
                </p:cNvPr>
                <p:cNvSpPr/>
                <p:nvPr/>
              </p:nvSpPr>
              <p:spPr>
                <a:xfrm>
                  <a:off x="9071078" y="9114875"/>
                  <a:ext cx="1060844" cy="1899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0783" y="8661"/>
                        <a:pt x="18594" y="5"/>
                        <a:pt x="16138" y="0"/>
                      </a:cubicBezTo>
                      <a:lnTo>
                        <a:pt x="5462" y="0"/>
                      </a:lnTo>
                      <a:cubicBezTo>
                        <a:pt x="3006" y="10"/>
                        <a:pt x="818" y="8664"/>
                        <a:pt x="0" y="21600"/>
                      </a:cubicBezTo>
                      <a:close/>
                    </a:path>
                  </a:pathLst>
                </a:custGeom>
                <a:solidFill>
                  <a:schemeClr val="tx1">
                    <a:lumMod val="65000"/>
                    <a:lumOff val="35000"/>
                  </a:scheme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Calibri" panose="020F0502020204030204"/>
                    <a:cs typeface="Helvetica"/>
                    <a:sym typeface="Helvetica"/>
                  </a:endParaRPr>
                </a:p>
              </p:txBody>
            </p:sp>
            <p:sp>
              <p:nvSpPr>
                <p:cNvPr id="35" name="Freeform 81">
                  <a:extLst>
                    <a:ext uri="{FF2B5EF4-FFF2-40B4-BE49-F238E27FC236}">
                      <a16:creationId xmlns:a16="http://schemas.microsoft.com/office/drawing/2014/main" id="{88169FA2-79A7-74BF-E6AA-CBB54AFAE30B}"/>
                    </a:ext>
                  </a:extLst>
                </p:cNvPr>
                <p:cNvSpPr/>
                <p:nvPr/>
              </p:nvSpPr>
              <p:spPr>
                <a:xfrm>
                  <a:off x="8417017" y="4653240"/>
                  <a:ext cx="2368965" cy="12234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569"/>
                      </a:lnTo>
                      <a:cubicBezTo>
                        <a:pt x="0" y="19348"/>
                        <a:pt x="1163" y="21600"/>
                        <a:pt x="2597" y="21600"/>
                      </a:cubicBezTo>
                      <a:cubicBezTo>
                        <a:pt x="2599" y="21600"/>
                        <a:pt x="2601" y="21600"/>
                        <a:pt x="2602" y="21600"/>
                      </a:cubicBezTo>
                      <a:lnTo>
                        <a:pt x="19003" y="21600"/>
                      </a:lnTo>
                      <a:cubicBezTo>
                        <a:pt x="20437" y="21600"/>
                        <a:pt x="21600" y="19348"/>
                        <a:pt x="21600" y="16569"/>
                      </a:cubicBezTo>
                      <a:lnTo>
                        <a:pt x="21600" y="0"/>
                      </a:lnTo>
                      <a:close/>
                    </a:path>
                  </a:pathLst>
                </a:custGeom>
                <a:solidFill>
                  <a:schemeClr val="accent2">
                    <a:lumMod val="75000"/>
                  </a:schemeClr>
                </a:soli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Calibri" panose="020F0502020204030204"/>
                    <a:cs typeface="Helvetica"/>
                    <a:sym typeface="Helvetica"/>
                  </a:endParaRPr>
                </a:p>
              </p:txBody>
            </p:sp>
            <p:sp>
              <p:nvSpPr>
                <p:cNvPr id="36" name="TextBox 52">
                  <a:extLst>
                    <a:ext uri="{FF2B5EF4-FFF2-40B4-BE49-F238E27FC236}">
                      <a16:creationId xmlns:a16="http://schemas.microsoft.com/office/drawing/2014/main" id="{E26BB62C-7E4C-FAEA-DDC2-F6583AF4CD4E}"/>
                    </a:ext>
                  </a:extLst>
                </p:cNvPr>
                <p:cNvSpPr txBox="1"/>
                <p:nvPr/>
              </p:nvSpPr>
              <p:spPr>
                <a:xfrm>
                  <a:off x="8863485" y="4547108"/>
                  <a:ext cx="1520457" cy="1337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1828800">
                    <a:defRPr sz="5800">
                      <a:solidFill>
                        <a:srgbClr val="FFFFFF"/>
                      </a:solidFill>
                      <a:latin typeface="Century Gothic"/>
                      <a:ea typeface="Century Gothic"/>
                      <a:cs typeface="Century Gothic"/>
                      <a:sym typeface="Century Gothic"/>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FFFF"/>
                      </a:solidFill>
                      <a:effectLst/>
                      <a:uLnTx/>
                      <a:uFillTx/>
                      <a:latin typeface="Calibri" panose="020F0502020204030204"/>
                      <a:sym typeface="Century Gothic"/>
                    </a:rPr>
                    <a:t>1.</a:t>
                  </a:r>
                  <a:endParaRPr kumimoji="0" sz="2400" b="1" i="0" u="none" strike="noStrike" kern="1200" cap="none" spc="0" normalizeH="0" baseline="0" noProof="0">
                    <a:ln>
                      <a:noFill/>
                    </a:ln>
                    <a:solidFill>
                      <a:srgbClr val="FFFFFF"/>
                    </a:solidFill>
                    <a:effectLst/>
                    <a:uLnTx/>
                    <a:uFillTx/>
                    <a:latin typeface="Calibri" panose="020F0502020204030204"/>
                    <a:sym typeface="Century Gothic"/>
                  </a:endParaRPr>
                </a:p>
              </p:txBody>
            </p:sp>
          </p:grpSp>
          <p:sp>
            <p:nvSpPr>
              <p:cNvPr id="29" name="CuadroTexto 28">
                <a:extLst>
                  <a:ext uri="{FF2B5EF4-FFF2-40B4-BE49-F238E27FC236}">
                    <a16:creationId xmlns:a16="http://schemas.microsoft.com/office/drawing/2014/main" id="{035EFD9F-B6C0-9686-5BE2-228E5EE20052}"/>
                  </a:ext>
                </a:extLst>
              </p:cNvPr>
              <p:cNvSpPr txBox="1"/>
              <p:nvPr/>
            </p:nvSpPr>
            <p:spPr>
              <a:xfrm>
                <a:off x="2609562" y="2398789"/>
                <a:ext cx="2075564"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a:ln>
                      <a:noFill/>
                    </a:ln>
                    <a:solidFill>
                      <a:srgbClr val="000000"/>
                    </a:solidFill>
                    <a:effectLst/>
                    <a:uLnTx/>
                    <a:uFillTx/>
                    <a:latin typeface="Calibri" panose="020F0502020204030204"/>
                    <a:ea typeface="+mn-ea"/>
                    <a:cs typeface="+mn-cs"/>
                  </a:rPr>
                  <a:t>Asociación Manuales de usuario a los Procesos SDH</a:t>
                </a:r>
                <a:endParaRPr kumimoji="0" lang="es-CO" sz="15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CuadroTexto 29">
                <a:extLst>
                  <a:ext uri="{FF2B5EF4-FFF2-40B4-BE49-F238E27FC236}">
                    <a16:creationId xmlns:a16="http://schemas.microsoft.com/office/drawing/2014/main" id="{A5F6E460-D9A2-C6FD-ED44-8764DAF0EFCA}"/>
                  </a:ext>
                </a:extLst>
              </p:cNvPr>
              <p:cNvSpPr txBox="1"/>
              <p:nvPr/>
            </p:nvSpPr>
            <p:spPr>
              <a:xfrm>
                <a:off x="2664312" y="3267279"/>
                <a:ext cx="19015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800" b="1" i="1" u="none" strike="noStrike" kern="1200" cap="none" spc="0" normalizeH="0" baseline="0" noProof="0">
                    <a:ln>
                      <a:noFill/>
                    </a:ln>
                    <a:solidFill>
                      <a:srgbClr val="A91B2E">
                        <a:lumMod val="75000"/>
                      </a:srgbClr>
                    </a:solidFill>
                    <a:effectLst/>
                    <a:uLnTx/>
                    <a:uFillTx/>
                    <a:latin typeface="Calibri" panose="020F0502020204030204"/>
                    <a:ea typeface="+mn-ea"/>
                    <a:cs typeface="+mn-cs"/>
                  </a:rPr>
                  <a:t>OAP – UT </a:t>
                </a:r>
              </a:p>
            </p:txBody>
          </p:sp>
        </p:grpSp>
        <p:grpSp>
          <p:nvGrpSpPr>
            <p:cNvPr id="8" name="Grupo 7">
              <a:extLst>
                <a:ext uri="{FF2B5EF4-FFF2-40B4-BE49-F238E27FC236}">
                  <a16:creationId xmlns:a16="http://schemas.microsoft.com/office/drawing/2014/main" id="{7EC93D1E-FAED-0AF1-AE5E-97F5699433D8}"/>
                </a:ext>
              </a:extLst>
            </p:cNvPr>
            <p:cNvGrpSpPr/>
            <p:nvPr/>
          </p:nvGrpSpPr>
          <p:grpSpPr>
            <a:xfrm>
              <a:off x="6044149" y="1751171"/>
              <a:ext cx="2028115" cy="1970495"/>
              <a:chOff x="5718717" y="1751547"/>
              <a:chExt cx="2028115" cy="1970495"/>
            </a:xfrm>
          </p:grpSpPr>
          <p:grpSp>
            <p:nvGrpSpPr>
              <p:cNvPr id="19" name="Grupo 18">
                <a:extLst>
                  <a:ext uri="{FF2B5EF4-FFF2-40B4-BE49-F238E27FC236}">
                    <a16:creationId xmlns:a16="http://schemas.microsoft.com/office/drawing/2014/main" id="{6A0209EC-FB08-0F9A-F607-E0D06450A12E}"/>
                  </a:ext>
                </a:extLst>
              </p:cNvPr>
              <p:cNvGrpSpPr/>
              <p:nvPr/>
            </p:nvGrpSpPr>
            <p:grpSpPr>
              <a:xfrm>
                <a:off x="5718717" y="1751547"/>
                <a:ext cx="2028115" cy="1970495"/>
                <a:chOff x="7531225" y="4547108"/>
                <a:chExt cx="4256067" cy="4757739"/>
              </a:xfrm>
            </p:grpSpPr>
            <p:sp>
              <p:nvSpPr>
                <p:cNvPr id="22" name="Freeform 76">
                  <a:extLst>
                    <a:ext uri="{FF2B5EF4-FFF2-40B4-BE49-F238E27FC236}">
                      <a16:creationId xmlns:a16="http://schemas.microsoft.com/office/drawing/2014/main" id="{C107435F-B8C7-7504-960F-69D7968F25E6}"/>
                    </a:ext>
                  </a:extLst>
                </p:cNvPr>
                <p:cNvSpPr/>
                <p:nvPr/>
              </p:nvSpPr>
              <p:spPr>
                <a:xfrm>
                  <a:off x="8078031" y="4653099"/>
                  <a:ext cx="3046938" cy="576807"/>
                </a:xfrm>
                <a:custGeom>
                  <a:avLst/>
                  <a:gdLst/>
                  <a:ahLst/>
                  <a:cxnLst>
                    <a:cxn ang="0">
                      <a:pos x="wd2" y="hd2"/>
                    </a:cxn>
                    <a:cxn ang="5400000">
                      <a:pos x="wd2" y="hd2"/>
                    </a:cxn>
                    <a:cxn ang="10800000">
                      <a:pos x="wd2" y="hd2"/>
                    </a:cxn>
                    <a:cxn ang="16200000">
                      <a:pos x="wd2" y="hd2"/>
                    </a:cxn>
                  </a:cxnLst>
                  <a:rect l="0" t="0" r="r" b="b"/>
                  <a:pathLst>
                    <a:path w="21600" h="21600" extrusionOk="0">
                      <a:moveTo>
                        <a:pt x="2532" y="0"/>
                      </a:moveTo>
                      <a:lnTo>
                        <a:pt x="0" y="21600"/>
                      </a:lnTo>
                      <a:lnTo>
                        <a:pt x="21600" y="21426"/>
                      </a:lnTo>
                      <a:lnTo>
                        <a:pt x="19325" y="0"/>
                      </a:lnTo>
                      <a:lnTo>
                        <a:pt x="2532" y="0"/>
                      </a:lnTo>
                      <a:close/>
                    </a:path>
                  </a:pathLst>
                </a:custGeom>
                <a:solidFill>
                  <a:srgbClr val="416F2C"/>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Helvetica"/>
                      <a:ea typeface="Helvetica"/>
                      <a:cs typeface="Helvetica"/>
                      <a:sym typeface="Helvetica"/>
                    </a:defRPr>
                  </a:pPr>
                  <a:endParaRPr kumimoji="0" sz="3600" b="0" i="0" u="none" strike="noStrike" kern="1200" cap="none" spc="0" normalizeH="0" baseline="0" noProof="0">
                    <a:ln>
                      <a:noFill/>
                    </a:ln>
                    <a:solidFill>
                      <a:srgbClr val="000000"/>
                    </a:solidFill>
                    <a:effectLst/>
                    <a:uLnTx/>
                    <a:uFillTx/>
                    <a:latin typeface="Calibri" panose="020F0502020204030204"/>
                    <a:cs typeface="Helvetica"/>
                    <a:sym typeface="Helvetica"/>
                  </a:endParaRPr>
                </a:p>
              </p:txBody>
            </p:sp>
            <p:sp>
              <p:nvSpPr>
                <p:cNvPr id="23" name="Freeform 77">
                  <a:extLst>
                    <a:ext uri="{FF2B5EF4-FFF2-40B4-BE49-F238E27FC236}">
                      <a16:creationId xmlns:a16="http://schemas.microsoft.com/office/drawing/2014/main" id="{3F71FA75-E1B5-CF02-1B1A-B7D644D16B90}"/>
                    </a:ext>
                  </a:extLst>
                </p:cNvPr>
                <p:cNvSpPr/>
                <p:nvPr/>
              </p:nvSpPr>
              <p:spPr>
                <a:xfrm>
                  <a:off x="7607811" y="5089609"/>
                  <a:ext cx="3987377" cy="4215238"/>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cubicBezTo>
                        <a:pt x="20909" y="0"/>
                        <a:pt x="21600" y="0"/>
                        <a:pt x="21600" y="0"/>
                      </a:cubicBezTo>
                      <a:lnTo>
                        <a:pt x="21600" y="21600"/>
                      </a:lnTo>
                      <a:cubicBezTo>
                        <a:pt x="21600" y="21600"/>
                        <a:pt x="20909" y="21600"/>
                        <a:pt x="20057" y="21600"/>
                      </a:cubicBezTo>
                      <a:lnTo>
                        <a:pt x="1543" y="21600"/>
                      </a:lnTo>
                      <a:cubicBezTo>
                        <a:pt x="691" y="21600"/>
                        <a:pt x="0" y="21600"/>
                        <a:pt x="0" y="21600"/>
                      </a:cubicBezTo>
                      <a:lnTo>
                        <a:pt x="0" y="0"/>
                      </a:lnTo>
                      <a:cubicBezTo>
                        <a:pt x="0" y="0"/>
                        <a:pt x="691" y="0"/>
                        <a:pt x="1543" y="0"/>
                      </a:cubicBezTo>
                      <a:close/>
                    </a:path>
                  </a:pathLst>
                </a:custGeom>
                <a:gradFill>
                  <a:gsLst>
                    <a:gs pos="22846">
                      <a:srgbClr val="FFFFFF"/>
                    </a:gs>
                    <a:gs pos="63322">
                      <a:srgbClr val="E6EAEB"/>
                    </a:gs>
                    <a:gs pos="99960">
                      <a:srgbClr val="CDD5D8"/>
                    </a:gs>
                  </a:gsLst>
                  <a:lin ang="2089253"/>
                </a:gradFill>
                <a:ln w="12700">
                  <a:miter lim="400000"/>
                </a:ln>
                <a:effectLst>
                  <a:outerShdw blurRad="304800" dist="177800" dir="2315233" rotWithShape="0">
                    <a:srgbClr val="000000">
                      <a:alpha val="38297"/>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Avenir Next Regular"/>
                      <a:ea typeface="Avenir Next Regular"/>
                      <a:cs typeface="Avenir Next Regular"/>
                      <a:sym typeface="Avenir Next Regular"/>
                    </a:defRPr>
                  </a:pPr>
                  <a:endParaRPr kumimoji="0" sz="3600" b="0" i="0" u="none" strike="noStrike" kern="1200" cap="none" spc="0" normalizeH="0" baseline="0" noProof="0">
                    <a:ln>
                      <a:noFill/>
                    </a:ln>
                    <a:solidFill>
                      <a:srgbClr val="FFFFFF"/>
                    </a:solidFill>
                    <a:effectLst/>
                    <a:uLnTx/>
                    <a:uFillTx/>
                    <a:latin typeface="Calibri" panose="020F0502020204030204"/>
                    <a:sym typeface="Avenir Next Regular"/>
                  </a:endParaRPr>
                </a:p>
              </p:txBody>
            </p:sp>
            <p:sp>
              <p:nvSpPr>
                <p:cNvPr id="24" name="Freeform 78">
                  <a:extLst>
                    <a:ext uri="{FF2B5EF4-FFF2-40B4-BE49-F238E27FC236}">
                      <a16:creationId xmlns:a16="http://schemas.microsoft.com/office/drawing/2014/main" id="{A2ABFB30-6094-9B76-49AA-33D290DCED3A}"/>
                    </a:ext>
                  </a:extLst>
                </p:cNvPr>
                <p:cNvSpPr/>
                <p:nvPr/>
              </p:nvSpPr>
              <p:spPr>
                <a:xfrm>
                  <a:off x="7531225" y="5128167"/>
                  <a:ext cx="4256067" cy="4138123"/>
                </a:xfrm>
                <a:custGeom>
                  <a:avLst/>
                  <a:gdLst/>
                  <a:ahLst/>
                  <a:cxnLst>
                    <a:cxn ang="0">
                      <a:pos x="wd2" y="hd2"/>
                    </a:cxn>
                    <a:cxn ang="5400000">
                      <a:pos x="wd2" y="hd2"/>
                    </a:cxn>
                    <a:cxn ang="10800000">
                      <a:pos x="wd2" y="hd2"/>
                    </a:cxn>
                    <a:cxn ang="16200000">
                      <a:pos x="wd2" y="hd2"/>
                    </a:cxn>
                  </a:cxnLst>
                  <a:rect l="0" t="0" r="r" b="b"/>
                  <a:pathLst>
                    <a:path w="21598" h="21600" extrusionOk="0">
                      <a:moveTo>
                        <a:pt x="1361" y="0"/>
                      </a:moveTo>
                      <a:lnTo>
                        <a:pt x="20239" y="0"/>
                      </a:lnTo>
                      <a:cubicBezTo>
                        <a:pt x="20990" y="1"/>
                        <a:pt x="21599" y="578"/>
                        <a:pt x="21598" y="1288"/>
                      </a:cubicBezTo>
                      <a:cubicBezTo>
                        <a:pt x="21598" y="1289"/>
                        <a:pt x="21598" y="1289"/>
                        <a:pt x="21598" y="1289"/>
                      </a:cubicBezTo>
                      <a:lnTo>
                        <a:pt x="21598" y="20313"/>
                      </a:lnTo>
                      <a:cubicBezTo>
                        <a:pt x="21598" y="21024"/>
                        <a:pt x="20989" y="21600"/>
                        <a:pt x="20237" y="21600"/>
                      </a:cubicBezTo>
                      <a:lnTo>
                        <a:pt x="1359" y="21600"/>
                      </a:lnTo>
                      <a:cubicBezTo>
                        <a:pt x="608" y="21599"/>
                        <a:pt x="0" y="21023"/>
                        <a:pt x="0" y="20313"/>
                      </a:cubicBezTo>
                      <a:lnTo>
                        <a:pt x="0" y="1289"/>
                      </a:lnTo>
                      <a:cubicBezTo>
                        <a:pt x="-1" y="578"/>
                        <a:pt x="607" y="1"/>
                        <a:pt x="1359" y="0"/>
                      </a:cubicBezTo>
                      <a:cubicBezTo>
                        <a:pt x="1360" y="0"/>
                        <a:pt x="1360" y="0"/>
                        <a:pt x="1361" y="0"/>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Avenir Next Regular"/>
                      <a:ea typeface="Avenir Next Regular"/>
                      <a:cs typeface="Avenir Next Regular"/>
                      <a:sym typeface="Avenir Next Regular"/>
                    </a:defRPr>
                  </a:pPr>
                  <a:endParaRPr kumimoji="0" sz="3600" b="0" i="0" u="none" strike="noStrike" kern="1200" cap="none" spc="0" normalizeH="0" baseline="0" noProof="0">
                    <a:ln>
                      <a:noFill/>
                    </a:ln>
                    <a:solidFill>
                      <a:srgbClr val="FFFFFF"/>
                    </a:solidFill>
                    <a:effectLst/>
                    <a:uLnTx/>
                    <a:uFillTx/>
                    <a:latin typeface="Calibri" panose="020F0502020204030204"/>
                    <a:sym typeface="Avenir Next Regular"/>
                  </a:endParaRPr>
                </a:p>
              </p:txBody>
            </p:sp>
            <p:sp>
              <p:nvSpPr>
                <p:cNvPr id="25" name="Freeform 79">
                  <a:extLst>
                    <a:ext uri="{FF2B5EF4-FFF2-40B4-BE49-F238E27FC236}">
                      <a16:creationId xmlns:a16="http://schemas.microsoft.com/office/drawing/2014/main" id="{7F776A30-867C-321D-7A81-ADB80F2E99A3}"/>
                    </a:ext>
                  </a:extLst>
                </p:cNvPr>
                <p:cNvSpPr/>
                <p:nvPr/>
              </p:nvSpPr>
              <p:spPr>
                <a:xfrm>
                  <a:off x="9071078" y="9114875"/>
                  <a:ext cx="1060844" cy="1899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0783" y="8661"/>
                        <a:pt x="18594" y="5"/>
                        <a:pt x="16138" y="0"/>
                      </a:cubicBezTo>
                      <a:lnTo>
                        <a:pt x="5462" y="0"/>
                      </a:lnTo>
                      <a:cubicBezTo>
                        <a:pt x="3006" y="10"/>
                        <a:pt x="818" y="8664"/>
                        <a:pt x="0" y="21600"/>
                      </a:cubicBezTo>
                      <a:close/>
                    </a:path>
                  </a:pathLst>
                </a:custGeom>
                <a:solidFill>
                  <a:schemeClr val="tx1">
                    <a:lumMod val="65000"/>
                    <a:lumOff val="35000"/>
                  </a:scheme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Calibri" panose="020F0502020204030204"/>
                    <a:cs typeface="Helvetica"/>
                    <a:sym typeface="Helvetica"/>
                  </a:endParaRPr>
                </a:p>
              </p:txBody>
            </p:sp>
            <p:sp>
              <p:nvSpPr>
                <p:cNvPr id="26" name="Freeform 81">
                  <a:extLst>
                    <a:ext uri="{FF2B5EF4-FFF2-40B4-BE49-F238E27FC236}">
                      <a16:creationId xmlns:a16="http://schemas.microsoft.com/office/drawing/2014/main" id="{1C23C504-F338-2635-0D35-8474A36AF6C1}"/>
                    </a:ext>
                  </a:extLst>
                </p:cNvPr>
                <p:cNvSpPr/>
                <p:nvPr/>
              </p:nvSpPr>
              <p:spPr>
                <a:xfrm>
                  <a:off x="8417017" y="4653240"/>
                  <a:ext cx="2368965" cy="12234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569"/>
                      </a:lnTo>
                      <a:cubicBezTo>
                        <a:pt x="0" y="19348"/>
                        <a:pt x="1163" y="21600"/>
                        <a:pt x="2597" y="21600"/>
                      </a:cubicBezTo>
                      <a:cubicBezTo>
                        <a:pt x="2599" y="21600"/>
                        <a:pt x="2601" y="21600"/>
                        <a:pt x="2602" y="21600"/>
                      </a:cubicBezTo>
                      <a:lnTo>
                        <a:pt x="19003" y="21600"/>
                      </a:lnTo>
                      <a:cubicBezTo>
                        <a:pt x="20437" y="21600"/>
                        <a:pt x="21600" y="19348"/>
                        <a:pt x="21600" y="16569"/>
                      </a:cubicBezTo>
                      <a:lnTo>
                        <a:pt x="21600" y="0"/>
                      </a:lnTo>
                      <a:close/>
                    </a:path>
                  </a:pathLst>
                </a:custGeom>
                <a:solidFill>
                  <a:schemeClr val="accent2">
                    <a:lumMod val="75000"/>
                  </a:schemeClr>
                </a:soli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Calibri" panose="020F0502020204030204"/>
                    <a:cs typeface="Helvetica"/>
                    <a:sym typeface="Helvetica"/>
                  </a:endParaRPr>
                </a:p>
              </p:txBody>
            </p:sp>
            <p:sp>
              <p:nvSpPr>
                <p:cNvPr id="27" name="TextBox 52">
                  <a:extLst>
                    <a:ext uri="{FF2B5EF4-FFF2-40B4-BE49-F238E27FC236}">
                      <a16:creationId xmlns:a16="http://schemas.microsoft.com/office/drawing/2014/main" id="{D9E5B084-83BA-6338-73CE-0611382D1F0F}"/>
                    </a:ext>
                  </a:extLst>
                </p:cNvPr>
                <p:cNvSpPr txBox="1"/>
                <p:nvPr/>
              </p:nvSpPr>
              <p:spPr>
                <a:xfrm>
                  <a:off x="8863485" y="4547108"/>
                  <a:ext cx="1520457" cy="1337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1828800">
                    <a:defRPr sz="5800">
                      <a:solidFill>
                        <a:srgbClr val="FFFFFF"/>
                      </a:solidFill>
                      <a:latin typeface="Century Gothic"/>
                      <a:ea typeface="Century Gothic"/>
                      <a:cs typeface="Century Gothic"/>
                      <a:sym typeface="Century Gothic"/>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FFFF"/>
                      </a:solidFill>
                      <a:effectLst/>
                      <a:uLnTx/>
                      <a:uFillTx/>
                      <a:latin typeface="Calibri" panose="020F0502020204030204"/>
                      <a:sym typeface="Century Gothic"/>
                    </a:rPr>
                    <a:t>2.</a:t>
                  </a:r>
                  <a:endParaRPr kumimoji="0" sz="2400" b="1" i="0" u="none" strike="noStrike" kern="1200" cap="none" spc="0" normalizeH="0" baseline="0" noProof="0">
                    <a:ln>
                      <a:noFill/>
                    </a:ln>
                    <a:solidFill>
                      <a:srgbClr val="FFFFFF"/>
                    </a:solidFill>
                    <a:effectLst/>
                    <a:uLnTx/>
                    <a:uFillTx/>
                    <a:latin typeface="Calibri" panose="020F0502020204030204"/>
                    <a:sym typeface="Century Gothic"/>
                  </a:endParaRPr>
                </a:p>
              </p:txBody>
            </p:sp>
          </p:grpSp>
          <p:sp>
            <p:nvSpPr>
              <p:cNvPr id="20" name="CuadroTexto 19">
                <a:extLst>
                  <a:ext uri="{FF2B5EF4-FFF2-40B4-BE49-F238E27FC236}">
                    <a16:creationId xmlns:a16="http://schemas.microsoft.com/office/drawing/2014/main" id="{821BA006-8734-53F5-B8D9-1713DB3D7247}"/>
                  </a:ext>
                </a:extLst>
              </p:cNvPr>
              <p:cNvSpPr txBox="1"/>
              <p:nvPr/>
            </p:nvSpPr>
            <p:spPr>
              <a:xfrm>
                <a:off x="5728161" y="2311307"/>
                <a:ext cx="200922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a:ln>
                      <a:noFill/>
                    </a:ln>
                    <a:solidFill>
                      <a:srgbClr val="000000"/>
                    </a:solidFill>
                    <a:effectLst/>
                    <a:uLnTx/>
                    <a:uFillTx/>
                    <a:latin typeface="Calibri" panose="020F0502020204030204"/>
                    <a:ea typeface="+mn-ea"/>
                    <a:cs typeface="+mn-cs"/>
                  </a:rPr>
                  <a:t>Actualización de los Manuales de usuario al formato actual del SGC</a:t>
                </a:r>
                <a:endParaRPr kumimoji="0" lang="es-CO" sz="15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CuadroTexto 20">
                <a:extLst>
                  <a:ext uri="{FF2B5EF4-FFF2-40B4-BE49-F238E27FC236}">
                    <a16:creationId xmlns:a16="http://schemas.microsoft.com/office/drawing/2014/main" id="{C1E92185-F5F5-52FE-280D-9855E3943FEA}"/>
                  </a:ext>
                </a:extLst>
              </p:cNvPr>
              <p:cNvSpPr txBox="1"/>
              <p:nvPr/>
            </p:nvSpPr>
            <p:spPr>
              <a:xfrm>
                <a:off x="5945054" y="3286164"/>
                <a:ext cx="171968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800" b="1" i="1" u="none" strike="noStrike" kern="1200" cap="none" spc="0" normalizeH="0" baseline="0" noProof="0">
                    <a:ln>
                      <a:noFill/>
                    </a:ln>
                    <a:solidFill>
                      <a:srgbClr val="A91B2E">
                        <a:lumMod val="75000"/>
                      </a:srgbClr>
                    </a:solidFill>
                    <a:effectLst/>
                    <a:uLnTx/>
                    <a:uFillTx/>
                    <a:latin typeface="Calibri" panose="020F0502020204030204"/>
                    <a:ea typeface="+mn-ea"/>
                    <a:cs typeface="+mn-cs"/>
                  </a:rPr>
                  <a:t>OAP – áreas</a:t>
                </a:r>
              </a:p>
            </p:txBody>
          </p:sp>
        </p:grpSp>
        <p:grpSp>
          <p:nvGrpSpPr>
            <p:cNvPr id="9" name="Grupo 8">
              <a:extLst>
                <a:ext uri="{FF2B5EF4-FFF2-40B4-BE49-F238E27FC236}">
                  <a16:creationId xmlns:a16="http://schemas.microsoft.com/office/drawing/2014/main" id="{DCD936B1-8688-DBE7-9C1E-3D29D26A2D81}"/>
                </a:ext>
              </a:extLst>
            </p:cNvPr>
            <p:cNvGrpSpPr/>
            <p:nvPr/>
          </p:nvGrpSpPr>
          <p:grpSpPr>
            <a:xfrm>
              <a:off x="9112892" y="1753865"/>
              <a:ext cx="2059482" cy="1970495"/>
              <a:chOff x="8802532" y="1754241"/>
              <a:chExt cx="2059482" cy="1970495"/>
            </a:xfrm>
          </p:grpSpPr>
          <p:grpSp>
            <p:nvGrpSpPr>
              <p:cNvPr id="10" name="Grupo 9">
                <a:extLst>
                  <a:ext uri="{FF2B5EF4-FFF2-40B4-BE49-F238E27FC236}">
                    <a16:creationId xmlns:a16="http://schemas.microsoft.com/office/drawing/2014/main" id="{FDE1D8D7-329D-F208-96FE-6953D53BC9B3}"/>
                  </a:ext>
                </a:extLst>
              </p:cNvPr>
              <p:cNvGrpSpPr/>
              <p:nvPr/>
            </p:nvGrpSpPr>
            <p:grpSpPr>
              <a:xfrm>
                <a:off x="8802532" y="1754241"/>
                <a:ext cx="2028115" cy="1970495"/>
                <a:chOff x="7531225" y="4547108"/>
                <a:chExt cx="4256067" cy="4757739"/>
              </a:xfrm>
            </p:grpSpPr>
            <p:sp>
              <p:nvSpPr>
                <p:cNvPr id="13" name="Freeform 76">
                  <a:extLst>
                    <a:ext uri="{FF2B5EF4-FFF2-40B4-BE49-F238E27FC236}">
                      <a16:creationId xmlns:a16="http://schemas.microsoft.com/office/drawing/2014/main" id="{4A783F3C-4A92-FFA6-11FF-B4408555FDF4}"/>
                    </a:ext>
                  </a:extLst>
                </p:cNvPr>
                <p:cNvSpPr/>
                <p:nvPr/>
              </p:nvSpPr>
              <p:spPr>
                <a:xfrm>
                  <a:off x="8078031" y="4653099"/>
                  <a:ext cx="3046938" cy="576807"/>
                </a:xfrm>
                <a:custGeom>
                  <a:avLst/>
                  <a:gdLst/>
                  <a:ahLst/>
                  <a:cxnLst>
                    <a:cxn ang="0">
                      <a:pos x="wd2" y="hd2"/>
                    </a:cxn>
                    <a:cxn ang="5400000">
                      <a:pos x="wd2" y="hd2"/>
                    </a:cxn>
                    <a:cxn ang="10800000">
                      <a:pos x="wd2" y="hd2"/>
                    </a:cxn>
                    <a:cxn ang="16200000">
                      <a:pos x="wd2" y="hd2"/>
                    </a:cxn>
                  </a:cxnLst>
                  <a:rect l="0" t="0" r="r" b="b"/>
                  <a:pathLst>
                    <a:path w="21600" h="21600" extrusionOk="0">
                      <a:moveTo>
                        <a:pt x="2532" y="0"/>
                      </a:moveTo>
                      <a:lnTo>
                        <a:pt x="0" y="21600"/>
                      </a:lnTo>
                      <a:lnTo>
                        <a:pt x="21600" y="21426"/>
                      </a:lnTo>
                      <a:lnTo>
                        <a:pt x="19325" y="0"/>
                      </a:lnTo>
                      <a:lnTo>
                        <a:pt x="2532" y="0"/>
                      </a:lnTo>
                      <a:close/>
                    </a:path>
                  </a:pathLst>
                </a:custGeom>
                <a:solidFill>
                  <a:srgbClr val="416F2C"/>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Helvetica"/>
                      <a:ea typeface="Helvetica"/>
                      <a:cs typeface="Helvetica"/>
                      <a:sym typeface="Helvetica"/>
                    </a:defRPr>
                  </a:pPr>
                  <a:endParaRPr kumimoji="0" sz="3600" b="0" i="0" u="none" strike="noStrike" kern="1200" cap="none" spc="0" normalizeH="0" baseline="0" noProof="0">
                    <a:ln>
                      <a:noFill/>
                    </a:ln>
                    <a:solidFill>
                      <a:srgbClr val="000000"/>
                    </a:solidFill>
                    <a:effectLst/>
                    <a:uLnTx/>
                    <a:uFillTx/>
                    <a:latin typeface="Calibri" panose="020F0502020204030204"/>
                    <a:cs typeface="Helvetica"/>
                    <a:sym typeface="Helvetica"/>
                  </a:endParaRPr>
                </a:p>
              </p:txBody>
            </p:sp>
            <p:sp>
              <p:nvSpPr>
                <p:cNvPr id="14" name="Freeform 77">
                  <a:extLst>
                    <a:ext uri="{FF2B5EF4-FFF2-40B4-BE49-F238E27FC236}">
                      <a16:creationId xmlns:a16="http://schemas.microsoft.com/office/drawing/2014/main" id="{CEC2558A-13D5-37BD-3241-06D72BA9B52A}"/>
                    </a:ext>
                  </a:extLst>
                </p:cNvPr>
                <p:cNvSpPr/>
                <p:nvPr/>
              </p:nvSpPr>
              <p:spPr>
                <a:xfrm>
                  <a:off x="7607811" y="5089609"/>
                  <a:ext cx="3987377" cy="4215238"/>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cubicBezTo>
                        <a:pt x="20909" y="0"/>
                        <a:pt x="21600" y="0"/>
                        <a:pt x="21600" y="0"/>
                      </a:cubicBezTo>
                      <a:lnTo>
                        <a:pt x="21600" y="21600"/>
                      </a:lnTo>
                      <a:cubicBezTo>
                        <a:pt x="21600" y="21600"/>
                        <a:pt x="20909" y="21600"/>
                        <a:pt x="20057" y="21600"/>
                      </a:cubicBezTo>
                      <a:lnTo>
                        <a:pt x="1543" y="21600"/>
                      </a:lnTo>
                      <a:cubicBezTo>
                        <a:pt x="691" y="21600"/>
                        <a:pt x="0" y="21600"/>
                        <a:pt x="0" y="21600"/>
                      </a:cubicBezTo>
                      <a:lnTo>
                        <a:pt x="0" y="0"/>
                      </a:lnTo>
                      <a:cubicBezTo>
                        <a:pt x="0" y="0"/>
                        <a:pt x="691" y="0"/>
                        <a:pt x="1543" y="0"/>
                      </a:cubicBezTo>
                      <a:close/>
                    </a:path>
                  </a:pathLst>
                </a:custGeom>
                <a:gradFill>
                  <a:gsLst>
                    <a:gs pos="22846">
                      <a:srgbClr val="FFFFFF"/>
                    </a:gs>
                    <a:gs pos="63322">
                      <a:srgbClr val="E6EAEB"/>
                    </a:gs>
                    <a:gs pos="99960">
                      <a:srgbClr val="CDD5D8"/>
                    </a:gs>
                  </a:gsLst>
                  <a:lin ang="2089253"/>
                </a:gradFill>
                <a:ln w="12700">
                  <a:miter lim="400000"/>
                </a:ln>
                <a:effectLst>
                  <a:outerShdw blurRad="304800" dist="177800" dir="2315233" rotWithShape="0">
                    <a:srgbClr val="000000">
                      <a:alpha val="38297"/>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Avenir Next Regular"/>
                      <a:ea typeface="Avenir Next Regular"/>
                      <a:cs typeface="Avenir Next Regular"/>
                      <a:sym typeface="Avenir Next Regular"/>
                    </a:defRPr>
                  </a:pPr>
                  <a:endParaRPr kumimoji="0" sz="3600" b="0" i="0" u="none" strike="noStrike" kern="1200" cap="none" spc="0" normalizeH="0" baseline="0" noProof="0">
                    <a:ln>
                      <a:noFill/>
                    </a:ln>
                    <a:solidFill>
                      <a:srgbClr val="FFFFFF"/>
                    </a:solidFill>
                    <a:effectLst/>
                    <a:uLnTx/>
                    <a:uFillTx/>
                    <a:latin typeface="Calibri" panose="020F0502020204030204"/>
                    <a:sym typeface="Avenir Next Regular"/>
                  </a:endParaRPr>
                </a:p>
              </p:txBody>
            </p:sp>
            <p:sp>
              <p:nvSpPr>
                <p:cNvPr id="15" name="Freeform 78">
                  <a:extLst>
                    <a:ext uri="{FF2B5EF4-FFF2-40B4-BE49-F238E27FC236}">
                      <a16:creationId xmlns:a16="http://schemas.microsoft.com/office/drawing/2014/main" id="{0C033601-3277-BBE4-4A73-A442359DE365}"/>
                    </a:ext>
                  </a:extLst>
                </p:cNvPr>
                <p:cNvSpPr/>
                <p:nvPr/>
              </p:nvSpPr>
              <p:spPr>
                <a:xfrm>
                  <a:off x="7531225" y="5128167"/>
                  <a:ext cx="4256067" cy="4138123"/>
                </a:xfrm>
                <a:custGeom>
                  <a:avLst/>
                  <a:gdLst/>
                  <a:ahLst/>
                  <a:cxnLst>
                    <a:cxn ang="0">
                      <a:pos x="wd2" y="hd2"/>
                    </a:cxn>
                    <a:cxn ang="5400000">
                      <a:pos x="wd2" y="hd2"/>
                    </a:cxn>
                    <a:cxn ang="10800000">
                      <a:pos x="wd2" y="hd2"/>
                    </a:cxn>
                    <a:cxn ang="16200000">
                      <a:pos x="wd2" y="hd2"/>
                    </a:cxn>
                  </a:cxnLst>
                  <a:rect l="0" t="0" r="r" b="b"/>
                  <a:pathLst>
                    <a:path w="21598" h="21600" extrusionOk="0">
                      <a:moveTo>
                        <a:pt x="1361" y="0"/>
                      </a:moveTo>
                      <a:lnTo>
                        <a:pt x="20239" y="0"/>
                      </a:lnTo>
                      <a:cubicBezTo>
                        <a:pt x="20990" y="1"/>
                        <a:pt x="21599" y="578"/>
                        <a:pt x="21598" y="1288"/>
                      </a:cubicBezTo>
                      <a:cubicBezTo>
                        <a:pt x="21598" y="1289"/>
                        <a:pt x="21598" y="1289"/>
                        <a:pt x="21598" y="1289"/>
                      </a:cubicBezTo>
                      <a:lnTo>
                        <a:pt x="21598" y="20313"/>
                      </a:lnTo>
                      <a:cubicBezTo>
                        <a:pt x="21598" y="21024"/>
                        <a:pt x="20989" y="21600"/>
                        <a:pt x="20237" y="21600"/>
                      </a:cubicBezTo>
                      <a:lnTo>
                        <a:pt x="1359" y="21600"/>
                      </a:lnTo>
                      <a:cubicBezTo>
                        <a:pt x="608" y="21599"/>
                        <a:pt x="0" y="21023"/>
                        <a:pt x="0" y="20313"/>
                      </a:cubicBezTo>
                      <a:lnTo>
                        <a:pt x="0" y="1289"/>
                      </a:lnTo>
                      <a:cubicBezTo>
                        <a:pt x="-1" y="578"/>
                        <a:pt x="607" y="1"/>
                        <a:pt x="1359" y="0"/>
                      </a:cubicBezTo>
                      <a:cubicBezTo>
                        <a:pt x="1360" y="0"/>
                        <a:pt x="1360" y="0"/>
                        <a:pt x="1361" y="0"/>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Avenir Next Regular"/>
                      <a:ea typeface="Avenir Next Regular"/>
                      <a:cs typeface="Avenir Next Regular"/>
                      <a:sym typeface="Avenir Next Regular"/>
                    </a:defRPr>
                  </a:pPr>
                  <a:endParaRPr kumimoji="0" sz="3600" b="0" i="0" u="none" strike="noStrike" kern="1200" cap="none" spc="0" normalizeH="0" baseline="0" noProof="0">
                    <a:ln>
                      <a:noFill/>
                    </a:ln>
                    <a:solidFill>
                      <a:srgbClr val="FFFFFF"/>
                    </a:solidFill>
                    <a:effectLst/>
                    <a:uLnTx/>
                    <a:uFillTx/>
                    <a:latin typeface="Calibri" panose="020F0502020204030204"/>
                    <a:sym typeface="Avenir Next Regular"/>
                  </a:endParaRPr>
                </a:p>
              </p:txBody>
            </p:sp>
            <p:sp>
              <p:nvSpPr>
                <p:cNvPr id="16" name="Freeform 79">
                  <a:extLst>
                    <a:ext uri="{FF2B5EF4-FFF2-40B4-BE49-F238E27FC236}">
                      <a16:creationId xmlns:a16="http://schemas.microsoft.com/office/drawing/2014/main" id="{C8A058C2-9407-62F5-6C4A-3BDA4DBB53FD}"/>
                    </a:ext>
                  </a:extLst>
                </p:cNvPr>
                <p:cNvSpPr/>
                <p:nvPr/>
              </p:nvSpPr>
              <p:spPr>
                <a:xfrm>
                  <a:off x="9071078" y="9114875"/>
                  <a:ext cx="1060844" cy="1899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0783" y="8661"/>
                        <a:pt x="18594" y="5"/>
                        <a:pt x="16138" y="0"/>
                      </a:cubicBezTo>
                      <a:lnTo>
                        <a:pt x="5462" y="0"/>
                      </a:lnTo>
                      <a:cubicBezTo>
                        <a:pt x="3006" y="10"/>
                        <a:pt x="818" y="8664"/>
                        <a:pt x="0" y="21600"/>
                      </a:cubicBezTo>
                      <a:close/>
                    </a:path>
                  </a:pathLst>
                </a:custGeom>
                <a:solidFill>
                  <a:schemeClr val="tx1">
                    <a:lumMod val="65000"/>
                    <a:lumOff val="35000"/>
                  </a:scheme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Calibri" panose="020F0502020204030204"/>
                    <a:cs typeface="Helvetica"/>
                    <a:sym typeface="Helvetica"/>
                  </a:endParaRPr>
                </a:p>
              </p:txBody>
            </p:sp>
            <p:sp>
              <p:nvSpPr>
                <p:cNvPr id="17" name="Freeform 81">
                  <a:extLst>
                    <a:ext uri="{FF2B5EF4-FFF2-40B4-BE49-F238E27FC236}">
                      <a16:creationId xmlns:a16="http://schemas.microsoft.com/office/drawing/2014/main" id="{14FB7F2E-2D00-BB32-EDF7-682FE38D0999}"/>
                    </a:ext>
                  </a:extLst>
                </p:cNvPr>
                <p:cNvSpPr/>
                <p:nvPr/>
              </p:nvSpPr>
              <p:spPr>
                <a:xfrm>
                  <a:off x="8417017" y="4653240"/>
                  <a:ext cx="2368965" cy="12234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569"/>
                      </a:lnTo>
                      <a:cubicBezTo>
                        <a:pt x="0" y="19348"/>
                        <a:pt x="1163" y="21600"/>
                        <a:pt x="2597" y="21600"/>
                      </a:cubicBezTo>
                      <a:cubicBezTo>
                        <a:pt x="2599" y="21600"/>
                        <a:pt x="2601" y="21600"/>
                        <a:pt x="2602" y="21600"/>
                      </a:cubicBezTo>
                      <a:lnTo>
                        <a:pt x="19003" y="21600"/>
                      </a:lnTo>
                      <a:cubicBezTo>
                        <a:pt x="20437" y="21600"/>
                        <a:pt x="21600" y="19348"/>
                        <a:pt x="21600" y="16569"/>
                      </a:cubicBezTo>
                      <a:lnTo>
                        <a:pt x="21600" y="0"/>
                      </a:lnTo>
                      <a:close/>
                    </a:path>
                  </a:pathLst>
                </a:custGeom>
                <a:solidFill>
                  <a:schemeClr val="accent2">
                    <a:lumMod val="75000"/>
                  </a:schemeClr>
                </a:solidFill>
                <a:ln w="12700">
                  <a:miter lim="400000"/>
                </a:ln>
                <a:effectLst>
                  <a:outerShdw blurRad="76200" dist="50800" dir="2315233" rotWithShape="0">
                    <a:srgbClr val="000000">
                      <a:alpha val="28814"/>
                    </a:srgbClr>
                  </a:outerShdw>
                </a:effectLst>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Calibri" panose="020F0502020204030204"/>
                    <a:cs typeface="Helvetica"/>
                    <a:sym typeface="Helvetica"/>
                  </a:endParaRPr>
                </a:p>
              </p:txBody>
            </p:sp>
            <p:sp>
              <p:nvSpPr>
                <p:cNvPr id="18" name="TextBox 52">
                  <a:extLst>
                    <a:ext uri="{FF2B5EF4-FFF2-40B4-BE49-F238E27FC236}">
                      <a16:creationId xmlns:a16="http://schemas.microsoft.com/office/drawing/2014/main" id="{04B52D7A-3A87-C2C0-652B-EEB0F064732A}"/>
                    </a:ext>
                  </a:extLst>
                </p:cNvPr>
                <p:cNvSpPr txBox="1"/>
                <p:nvPr/>
              </p:nvSpPr>
              <p:spPr>
                <a:xfrm>
                  <a:off x="8863485" y="4547108"/>
                  <a:ext cx="1520457" cy="1337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defTabSz="1828800">
                    <a:defRPr sz="5800">
                      <a:solidFill>
                        <a:srgbClr val="FFFFFF"/>
                      </a:solidFill>
                      <a:latin typeface="Century Gothic"/>
                      <a:ea typeface="Century Gothic"/>
                      <a:cs typeface="Century Gothic"/>
                      <a:sym typeface="Century Gothic"/>
                    </a:defRPr>
                  </a:lvl1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FFFF"/>
                      </a:solidFill>
                      <a:effectLst/>
                      <a:uLnTx/>
                      <a:uFillTx/>
                      <a:latin typeface="Calibri" panose="020F0502020204030204"/>
                      <a:sym typeface="Century Gothic"/>
                    </a:rPr>
                    <a:t>3.</a:t>
                  </a:r>
                  <a:endParaRPr kumimoji="0" sz="2400" b="1" i="0" u="none" strike="noStrike" kern="1200" cap="none" spc="0" normalizeH="0" baseline="0" noProof="0">
                    <a:ln>
                      <a:noFill/>
                    </a:ln>
                    <a:solidFill>
                      <a:srgbClr val="FFFFFF"/>
                    </a:solidFill>
                    <a:effectLst/>
                    <a:uLnTx/>
                    <a:uFillTx/>
                    <a:latin typeface="Calibri" panose="020F0502020204030204"/>
                    <a:sym typeface="Century Gothic"/>
                  </a:endParaRPr>
                </a:p>
              </p:txBody>
            </p:sp>
          </p:grpSp>
          <p:sp>
            <p:nvSpPr>
              <p:cNvPr id="11" name="CuadroTexto 10">
                <a:extLst>
                  <a:ext uri="{FF2B5EF4-FFF2-40B4-BE49-F238E27FC236}">
                    <a16:creationId xmlns:a16="http://schemas.microsoft.com/office/drawing/2014/main" id="{DB041604-99FD-0AA5-358F-B9D04D05DEBA}"/>
                  </a:ext>
                </a:extLst>
              </p:cNvPr>
              <p:cNvSpPr txBox="1"/>
              <p:nvPr/>
            </p:nvSpPr>
            <p:spPr>
              <a:xfrm>
                <a:off x="8821427" y="2419396"/>
                <a:ext cx="20092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rgbClr val="000000"/>
                    </a:solidFill>
                    <a:effectLst/>
                    <a:uLnTx/>
                    <a:uFillTx/>
                    <a:latin typeface="Calibri" panose="020F0502020204030204"/>
                    <a:ea typeface="+mn-ea"/>
                    <a:cs typeface="+mn-cs"/>
                  </a:rPr>
                  <a:t>Publicación en el SGC Manuales de usuario</a:t>
                </a:r>
                <a:endParaRPr kumimoji="0" lang="es-CO"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2262C354-9335-D995-7542-BAD4DA1760FF}"/>
                  </a:ext>
                </a:extLst>
              </p:cNvPr>
              <p:cNvSpPr txBox="1"/>
              <p:nvPr/>
            </p:nvSpPr>
            <p:spPr>
              <a:xfrm>
                <a:off x="8990014" y="3263424"/>
                <a:ext cx="18720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800" b="1" i="1" u="none" strike="noStrike" kern="1200" cap="none" spc="0" normalizeH="0" baseline="0" noProof="0">
                    <a:ln>
                      <a:noFill/>
                    </a:ln>
                    <a:solidFill>
                      <a:srgbClr val="A91B2E">
                        <a:lumMod val="75000"/>
                      </a:srgbClr>
                    </a:solidFill>
                    <a:effectLst/>
                    <a:uLnTx/>
                    <a:uFillTx/>
                    <a:latin typeface="Calibri" panose="020F0502020204030204"/>
                    <a:ea typeface="+mn-ea"/>
                    <a:cs typeface="+mn-cs"/>
                  </a:rPr>
                  <a:t>OAP – áreas</a:t>
                </a:r>
              </a:p>
            </p:txBody>
          </p:sp>
        </p:grpSp>
      </p:grpSp>
      <p:grpSp>
        <p:nvGrpSpPr>
          <p:cNvPr id="41" name="Grupo 40">
            <a:extLst>
              <a:ext uri="{FF2B5EF4-FFF2-40B4-BE49-F238E27FC236}">
                <a16:creationId xmlns:a16="http://schemas.microsoft.com/office/drawing/2014/main" id="{A752DFBC-A7A5-ECBF-C0D4-D34B0F2944A1}"/>
              </a:ext>
            </a:extLst>
          </p:cNvPr>
          <p:cNvGrpSpPr/>
          <p:nvPr/>
        </p:nvGrpSpPr>
        <p:grpSpPr>
          <a:xfrm>
            <a:off x="395628" y="4297091"/>
            <a:ext cx="11301067" cy="1685192"/>
            <a:chOff x="215107" y="3825295"/>
            <a:chExt cx="11301067" cy="1685192"/>
          </a:xfrm>
        </p:grpSpPr>
        <p:grpSp>
          <p:nvGrpSpPr>
            <p:cNvPr id="42" name="Grupo 41">
              <a:extLst>
                <a:ext uri="{FF2B5EF4-FFF2-40B4-BE49-F238E27FC236}">
                  <a16:creationId xmlns:a16="http://schemas.microsoft.com/office/drawing/2014/main" id="{B269C7DA-2048-50B8-2FF9-78132A84034E}"/>
                </a:ext>
              </a:extLst>
            </p:cNvPr>
            <p:cNvGrpSpPr/>
            <p:nvPr/>
          </p:nvGrpSpPr>
          <p:grpSpPr>
            <a:xfrm>
              <a:off x="215107" y="3825295"/>
              <a:ext cx="1945705" cy="1685192"/>
              <a:chOff x="148608" y="3503837"/>
              <a:chExt cx="1945705" cy="1685192"/>
            </a:xfrm>
          </p:grpSpPr>
          <p:grpSp>
            <p:nvGrpSpPr>
              <p:cNvPr id="59" name="Grupo 58">
                <a:extLst>
                  <a:ext uri="{FF2B5EF4-FFF2-40B4-BE49-F238E27FC236}">
                    <a16:creationId xmlns:a16="http://schemas.microsoft.com/office/drawing/2014/main" id="{46A78F46-F09A-EE42-6082-9D9AC79F15A0}"/>
                  </a:ext>
                </a:extLst>
              </p:cNvPr>
              <p:cNvGrpSpPr/>
              <p:nvPr/>
            </p:nvGrpSpPr>
            <p:grpSpPr>
              <a:xfrm>
                <a:off x="148608" y="3503837"/>
                <a:ext cx="1853407" cy="1509123"/>
                <a:chOff x="314206" y="3052204"/>
                <a:chExt cx="1853407" cy="1509123"/>
              </a:xfrm>
            </p:grpSpPr>
            <p:sp>
              <p:nvSpPr>
                <p:cNvPr id="61" name="TextBox 27">
                  <a:extLst>
                    <a:ext uri="{FF2B5EF4-FFF2-40B4-BE49-F238E27FC236}">
                      <a16:creationId xmlns:a16="http://schemas.microsoft.com/office/drawing/2014/main" id="{FE6466E9-B394-4F96-240B-362167629813}"/>
                    </a:ext>
                  </a:extLst>
                </p:cNvPr>
                <p:cNvSpPr txBox="1"/>
                <p:nvPr/>
              </p:nvSpPr>
              <p:spPr>
                <a:xfrm>
                  <a:off x="506487" y="3052204"/>
                  <a:ext cx="1507925"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 sz="5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Britannic Bold"/>
                    </a:rPr>
                    <a:t>380</a:t>
                  </a:r>
                </a:p>
              </p:txBody>
            </p:sp>
            <p:sp>
              <p:nvSpPr>
                <p:cNvPr id="62" name="TextBox 29">
                  <a:extLst>
                    <a:ext uri="{FF2B5EF4-FFF2-40B4-BE49-F238E27FC236}">
                      <a16:creationId xmlns:a16="http://schemas.microsoft.com/office/drawing/2014/main" id="{794042CC-9227-8BCA-6D16-AA778AD5B938}"/>
                    </a:ext>
                  </a:extLst>
                </p:cNvPr>
                <p:cNvSpPr txBox="1">
                  <a:spLocks noChangeArrowheads="1"/>
                </p:cNvSpPr>
                <p:nvPr/>
              </p:nvSpPr>
              <p:spPr bwMode="auto">
                <a:xfrm>
                  <a:off x="314206" y="3853441"/>
                  <a:ext cx="18534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AR" altLang="es-AR" sz="2000" b="0" i="0" u="none" strike="noStrike" kern="1200" cap="none" spc="0" normalizeH="0" baseline="0" noProof="0">
                      <a:ln>
                        <a:noFill/>
                      </a:ln>
                      <a:solidFill>
                        <a:srgbClr val="000000">
                          <a:lumMod val="75000"/>
                          <a:lumOff val="25000"/>
                        </a:srgbClr>
                      </a:solidFill>
                      <a:effectLst/>
                      <a:uLnTx/>
                      <a:uFillTx/>
                      <a:latin typeface="Calibri" panose="020F0502020204030204"/>
                      <a:ea typeface="MS PGothic" panose="020B0600070205080204" pitchFamily="34" charset="-128"/>
                      <a:cs typeface="Arial" panose="020B0604020202020204" pitchFamily="34" charset="0"/>
                    </a:rPr>
                    <a:t>MANUALES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AR" altLang="es-AR" sz="1800" b="1" i="0" u="none" strike="noStrike" kern="1200" cap="none" spc="0" normalizeH="0" baseline="0" noProof="0">
                      <a:ln>
                        <a:noFill/>
                      </a:ln>
                      <a:solidFill>
                        <a:srgbClr val="A91B2E">
                          <a:lumMod val="75000"/>
                        </a:srgbClr>
                      </a:solidFill>
                      <a:effectLst/>
                      <a:uLnTx/>
                      <a:uFillTx/>
                      <a:latin typeface="Calibri" panose="020F0502020204030204"/>
                      <a:ea typeface="MS PGothic" panose="020B0600070205080204" pitchFamily="34" charset="-128"/>
                      <a:cs typeface="Arial" panose="020B0604020202020204" pitchFamily="34" charset="0"/>
                    </a:rPr>
                    <a:t>APROBADOS</a:t>
                  </a:r>
                  <a:r>
                    <a:rPr kumimoji="0" lang="es-AR" altLang="es-AR" sz="2000" b="0" i="0" u="none" strike="noStrike" kern="1200" cap="none" spc="0" normalizeH="0" baseline="0" noProof="0">
                      <a:ln>
                        <a:noFill/>
                      </a:ln>
                      <a:solidFill>
                        <a:srgbClr val="A91B2E">
                          <a:lumMod val="75000"/>
                        </a:srgbClr>
                      </a:solidFill>
                      <a:effectLst/>
                      <a:uLnTx/>
                      <a:uFillTx/>
                      <a:latin typeface="Calibri" panose="020F0502020204030204"/>
                      <a:ea typeface="MS PGothic" panose="020B0600070205080204" pitchFamily="34" charset="-128"/>
                      <a:cs typeface="Arial" panose="020B0604020202020204" pitchFamily="34" charset="0"/>
                    </a:rPr>
                    <a:t> </a:t>
                  </a:r>
                </a:p>
              </p:txBody>
            </p:sp>
          </p:grpSp>
          <p:cxnSp>
            <p:nvCxnSpPr>
              <p:cNvPr id="60" name="Google Shape;564;p50">
                <a:extLst>
                  <a:ext uri="{FF2B5EF4-FFF2-40B4-BE49-F238E27FC236}">
                    <a16:creationId xmlns:a16="http://schemas.microsoft.com/office/drawing/2014/main" id="{09C764F0-06A3-181D-551B-3C53C3F20037}"/>
                  </a:ext>
                </a:extLst>
              </p:cNvPr>
              <p:cNvCxnSpPr>
                <a:cxnSpLocks/>
              </p:cNvCxnSpPr>
              <p:nvPr/>
            </p:nvCxnSpPr>
            <p:spPr>
              <a:xfrm>
                <a:off x="2094313" y="3747357"/>
                <a:ext cx="0" cy="1441672"/>
              </a:xfrm>
              <a:prstGeom prst="straightConnector1">
                <a:avLst/>
              </a:prstGeom>
              <a:noFill/>
              <a:ln w="9525" cap="flat" cmpd="sng">
                <a:solidFill>
                  <a:srgbClr val="D8D8D8"/>
                </a:solidFill>
                <a:prstDash val="solid"/>
                <a:miter lim="800000"/>
                <a:headEnd type="none" w="sm" len="sm"/>
                <a:tailEnd type="none" w="sm" len="sm"/>
              </a:ln>
            </p:spPr>
          </p:cxnSp>
        </p:grpSp>
        <p:grpSp>
          <p:nvGrpSpPr>
            <p:cNvPr id="43" name="Grupo 42">
              <a:extLst>
                <a:ext uri="{FF2B5EF4-FFF2-40B4-BE49-F238E27FC236}">
                  <a16:creationId xmlns:a16="http://schemas.microsoft.com/office/drawing/2014/main" id="{58AF1530-8A8A-939D-EF4E-F4CCF3C40DE9}"/>
                </a:ext>
              </a:extLst>
            </p:cNvPr>
            <p:cNvGrpSpPr/>
            <p:nvPr/>
          </p:nvGrpSpPr>
          <p:grpSpPr>
            <a:xfrm>
              <a:off x="2083470" y="4147628"/>
              <a:ext cx="9432704" cy="967908"/>
              <a:chOff x="2083470" y="4147628"/>
              <a:chExt cx="9432704" cy="967908"/>
            </a:xfrm>
          </p:grpSpPr>
          <p:grpSp>
            <p:nvGrpSpPr>
              <p:cNvPr id="44" name="Grupo 43">
                <a:extLst>
                  <a:ext uri="{FF2B5EF4-FFF2-40B4-BE49-F238E27FC236}">
                    <a16:creationId xmlns:a16="http://schemas.microsoft.com/office/drawing/2014/main" id="{FE38F107-A44D-D1B5-439F-C6E088CA3127}"/>
                  </a:ext>
                </a:extLst>
              </p:cNvPr>
              <p:cNvGrpSpPr/>
              <p:nvPr/>
            </p:nvGrpSpPr>
            <p:grpSpPr>
              <a:xfrm>
                <a:off x="2083470" y="4147628"/>
                <a:ext cx="2986156" cy="967908"/>
                <a:chOff x="2037703" y="4750844"/>
                <a:chExt cx="2986156" cy="967908"/>
              </a:xfrm>
            </p:grpSpPr>
            <p:grpSp>
              <p:nvGrpSpPr>
                <p:cNvPr id="55" name="Grupo 54">
                  <a:extLst>
                    <a:ext uri="{FF2B5EF4-FFF2-40B4-BE49-F238E27FC236}">
                      <a16:creationId xmlns:a16="http://schemas.microsoft.com/office/drawing/2014/main" id="{D75F1914-52A3-4346-A458-5A161E4E4B41}"/>
                    </a:ext>
                  </a:extLst>
                </p:cNvPr>
                <p:cNvGrpSpPr/>
                <p:nvPr/>
              </p:nvGrpSpPr>
              <p:grpSpPr>
                <a:xfrm>
                  <a:off x="2037703" y="4750844"/>
                  <a:ext cx="2986156" cy="954107"/>
                  <a:chOff x="-325060" y="3140014"/>
                  <a:chExt cx="1710841" cy="1116816"/>
                </a:xfrm>
              </p:grpSpPr>
              <p:sp>
                <p:nvSpPr>
                  <p:cNvPr id="57" name="TextBox 27">
                    <a:extLst>
                      <a:ext uri="{FF2B5EF4-FFF2-40B4-BE49-F238E27FC236}">
                        <a16:creationId xmlns:a16="http://schemas.microsoft.com/office/drawing/2014/main" id="{D3F32549-C73F-3ED5-0EC3-7F31FEDF09D7}"/>
                      </a:ext>
                    </a:extLst>
                  </p:cNvPr>
                  <p:cNvSpPr txBox="1"/>
                  <p:nvPr/>
                </p:nvSpPr>
                <p:spPr>
                  <a:xfrm>
                    <a:off x="677037" y="3270132"/>
                    <a:ext cx="708744" cy="75655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 sz="3600" b="0" i="0" u="none" strike="noStrike" kern="1200" cap="none" spc="0" normalizeH="0" baseline="0" noProof="0">
                        <a:ln>
                          <a:noFill/>
                        </a:ln>
                        <a:solidFill>
                          <a:srgbClr val="A91B2E">
                            <a:lumMod val="75000"/>
                          </a:srgbClr>
                        </a:solidFill>
                        <a:effectLst/>
                        <a:uLnTx/>
                        <a:uFillTx/>
                        <a:latin typeface="Calibri" panose="020F0502020204030204"/>
                        <a:ea typeface="+mn-ea"/>
                        <a:cs typeface="Britannic Bold"/>
                      </a:rPr>
                      <a:t>100%</a:t>
                    </a:r>
                  </a:p>
                </p:txBody>
              </p:sp>
              <p:sp>
                <p:nvSpPr>
                  <p:cNvPr id="58" name="TextBox 29">
                    <a:extLst>
                      <a:ext uri="{FF2B5EF4-FFF2-40B4-BE49-F238E27FC236}">
                        <a16:creationId xmlns:a16="http://schemas.microsoft.com/office/drawing/2014/main" id="{9B04FC05-3BDA-2C31-23C0-0CBAA4FFE3D1}"/>
                      </a:ext>
                    </a:extLst>
                  </p:cNvPr>
                  <p:cNvSpPr txBox="1">
                    <a:spLocks noChangeArrowheads="1"/>
                  </p:cNvSpPr>
                  <p:nvPr/>
                </p:nvSpPr>
                <p:spPr bwMode="auto">
                  <a:xfrm>
                    <a:off x="-325060" y="3140014"/>
                    <a:ext cx="1002097" cy="111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 sz="2400" b="0" i="0" u="none" strike="noStrike" kern="1200" cap="none" spc="0" normalizeH="0" baseline="0" noProof="0">
                        <a:ln>
                          <a:noFill/>
                        </a:ln>
                        <a:solidFill>
                          <a:srgbClr val="000000">
                            <a:lumMod val="75000"/>
                            <a:lumOff val="25000"/>
                          </a:srgbClr>
                        </a:solidFill>
                        <a:effectLst/>
                        <a:uLnTx/>
                        <a:uFillTx/>
                        <a:latin typeface="Calibri" panose="020F0502020204030204"/>
                        <a:ea typeface="MS PGothic" panose="020B0600070205080204" pitchFamily="34" charset="-128"/>
                        <a:cs typeface="Britannic Bold"/>
                      </a:rPr>
                      <a:t>380</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s-AR" altLang="es-AR" sz="1600" b="0" i="0" u="none" strike="noStrike" kern="1200" cap="none" spc="0" normalizeH="0" baseline="0" noProof="0">
                        <a:ln>
                          <a:noFill/>
                        </a:ln>
                        <a:solidFill>
                          <a:srgbClr val="000000">
                            <a:lumMod val="75000"/>
                            <a:lumOff val="25000"/>
                          </a:srgbClr>
                        </a:solidFill>
                        <a:effectLst/>
                        <a:uLnTx/>
                        <a:uFillTx/>
                        <a:latin typeface="Calibri" panose="020F0502020204030204"/>
                        <a:ea typeface="MS PGothic" panose="020B0600070205080204" pitchFamily="34" charset="-128"/>
                        <a:cs typeface="Arial" panose="020B0604020202020204" pitchFamily="34" charset="0"/>
                      </a:rPr>
                      <a:t>MANUALES </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s-AR" altLang="es-AR" sz="1600" b="1" i="0" u="none" strike="noStrike" kern="1200" cap="none" spc="0" normalizeH="0" baseline="0" noProof="0">
                        <a:ln>
                          <a:noFill/>
                        </a:ln>
                        <a:solidFill>
                          <a:srgbClr val="A91B2E">
                            <a:lumMod val="75000"/>
                          </a:srgbClr>
                        </a:solidFill>
                        <a:effectLst/>
                        <a:uLnTx/>
                        <a:uFillTx/>
                        <a:latin typeface="Calibri" panose="020F0502020204030204"/>
                        <a:ea typeface="MS PGothic" panose="020B0600070205080204" pitchFamily="34" charset="-128"/>
                        <a:cs typeface="Arial" panose="020B0604020202020204" pitchFamily="34" charset="0"/>
                      </a:rPr>
                      <a:t>RELACIONADOS</a:t>
                    </a:r>
                    <a:r>
                      <a:rPr kumimoji="0" lang="es-AR" altLang="es-AR" sz="1600" b="0" i="0" u="none" strike="noStrike" kern="1200" cap="none" spc="0" normalizeH="0" baseline="0" noProof="0">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  </a:t>
                    </a:r>
                  </a:p>
                </p:txBody>
              </p:sp>
            </p:grpSp>
            <p:cxnSp>
              <p:nvCxnSpPr>
                <p:cNvPr id="56" name="Google Shape;564;p50">
                  <a:extLst>
                    <a:ext uri="{FF2B5EF4-FFF2-40B4-BE49-F238E27FC236}">
                      <a16:creationId xmlns:a16="http://schemas.microsoft.com/office/drawing/2014/main" id="{9BC4B961-BEB8-E6DC-CD33-451C87699EE0}"/>
                    </a:ext>
                  </a:extLst>
                </p:cNvPr>
                <p:cNvCxnSpPr>
                  <a:cxnSpLocks/>
                </p:cNvCxnSpPr>
                <p:nvPr/>
              </p:nvCxnSpPr>
              <p:spPr>
                <a:xfrm>
                  <a:off x="3766996" y="4875805"/>
                  <a:ext cx="0" cy="842947"/>
                </a:xfrm>
                <a:prstGeom prst="straightConnector1">
                  <a:avLst/>
                </a:prstGeom>
                <a:noFill/>
                <a:ln w="9525" cap="flat" cmpd="sng">
                  <a:solidFill>
                    <a:srgbClr val="D8D8D8"/>
                  </a:solidFill>
                  <a:prstDash val="solid"/>
                  <a:miter lim="800000"/>
                  <a:headEnd type="none" w="sm" len="sm"/>
                  <a:tailEnd type="none" w="sm" len="sm"/>
                </a:ln>
              </p:spPr>
            </p:cxnSp>
          </p:grpSp>
          <p:grpSp>
            <p:nvGrpSpPr>
              <p:cNvPr id="45" name="Grupo 44">
                <a:extLst>
                  <a:ext uri="{FF2B5EF4-FFF2-40B4-BE49-F238E27FC236}">
                    <a16:creationId xmlns:a16="http://schemas.microsoft.com/office/drawing/2014/main" id="{B81DF917-6E7A-47E3-D0CF-87210BFC4821}"/>
                  </a:ext>
                </a:extLst>
              </p:cNvPr>
              <p:cNvGrpSpPr/>
              <p:nvPr/>
            </p:nvGrpSpPr>
            <p:grpSpPr>
              <a:xfrm>
                <a:off x="5084584" y="4161425"/>
                <a:ext cx="3271386" cy="954111"/>
                <a:chOff x="1598441" y="4764641"/>
                <a:chExt cx="3271386" cy="954111"/>
              </a:xfrm>
            </p:grpSpPr>
            <p:grpSp>
              <p:nvGrpSpPr>
                <p:cNvPr id="51" name="Grupo 50">
                  <a:extLst>
                    <a:ext uri="{FF2B5EF4-FFF2-40B4-BE49-F238E27FC236}">
                      <a16:creationId xmlns:a16="http://schemas.microsoft.com/office/drawing/2014/main" id="{E74E4D71-02F6-73E1-A285-ED634166CCB2}"/>
                    </a:ext>
                  </a:extLst>
                </p:cNvPr>
                <p:cNvGrpSpPr/>
                <p:nvPr/>
              </p:nvGrpSpPr>
              <p:grpSpPr>
                <a:xfrm>
                  <a:off x="1598441" y="4764641"/>
                  <a:ext cx="3271386" cy="954107"/>
                  <a:chOff x="-576725" y="3156166"/>
                  <a:chExt cx="1874258" cy="1116817"/>
                </a:xfrm>
              </p:grpSpPr>
              <p:sp>
                <p:nvSpPr>
                  <p:cNvPr id="53" name="TextBox 27">
                    <a:extLst>
                      <a:ext uri="{FF2B5EF4-FFF2-40B4-BE49-F238E27FC236}">
                        <a16:creationId xmlns:a16="http://schemas.microsoft.com/office/drawing/2014/main" id="{D5EFB4A8-17CD-A5EF-C141-ECA4D391E1E2}"/>
                      </a:ext>
                    </a:extLst>
                  </p:cNvPr>
                  <p:cNvSpPr txBox="1"/>
                  <p:nvPr/>
                </p:nvSpPr>
                <p:spPr>
                  <a:xfrm>
                    <a:off x="588789" y="3286283"/>
                    <a:ext cx="708744" cy="82860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 sz="4000" b="0" i="0" u="none" strike="noStrike" kern="1200" cap="none" spc="0" normalizeH="0" baseline="0" noProof="0">
                        <a:ln>
                          <a:noFill/>
                        </a:ln>
                        <a:solidFill>
                          <a:srgbClr val="A91B2E">
                            <a:lumMod val="75000"/>
                          </a:srgbClr>
                        </a:solidFill>
                        <a:effectLst/>
                        <a:uLnTx/>
                        <a:uFillTx/>
                        <a:latin typeface="Calibri" panose="020F0502020204030204"/>
                        <a:ea typeface="+mn-ea"/>
                        <a:cs typeface="Britannic Bold"/>
                      </a:rPr>
                      <a:t>15%</a:t>
                    </a:r>
                  </a:p>
                </p:txBody>
              </p:sp>
              <p:sp>
                <p:nvSpPr>
                  <p:cNvPr id="54" name="TextBox 29">
                    <a:extLst>
                      <a:ext uri="{FF2B5EF4-FFF2-40B4-BE49-F238E27FC236}">
                        <a16:creationId xmlns:a16="http://schemas.microsoft.com/office/drawing/2014/main" id="{1B5834BE-7800-36BA-FC07-0D503F27A2E3}"/>
                      </a:ext>
                    </a:extLst>
                  </p:cNvPr>
                  <p:cNvSpPr txBox="1">
                    <a:spLocks noChangeArrowheads="1"/>
                  </p:cNvSpPr>
                  <p:nvPr/>
                </p:nvSpPr>
                <p:spPr bwMode="auto">
                  <a:xfrm>
                    <a:off x="-576725" y="3156166"/>
                    <a:ext cx="1165515" cy="111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 sz="2400" b="0" i="0" u="none" strike="noStrike" kern="1200" cap="none" spc="0" normalizeH="0" baseline="0" noProof="0">
                        <a:ln>
                          <a:noFill/>
                        </a:ln>
                        <a:solidFill>
                          <a:srgbClr val="000000">
                            <a:lumMod val="75000"/>
                            <a:lumOff val="25000"/>
                          </a:srgbClr>
                        </a:solidFill>
                        <a:effectLst/>
                        <a:uLnTx/>
                        <a:uFillTx/>
                        <a:latin typeface="Calibri" panose="020F0502020204030204"/>
                        <a:ea typeface="MS PGothic" panose="020B0600070205080204" pitchFamily="34" charset="-128"/>
                        <a:cs typeface="Britannic Bold"/>
                      </a:rPr>
                      <a:t>61</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s-AR" altLang="es-AR" sz="1600" b="0" i="0" u="none" strike="noStrike" kern="1200" cap="none" spc="0" normalizeH="0" baseline="0" noProof="0">
                        <a:ln>
                          <a:noFill/>
                        </a:ln>
                        <a:solidFill>
                          <a:srgbClr val="000000">
                            <a:lumMod val="75000"/>
                            <a:lumOff val="25000"/>
                          </a:srgbClr>
                        </a:solidFill>
                        <a:effectLst/>
                        <a:uLnTx/>
                        <a:uFillTx/>
                        <a:latin typeface="Calibri" panose="020F0502020204030204"/>
                        <a:ea typeface="MS PGothic" panose="020B0600070205080204" pitchFamily="34" charset="-128"/>
                        <a:cs typeface="Arial" panose="020B0604020202020204" pitchFamily="34" charset="0"/>
                      </a:rPr>
                      <a:t>MANUALES </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s-AR" altLang="es-AR" sz="1600" b="1" i="0" u="none" strike="noStrike" kern="1200" cap="none" spc="0" normalizeH="0" baseline="0" noProof="0">
                        <a:ln>
                          <a:noFill/>
                        </a:ln>
                        <a:solidFill>
                          <a:srgbClr val="A91B2E">
                            <a:lumMod val="75000"/>
                          </a:srgbClr>
                        </a:solidFill>
                        <a:effectLst/>
                        <a:uLnTx/>
                        <a:uFillTx/>
                        <a:latin typeface="Calibri" panose="020F0502020204030204"/>
                        <a:ea typeface="MS PGothic" panose="020B0600070205080204" pitchFamily="34" charset="-128"/>
                        <a:cs typeface="Arial" panose="020B0604020202020204" pitchFamily="34" charset="0"/>
                      </a:rPr>
                      <a:t>EN ACTUALIZACIÓN  </a:t>
                    </a:r>
                  </a:p>
                </p:txBody>
              </p:sp>
            </p:grpSp>
            <p:cxnSp>
              <p:nvCxnSpPr>
                <p:cNvPr id="52" name="Google Shape;564;p50">
                  <a:extLst>
                    <a:ext uri="{FF2B5EF4-FFF2-40B4-BE49-F238E27FC236}">
                      <a16:creationId xmlns:a16="http://schemas.microsoft.com/office/drawing/2014/main" id="{4C6A9DB8-B404-D4EA-8E4D-297568FBAFA2}"/>
                    </a:ext>
                  </a:extLst>
                </p:cNvPr>
                <p:cNvCxnSpPr>
                  <a:cxnSpLocks/>
                </p:cNvCxnSpPr>
                <p:nvPr/>
              </p:nvCxnSpPr>
              <p:spPr>
                <a:xfrm>
                  <a:off x="3632764" y="4875805"/>
                  <a:ext cx="0" cy="842947"/>
                </a:xfrm>
                <a:prstGeom prst="straightConnector1">
                  <a:avLst/>
                </a:prstGeom>
                <a:noFill/>
                <a:ln w="9525" cap="flat" cmpd="sng">
                  <a:solidFill>
                    <a:srgbClr val="D8D8D8"/>
                  </a:solidFill>
                  <a:prstDash val="solid"/>
                  <a:miter lim="800000"/>
                  <a:headEnd type="none" w="sm" len="sm"/>
                  <a:tailEnd type="none" w="sm" len="sm"/>
                </a:ln>
              </p:spPr>
            </p:cxnSp>
          </p:grpSp>
          <p:grpSp>
            <p:nvGrpSpPr>
              <p:cNvPr id="46" name="Grupo 45">
                <a:extLst>
                  <a:ext uri="{FF2B5EF4-FFF2-40B4-BE49-F238E27FC236}">
                    <a16:creationId xmlns:a16="http://schemas.microsoft.com/office/drawing/2014/main" id="{31ADA0D4-2B25-55B1-7008-D79D780E5872}"/>
                  </a:ext>
                </a:extLst>
              </p:cNvPr>
              <p:cNvGrpSpPr/>
              <p:nvPr/>
            </p:nvGrpSpPr>
            <p:grpSpPr>
              <a:xfrm>
                <a:off x="8530018" y="4161428"/>
                <a:ext cx="2986156" cy="954108"/>
                <a:chOff x="2119813" y="4764644"/>
                <a:chExt cx="2986156" cy="954108"/>
              </a:xfrm>
            </p:grpSpPr>
            <p:grpSp>
              <p:nvGrpSpPr>
                <p:cNvPr id="47" name="Grupo 46">
                  <a:extLst>
                    <a:ext uri="{FF2B5EF4-FFF2-40B4-BE49-F238E27FC236}">
                      <a16:creationId xmlns:a16="http://schemas.microsoft.com/office/drawing/2014/main" id="{9B672DA0-C0A2-2FC9-55F2-19567992FE48}"/>
                    </a:ext>
                  </a:extLst>
                </p:cNvPr>
                <p:cNvGrpSpPr/>
                <p:nvPr/>
              </p:nvGrpSpPr>
              <p:grpSpPr>
                <a:xfrm>
                  <a:off x="2119813" y="4764644"/>
                  <a:ext cx="2986156" cy="954107"/>
                  <a:chOff x="-278017" y="3156167"/>
                  <a:chExt cx="1710841" cy="1116816"/>
                </a:xfrm>
              </p:grpSpPr>
              <p:sp>
                <p:nvSpPr>
                  <p:cNvPr id="49" name="TextBox 27">
                    <a:extLst>
                      <a:ext uri="{FF2B5EF4-FFF2-40B4-BE49-F238E27FC236}">
                        <a16:creationId xmlns:a16="http://schemas.microsoft.com/office/drawing/2014/main" id="{6D83999C-980D-D0F0-5EE4-0CE9BC4ADD6D}"/>
                      </a:ext>
                    </a:extLst>
                  </p:cNvPr>
                  <p:cNvSpPr txBox="1"/>
                  <p:nvPr/>
                </p:nvSpPr>
                <p:spPr>
                  <a:xfrm>
                    <a:off x="724080" y="3286285"/>
                    <a:ext cx="708744" cy="82860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 sz="4000" b="0" i="0" u="none" strike="noStrike" kern="1200" cap="none" spc="0" normalizeH="0" baseline="0" noProof="0">
                        <a:ln>
                          <a:noFill/>
                        </a:ln>
                        <a:solidFill>
                          <a:srgbClr val="A91B2E">
                            <a:lumMod val="75000"/>
                          </a:srgbClr>
                        </a:solidFill>
                        <a:effectLst/>
                        <a:uLnTx/>
                        <a:uFillTx/>
                        <a:latin typeface="Calibri" panose="020F0502020204030204"/>
                        <a:ea typeface="+mn-ea"/>
                        <a:cs typeface="Britannic Bold"/>
                      </a:rPr>
                      <a:t>8%</a:t>
                    </a:r>
                  </a:p>
                </p:txBody>
              </p:sp>
              <p:sp>
                <p:nvSpPr>
                  <p:cNvPr id="50" name="TextBox 29">
                    <a:extLst>
                      <a:ext uri="{FF2B5EF4-FFF2-40B4-BE49-F238E27FC236}">
                        <a16:creationId xmlns:a16="http://schemas.microsoft.com/office/drawing/2014/main" id="{9BF4DA8E-22CD-B3DF-19C0-5F4E4096266B}"/>
                      </a:ext>
                    </a:extLst>
                  </p:cNvPr>
                  <p:cNvSpPr txBox="1">
                    <a:spLocks noChangeArrowheads="1"/>
                  </p:cNvSpPr>
                  <p:nvPr/>
                </p:nvSpPr>
                <p:spPr bwMode="auto">
                  <a:xfrm>
                    <a:off x="-278017" y="3156167"/>
                    <a:ext cx="1002097" cy="1116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 sz="2400" b="0" i="0" u="none" strike="noStrike" kern="1200" cap="none" spc="0" normalizeH="0" baseline="0" noProof="0">
                        <a:ln>
                          <a:noFill/>
                        </a:ln>
                        <a:solidFill>
                          <a:srgbClr val="000000">
                            <a:lumMod val="75000"/>
                            <a:lumOff val="25000"/>
                          </a:srgbClr>
                        </a:solidFill>
                        <a:effectLst/>
                        <a:uLnTx/>
                        <a:uFillTx/>
                        <a:latin typeface="Calibri" panose="020F0502020204030204"/>
                        <a:ea typeface="MS PGothic" panose="020B0600070205080204" pitchFamily="34" charset="-128"/>
                        <a:cs typeface="Britannic Bold"/>
                      </a:rPr>
                      <a:t>31</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s-AR" altLang="es-AR" sz="1600" b="0" i="0" u="none" strike="noStrike" kern="1200" cap="none" spc="0" normalizeH="0" baseline="0" noProof="0">
                        <a:ln>
                          <a:noFill/>
                        </a:ln>
                        <a:solidFill>
                          <a:srgbClr val="000000">
                            <a:lumMod val="75000"/>
                            <a:lumOff val="25000"/>
                          </a:srgbClr>
                        </a:solidFill>
                        <a:effectLst/>
                        <a:uLnTx/>
                        <a:uFillTx/>
                        <a:latin typeface="Calibri" panose="020F0502020204030204"/>
                        <a:ea typeface="MS PGothic" panose="020B0600070205080204" pitchFamily="34" charset="-128"/>
                        <a:cs typeface="Arial" panose="020B0604020202020204" pitchFamily="34" charset="0"/>
                      </a:rPr>
                      <a:t>MANUALES </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s-AR" altLang="es-AR" sz="1600" b="1" i="0" u="none" strike="noStrike" kern="1200" cap="none" spc="0" normalizeH="0" baseline="0" noProof="0">
                        <a:ln>
                          <a:noFill/>
                        </a:ln>
                        <a:solidFill>
                          <a:srgbClr val="A91B2E">
                            <a:lumMod val="75000"/>
                          </a:srgbClr>
                        </a:solidFill>
                        <a:effectLst/>
                        <a:uLnTx/>
                        <a:uFillTx/>
                        <a:latin typeface="Calibri" panose="020F0502020204030204"/>
                        <a:ea typeface="MS PGothic" panose="020B0600070205080204" pitchFamily="34" charset="-128"/>
                        <a:cs typeface="Arial" panose="020B0604020202020204" pitchFamily="34" charset="0"/>
                      </a:rPr>
                      <a:t>PUBLICADOS</a:t>
                    </a:r>
                    <a:r>
                      <a:rPr kumimoji="0" lang="es-AR" altLang="es-AR" sz="1600" b="0" i="0" u="none" strike="noStrike" kern="1200" cap="none" spc="0" normalizeH="0" baseline="0" noProof="0">
                        <a:ln>
                          <a:noFill/>
                        </a:ln>
                        <a:solidFill>
                          <a:srgbClr val="C00000"/>
                        </a:solidFill>
                        <a:effectLst/>
                        <a:uLnTx/>
                        <a:uFillTx/>
                        <a:latin typeface="Calibri" panose="020F0502020204030204"/>
                        <a:ea typeface="MS PGothic" panose="020B0600070205080204" pitchFamily="34" charset="-128"/>
                        <a:cs typeface="Arial" panose="020B0604020202020204" pitchFamily="34" charset="0"/>
                      </a:rPr>
                      <a:t>  </a:t>
                    </a:r>
                  </a:p>
                </p:txBody>
              </p:sp>
            </p:grpSp>
            <p:cxnSp>
              <p:nvCxnSpPr>
                <p:cNvPr id="48" name="Google Shape;564;p50">
                  <a:extLst>
                    <a:ext uri="{FF2B5EF4-FFF2-40B4-BE49-F238E27FC236}">
                      <a16:creationId xmlns:a16="http://schemas.microsoft.com/office/drawing/2014/main" id="{25BA934B-6527-0D87-7190-3F0F5C2A49B2}"/>
                    </a:ext>
                  </a:extLst>
                </p:cNvPr>
                <p:cNvCxnSpPr>
                  <a:cxnSpLocks/>
                </p:cNvCxnSpPr>
                <p:nvPr/>
              </p:nvCxnSpPr>
              <p:spPr>
                <a:xfrm>
                  <a:off x="3853947" y="4875805"/>
                  <a:ext cx="0" cy="842947"/>
                </a:xfrm>
                <a:prstGeom prst="straightConnector1">
                  <a:avLst/>
                </a:prstGeom>
                <a:noFill/>
                <a:ln w="9525" cap="flat" cmpd="sng">
                  <a:solidFill>
                    <a:srgbClr val="D8D8D8"/>
                  </a:solidFill>
                  <a:prstDash val="solid"/>
                  <a:miter lim="800000"/>
                  <a:headEnd type="none" w="sm" len="sm"/>
                  <a:tailEnd type="none" w="sm" len="sm"/>
                </a:ln>
              </p:spPr>
            </p:cxnSp>
          </p:grpSp>
        </p:grpSp>
      </p:grpSp>
      <p:sp>
        <p:nvSpPr>
          <p:cNvPr id="63" name="CuadroTexto 62">
            <a:extLst>
              <a:ext uri="{FF2B5EF4-FFF2-40B4-BE49-F238E27FC236}">
                <a16:creationId xmlns:a16="http://schemas.microsoft.com/office/drawing/2014/main" id="{259BD41E-E1F6-09CB-2BC9-27149231BB84}"/>
              </a:ext>
            </a:extLst>
          </p:cNvPr>
          <p:cNvSpPr txBox="1"/>
          <p:nvPr/>
        </p:nvSpPr>
        <p:spPr>
          <a:xfrm>
            <a:off x="2774387" y="6468993"/>
            <a:ext cx="3998245" cy="276999"/>
          </a:xfrm>
          <a:prstGeom prst="rect">
            <a:avLst/>
          </a:prstGeom>
          <a:noFill/>
        </p:spPr>
        <p:txBody>
          <a:bodyPr wrap="square" rtlCol="0">
            <a:spAutoFit/>
          </a:bodyPr>
          <a:lstStyle/>
          <a:p>
            <a:r>
              <a:rPr lang="es-CO" sz="1200" i="1">
                <a:latin typeface="+mn-lt"/>
              </a:rPr>
              <a:t>Fecha de corte: 30 de septiembre de 2022</a:t>
            </a:r>
          </a:p>
        </p:txBody>
      </p:sp>
      <p:sp>
        <p:nvSpPr>
          <p:cNvPr id="64" name="Rectángulo 4">
            <a:extLst>
              <a:ext uri="{FF2B5EF4-FFF2-40B4-BE49-F238E27FC236}">
                <a16:creationId xmlns:a16="http://schemas.microsoft.com/office/drawing/2014/main" id="{854B9830-5A20-04BA-0EE6-47A393E4FAF1}"/>
              </a:ext>
            </a:extLst>
          </p:cNvPr>
          <p:cNvSpPr/>
          <p:nvPr/>
        </p:nvSpPr>
        <p:spPr>
          <a:xfrm>
            <a:off x="58887" y="166514"/>
            <a:ext cx="10503397" cy="577081"/>
          </a:xfrm>
          <a:prstGeom prst="rect">
            <a:avLst/>
          </a:prstGeom>
          <a:effectLst/>
        </p:spPr>
        <p:txBody>
          <a:bodyPr wrap="square">
            <a:spAutoFit/>
          </a:bodyPr>
          <a:lstStyle/>
          <a:p>
            <a:pPr marL="0" marR="0" lvl="0" indent="0">
              <a:lnSpc>
                <a:spcPct val="90000"/>
              </a:lnSpc>
              <a:buClrTx/>
              <a:buSzTx/>
              <a:tabLst/>
              <a:defRPr/>
            </a:pPr>
            <a:r>
              <a:rPr lang="es-CO" altLang="es-CO" sz="3500" b="1" spc="-130">
                <a:solidFill>
                  <a:srgbClr val="C00000"/>
                </a:solidFill>
                <a:cs typeface="Calibri" panose="020F0502020204030204" pitchFamily="34" charset="0"/>
              </a:rPr>
              <a:t>Documentación de Procesos - </a:t>
            </a:r>
            <a:r>
              <a:rPr lang="es-CO" altLang="es-CO" sz="3500" b="1" spc="-130" err="1">
                <a:solidFill>
                  <a:srgbClr val="C00000"/>
                </a:solidFill>
                <a:cs typeface="Calibri" panose="020F0502020204030204" pitchFamily="34" charset="0"/>
              </a:rPr>
              <a:t>BogData</a:t>
            </a:r>
            <a:endParaRPr lang="es-CO" altLang="es-CO" sz="3500" b="1" spc="-130">
              <a:solidFill>
                <a:srgbClr val="C00000"/>
              </a:solidFill>
              <a:cs typeface="Calibri" panose="020F0502020204030204" pitchFamily="34" charset="0"/>
            </a:endParaRPr>
          </a:p>
        </p:txBody>
      </p:sp>
      <p:sp>
        <p:nvSpPr>
          <p:cNvPr id="65" name="CuadroTexto 64">
            <a:extLst>
              <a:ext uri="{FF2B5EF4-FFF2-40B4-BE49-F238E27FC236}">
                <a16:creationId xmlns:a16="http://schemas.microsoft.com/office/drawing/2014/main" id="{879D9CF3-E3EF-00EF-D2BB-6C9F3CE76019}"/>
              </a:ext>
            </a:extLst>
          </p:cNvPr>
          <p:cNvSpPr txBox="1"/>
          <p:nvPr/>
        </p:nvSpPr>
        <p:spPr>
          <a:xfrm>
            <a:off x="76131" y="1445415"/>
            <a:ext cx="9595226" cy="523220"/>
          </a:xfrm>
          <a:prstGeom prst="rect">
            <a:avLst/>
          </a:prstGeom>
          <a:noFill/>
        </p:spPr>
        <p:txBody>
          <a:bodyPr wrap="square">
            <a:spAutoFit/>
          </a:bodyPr>
          <a:lstStyle/>
          <a:p>
            <a:pPr marL="457200" indent="-457200">
              <a:spcAft>
                <a:spcPts val="1800"/>
              </a:spcAft>
              <a:buFont typeface="Wingdings" panose="05000000000000000000" pitchFamily="2" charset="2"/>
              <a:buChar char="v"/>
            </a:pPr>
            <a:r>
              <a:rPr lang="es-CO" sz="2800" b="1" i="1"/>
              <a:t>Publicación Manuales de Usuario – SG </a:t>
            </a:r>
          </a:p>
        </p:txBody>
      </p:sp>
      <p:pic>
        <p:nvPicPr>
          <p:cNvPr id="2052" name="Picture 4" descr="DF-SERVER - Software de gestión documental">
            <a:extLst>
              <a:ext uri="{FF2B5EF4-FFF2-40B4-BE49-F238E27FC236}">
                <a16:creationId xmlns:a16="http://schemas.microsoft.com/office/drawing/2014/main" id="{AD3CE9B3-C958-18C2-61FB-60173E11F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338" y="670998"/>
            <a:ext cx="2232821" cy="156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120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E9996F0-7382-43CF-1F18-E0D1EC76F121}"/>
              </a:ext>
            </a:extLst>
          </p:cNvPr>
          <p:cNvSpPr txBox="1"/>
          <p:nvPr/>
        </p:nvSpPr>
        <p:spPr>
          <a:xfrm>
            <a:off x="119744" y="319357"/>
            <a:ext cx="7355114" cy="892552"/>
          </a:xfrm>
          <a:prstGeom prst="rect">
            <a:avLst/>
          </a:prstGeom>
          <a:noFill/>
        </p:spPr>
        <p:txBody>
          <a:bodyPr wrap="square">
            <a:spAutoFit/>
          </a:bodyPr>
          <a:lstStyle/>
          <a:p>
            <a:r>
              <a:rPr lang="es-CO" sz="3600" b="1" spc="-130">
                <a:solidFill>
                  <a:srgbClr val="C00000"/>
                </a:solidFill>
                <a:cs typeface="Calibri" panose="020F0502020204030204" pitchFamily="34" charset="0"/>
              </a:rPr>
              <a:t>Ejecución Presupuestal 2022 –SHD</a:t>
            </a:r>
          </a:p>
          <a:p>
            <a:r>
              <a:rPr lang="es-CO" sz="1600" b="1" spc="-130">
                <a:solidFill>
                  <a:srgbClr val="C00000"/>
                </a:solidFill>
                <a:cs typeface="Calibri" panose="020F0502020204030204" pitchFamily="34" charset="0"/>
              </a:rPr>
              <a:t>corte 31 de octubre de 2022.</a:t>
            </a:r>
          </a:p>
        </p:txBody>
      </p:sp>
      <p:sp>
        <p:nvSpPr>
          <p:cNvPr id="19" name="CuadroTexto 18">
            <a:extLst>
              <a:ext uri="{FF2B5EF4-FFF2-40B4-BE49-F238E27FC236}">
                <a16:creationId xmlns:a16="http://schemas.microsoft.com/office/drawing/2014/main" id="{45A0B74D-F930-4F8D-B2C9-4265F6FEA965}"/>
              </a:ext>
            </a:extLst>
          </p:cNvPr>
          <p:cNvSpPr txBox="1"/>
          <p:nvPr/>
        </p:nvSpPr>
        <p:spPr>
          <a:xfrm>
            <a:off x="9200225" y="6237302"/>
            <a:ext cx="2124268" cy="215444"/>
          </a:xfrm>
          <a:prstGeom prst="rect">
            <a:avLst/>
          </a:prstGeom>
          <a:noFill/>
        </p:spPr>
        <p:txBody>
          <a:bodyPr wrap="square">
            <a:spAutoFit/>
          </a:bodyPr>
          <a:lstStyle/>
          <a:p>
            <a:r>
              <a:rPr lang="es-CO" sz="800" kern="1200">
                <a:solidFill>
                  <a:srgbClr val="C00000"/>
                </a:solidFill>
                <a:effectLst/>
                <a:latin typeface="Calibri" panose="020F0502020204030204" pitchFamily="34" charset="0"/>
                <a:ea typeface="+mn-ea"/>
                <a:cs typeface="+mn-cs"/>
              </a:rPr>
              <a:t>Unidad Ejecutora 01 - Corte octubre de 2022</a:t>
            </a:r>
            <a:endParaRPr lang="es-CO" sz="800"/>
          </a:p>
        </p:txBody>
      </p:sp>
      <p:sp>
        <p:nvSpPr>
          <p:cNvPr id="20" name="CuadroTexto 19">
            <a:extLst>
              <a:ext uri="{FF2B5EF4-FFF2-40B4-BE49-F238E27FC236}">
                <a16:creationId xmlns:a16="http://schemas.microsoft.com/office/drawing/2014/main" id="{3A4C1D56-C847-4DED-BF6A-0691E43A65DD}"/>
              </a:ext>
            </a:extLst>
          </p:cNvPr>
          <p:cNvSpPr txBox="1"/>
          <p:nvPr/>
        </p:nvSpPr>
        <p:spPr>
          <a:xfrm>
            <a:off x="8724084" y="2010114"/>
            <a:ext cx="952281" cy="246221"/>
          </a:xfrm>
          <a:prstGeom prst="rect">
            <a:avLst/>
          </a:prstGeom>
          <a:noFill/>
        </p:spPr>
        <p:txBody>
          <a:bodyPr wrap="square" rtlCol="0">
            <a:spAutoFit/>
          </a:bodyPr>
          <a:lstStyle/>
          <a:p>
            <a:r>
              <a:rPr lang="es-CO" sz="1000" b="1">
                <a:solidFill>
                  <a:schemeClr val="bg1"/>
                </a:solidFill>
                <a:cs typeface="Calibri" panose="020F0502020204030204" pitchFamily="34" charset="0"/>
              </a:rPr>
              <a:t>16%</a:t>
            </a:r>
          </a:p>
        </p:txBody>
      </p:sp>
      <p:sp>
        <p:nvSpPr>
          <p:cNvPr id="21" name="Signo más 20">
            <a:extLst>
              <a:ext uri="{FF2B5EF4-FFF2-40B4-BE49-F238E27FC236}">
                <a16:creationId xmlns:a16="http://schemas.microsoft.com/office/drawing/2014/main" id="{2473A755-7FDE-480D-BC32-AC5C5CF82C22}"/>
              </a:ext>
            </a:extLst>
          </p:cNvPr>
          <p:cNvSpPr/>
          <p:nvPr/>
        </p:nvSpPr>
        <p:spPr>
          <a:xfrm>
            <a:off x="5541133" y="2021411"/>
            <a:ext cx="562673" cy="506389"/>
          </a:xfrm>
          <a:prstGeom prst="mathPlus">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s-CO" sz="1000">
              <a:solidFill>
                <a:prstClr val="white"/>
              </a:solidFill>
              <a:latin typeface="Calibri" panose="020F0502020204030204" pitchFamily="34" charset="0"/>
              <a:cs typeface="Calibri" panose="020F0502020204030204" pitchFamily="34" charset="0"/>
            </a:endParaRPr>
          </a:p>
        </p:txBody>
      </p:sp>
      <p:sp>
        <p:nvSpPr>
          <p:cNvPr id="22" name="CuadroTexto 21">
            <a:extLst>
              <a:ext uri="{FF2B5EF4-FFF2-40B4-BE49-F238E27FC236}">
                <a16:creationId xmlns:a16="http://schemas.microsoft.com/office/drawing/2014/main" id="{1F217A59-475A-4811-BE46-0CBD8498D45D}"/>
              </a:ext>
            </a:extLst>
          </p:cNvPr>
          <p:cNvSpPr txBox="1"/>
          <p:nvPr/>
        </p:nvSpPr>
        <p:spPr>
          <a:xfrm>
            <a:off x="2238863" y="1030751"/>
            <a:ext cx="2511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marL="514350" indent="-514350" algn="r">
              <a:lnSpc>
                <a:spcPct val="100000"/>
              </a:lnSpc>
              <a:spcBef>
                <a:spcPct val="0"/>
              </a:spcBef>
              <a:buFontTx/>
              <a:buAutoNum type="arabicPeriod"/>
              <a:defRPr sz="2800" b="1">
                <a:solidFill>
                  <a:srgbClr val="C00000"/>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lgn="ctr">
              <a:buNone/>
              <a:defRPr/>
            </a:pPr>
            <a:r>
              <a:rPr lang="es-CO" sz="1800">
                <a:latin typeface="Calibri" panose="020F0502020204030204" pitchFamily="34" charset="0"/>
                <a:cs typeface="Calibri" panose="020F0502020204030204" pitchFamily="34" charset="0"/>
              </a:rPr>
              <a:t>Funcionamiento </a:t>
            </a:r>
            <a:r>
              <a:rPr lang="es-CO" sz="1100">
                <a:latin typeface="Calibri" panose="020F0502020204030204" pitchFamily="34" charset="0"/>
                <a:cs typeface="Calibri" panose="020F0502020204030204" pitchFamily="34" charset="0"/>
              </a:rPr>
              <a:t>UE01+ UE 04</a:t>
            </a:r>
            <a:endParaRPr lang="es-CO" sz="1800">
              <a:latin typeface="Calibri" panose="020F0502020204030204" pitchFamily="34" charset="0"/>
              <a:cs typeface="Calibri" panose="020F0502020204030204" pitchFamily="34" charset="0"/>
            </a:endParaRPr>
          </a:p>
        </p:txBody>
      </p:sp>
      <p:sp>
        <p:nvSpPr>
          <p:cNvPr id="23" name="CuadroTexto 22">
            <a:extLst>
              <a:ext uri="{FF2B5EF4-FFF2-40B4-BE49-F238E27FC236}">
                <a16:creationId xmlns:a16="http://schemas.microsoft.com/office/drawing/2014/main" id="{9FAD2C3C-0015-4787-9C88-EAE4337C2C58}"/>
              </a:ext>
            </a:extLst>
          </p:cNvPr>
          <p:cNvSpPr txBox="1"/>
          <p:nvPr/>
        </p:nvSpPr>
        <p:spPr>
          <a:xfrm>
            <a:off x="6524355" y="1057578"/>
            <a:ext cx="4188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marL="0" indent="0" algn="ctr">
              <a:lnSpc>
                <a:spcPct val="100000"/>
              </a:lnSpc>
              <a:buFontTx/>
              <a:buNone/>
              <a:defRPr sz="1800" b="1">
                <a:solidFill>
                  <a:srgbClr val="C00000"/>
                </a:solidFill>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O"/>
              <a:t>Inversión </a:t>
            </a:r>
            <a:r>
              <a:rPr lang="es-CO" sz="1100">
                <a:latin typeface="Calibri" panose="020F0502020204030204" pitchFamily="34" charset="0"/>
                <a:cs typeface="Calibri" panose="020F0502020204030204" pitchFamily="34" charset="0"/>
              </a:rPr>
              <a:t>UE01+ UE 04</a:t>
            </a:r>
            <a:r>
              <a:rPr lang="es-CO"/>
              <a:t> </a:t>
            </a:r>
          </a:p>
        </p:txBody>
      </p:sp>
      <p:graphicFrame>
        <p:nvGraphicFramePr>
          <p:cNvPr id="24" name="Gráfico 23">
            <a:extLst>
              <a:ext uri="{FF2B5EF4-FFF2-40B4-BE49-F238E27FC236}">
                <a16:creationId xmlns:a16="http://schemas.microsoft.com/office/drawing/2014/main" id="{9FB01CFF-80E7-4FC8-905A-3F32DFB451D8}"/>
              </a:ext>
            </a:extLst>
          </p:cNvPr>
          <p:cNvGraphicFramePr>
            <a:graphicFrameLocks/>
          </p:cNvGraphicFramePr>
          <p:nvPr>
            <p:extLst>
              <p:ext uri="{D42A27DB-BD31-4B8C-83A1-F6EECF244321}">
                <p14:modId xmlns:p14="http://schemas.microsoft.com/office/powerpoint/2010/main" val="1415105846"/>
              </p:ext>
            </p:extLst>
          </p:nvPr>
        </p:nvGraphicFramePr>
        <p:xfrm>
          <a:off x="813507" y="1265775"/>
          <a:ext cx="4680000" cy="21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Gráfico 24">
            <a:extLst>
              <a:ext uri="{FF2B5EF4-FFF2-40B4-BE49-F238E27FC236}">
                <a16:creationId xmlns:a16="http://schemas.microsoft.com/office/drawing/2014/main" id="{A1EC2B15-F165-4DB3-8C7C-E37B1C1D7F32}"/>
              </a:ext>
            </a:extLst>
          </p:cNvPr>
          <p:cNvGraphicFramePr>
            <a:graphicFrameLocks/>
          </p:cNvGraphicFramePr>
          <p:nvPr>
            <p:extLst>
              <p:ext uri="{D42A27DB-BD31-4B8C-83A1-F6EECF244321}">
                <p14:modId xmlns:p14="http://schemas.microsoft.com/office/powerpoint/2010/main" val="1056506579"/>
              </p:ext>
            </p:extLst>
          </p:nvPr>
        </p:nvGraphicFramePr>
        <p:xfrm>
          <a:off x="6318200" y="1265775"/>
          <a:ext cx="4680000" cy="2160000"/>
        </p:xfrm>
        <a:graphic>
          <a:graphicData uri="http://schemas.openxmlformats.org/drawingml/2006/chart">
            <c:chart xmlns:c="http://schemas.openxmlformats.org/drawingml/2006/chart" xmlns:r="http://schemas.openxmlformats.org/officeDocument/2006/relationships" r:id="rId3"/>
          </a:graphicData>
        </a:graphic>
      </p:graphicFrame>
      <p:sp>
        <p:nvSpPr>
          <p:cNvPr id="26" name="CuadroTexto 25">
            <a:extLst>
              <a:ext uri="{FF2B5EF4-FFF2-40B4-BE49-F238E27FC236}">
                <a16:creationId xmlns:a16="http://schemas.microsoft.com/office/drawing/2014/main" id="{2081DB2B-0EBA-4AF2-AD61-E10B0817995B}"/>
              </a:ext>
            </a:extLst>
          </p:cNvPr>
          <p:cNvSpPr txBox="1"/>
          <p:nvPr/>
        </p:nvSpPr>
        <p:spPr>
          <a:xfrm>
            <a:off x="4420795" y="2218559"/>
            <a:ext cx="1179909" cy="338554"/>
          </a:xfrm>
          <a:prstGeom prst="rect">
            <a:avLst/>
          </a:prstGeom>
          <a:noFill/>
        </p:spPr>
        <p:txBody>
          <a:bodyPr wrap="square" lIns="91440" tIns="45720" rIns="91440" bIns="45720" rtlCol="0" anchor="t">
            <a:spAutoFit/>
          </a:bodyPr>
          <a:lstStyle/>
          <a:p>
            <a:r>
              <a:rPr lang="es-CO" sz="1600" b="1">
                <a:cs typeface="Calibri" panose="020F0502020204030204" pitchFamily="34" charset="0"/>
              </a:rPr>
              <a:t>→ 76,1%</a:t>
            </a:r>
          </a:p>
        </p:txBody>
      </p:sp>
      <p:sp>
        <p:nvSpPr>
          <p:cNvPr id="27" name="CuadroTexto 26">
            <a:extLst>
              <a:ext uri="{FF2B5EF4-FFF2-40B4-BE49-F238E27FC236}">
                <a16:creationId xmlns:a16="http://schemas.microsoft.com/office/drawing/2014/main" id="{65DCF6AA-8204-4454-A824-636F483773C0}"/>
              </a:ext>
            </a:extLst>
          </p:cNvPr>
          <p:cNvSpPr txBox="1"/>
          <p:nvPr/>
        </p:nvSpPr>
        <p:spPr>
          <a:xfrm>
            <a:off x="10153548" y="2248972"/>
            <a:ext cx="974593" cy="338554"/>
          </a:xfrm>
          <a:prstGeom prst="rect">
            <a:avLst/>
          </a:prstGeom>
          <a:noFill/>
        </p:spPr>
        <p:txBody>
          <a:bodyPr wrap="square" lIns="91440" tIns="45720" rIns="91440" bIns="45720" rtlCol="0" anchor="t">
            <a:spAutoFit/>
          </a:bodyPr>
          <a:lstStyle/>
          <a:p>
            <a:r>
              <a:rPr lang="es-CO" sz="1600" b="1">
                <a:cs typeface="Calibri" panose="020F0502020204030204" pitchFamily="34" charset="0"/>
              </a:rPr>
              <a:t>→69,6%</a:t>
            </a:r>
          </a:p>
        </p:txBody>
      </p:sp>
      <p:graphicFrame>
        <p:nvGraphicFramePr>
          <p:cNvPr id="28" name="Gráfico 27">
            <a:extLst>
              <a:ext uri="{FF2B5EF4-FFF2-40B4-BE49-F238E27FC236}">
                <a16:creationId xmlns:a16="http://schemas.microsoft.com/office/drawing/2014/main" id="{552C64E7-39B9-405A-822F-37EDCBF9C6DD}"/>
              </a:ext>
            </a:extLst>
          </p:cNvPr>
          <p:cNvGraphicFramePr>
            <a:graphicFrameLocks/>
          </p:cNvGraphicFramePr>
          <p:nvPr>
            <p:extLst>
              <p:ext uri="{D42A27DB-BD31-4B8C-83A1-F6EECF244321}">
                <p14:modId xmlns:p14="http://schemas.microsoft.com/office/powerpoint/2010/main" val="2923936469"/>
              </p:ext>
            </p:extLst>
          </p:nvPr>
        </p:nvGraphicFramePr>
        <p:xfrm>
          <a:off x="793750" y="3429100"/>
          <a:ext cx="5302250" cy="26705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Gráfico 28">
            <a:extLst>
              <a:ext uri="{FF2B5EF4-FFF2-40B4-BE49-F238E27FC236}">
                <a16:creationId xmlns:a16="http://schemas.microsoft.com/office/drawing/2014/main" id="{3164B7B7-3DB4-4A95-8C04-7DE5C1AC8204}"/>
              </a:ext>
            </a:extLst>
          </p:cNvPr>
          <p:cNvGraphicFramePr>
            <a:graphicFrameLocks/>
          </p:cNvGraphicFramePr>
          <p:nvPr>
            <p:extLst>
              <p:ext uri="{D42A27DB-BD31-4B8C-83A1-F6EECF244321}">
                <p14:modId xmlns:p14="http://schemas.microsoft.com/office/powerpoint/2010/main" val="2685590"/>
              </p:ext>
            </p:extLst>
          </p:nvPr>
        </p:nvGraphicFramePr>
        <p:xfrm>
          <a:off x="5819395" y="3429100"/>
          <a:ext cx="5302250" cy="267051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158658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Diseño personalizado">
  <a:themeElements>
    <a:clrScheme name="SDH2">
      <a:dk1>
        <a:srgbClr val="000000"/>
      </a:dk1>
      <a:lt1>
        <a:srgbClr val="FFFFFF"/>
      </a:lt1>
      <a:dk2>
        <a:srgbClr val="636468"/>
      </a:dk2>
      <a:lt2>
        <a:srgbClr val="E7E6E6"/>
      </a:lt2>
      <a:accent1>
        <a:srgbClr val="A91B2E"/>
      </a:accent1>
      <a:accent2>
        <a:srgbClr val="CA1D25"/>
      </a:accent2>
      <a:accent3>
        <a:srgbClr val="A5A5A5"/>
      </a:accent3>
      <a:accent4>
        <a:srgbClr val="E9422D"/>
      </a:accent4>
      <a:accent5>
        <a:srgbClr val="F6AF35"/>
      </a:accent5>
      <a:accent6>
        <a:srgbClr val="FADD2A"/>
      </a:accent6>
      <a:hlink>
        <a:srgbClr val="FF9200"/>
      </a:hlink>
      <a:folHlink>
        <a:srgbClr val="9092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074DE872-84C4-614C-AF4C-007116604675}" vid="{8FAA3F76-4F3C-CB4F-AFFD-0BBE03B23C01}"/>
    </a:ext>
  </a:extLst>
</a:theme>
</file>

<file path=ppt/theme/theme2.xml><?xml version="1.0" encoding="utf-8"?>
<a:theme xmlns:a="http://schemas.openxmlformats.org/drawingml/2006/main" name="Diseño personalizado">
  <a:themeElements>
    <a:clrScheme name="SDH2">
      <a:dk1>
        <a:srgbClr val="000000"/>
      </a:dk1>
      <a:lt1>
        <a:srgbClr val="FFFFFF"/>
      </a:lt1>
      <a:dk2>
        <a:srgbClr val="636468"/>
      </a:dk2>
      <a:lt2>
        <a:srgbClr val="E7E6E6"/>
      </a:lt2>
      <a:accent1>
        <a:srgbClr val="A91B2E"/>
      </a:accent1>
      <a:accent2>
        <a:srgbClr val="CA1D25"/>
      </a:accent2>
      <a:accent3>
        <a:srgbClr val="A5A5A5"/>
      </a:accent3>
      <a:accent4>
        <a:srgbClr val="E9422D"/>
      </a:accent4>
      <a:accent5>
        <a:srgbClr val="F6AF35"/>
      </a:accent5>
      <a:accent6>
        <a:srgbClr val="FADD2A"/>
      </a:accent6>
      <a:hlink>
        <a:srgbClr val="FF9200"/>
      </a:hlink>
      <a:folHlink>
        <a:srgbClr val="9092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074DE872-84C4-614C-AF4C-007116604675}" vid="{535B2E62-01CE-F84E-9217-BDDC584AB9BD}"/>
    </a:ext>
  </a:extLst>
</a:theme>
</file>

<file path=ppt/theme/theme3.xml><?xml version="1.0" encoding="utf-8"?>
<a:theme xmlns:a="http://schemas.openxmlformats.org/drawingml/2006/main" name="1_Diseño personalizado">
  <a:themeElements>
    <a:clrScheme name="SDH2">
      <a:dk1>
        <a:srgbClr val="000000"/>
      </a:dk1>
      <a:lt1>
        <a:srgbClr val="FFFFFF"/>
      </a:lt1>
      <a:dk2>
        <a:srgbClr val="636468"/>
      </a:dk2>
      <a:lt2>
        <a:srgbClr val="E7E6E6"/>
      </a:lt2>
      <a:accent1>
        <a:srgbClr val="A91B2E"/>
      </a:accent1>
      <a:accent2>
        <a:srgbClr val="CA1D25"/>
      </a:accent2>
      <a:accent3>
        <a:srgbClr val="A5A5A5"/>
      </a:accent3>
      <a:accent4>
        <a:srgbClr val="E9422D"/>
      </a:accent4>
      <a:accent5>
        <a:srgbClr val="F6AF35"/>
      </a:accent5>
      <a:accent6>
        <a:srgbClr val="FADD2A"/>
      </a:accent6>
      <a:hlink>
        <a:srgbClr val="FF9200"/>
      </a:hlink>
      <a:folHlink>
        <a:srgbClr val="9092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074DE872-84C4-614C-AF4C-007116604675}" vid="{CEAF4C9B-23CE-E745-BBAC-E692D123D414}"/>
    </a:ext>
  </a:extLst>
</a:theme>
</file>

<file path=ppt/theme/theme4.xml><?xml version="1.0" encoding="utf-8"?>
<a:theme xmlns:a="http://schemas.openxmlformats.org/drawingml/2006/main" name="2_Diseño personalizado">
  <a:themeElements>
    <a:clrScheme name="SDH2">
      <a:dk1>
        <a:srgbClr val="000000"/>
      </a:dk1>
      <a:lt1>
        <a:srgbClr val="FFFFFF"/>
      </a:lt1>
      <a:dk2>
        <a:srgbClr val="636468"/>
      </a:dk2>
      <a:lt2>
        <a:srgbClr val="E7E6E6"/>
      </a:lt2>
      <a:accent1>
        <a:srgbClr val="A91B2E"/>
      </a:accent1>
      <a:accent2>
        <a:srgbClr val="CA1D25"/>
      </a:accent2>
      <a:accent3>
        <a:srgbClr val="A5A5A5"/>
      </a:accent3>
      <a:accent4>
        <a:srgbClr val="E9422D"/>
      </a:accent4>
      <a:accent5>
        <a:srgbClr val="F6AF35"/>
      </a:accent5>
      <a:accent6>
        <a:srgbClr val="FADD2A"/>
      </a:accent6>
      <a:hlink>
        <a:srgbClr val="FF9200"/>
      </a:hlink>
      <a:folHlink>
        <a:srgbClr val="9092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074DE872-84C4-614C-AF4C-007116604675}" vid="{BD2377D4-CF1C-3945-9E9A-8AA03AB905FE}"/>
    </a:ext>
  </a:extLst>
</a:theme>
</file>

<file path=ppt/theme/theme5.xml><?xml version="1.0" encoding="utf-8"?>
<a:theme xmlns:a="http://schemas.openxmlformats.org/drawingml/2006/main" name="7_Diseño personalizado">
  <a:themeElements>
    <a:clrScheme name="SDH2">
      <a:dk1>
        <a:srgbClr val="000000"/>
      </a:dk1>
      <a:lt1>
        <a:srgbClr val="FFFFFF"/>
      </a:lt1>
      <a:dk2>
        <a:srgbClr val="636468"/>
      </a:dk2>
      <a:lt2>
        <a:srgbClr val="E7E6E6"/>
      </a:lt2>
      <a:accent1>
        <a:srgbClr val="A91B2E"/>
      </a:accent1>
      <a:accent2>
        <a:srgbClr val="CA1D25"/>
      </a:accent2>
      <a:accent3>
        <a:srgbClr val="A5A5A5"/>
      </a:accent3>
      <a:accent4>
        <a:srgbClr val="E9422D"/>
      </a:accent4>
      <a:accent5>
        <a:srgbClr val="F6AF35"/>
      </a:accent5>
      <a:accent6>
        <a:srgbClr val="FADD2A"/>
      </a:accent6>
      <a:hlink>
        <a:srgbClr val="FF9200"/>
      </a:hlink>
      <a:folHlink>
        <a:srgbClr val="9092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_SDH-2" id="{5765DFC1-099D-EE45-A5C5-0386959FCA15}" vid="{135FCE06-1552-3644-AC1F-8B868D65F791}"/>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mari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mari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DH2">
    <a:dk1>
      <a:srgbClr val="000000"/>
    </a:dk1>
    <a:lt1>
      <a:srgbClr val="FFFFFF"/>
    </a:lt1>
    <a:dk2>
      <a:srgbClr val="636468"/>
    </a:dk2>
    <a:lt2>
      <a:srgbClr val="E7E6E6"/>
    </a:lt2>
    <a:accent1>
      <a:srgbClr val="A91B2E"/>
    </a:accent1>
    <a:accent2>
      <a:srgbClr val="CA1D25"/>
    </a:accent2>
    <a:accent3>
      <a:srgbClr val="A5A5A5"/>
    </a:accent3>
    <a:accent4>
      <a:srgbClr val="E9422D"/>
    </a:accent4>
    <a:accent5>
      <a:srgbClr val="F6AF35"/>
    </a:accent5>
    <a:accent6>
      <a:srgbClr val="FADD2A"/>
    </a:accent6>
    <a:hlink>
      <a:srgbClr val="FF9200"/>
    </a:hlink>
    <a:folHlink>
      <a:srgbClr val="9092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8393dd4-b14b-4c7c-b039-ed15de34e4a0">
      <Terms xmlns="http://schemas.microsoft.com/office/infopath/2007/PartnerControls"/>
    </lcf76f155ced4ddcb4097134ff3c332f>
    <TaxCatchAll xmlns="3821c6fd-856b-4ed6-a963-031913f18ffa" xsi:nil="true"/>
    <SharedWithUsers xmlns="3821c6fd-856b-4ed6-a963-031913f18ffa">
      <UserInfo>
        <DisplayName>Aida Patricia Niño Mora</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224B3FB82744F94F95CC9B9DC3BDCFD5" ma:contentTypeVersion="15" ma:contentTypeDescription="Crear nuevo documento." ma:contentTypeScope="" ma:versionID="58aae795d5e32c2ed307c3f63af2f894">
  <xsd:schema xmlns:xsd="http://www.w3.org/2001/XMLSchema" xmlns:xs="http://www.w3.org/2001/XMLSchema" xmlns:p="http://schemas.microsoft.com/office/2006/metadata/properties" xmlns:ns2="38393dd4-b14b-4c7c-b039-ed15de34e4a0" xmlns:ns3="3821c6fd-856b-4ed6-a963-031913f18ffa" targetNamespace="http://schemas.microsoft.com/office/2006/metadata/properties" ma:root="true" ma:fieldsID="a93559a537262b75e767513d694c3e22" ns2:_="" ns3:_="">
    <xsd:import namespace="38393dd4-b14b-4c7c-b039-ed15de34e4a0"/>
    <xsd:import namespace="3821c6fd-856b-4ed6-a963-031913f18f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393dd4-b14b-4c7c-b039-ed15de34e4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e9abf263-b4e3-4425-8647-6b83a887c9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821c6fd-856b-4ed6-a963-031913f18ffa"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bb790581-4ec5-4c26-9cbc-e8fba500d414}" ma:internalName="TaxCatchAll" ma:showField="CatchAllData" ma:web="3821c6fd-856b-4ed6-a963-031913f18f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224393-5296-4067-82C6-2630BAF9B181}">
  <ds:schemaRefs>
    <ds:schemaRef ds:uri="3821c6fd-856b-4ed6-a963-031913f18ffa"/>
    <ds:schemaRef ds:uri="http://purl.org/dc/terms/"/>
    <ds:schemaRef ds:uri="38393dd4-b14b-4c7c-b039-ed15de34e4a0"/>
    <ds:schemaRef ds:uri="http://www.w3.org/XML/1998/namespac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93E6A454-8E9B-43B5-8208-F468538BEFED}">
  <ds:schemaRefs>
    <ds:schemaRef ds:uri="3821c6fd-856b-4ed6-a963-031913f18ffa"/>
    <ds:schemaRef ds:uri="38393dd4-b14b-4c7c-b039-ed15de34e4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D6F40B-BEC3-450D-83A9-DD2D75B49F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Plantilla_SDH-2</Template>
  <TotalTime>0</TotalTime>
  <Words>6569</Words>
  <Application>Microsoft Office PowerPoint</Application>
  <PresentationFormat>Panorámica</PresentationFormat>
  <Paragraphs>1256</Paragraphs>
  <Slides>80</Slides>
  <Notes>11</Notes>
  <HiddenSlides>0</HiddenSlides>
  <MMClips>1</MMClips>
  <ScaleCrop>false</ScaleCrop>
  <HeadingPairs>
    <vt:vector size="8" baseType="variant">
      <vt:variant>
        <vt:lpstr>Fuentes usadas</vt:lpstr>
      </vt:variant>
      <vt:variant>
        <vt:i4>13</vt:i4>
      </vt:variant>
      <vt:variant>
        <vt:lpstr>Tema</vt:lpstr>
      </vt:variant>
      <vt:variant>
        <vt:i4>5</vt:i4>
      </vt:variant>
      <vt:variant>
        <vt:lpstr>Servidores OLE incrustados</vt:lpstr>
      </vt:variant>
      <vt:variant>
        <vt:i4>2</vt:i4>
      </vt:variant>
      <vt:variant>
        <vt:lpstr>Títulos de diapositiva</vt:lpstr>
      </vt:variant>
      <vt:variant>
        <vt:i4>80</vt:i4>
      </vt:variant>
    </vt:vector>
  </HeadingPairs>
  <TitlesOfParts>
    <vt:vector size="100" baseType="lpstr">
      <vt:lpstr>Arial</vt:lpstr>
      <vt:lpstr>Arial Narrow</vt:lpstr>
      <vt:lpstr>Arial Rounded MT Bold</vt:lpstr>
      <vt:lpstr>Calibri</vt:lpstr>
      <vt:lpstr>Calibri Light</vt:lpstr>
      <vt:lpstr>Century Gothic</vt:lpstr>
      <vt:lpstr>Lato</vt:lpstr>
      <vt:lpstr>Roboto</vt:lpstr>
      <vt:lpstr>Tahoma</vt:lpstr>
      <vt:lpstr>Times New Roman</vt:lpstr>
      <vt:lpstr>Trebuchet MS</vt:lpstr>
      <vt:lpstr>Verdana</vt:lpstr>
      <vt:lpstr>Wingdings</vt:lpstr>
      <vt:lpstr>3_Diseño personalizado</vt:lpstr>
      <vt:lpstr>Diseño personalizado</vt:lpstr>
      <vt:lpstr>1_Diseño personalizado</vt:lpstr>
      <vt:lpstr>2_Diseño personalizado</vt:lpstr>
      <vt:lpstr>7_Diseño personalizado</vt:lpstr>
      <vt:lpstr>Diapositiva de think-cell</vt:lpstr>
      <vt:lpstr>Worksheet</vt:lpstr>
      <vt:lpstr>Presentación de PowerPoint</vt:lpstr>
      <vt:lpstr>INFORMES 2022</vt:lpstr>
      <vt:lpstr>Presentación de PowerPoint</vt:lpstr>
      <vt:lpstr>PLAN DE DESARROLLO DISTRITAL</vt:lpstr>
      <vt:lpstr>Presentación de PowerPoint</vt:lpstr>
      <vt:lpstr>EJECUCIÓN PRESUPUESTAL  2022</vt:lpstr>
      <vt:lpstr>Presupuesto Secretaría de Hacienda</vt:lpstr>
      <vt:lpstr>Ejecución Presupuestal 2022 –SHD  corte 31 de octubre de 2022.</vt:lpstr>
      <vt:lpstr>Presentación de PowerPoint</vt:lpstr>
      <vt:lpstr>Ejecución presupuestal Proyectos 2022 –SHD Corte junio de 2022</vt:lpstr>
      <vt:lpstr>ESTADO DE SITUACIÓN FINANCIERA 2022</vt:lpstr>
      <vt:lpstr>Estado de Situación Financiera SDH  Corte a septiembre 30 de 2022</vt:lpstr>
      <vt:lpstr>ESTADO DE RESULTADOS 2022</vt:lpstr>
      <vt:lpstr>Estado de Resultados SDH  Corte a septiembre 30 de 2022</vt:lpstr>
      <vt:lpstr>AUSTERIDAD DEL GASTO</vt:lpstr>
      <vt:lpstr>Presentación de PowerPoint</vt:lpstr>
      <vt:lpstr>Presentación de PowerPoint</vt:lpstr>
      <vt:lpstr>CALIDAD DEL GASTO</vt:lpstr>
      <vt:lpstr>¿Cómo mejorar la Calidad del Gasto?</vt:lpstr>
      <vt:lpstr>Presentación de PowerPoint</vt:lpstr>
      <vt:lpstr>Presentación de PowerPoint</vt:lpstr>
      <vt:lpstr>ÍNDICE DE DESEMPEÑO INSTITUCIONAL</vt:lpstr>
      <vt:lpstr>ÍNDICE DE DESEMPEÑO INSTITUCIONAL</vt:lpstr>
      <vt:lpstr>Índice de Desempeño Institucional Resultados índice por entidades del Sector Hacienda</vt:lpstr>
      <vt:lpstr>Índice de Desempeño Institucional Resultados globales por dimensiones Sector Hacienda </vt:lpstr>
      <vt:lpstr>Resultados Índice Por Entidades</vt:lpstr>
      <vt:lpstr>Resultados Índice Por Entidades</vt:lpstr>
      <vt:lpstr>Presentación de PowerPoint</vt:lpstr>
      <vt:lpstr>Presentación de PowerPoint</vt:lpstr>
      <vt:lpstr>Presentación de PowerPoint</vt:lpstr>
      <vt:lpstr>RECAUDO DE IMPUESTOS</vt:lpstr>
      <vt:lpstr>Presentación de PowerPoint</vt:lpstr>
      <vt:lpstr>TRÁMITES, SERVICIOS, PUNTOS Y CANALES DE ATENCIÓN</vt:lpstr>
      <vt:lpstr>Presentación de PowerPoint</vt:lpstr>
      <vt:lpstr>Presentación de PowerPoint</vt:lpstr>
      <vt:lpstr>Presentación de PowerPoint</vt:lpstr>
      <vt:lpstr>INGRESO MÍNIMO GARANTIZADO - IMG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REACTIVACIÓN ECONÓMICA  APOYAR LA FORMALIZACION DE LAS UNIDADES PRODUCTIVAS DE LA CIUDAD​</vt:lpstr>
      <vt:lpstr>Presentación de PowerPoint</vt:lpstr>
      <vt:lpstr>Comportamiento de la Deuda del Distrito</vt:lpstr>
      <vt:lpstr>Presentación de PowerPoint</vt:lpstr>
      <vt:lpstr>Condiciones de endeudamiento del Distrito</vt:lpstr>
      <vt:lpstr>Relación deuda / PIB Distrito</vt:lpstr>
      <vt:lpstr>Indicadores de Ley 358 de 1997</vt:lpstr>
      <vt:lpstr>CUPO DE ENDEUDAMIENTO​</vt:lpstr>
      <vt:lpstr>Presentación de PowerPoint</vt:lpstr>
      <vt:lpstr>Rendimientos Financieros  Junio De 2022</vt:lpstr>
      <vt:lpstr>Rendimientos Financieros  Junio De 2022</vt:lpstr>
      <vt:lpstr>Presentación de PowerPoint</vt:lpstr>
      <vt:lpstr>Presentación de PowerPoint</vt:lpstr>
      <vt:lpstr>Presentación de PowerPoint</vt:lpstr>
      <vt:lpstr>PRESUPUESTO DISTRITAL Y DISPONIBILIDAD DE RECURSOS PARA EL PDD​</vt:lpstr>
      <vt:lpstr>Presentación de PowerPoint</vt:lpstr>
      <vt:lpstr>Presentación de PowerPoint</vt:lpstr>
      <vt:lpstr>ESTADO DE SITUACIÓN FINANCIERA DE BOGOTÁ</vt:lpstr>
      <vt:lpstr>Presentación de PowerPoint</vt:lpstr>
      <vt:lpstr>ESTADO DE RESULTADOS DE BOGOTÁ​</vt:lpstr>
      <vt:lpstr>Presentación de PowerPoint</vt:lpstr>
      <vt:lpstr>PROYECTO DE PRESUPUESTO ANUAL VIGENCIA 2023​</vt:lpstr>
      <vt:lpstr>Presentación de PowerPoint</vt:lpstr>
      <vt:lpstr>Presentación de PowerPoint</vt:lpstr>
      <vt:lpstr>Presentación de PowerPoint</vt:lpstr>
      <vt:lpstr>Presentación de PowerPoint</vt:lpstr>
      <vt:lpstr>BOGDATA​</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Catalina González Márquez</dc:creator>
  <cp:lastModifiedBy>Aida Patricia Niño Mora</cp:lastModifiedBy>
  <cp:revision>2</cp:revision>
  <dcterms:created xsi:type="dcterms:W3CDTF">2022-06-29T14:31:03Z</dcterms:created>
  <dcterms:modified xsi:type="dcterms:W3CDTF">2022-11-16T00:29:10Z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0x010100224B3FB82744F94F95CC9B9DC3BDCFD5</vt:lpwstr>
  </property>
  <property fmtid="{D5CDD505-2E9C-101B-9397-08002B2CF9AE}" pid="3" name="MediaServiceImageTags">
    <vt:lpwstr/>
  </property>
</Properties>
</file>