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ink/ink1.xml" ContentType="application/inkml+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2" r:id="rId4"/>
    <p:sldMasterId id="2147483686" r:id="rId5"/>
    <p:sldMasterId id="2147483693" r:id="rId6"/>
    <p:sldMasterId id="2147483752" r:id="rId7"/>
    <p:sldMasterId id="2147483648" r:id="rId8"/>
  </p:sldMasterIdLst>
  <p:notesMasterIdLst>
    <p:notesMasterId r:id="rId84"/>
  </p:notesMasterIdLst>
  <p:handoutMasterIdLst>
    <p:handoutMasterId r:id="rId85"/>
  </p:handoutMasterIdLst>
  <p:sldIdLst>
    <p:sldId id="258" r:id="rId9"/>
    <p:sldId id="264" r:id="rId10"/>
    <p:sldId id="4501" r:id="rId11"/>
    <p:sldId id="4479" r:id="rId12"/>
    <p:sldId id="4480" r:id="rId13"/>
    <p:sldId id="4491" r:id="rId14"/>
    <p:sldId id="4492" r:id="rId15"/>
    <p:sldId id="4493" r:id="rId16"/>
    <p:sldId id="4494" r:id="rId17"/>
    <p:sldId id="4495" r:id="rId18"/>
    <p:sldId id="4496" r:id="rId19"/>
    <p:sldId id="4379" r:id="rId20"/>
    <p:sldId id="4528" r:id="rId21"/>
    <p:sldId id="4497" r:id="rId22"/>
    <p:sldId id="4380" r:id="rId23"/>
    <p:sldId id="4328" r:id="rId24"/>
    <p:sldId id="4498" r:id="rId25"/>
    <p:sldId id="4450" r:id="rId26"/>
    <p:sldId id="4451" r:id="rId27"/>
    <p:sldId id="4499" r:id="rId28"/>
    <p:sldId id="4090" r:id="rId29"/>
    <p:sldId id="4091" r:id="rId30"/>
    <p:sldId id="4092" r:id="rId31"/>
    <p:sldId id="4458" r:id="rId32"/>
    <p:sldId id="4459" r:id="rId33"/>
    <p:sldId id="4445" r:id="rId34"/>
    <p:sldId id="4446" r:id="rId35"/>
    <p:sldId id="4502" r:id="rId36"/>
    <p:sldId id="4472" r:id="rId37"/>
    <p:sldId id="4387" r:id="rId38"/>
    <p:sldId id="4478" r:id="rId39"/>
    <p:sldId id="4388" r:id="rId40"/>
    <p:sldId id="260" r:id="rId41"/>
    <p:sldId id="261" r:id="rId42"/>
    <p:sldId id="263" r:id="rId43"/>
    <p:sldId id="4448" r:id="rId44"/>
    <p:sldId id="4449" r:id="rId45"/>
    <p:sldId id="4475" r:id="rId46"/>
    <p:sldId id="4391" r:id="rId47"/>
    <p:sldId id="4393" r:id="rId48"/>
    <p:sldId id="4464" r:id="rId49"/>
    <p:sldId id="4467" r:id="rId50"/>
    <p:sldId id="4482" r:id="rId51"/>
    <p:sldId id="4483" r:id="rId52"/>
    <p:sldId id="4484" r:id="rId53"/>
    <p:sldId id="4485" r:id="rId54"/>
    <p:sldId id="4486" r:id="rId55"/>
    <p:sldId id="4487" r:id="rId56"/>
    <p:sldId id="4488" r:id="rId57"/>
    <p:sldId id="4489" r:id="rId58"/>
    <p:sldId id="4504" r:id="rId59"/>
    <p:sldId id="303" r:id="rId60"/>
    <p:sldId id="286" r:id="rId61"/>
    <p:sldId id="305" r:id="rId62"/>
    <p:sldId id="304" r:id="rId63"/>
    <p:sldId id="4505" r:id="rId64"/>
    <p:sldId id="4518" r:id="rId65"/>
    <p:sldId id="4519" r:id="rId66"/>
    <p:sldId id="4506" r:id="rId67"/>
    <p:sldId id="4327" r:id="rId68"/>
    <p:sldId id="4526" r:id="rId69"/>
    <p:sldId id="4508" r:id="rId70"/>
    <p:sldId id="4510" r:id="rId71"/>
    <p:sldId id="4511" r:id="rId72"/>
    <p:sldId id="4512" r:id="rId73"/>
    <p:sldId id="4513" r:id="rId74"/>
    <p:sldId id="4514" r:id="rId75"/>
    <p:sldId id="4509" r:id="rId76"/>
    <p:sldId id="4515" r:id="rId77"/>
    <p:sldId id="4516" r:id="rId78"/>
    <p:sldId id="4517" r:id="rId79"/>
    <p:sldId id="4520" r:id="rId80"/>
    <p:sldId id="4521" r:id="rId81"/>
    <p:sldId id="4522" r:id="rId82"/>
    <p:sldId id="4523" r:id="rId83"/>
  </p:sldIdLst>
  <p:sldSz cx="12192000" cy="6858000"/>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lando Garnica Arias" initials="RA" lastIdx="1" clrIdx="0">
    <p:extLst>
      <p:ext uri="{19B8F6BF-5375-455C-9EA6-DF929625EA0E}">
        <p15:presenceInfo xmlns:p15="http://schemas.microsoft.com/office/powerpoint/2012/main" userId="S::rgarnica@shd.gov.co::5c9a55b8-e28b-4378-9a77-5ee3b9628f3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5D093-F8EA-4A6A-8BF8-0476EA12E8F2}" v="6" dt="2022-11-05T11:57:21.660"/>
    <p1510:client id="{61E443F5-442D-6C78-2ED9-F2170ED4E36F}" v="77" dt="2022-11-04T16:52:51.471"/>
    <p1510:client id="{B911B987-5696-360A-0036-FB5474844F77}" v="8" dt="2022-11-04T15:01:07.167"/>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778" y="58"/>
      </p:cViewPr>
      <p:guideLst>
        <p:guide orient="horz" pos="2205"/>
        <p:guide pos="3840"/>
      </p:guideLst>
    </p:cSldViewPr>
  </p:slideViewPr>
  <p:notesTextViewPr>
    <p:cViewPr>
      <p:scale>
        <a:sx n="1" d="1"/>
        <a:sy n="1" d="1"/>
      </p:scale>
      <p:origin x="0" y="0"/>
    </p:cViewPr>
  </p:notesTextViewPr>
  <p:sorterViewPr>
    <p:cViewPr varScale="1">
      <p:scale>
        <a:sx n="100" d="100"/>
        <a:sy n="100" d="100"/>
      </p:scale>
      <p:origin x="0" y="-22771"/>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notesMaster" Target="notesMasters/notesMaster1.xml"/><Relationship Id="rId89" Type="http://schemas.openxmlformats.org/officeDocument/2006/relationships/theme" Target="theme/theme1.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90" Type="http://schemas.openxmlformats.org/officeDocument/2006/relationships/tableStyles" Target="tableStyles.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slide" Target="slides/slide75.xml"/><Relationship Id="rId88" Type="http://schemas.openxmlformats.org/officeDocument/2006/relationships/viewProps" Target="viewProps.xml"/><Relationship Id="rId9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presProps" Target="presProps.xml"/><Relationship Id="rId61" Type="http://schemas.openxmlformats.org/officeDocument/2006/relationships/slide" Target="slides/slide53.xml"/><Relationship Id="rId82" Type="http://schemas.openxmlformats.org/officeDocument/2006/relationships/slide" Target="slides/slide74.xml"/><Relationship Id="rId19" Type="http://schemas.openxmlformats.org/officeDocument/2006/relationships/slide" Target="slides/slide11.xml"/></Relationships>
</file>

<file path=ppt/charts/_rels/chart1.xml.rels><?xml version="1.0" encoding="UTF-8" standalone="yes"?>
<Relationships xmlns="http://schemas.openxmlformats.org/package/2006/relationships"><Relationship Id="rId3" Type="http://schemas.openxmlformats.org/officeDocument/2006/relationships/oleObject" Target="https://shdgov-my.sharepoint.com/personal/jrodriguezr_shd_gov_co/Documents/2022%20equipo/Power/Diapositivas%20Rendicuenta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jschroeder\Downloads\20220425%20-%20Pago%20por%20ciclos%202020%20a%202022.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jschroeder\AppData\Local\Microsoft\Windows\INetCache\Content.Outlook\5CUDFTWV\20220624%20-%20Pago%20por%20ciclos%202020%20a%202022%20hasta%20ciclo%206.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jschroeder\AppData\Local\Microsoft\Windows\INetCache\Content.Outlook\5CUDFTWV\20220624%20-%20Pago%20por%20ciclos%202020%20a%202022%20hasta%20ciclo%206.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5.xlsx"/></Relationships>
</file>

<file path=ppt/charts/_rels/chart16.xml.rels><?xml version="1.0" encoding="UTF-8" standalone="yes"?>
<Relationships xmlns="http://schemas.openxmlformats.org/package/2006/relationships"><Relationship Id="rId3" Type="http://schemas.openxmlformats.org/officeDocument/2006/relationships/oleObject" Target="https://shdgov.sharepoint.com/sites/OAP/Documentos%20compartidos/DOCUMENTACI&#211;N%20SGC/Estructura%20Documental%20SHD_07052021.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lilia\OneDrive%20-%20SECRETARIA%20DE%20HACIENDA%20DISTRITAL\Documentos\DOCUMENTACI&#211;N%20SGC\Listado%20Manuales%20de%20Usuario_UT-SDH%2017022022.xlsx" TargetMode="External"/><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oleObject" Target="https://shdgov-my.sharepoint.com/personal/jrodriguezr_shd_gov_co/Documents/2022%20equipo/Power/Diapositivas%20Rendicuenta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shdgov-my.sharepoint.com/personal/jrodriguezr_shd_gov_co/Documents/2022%20equipo/Power/Diapositivas%20Rendicuenta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shdgov-my.sharepoint.com/personal/jrodriguezr_shd_gov_co/Documents/2022%20equipo/Power/Diapositivas%20Rendicuenta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shdgov-my.sharepoint.com/personal/jrodriguezr_shd_gov_co/Documents/2022%20equipo/Power/Diapositivas%20Rendicuenta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d.docs.live.net/3fad48424617e5cb/Documentos/Cuadro%20de%20Mando%20FURAG.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shdgov.sharepoint.com/sites/OAP/Documentos%20compartidos/MIPG/Comit&#233;%20Sectorial/FURAG%202021.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shdgov-my.sharepoint.com/personal/cperalta_shd_gov_co1/Documents/OAP_2022/OAP/Apoyo%20respuestas%20entes%20o%20comites/2022-06-15%20Rendicion%20de%20cuentas/Copia%20de%20Informaci&#243;n%20Rendici&#243;n%20de%20Cuentas%20-%20OAP_%20SPIT%2024_06_2022.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shdgov-my.sharepoint.com/personal/cperalta_shd_gov_co1/Documents/OAP_2022/OAP/Apoyo%20respuestas%20entes%20o%20comites/2022-06-15%20Rendicion%20de%20cuentas/Copia%20de%20Informaci&#243;n%20Rendici&#243;n%20de%20Cuentas%20-%20OAP_%20SPIT%2024_06_2022.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grafico!$B$15</c:f>
              <c:strCache>
                <c:ptCount val="1"/>
                <c:pt idx="0">
                  <c:v>Presupuesto</c:v>
                </c:pt>
              </c:strCache>
            </c:strRef>
          </c:tx>
          <c:dPt>
            <c:idx val="0"/>
            <c:bubble3D val="0"/>
            <c:spPr>
              <a:solidFill>
                <a:srgbClr val="FFC000"/>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1-221C-4ED5-8C21-173AF4B1DFED}"/>
              </c:ext>
            </c:extLst>
          </c:dPt>
          <c:dPt>
            <c:idx val="1"/>
            <c:bubble3D val="0"/>
            <c:spPr>
              <a:solidFill>
                <a:schemeClr val="accent2"/>
              </a:solidFill>
              <a:ln>
                <a:noFill/>
              </a:ln>
              <a:effectLst>
                <a:outerShdw blurRad="317500" algn="ctr" rotWithShape="0">
                  <a:prstClr val="black">
                    <a:alpha val="25000"/>
                  </a:prstClr>
                </a:outerShdw>
              </a:effectLst>
            </c:spPr>
            <c:extLst>
              <c:ext xmlns:c16="http://schemas.microsoft.com/office/drawing/2014/chart" uri="{C3380CC4-5D6E-409C-BE32-E72D297353CC}">
                <c16:uniqueId val="{00000003-221C-4ED5-8C21-173AF4B1DFED}"/>
              </c:ext>
            </c:extLst>
          </c:dPt>
          <c:dLbls>
            <c:dLbl>
              <c:idx val="1"/>
              <c:layout>
                <c:manualLayout>
                  <c:x val="0"/>
                  <c:y val="-1.1256288176931124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21C-4ED5-8C21-173AF4B1DFED}"/>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dk1">
                      <a:lumMod val="35000"/>
                      <a:lumOff val="65000"/>
                    </a:schemeClr>
                  </a:solidFill>
                  <a:round/>
                </a:ln>
                <a:effectLst/>
              </c:spPr>
            </c:leaderLines>
            <c:extLst>
              <c:ext xmlns:c15="http://schemas.microsoft.com/office/drawing/2012/chart" uri="{CE6537A1-D6FC-4f65-9D91-7224C49458BB}"/>
            </c:extLst>
          </c:dLbls>
          <c:cat>
            <c:strRef>
              <c:f>grafico!$A$16:$A$17</c:f>
              <c:strCache>
                <c:ptCount val="2"/>
                <c:pt idx="0">
                  <c:v>Funcionamiento</c:v>
                </c:pt>
                <c:pt idx="1">
                  <c:v>Inversión</c:v>
                </c:pt>
              </c:strCache>
            </c:strRef>
          </c:cat>
          <c:val>
            <c:numRef>
              <c:f>grafico!$B$16:$B$17</c:f>
              <c:numCache>
                <c:formatCode>#,##0.0,,,</c:formatCode>
                <c:ptCount val="2"/>
                <c:pt idx="0">
                  <c:v>292955525000</c:v>
                </c:pt>
                <c:pt idx="1">
                  <c:v>61160705000</c:v>
                </c:pt>
              </c:numCache>
            </c:numRef>
          </c:val>
          <c:extLst>
            <c:ext xmlns:c16="http://schemas.microsoft.com/office/drawing/2014/chart" uri="{C3380CC4-5D6E-409C-BE32-E72D297353CC}">
              <c16:uniqueId val="{00000004-221C-4ED5-8C21-173AF4B1DFED}"/>
            </c:ext>
          </c:extLst>
        </c:ser>
        <c:dLbls>
          <c:showLegendKey val="0"/>
          <c:showVal val="0"/>
          <c:showCatName val="0"/>
          <c:showSerName val="0"/>
          <c:showPercent val="1"/>
          <c:showBubbleSize val="0"/>
          <c:showLeaderLines val="1"/>
        </c:dLbls>
        <c:firstSliceAng val="85"/>
        <c:holeSize val="70"/>
      </c:doughnutChart>
      <c:spPr>
        <a:noFill/>
        <a:ln>
          <a:noFill/>
        </a:ln>
        <a:effectLst/>
      </c:spPr>
    </c:plotArea>
    <c:legend>
      <c:legendPos val="b"/>
      <c:overlay val="0"/>
      <c:spPr>
        <a:solidFill>
          <a:schemeClr val="lt1">
            <a:alpha val="78000"/>
          </a:schemeClr>
        </a:solidFill>
        <a:ln>
          <a:noFill/>
        </a:ln>
        <a:effectLst/>
      </c:spPr>
      <c:txPr>
        <a:bodyPr rot="0" spcFirstLastPara="1" vertOverflow="ellipsis" vert="horz" wrap="square" anchor="ctr" anchorCtr="1"/>
        <a:lstStyle/>
        <a:p>
          <a:pPr>
            <a:defRPr sz="1400" b="0" i="0" u="none" strike="noStrike" kern="1200" baseline="0">
              <a:solidFill>
                <a:schemeClr val="dk1">
                  <a:lumMod val="65000"/>
                  <a:lumOff val="35000"/>
                </a:schemeClr>
              </a:solidFill>
              <a:latin typeface="Calibri" panose="020F0502020204030204" pitchFamily="34" charset="0"/>
              <a:ea typeface="+mn-ea"/>
              <a:cs typeface="Calibri" panose="020F050202020403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dk1">
          <a:lumMod val="15000"/>
          <a:lumOff val="85000"/>
        </a:schemeClr>
      </a:solidFill>
      <a:round/>
    </a:ln>
    <a:effectLst/>
  </c:spPr>
  <c:txPr>
    <a:bodyPr/>
    <a:lstStyle/>
    <a:p>
      <a:pPr>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es-CO" sz="2400" b="1" i="0" u="none" strike="noStrike" kern="1200" cap="none" spc="0" normalizeH="0" baseline="0" dirty="0">
                <a:solidFill>
                  <a:schemeClr val="tx1"/>
                </a:solidFill>
                <a:latin typeface="Calibri" panose="020F0502020204030204" pitchFamily="34" charset="0"/>
                <a:ea typeface="+mn-ea"/>
                <a:cs typeface="Calibri" panose="020F0502020204030204" pitchFamily="34" charset="0"/>
              </a:defRPr>
            </a:pPr>
            <a:r>
              <a:rPr lang="es-CO" sz="2400" b="1" i="0" u="none" strike="noStrike" kern="1200" spc="0" baseline="0">
                <a:solidFill>
                  <a:schemeClr val="tx1"/>
                </a:solidFill>
                <a:latin typeface="Calibri" panose="020F0502020204030204" pitchFamily="34" charset="0"/>
                <a:ea typeface="+mn-ea"/>
                <a:cs typeface="Calibri" panose="020F0502020204030204" pitchFamily="34" charset="0"/>
              </a:rPr>
              <a:t>Incidencia de Pobreza Monetaria</a:t>
            </a:r>
          </a:p>
        </c:rich>
      </c:tx>
      <c:overlay val="0"/>
      <c:spPr>
        <a:noFill/>
        <a:ln>
          <a:noFill/>
        </a:ln>
        <a:effectLst/>
      </c:spPr>
      <c:txPr>
        <a:bodyPr rot="0" spcFirstLastPara="1" vertOverflow="ellipsis" vert="horz" wrap="square" anchor="ctr" anchorCtr="1"/>
        <a:lstStyle/>
        <a:p>
          <a:pPr algn="ctr" rtl="0">
            <a:defRPr lang="es-CO" sz="2400" b="1" i="0" u="none" strike="noStrike" kern="1200" cap="none" spc="0" normalizeH="0" baseline="0" dirty="0">
              <a:solidFill>
                <a:schemeClr val="tx1"/>
              </a:solidFill>
              <a:latin typeface="Calibri" panose="020F0502020204030204" pitchFamily="34" charset="0"/>
              <a:ea typeface="+mn-ea"/>
              <a:cs typeface="Calibri" panose="020F0502020204030204" pitchFamily="34" charset="0"/>
            </a:defRPr>
          </a:pPr>
          <a:endParaRPr lang="es-CO"/>
        </a:p>
      </c:txPr>
    </c:title>
    <c:autoTitleDeleted val="0"/>
    <c:plotArea>
      <c:layout>
        <c:manualLayout>
          <c:layoutTarget val="inner"/>
          <c:xMode val="edge"/>
          <c:yMode val="edge"/>
          <c:x val="5.1122755357197396E-2"/>
          <c:y val="0.24803000125696351"/>
          <c:w val="0.92446188994574929"/>
          <c:h val="0.59633225821918079"/>
        </c:manualLayout>
      </c:layout>
      <c:barChart>
        <c:barDir val="col"/>
        <c:grouping val="clustered"/>
        <c:varyColors val="0"/>
        <c:ser>
          <c:idx val="0"/>
          <c:order val="0"/>
          <c:tx>
            <c:strRef>
              <c:f>Hoja1!$B$1</c:f>
              <c:strCache>
                <c:ptCount val="1"/>
                <c:pt idx="0">
                  <c:v>Nacional</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Hoja1!$A$2:$A$5</c:f>
              <c:numCache>
                <c:formatCode>General</c:formatCode>
                <c:ptCount val="4"/>
                <c:pt idx="0">
                  <c:v>2018</c:v>
                </c:pt>
                <c:pt idx="1">
                  <c:v>2019</c:v>
                </c:pt>
                <c:pt idx="2">
                  <c:v>2020</c:v>
                </c:pt>
                <c:pt idx="3">
                  <c:v>2021</c:v>
                </c:pt>
              </c:numCache>
            </c:numRef>
          </c:cat>
          <c:val>
            <c:numRef>
              <c:f>Hoja1!$B$2:$B$5</c:f>
              <c:numCache>
                <c:formatCode>General</c:formatCode>
                <c:ptCount val="4"/>
                <c:pt idx="0">
                  <c:v>34.700000000000003</c:v>
                </c:pt>
                <c:pt idx="1">
                  <c:v>35.700000000000003</c:v>
                </c:pt>
                <c:pt idx="2">
                  <c:v>42.5</c:v>
                </c:pt>
                <c:pt idx="3">
                  <c:v>39.299999999999997</c:v>
                </c:pt>
              </c:numCache>
            </c:numRef>
          </c:val>
          <c:extLst>
            <c:ext xmlns:c16="http://schemas.microsoft.com/office/drawing/2014/chart" uri="{C3380CC4-5D6E-409C-BE32-E72D297353CC}">
              <c16:uniqueId val="{00000000-0A69-40E2-A1EC-C0460D5C2529}"/>
            </c:ext>
          </c:extLst>
        </c:ser>
        <c:ser>
          <c:idx val="1"/>
          <c:order val="1"/>
          <c:tx>
            <c:strRef>
              <c:f>Hoja1!$C$1</c:f>
              <c:strCache>
                <c:ptCount val="1"/>
                <c:pt idx="0">
                  <c:v>Bogotá</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Hoja1!$A$2:$A$5</c:f>
              <c:numCache>
                <c:formatCode>General</c:formatCode>
                <c:ptCount val="4"/>
                <c:pt idx="0">
                  <c:v>2018</c:v>
                </c:pt>
                <c:pt idx="1">
                  <c:v>2019</c:v>
                </c:pt>
                <c:pt idx="2">
                  <c:v>2020</c:v>
                </c:pt>
                <c:pt idx="3">
                  <c:v>2021</c:v>
                </c:pt>
              </c:numCache>
            </c:numRef>
          </c:cat>
          <c:val>
            <c:numRef>
              <c:f>Hoja1!$C$2:$C$5</c:f>
              <c:numCache>
                <c:formatCode>General</c:formatCode>
                <c:ptCount val="4"/>
                <c:pt idx="0">
                  <c:v>26.4</c:v>
                </c:pt>
                <c:pt idx="1">
                  <c:v>27.2</c:v>
                </c:pt>
                <c:pt idx="2">
                  <c:v>40.1</c:v>
                </c:pt>
                <c:pt idx="3">
                  <c:v>35.799999999999997</c:v>
                </c:pt>
              </c:numCache>
            </c:numRef>
          </c:val>
          <c:extLst>
            <c:ext xmlns:c16="http://schemas.microsoft.com/office/drawing/2014/chart" uri="{C3380CC4-5D6E-409C-BE32-E72D297353CC}">
              <c16:uniqueId val="{00000001-0A69-40E2-A1EC-C0460D5C2529}"/>
            </c:ext>
          </c:extLst>
        </c:ser>
        <c:dLbls>
          <c:dLblPos val="outEnd"/>
          <c:showLegendKey val="0"/>
          <c:showVal val="1"/>
          <c:showCatName val="0"/>
          <c:showSerName val="0"/>
          <c:showPercent val="0"/>
          <c:showBubbleSize val="0"/>
        </c:dLbls>
        <c:gapWidth val="199"/>
        <c:axId val="1511607423"/>
        <c:axId val="1511599519"/>
      </c:barChart>
      <c:catAx>
        <c:axId val="1511607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cap="none" spc="0" normalizeH="0" baseline="0">
                <a:solidFill>
                  <a:schemeClr val="tx1">
                    <a:lumMod val="65000"/>
                    <a:lumOff val="35000"/>
                  </a:schemeClr>
                </a:solidFill>
                <a:latin typeface="+mn-lt"/>
                <a:ea typeface="+mn-ea"/>
                <a:cs typeface="+mn-cs"/>
              </a:defRPr>
            </a:pPr>
            <a:endParaRPr lang="es-CO"/>
          </a:p>
        </c:txPr>
        <c:crossAx val="1511599519"/>
        <c:crosses val="autoZero"/>
        <c:auto val="1"/>
        <c:lblAlgn val="ctr"/>
        <c:lblOffset val="100"/>
        <c:noMultiLvlLbl val="0"/>
      </c:catAx>
      <c:valAx>
        <c:axId val="1511599519"/>
        <c:scaling>
          <c:orientation val="minMax"/>
        </c:scaling>
        <c:delete val="1"/>
        <c:axPos val="l"/>
        <c:numFmt formatCode="General" sourceLinked="1"/>
        <c:majorTickMark val="none"/>
        <c:minorTickMark val="none"/>
        <c:tickLblPos val="nextTo"/>
        <c:crossAx val="15116074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r>
              <a:rPr lang="es-CO" sz="2400" b="1">
                <a:solidFill>
                  <a:schemeClr val="tx1"/>
                </a:solidFill>
                <a:latin typeface="Calibri" panose="020F0502020204030204" pitchFamily="34" charset="0"/>
                <a:cs typeface="Calibri" panose="020F0502020204030204" pitchFamily="34" charset="0"/>
              </a:rPr>
              <a:t>Incidencia de Pobreza Extrema</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CO"/>
        </a:p>
      </c:txPr>
    </c:title>
    <c:autoTitleDeleted val="0"/>
    <c:plotArea>
      <c:layout/>
      <c:barChart>
        <c:barDir val="col"/>
        <c:grouping val="clustered"/>
        <c:varyColors val="0"/>
        <c:ser>
          <c:idx val="0"/>
          <c:order val="0"/>
          <c:tx>
            <c:strRef>
              <c:f>Hoja1!$B$1</c:f>
              <c:strCache>
                <c:ptCount val="1"/>
                <c:pt idx="0">
                  <c:v>Nacional</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Hoja1!$A$2:$A$5</c:f>
              <c:numCache>
                <c:formatCode>General</c:formatCode>
                <c:ptCount val="4"/>
                <c:pt idx="0">
                  <c:v>2018</c:v>
                </c:pt>
                <c:pt idx="1">
                  <c:v>2019</c:v>
                </c:pt>
                <c:pt idx="2">
                  <c:v>2020</c:v>
                </c:pt>
                <c:pt idx="3">
                  <c:v>2021</c:v>
                </c:pt>
              </c:numCache>
            </c:numRef>
          </c:cat>
          <c:val>
            <c:numRef>
              <c:f>Hoja1!$B$2:$B$5</c:f>
              <c:numCache>
                <c:formatCode>General</c:formatCode>
                <c:ptCount val="4"/>
                <c:pt idx="0">
                  <c:v>8.1999999999999993</c:v>
                </c:pt>
                <c:pt idx="1">
                  <c:v>9.6</c:v>
                </c:pt>
                <c:pt idx="2">
                  <c:v>15.1</c:v>
                </c:pt>
                <c:pt idx="3">
                  <c:v>12.2</c:v>
                </c:pt>
              </c:numCache>
            </c:numRef>
          </c:val>
          <c:extLst>
            <c:ext xmlns:c16="http://schemas.microsoft.com/office/drawing/2014/chart" uri="{C3380CC4-5D6E-409C-BE32-E72D297353CC}">
              <c16:uniqueId val="{00000000-0A70-49A0-84D7-6FEDC5886412}"/>
            </c:ext>
          </c:extLst>
        </c:ser>
        <c:ser>
          <c:idx val="1"/>
          <c:order val="1"/>
          <c:tx>
            <c:strRef>
              <c:f>Hoja1!$C$1</c:f>
              <c:strCache>
                <c:ptCount val="1"/>
                <c:pt idx="0">
                  <c:v>Bogotá</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Hoja1!$A$2:$A$5</c:f>
              <c:numCache>
                <c:formatCode>General</c:formatCode>
                <c:ptCount val="4"/>
                <c:pt idx="0">
                  <c:v>2018</c:v>
                </c:pt>
                <c:pt idx="1">
                  <c:v>2019</c:v>
                </c:pt>
                <c:pt idx="2">
                  <c:v>2020</c:v>
                </c:pt>
                <c:pt idx="3">
                  <c:v>2021</c:v>
                </c:pt>
              </c:numCache>
            </c:numRef>
          </c:cat>
          <c:val>
            <c:numRef>
              <c:f>Hoja1!$C$2:$C$5</c:f>
              <c:numCache>
                <c:formatCode>General</c:formatCode>
                <c:ptCount val="4"/>
                <c:pt idx="0">
                  <c:v>4</c:v>
                </c:pt>
                <c:pt idx="1">
                  <c:v>4.2</c:v>
                </c:pt>
                <c:pt idx="2">
                  <c:v>13.3</c:v>
                </c:pt>
                <c:pt idx="3">
                  <c:v>9.4</c:v>
                </c:pt>
              </c:numCache>
            </c:numRef>
          </c:val>
          <c:extLst>
            <c:ext xmlns:c16="http://schemas.microsoft.com/office/drawing/2014/chart" uri="{C3380CC4-5D6E-409C-BE32-E72D297353CC}">
              <c16:uniqueId val="{00000001-0A70-49A0-84D7-6FEDC5886412}"/>
            </c:ext>
          </c:extLst>
        </c:ser>
        <c:dLbls>
          <c:dLblPos val="outEnd"/>
          <c:showLegendKey val="0"/>
          <c:showVal val="1"/>
          <c:showCatName val="0"/>
          <c:showSerName val="0"/>
          <c:showPercent val="0"/>
          <c:showBubbleSize val="0"/>
        </c:dLbls>
        <c:gapWidth val="219"/>
        <c:overlap val="-27"/>
        <c:axId val="1455358751"/>
        <c:axId val="1455357919"/>
      </c:barChart>
      <c:catAx>
        <c:axId val="14553587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crossAx val="1455357919"/>
        <c:crosses val="autoZero"/>
        <c:auto val="1"/>
        <c:lblAlgn val="ctr"/>
        <c:lblOffset val="100"/>
        <c:noMultiLvlLbl val="0"/>
      </c:catAx>
      <c:valAx>
        <c:axId val="1455357919"/>
        <c:scaling>
          <c:orientation val="minMax"/>
        </c:scaling>
        <c:delete val="1"/>
        <c:axPos val="l"/>
        <c:numFmt formatCode="General" sourceLinked="1"/>
        <c:majorTickMark val="none"/>
        <c:minorTickMark val="none"/>
        <c:tickLblPos val="nextTo"/>
        <c:crossAx val="1455358751"/>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1172839506172839"/>
          <c:y val="4.0053769841269841E-2"/>
          <c:w val="0.65908296465754646"/>
          <c:h val="0.90981295710854015"/>
        </c:manualLayout>
      </c:layout>
      <c:barChart>
        <c:barDir val="bar"/>
        <c:grouping val="clustered"/>
        <c:varyColors val="0"/>
        <c:ser>
          <c:idx val="0"/>
          <c:order val="0"/>
          <c:tx>
            <c:strRef>
              <c:f>'SHD-2020 a 2022'!$C$2</c:f>
              <c:strCache>
                <c:ptCount val="1"/>
                <c:pt idx="0">
                  <c:v>Cantidad Tx</c:v>
                </c:pt>
              </c:strCache>
            </c:strRef>
          </c:tx>
          <c:spPr>
            <a:solidFill>
              <a:srgbClr val="C00000"/>
            </a:solidFill>
            <a:ln>
              <a:noFill/>
            </a:ln>
            <a:effectLst/>
          </c:spPr>
          <c:invertIfNegative val="0"/>
          <c:dLbls>
            <c:dLbl>
              <c:idx val="0"/>
              <c:layout>
                <c:manualLayout>
                  <c:x val="1.9598765432098767E-2"/>
                  <c:y val="0"/>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E0D-4A77-A245-FCD0C7F0D610}"/>
                </c:ext>
              </c:extLst>
            </c:dLbl>
            <c:dLbl>
              <c:idx val="1"/>
              <c:layout>
                <c:manualLayout>
                  <c:x val="7.8395061728395062E-3"/>
                  <c:y val="2.3098278140264844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E0D-4A77-A245-FCD0C7F0D61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00FF"/>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2022'!$B$10:$B$19</c:f>
              <c:strCache>
                <c:ptCount val="10"/>
                <c:pt idx="0">
                  <c:v>Ciclos 1 y 2</c:v>
                </c:pt>
                <c:pt idx="1">
                  <c:v>Ciclo 3</c:v>
                </c:pt>
                <c:pt idx="2">
                  <c:v>Ciclo 4</c:v>
                </c:pt>
                <c:pt idx="3">
                  <c:v>Ciclo 5</c:v>
                </c:pt>
                <c:pt idx="4">
                  <c:v>Ciclo 6</c:v>
                </c:pt>
                <c:pt idx="5">
                  <c:v>Ciclo 7</c:v>
                </c:pt>
                <c:pt idx="6">
                  <c:v>Ciclo 8</c:v>
                </c:pt>
                <c:pt idx="7">
                  <c:v>Ciclo 9</c:v>
                </c:pt>
                <c:pt idx="8">
                  <c:v>Ciclo 10</c:v>
                </c:pt>
                <c:pt idx="9">
                  <c:v>Ciclo 11</c:v>
                </c:pt>
              </c:strCache>
            </c:strRef>
          </c:cat>
          <c:val>
            <c:numRef>
              <c:f>'SHD-2020 a 2022'!$C$10:$C$19</c:f>
              <c:numCache>
                <c:formatCode>#,##0</c:formatCode>
                <c:ptCount val="10"/>
                <c:pt idx="0">
                  <c:v>127189</c:v>
                </c:pt>
                <c:pt idx="1">
                  <c:v>138975</c:v>
                </c:pt>
                <c:pt idx="2">
                  <c:v>359343</c:v>
                </c:pt>
                <c:pt idx="3">
                  <c:v>402442</c:v>
                </c:pt>
                <c:pt idx="4">
                  <c:v>450228</c:v>
                </c:pt>
                <c:pt idx="5">
                  <c:v>469004</c:v>
                </c:pt>
                <c:pt idx="6">
                  <c:v>482441</c:v>
                </c:pt>
                <c:pt idx="7">
                  <c:v>477612</c:v>
                </c:pt>
                <c:pt idx="8">
                  <c:v>483928</c:v>
                </c:pt>
                <c:pt idx="9">
                  <c:v>511904</c:v>
                </c:pt>
              </c:numCache>
            </c:numRef>
          </c:val>
          <c:extLst>
            <c:ext xmlns:c16="http://schemas.microsoft.com/office/drawing/2014/chart" uri="{C3380CC4-5D6E-409C-BE32-E72D297353CC}">
              <c16:uniqueId val="{00000002-3E0D-4A77-A245-FCD0C7F0D610}"/>
            </c:ext>
          </c:extLst>
        </c:ser>
        <c:ser>
          <c:idx val="1"/>
          <c:order val="1"/>
          <c:tx>
            <c:strRef>
              <c:f>'SHD-2020 a 2022'!$D$2</c:f>
              <c:strCache>
                <c:ptCount val="1"/>
                <c:pt idx="0">
                  <c:v>Monto (miles de millones)</c:v>
                </c:pt>
              </c:strCache>
            </c:strRef>
          </c:tx>
          <c:spPr>
            <a:solidFill>
              <a:srgbClr val="C00000"/>
            </a:solidFill>
            <a:ln>
              <a:noFill/>
            </a:ln>
            <a:effectLst/>
          </c:spPr>
          <c:invertIfNegative val="0"/>
          <c:dLbls>
            <c:dLbl>
              <c:idx val="0"/>
              <c:layout>
                <c:manualLayout>
                  <c:x val="-4.9210185185185183E-2"/>
                  <c:y val="1.1549139070132422E-1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E0D-4A77-A245-FCD0C7F0D610}"/>
                </c:ext>
              </c:extLst>
            </c:dLbl>
            <c:dLbl>
              <c:idx val="1"/>
              <c:layout>
                <c:manualLayout>
                  <c:x val="-3.0078395061728394E-2"/>
                  <c:y val="3.968253968484951E-7"/>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E0D-4A77-A245-FCD0C7F0D610}"/>
                </c:ext>
              </c:extLst>
            </c:dLbl>
            <c:numFmt formatCode="&quot;$&quot;\ #,##0.0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2022'!$B$10:$B$19</c:f>
              <c:strCache>
                <c:ptCount val="10"/>
                <c:pt idx="0">
                  <c:v>Ciclos 1 y 2</c:v>
                </c:pt>
                <c:pt idx="1">
                  <c:v>Ciclo 3</c:v>
                </c:pt>
                <c:pt idx="2">
                  <c:v>Ciclo 4</c:v>
                </c:pt>
                <c:pt idx="3">
                  <c:v>Ciclo 5</c:v>
                </c:pt>
                <c:pt idx="4">
                  <c:v>Ciclo 6</c:v>
                </c:pt>
                <c:pt idx="5">
                  <c:v>Ciclo 7</c:v>
                </c:pt>
                <c:pt idx="6">
                  <c:v>Ciclo 8</c:v>
                </c:pt>
                <c:pt idx="7">
                  <c:v>Ciclo 9</c:v>
                </c:pt>
                <c:pt idx="8">
                  <c:v>Ciclo 10</c:v>
                </c:pt>
                <c:pt idx="9">
                  <c:v>Ciclo 11</c:v>
                </c:pt>
              </c:strCache>
            </c:strRef>
          </c:cat>
          <c:val>
            <c:numRef>
              <c:f>'SHD-2020 a 2022'!$D$10:$D$19</c:f>
              <c:numCache>
                <c:formatCode>"$"#,##0;[Red]\-"$"#,##0</c:formatCode>
                <c:ptCount val="10"/>
                <c:pt idx="0">
                  <c:v>30525.360000000001</c:v>
                </c:pt>
                <c:pt idx="1">
                  <c:v>16677</c:v>
                </c:pt>
                <c:pt idx="2">
                  <c:v>50466.682500000003</c:v>
                </c:pt>
                <c:pt idx="3">
                  <c:v>53745.904499999997</c:v>
                </c:pt>
                <c:pt idx="4">
                  <c:v>55787.303</c:v>
                </c:pt>
                <c:pt idx="5">
                  <c:v>59774.739000000001</c:v>
                </c:pt>
                <c:pt idx="6">
                  <c:v>61282.042999999998</c:v>
                </c:pt>
                <c:pt idx="7">
                  <c:v>58637.860251999999</c:v>
                </c:pt>
                <c:pt idx="8">
                  <c:v>59306</c:v>
                </c:pt>
                <c:pt idx="9">
                  <c:v>64276</c:v>
                </c:pt>
              </c:numCache>
            </c:numRef>
          </c:val>
          <c:extLst>
            <c:ext xmlns:c16="http://schemas.microsoft.com/office/drawing/2014/chart" uri="{C3380CC4-5D6E-409C-BE32-E72D297353CC}">
              <c16:uniqueId val="{00000005-3E0D-4A77-A245-FCD0C7F0D610}"/>
            </c:ext>
          </c:extLst>
        </c:ser>
        <c:dLbls>
          <c:showLegendKey val="0"/>
          <c:showVal val="0"/>
          <c:showCatName val="0"/>
          <c:showSerName val="0"/>
          <c:showPercent val="0"/>
          <c:showBubbleSize val="0"/>
        </c:dLbls>
        <c:gapWidth val="50"/>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44399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80850500906181"/>
          <c:y val="4.509352144572993E-2"/>
          <c:w val="0.65908296465754646"/>
          <c:h val="0.90981295710854015"/>
        </c:manualLayout>
      </c:layout>
      <c:barChart>
        <c:barDir val="bar"/>
        <c:grouping val="clustered"/>
        <c:varyColors val="0"/>
        <c:ser>
          <c:idx val="0"/>
          <c:order val="0"/>
          <c:tx>
            <c:strRef>
              <c:f>'SHD-2020 a 2022'!$C$2</c:f>
              <c:strCache>
                <c:ptCount val="1"/>
                <c:pt idx="0">
                  <c:v>Cantidad Tx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rgbClr val="0000FF"/>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2022'!$B$3:$B$8</c:f>
              <c:strCache>
                <c:ptCount val="6"/>
                <c:pt idx="0">
                  <c:v>Ciclo 1</c:v>
                </c:pt>
                <c:pt idx="1">
                  <c:v>Ciclo 2</c:v>
                </c:pt>
                <c:pt idx="2">
                  <c:v>Ciclo 3</c:v>
                </c:pt>
                <c:pt idx="3">
                  <c:v>Ciclo 4</c:v>
                </c:pt>
                <c:pt idx="4">
                  <c:v>Ciclo 5</c:v>
                </c:pt>
                <c:pt idx="5">
                  <c:v>Bono emergencia*</c:v>
                </c:pt>
              </c:strCache>
            </c:strRef>
          </c:cat>
          <c:val>
            <c:numRef>
              <c:f>'SHD-2020 a 2022'!$C$3:$C$8</c:f>
              <c:numCache>
                <c:formatCode>#,##0</c:formatCode>
                <c:ptCount val="6"/>
                <c:pt idx="0">
                  <c:v>340357</c:v>
                </c:pt>
                <c:pt idx="1">
                  <c:v>308817</c:v>
                </c:pt>
                <c:pt idx="2">
                  <c:v>399105</c:v>
                </c:pt>
                <c:pt idx="3">
                  <c:v>515799</c:v>
                </c:pt>
                <c:pt idx="4">
                  <c:v>521324</c:v>
                </c:pt>
                <c:pt idx="5">
                  <c:v>565069</c:v>
                </c:pt>
              </c:numCache>
            </c:numRef>
          </c:val>
          <c:extLst>
            <c:ext xmlns:c16="http://schemas.microsoft.com/office/drawing/2014/chart" uri="{C3380CC4-5D6E-409C-BE32-E72D297353CC}">
              <c16:uniqueId val="{00000000-D000-4188-9B75-8A07D8D07971}"/>
            </c:ext>
          </c:extLst>
        </c:ser>
        <c:ser>
          <c:idx val="1"/>
          <c:order val="1"/>
          <c:tx>
            <c:strRef>
              <c:f>'SHD-2020 a 2022'!$D$2</c:f>
              <c:strCache>
                <c:ptCount val="1"/>
                <c:pt idx="0">
                  <c:v>Monto (miles de millones)</c:v>
                </c:pt>
              </c:strCache>
            </c:strRef>
          </c:tx>
          <c:spPr>
            <a:solidFill>
              <a:srgbClr val="C00000"/>
            </a:solidFill>
            <a:ln>
              <a:noFill/>
            </a:ln>
            <a:effectLst/>
          </c:spPr>
          <c:invertIfNegative val="0"/>
          <c:dLbls>
            <c:numFmt formatCode="&quot;$&quot;\ #,##0" sourceLinked="0"/>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2022'!$B$3:$B$8</c:f>
              <c:strCache>
                <c:ptCount val="6"/>
                <c:pt idx="0">
                  <c:v>Ciclo 1</c:v>
                </c:pt>
                <c:pt idx="1">
                  <c:v>Ciclo 2</c:v>
                </c:pt>
                <c:pt idx="2">
                  <c:v>Ciclo 3</c:v>
                </c:pt>
                <c:pt idx="3">
                  <c:v>Ciclo 4</c:v>
                </c:pt>
                <c:pt idx="4">
                  <c:v>Ciclo 5</c:v>
                </c:pt>
                <c:pt idx="5">
                  <c:v>Bono emergencia*</c:v>
                </c:pt>
              </c:strCache>
            </c:strRef>
          </c:cat>
          <c:val>
            <c:numRef>
              <c:f>'SHD-2020 a 2022'!$D$3:$D$8</c:f>
              <c:numCache>
                <c:formatCode>"$"#,##0;[Red]\-"$"#,##0</c:formatCode>
                <c:ptCount val="6"/>
                <c:pt idx="0">
                  <c:v>71414.652000000002</c:v>
                </c:pt>
                <c:pt idx="1">
                  <c:v>43858.218000000001</c:v>
                </c:pt>
                <c:pt idx="2">
                  <c:v>54921.514999999999</c:v>
                </c:pt>
                <c:pt idx="3">
                  <c:v>72582.422999999995</c:v>
                </c:pt>
                <c:pt idx="4">
                  <c:v>74569.53</c:v>
                </c:pt>
                <c:pt idx="5">
                  <c:v>54361</c:v>
                </c:pt>
              </c:numCache>
            </c:numRef>
          </c:val>
          <c:extLst>
            <c:ext xmlns:c16="http://schemas.microsoft.com/office/drawing/2014/chart" uri="{C3380CC4-5D6E-409C-BE32-E72D297353CC}">
              <c16:uniqueId val="{00000001-D000-4188-9B75-8A07D8D07971}"/>
            </c:ext>
          </c:extLst>
        </c:ser>
        <c:dLbls>
          <c:showLegendKey val="0"/>
          <c:showVal val="0"/>
          <c:showCatName val="0"/>
          <c:showSerName val="0"/>
          <c:showPercent val="0"/>
          <c:showBubbleSize val="0"/>
        </c:dLbls>
        <c:gapWidth val="50"/>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44399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0780850500906181"/>
          <c:y val="4.509352144572993E-2"/>
          <c:w val="0.65908296465754646"/>
          <c:h val="0.90981295710854015"/>
        </c:manualLayout>
      </c:layout>
      <c:barChart>
        <c:barDir val="bar"/>
        <c:grouping val="clustered"/>
        <c:varyColors val="0"/>
        <c:ser>
          <c:idx val="0"/>
          <c:order val="0"/>
          <c:tx>
            <c:strRef>
              <c:f>'SHD-2020 a 2022'!$C$2</c:f>
              <c:strCache>
                <c:ptCount val="1"/>
                <c:pt idx="0">
                  <c:v>Cantidad Tx</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00FF"/>
                    </a:solidFill>
                    <a:latin typeface="+mn-lt"/>
                    <a:ea typeface="+mn-ea"/>
                    <a:cs typeface="+mn-cs"/>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2022'!$B$21:$B$26</c:f>
              <c:strCache>
                <c:ptCount val="6"/>
                <c:pt idx="0">
                  <c:v>Ciclo 1</c:v>
                </c:pt>
                <c:pt idx="1">
                  <c:v>Ciclo 2</c:v>
                </c:pt>
                <c:pt idx="2">
                  <c:v>Ciclo 3</c:v>
                </c:pt>
                <c:pt idx="3">
                  <c:v>Ciclo 4</c:v>
                </c:pt>
                <c:pt idx="4">
                  <c:v>Ciclo 5</c:v>
                </c:pt>
                <c:pt idx="5">
                  <c:v>Ciclo 6**</c:v>
                </c:pt>
              </c:strCache>
            </c:strRef>
          </c:cat>
          <c:val>
            <c:numRef>
              <c:f>'SHD-2020 a 2022'!$C$21:$C$26</c:f>
              <c:numCache>
                <c:formatCode>#,##0</c:formatCode>
                <c:ptCount val="6"/>
                <c:pt idx="0">
                  <c:v>502424</c:v>
                </c:pt>
                <c:pt idx="1">
                  <c:v>507562</c:v>
                </c:pt>
                <c:pt idx="2">
                  <c:v>508901</c:v>
                </c:pt>
                <c:pt idx="3">
                  <c:v>518322</c:v>
                </c:pt>
                <c:pt idx="4">
                  <c:v>533811</c:v>
                </c:pt>
                <c:pt idx="5">
                  <c:v>419721</c:v>
                </c:pt>
              </c:numCache>
            </c:numRef>
          </c:val>
          <c:extLst>
            <c:ext xmlns:c16="http://schemas.microsoft.com/office/drawing/2014/chart" uri="{C3380CC4-5D6E-409C-BE32-E72D297353CC}">
              <c16:uniqueId val="{00000000-3C89-4570-8472-18A73E97B57D}"/>
            </c:ext>
          </c:extLst>
        </c:ser>
        <c:ser>
          <c:idx val="1"/>
          <c:order val="1"/>
          <c:tx>
            <c:strRef>
              <c:f>'SHD-2020 a 2022'!$D$2</c:f>
              <c:strCache>
                <c:ptCount val="1"/>
                <c:pt idx="0">
                  <c:v>Monto (miles de millones)</c:v>
                </c:pt>
              </c:strCache>
            </c:strRef>
          </c:tx>
          <c:spPr>
            <a:solidFill>
              <a:srgbClr val="C00000"/>
            </a:solidFill>
            <a:ln>
              <a:noFill/>
            </a:ln>
            <a:effectLst/>
          </c:spPr>
          <c:invertIfNegative val="0"/>
          <c:dLbls>
            <c:numFmt formatCode="&quot;$&quot;\ #,##0" sourceLinked="0"/>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'SHD-2020 a 2022'!$B$21:$B$26</c:f>
              <c:strCache>
                <c:ptCount val="6"/>
                <c:pt idx="0">
                  <c:v>Ciclo 1</c:v>
                </c:pt>
                <c:pt idx="1">
                  <c:v>Ciclo 2</c:v>
                </c:pt>
                <c:pt idx="2">
                  <c:v>Ciclo 3</c:v>
                </c:pt>
                <c:pt idx="3">
                  <c:v>Ciclo 4</c:v>
                </c:pt>
                <c:pt idx="4">
                  <c:v>Ciclo 5</c:v>
                </c:pt>
                <c:pt idx="5">
                  <c:v>Ciclo 6**</c:v>
                </c:pt>
              </c:strCache>
            </c:strRef>
          </c:cat>
          <c:val>
            <c:numRef>
              <c:f>'SHD-2020 a 2022'!$D$21:$D$26</c:f>
              <c:numCache>
                <c:formatCode>"$"#,##0_);[Red]\("$"#,##0\)</c:formatCode>
                <c:ptCount val="6"/>
                <c:pt idx="0" formatCode="&quot;$&quot;#,##0;[Red]\-&quot;$&quot;#,##0">
                  <c:v>63374</c:v>
                </c:pt>
                <c:pt idx="1">
                  <c:v>63337</c:v>
                </c:pt>
                <c:pt idx="2" formatCode="&quot;$&quot;#,##0;[Red]\-&quot;$&quot;#,##0">
                  <c:v>63300</c:v>
                </c:pt>
                <c:pt idx="3" formatCode="&quot;$&quot;#,##0;[Red]\-&quot;$&quot;#,##0">
                  <c:v>64632</c:v>
                </c:pt>
                <c:pt idx="4" formatCode="&quot;$&quot;#,##0;[Red]\-&quot;$&quot;#,##0">
                  <c:v>67553</c:v>
                </c:pt>
                <c:pt idx="5" formatCode="&quot;$&quot;#,##0;[Red]\-&quot;$&quot;#,##0">
                  <c:v>59143</c:v>
                </c:pt>
              </c:numCache>
            </c:numRef>
          </c:val>
          <c:extLst>
            <c:ext xmlns:c16="http://schemas.microsoft.com/office/drawing/2014/chart" uri="{C3380CC4-5D6E-409C-BE32-E72D297353CC}">
              <c16:uniqueId val="{00000001-3C89-4570-8472-18A73E97B57D}"/>
            </c:ext>
          </c:extLst>
        </c:ser>
        <c:dLbls>
          <c:showLegendKey val="0"/>
          <c:showVal val="0"/>
          <c:showCatName val="0"/>
          <c:showSerName val="0"/>
          <c:showPercent val="0"/>
          <c:showBubbleSize val="0"/>
        </c:dLbls>
        <c:gapWidth val="26"/>
        <c:overlap val="100"/>
        <c:axId val="1944399631"/>
        <c:axId val="1944400047"/>
      </c:barChart>
      <c:catAx>
        <c:axId val="1944399631"/>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1944400047"/>
        <c:crosses val="autoZero"/>
        <c:auto val="1"/>
        <c:lblAlgn val="ctr"/>
        <c:lblOffset val="100"/>
        <c:noMultiLvlLbl val="0"/>
      </c:catAx>
      <c:valAx>
        <c:axId val="1944400047"/>
        <c:scaling>
          <c:orientation val="minMax"/>
        </c:scaling>
        <c:delete val="1"/>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94439963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6721454702274311"/>
          <c:y val="0.1884472487464233"/>
          <c:w val="0.64001413296191245"/>
          <c:h val="0.63640161442478205"/>
        </c:manualLayout>
      </c:layout>
      <c:pie3DChart>
        <c:varyColors val="1"/>
        <c:ser>
          <c:idx val="0"/>
          <c:order val="0"/>
          <c:dPt>
            <c:idx val="0"/>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D26D-4C56-9DFF-CFFE0964B524}"/>
              </c:ext>
            </c:extLst>
          </c:dPt>
          <c:dPt>
            <c:idx val="1"/>
            <c:bubble3D val="0"/>
            <c:spPr>
              <a:solidFill>
                <a:srgbClr val="FF99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D26D-4C56-9DFF-CFFE0964B524}"/>
              </c:ext>
            </c:extLst>
          </c:dPt>
          <c:dPt>
            <c:idx val="2"/>
            <c:bubble3D val="0"/>
            <c:spPr>
              <a:solidFill>
                <a:srgbClr val="FFFF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D26D-4C56-9DFF-CFFE0964B524}"/>
              </c:ext>
            </c:extLst>
          </c:dPt>
          <c:dPt>
            <c:idx val="3"/>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7-D26D-4C56-9DFF-CFFE0964B524}"/>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D26D-4C56-9DFF-CFFE0964B524}"/>
              </c:ext>
            </c:extLst>
          </c:dPt>
          <c:dLbls>
            <c:dLbl>
              <c:idx val="0"/>
              <c:delete val="1"/>
              <c:extLst>
                <c:ext xmlns:c15="http://schemas.microsoft.com/office/drawing/2012/chart" uri="{CE6537A1-D6FC-4f65-9D91-7224C49458BB}"/>
                <c:ext xmlns:c16="http://schemas.microsoft.com/office/drawing/2014/chart" uri="{C3380CC4-5D6E-409C-BE32-E72D297353CC}">
                  <c16:uniqueId val="{00000001-D26D-4C56-9DFF-CFFE0964B524}"/>
                </c:ext>
              </c:extLst>
            </c:dLbl>
            <c:dLbl>
              <c:idx val="1"/>
              <c:layout>
                <c:manualLayout>
                  <c:x val="5.5727669142841977E-3"/>
                  <c:y val="2.2530396811807855E-3"/>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D26D-4C56-9DFF-CFFE0964B524}"/>
                </c:ext>
              </c:extLst>
            </c:dLbl>
            <c:dLbl>
              <c:idx val="2"/>
              <c:layout>
                <c:manualLayout>
                  <c:x val="-1.1830036257377834E-3"/>
                  <c:y val="6.3895077556854005E-3"/>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D26D-4C56-9DFF-CFFE0964B524}"/>
                </c:ext>
              </c:extLst>
            </c:dLbl>
            <c:dLbl>
              <c:idx val="3"/>
              <c:layout>
                <c:manualLayout>
                  <c:x val="1.7166247185235416E-3"/>
                  <c:y val="4.7967445498995745E-2"/>
                </c:manualLayout>
              </c:layout>
              <c:showLegendKey val="0"/>
              <c:showVal val="1"/>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26D-4C56-9DFF-CFFE0964B52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('Seguimiento-BogData'!$C$7,'Seguimiento-BogData'!$E$7,'Seguimiento-BogData'!$G$7,'Seguimiento-BogData'!$I$7,'Seguimiento-BogData'!$K$7)</c:f>
              <c:strCache>
                <c:ptCount val="5"/>
                <c:pt idx="0">
                  <c:v>Sin Iniciar</c:v>
                </c:pt>
                <c:pt idx="1">
                  <c:v>En construcción</c:v>
                </c:pt>
                <c:pt idx="2">
                  <c:v>En revisión área</c:v>
                </c:pt>
                <c:pt idx="3">
                  <c:v>Para publicación</c:v>
                </c:pt>
                <c:pt idx="4">
                  <c:v>Publicado</c:v>
                </c:pt>
              </c:strCache>
            </c:strRef>
          </c:cat>
          <c:val>
            <c:numRef>
              <c:f>('Seguimiento-BogData'!$C$19,'Seguimiento-BogData'!$E$19,'Seguimiento-BogData'!$G$19,'Seguimiento-BogData'!$I$19,'Seguimiento-BogData'!$K$19)</c:f>
              <c:numCache>
                <c:formatCode>General</c:formatCode>
                <c:ptCount val="5"/>
                <c:pt idx="0">
                  <c:v>0</c:v>
                </c:pt>
                <c:pt idx="1">
                  <c:v>19</c:v>
                </c:pt>
                <c:pt idx="2">
                  <c:v>7</c:v>
                </c:pt>
                <c:pt idx="3">
                  <c:v>21</c:v>
                </c:pt>
                <c:pt idx="4">
                  <c:v>147</c:v>
                </c:pt>
              </c:numCache>
            </c:numRef>
          </c:val>
          <c:extLst>
            <c:ext xmlns:c16="http://schemas.microsoft.com/office/drawing/2014/chart" uri="{C3380CC4-5D6E-409C-BE32-E72D297353CC}">
              <c16:uniqueId val="{0000000A-D26D-4C56-9DFF-CFFE0964B524}"/>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0.11493120311558926"/>
          <c:y val="0.26858795564060406"/>
          <c:w val="0.21328748956609148"/>
          <c:h val="0.7110453067699757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pivotSource>
    <c:name>[Estructura Documental SHD_07052021.xlsx]Seguimiento!TablaDinámica5</c:name>
    <c:fmtId val="-1"/>
  </c:pivotSource>
  <c:chart>
    <c:autoTitleDeleted val="0"/>
    <c:pivotFmts>
      <c:pivotFmt>
        <c:idx val="0"/>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5"/>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6"/>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7"/>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8"/>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9"/>
        <c:spPr>
          <a:solidFill>
            <a:srgbClr val="FFC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0"/>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1"/>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2"/>
        <c:spPr>
          <a:solidFill>
            <a:srgbClr val="3399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3"/>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4"/>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5"/>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6"/>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17"/>
        <c:spPr>
          <a:solidFill>
            <a:srgbClr val="FF00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8"/>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9"/>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0"/>
        <c:spPr>
          <a:solidFill>
            <a:srgbClr val="00B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1"/>
        <c:spPr>
          <a:solidFill>
            <a:schemeClr val="accent1"/>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2"/>
        <c:spPr>
          <a:solidFill>
            <a:srgbClr val="92D050"/>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0"/>
          <c:showCatName val="0"/>
          <c:showSerName val="0"/>
          <c:showPercent val="0"/>
          <c:showBubbleSize val="0"/>
          <c:extLst>
            <c:ext xmlns:c15="http://schemas.microsoft.com/office/drawing/2012/chart" uri="{CE6537A1-D6FC-4f65-9D91-7224C49458BB}"/>
          </c:extLst>
        </c:dLbl>
      </c:pivotFmt>
      <c:pivotFmt>
        <c:idx val="23"/>
        <c:spPr>
          <a:solidFill>
            <a:srgbClr val="FF993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4"/>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6"/>
        <c:spPr>
          <a:solidFill>
            <a:srgbClr val="92D050"/>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27"/>
        <c:spPr>
          <a:solidFill>
            <a:srgbClr val="99CC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8"/>
        <c:spPr>
          <a:solidFill>
            <a:srgbClr val="FF993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9"/>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0"/>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1"/>
        <c:spPr>
          <a:solidFill>
            <a:srgbClr val="92D050"/>
          </a:solidFill>
          <a:ln>
            <a:noFill/>
          </a:ln>
          <a:effectLst/>
        </c:spP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0"/>
          <c:showCatName val="0"/>
          <c:showSerName val="0"/>
          <c:showPercent val="0"/>
          <c:showBubbleSize val="0"/>
          <c:extLst>
            <c:ext xmlns:c15="http://schemas.microsoft.com/office/drawing/2012/chart" uri="{CE6537A1-D6FC-4f65-9D91-7224C49458BB}"/>
          </c:extLst>
        </c:dLbl>
      </c:pivotFmt>
      <c:pivotFmt>
        <c:idx val="32"/>
        <c:spPr>
          <a:solidFill>
            <a:srgbClr val="99CC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3"/>
        <c:spPr>
          <a:solidFill>
            <a:srgbClr val="FF993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4"/>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5"/>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6"/>
        <c:spPr>
          <a:solidFill>
            <a:srgbClr val="99CC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7"/>
        <c:spPr>
          <a:solidFill>
            <a:srgbClr val="FF9933"/>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8"/>
        <c:spPr>
          <a:solidFill>
            <a:srgbClr val="FFFF0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39"/>
        <c:spPr>
          <a:solidFill>
            <a:srgbClr val="92D050"/>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40"/>
        <c:spPr>
          <a:solidFill>
            <a:srgbClr val="99CCFF"/>
          </a:solidFill>
          <a:ln>
            <a:no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barChart>
        <c:barDir val="bar"/>
        <c:grouping val="percentStacked"/>
        <c:varyColors val="0"/>
        <c:ser>
          <c:idx val="0"/>
          <c:order val="0"/>
          <c:tx>
            <c:strRef>
              <c:f>Seguimiento!$D$30:$D$31</c:f>
              <c:strCache>
                <c:ptCount val="1"/>
                <c:pt idx="0">
                  <c:v>En construcción</c:v>
                </c:pt>
              </c:strCache>
            </c:strRef>
          </c:tx>
          <c:spPr>
            <a:solidFill>
              <a:srgbClr val="FF993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7B7A-4E3A-8802-FEF656FCFAD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Seguimiento!$C$32:$C$38</c:f>
              <c:strCache>
                <c:ptCount val="6"/>
                <c:pt idx="0">
                  <c:v>DIRECCIÓN DISTRITAL DE COBRO</c:v>
                </c:pt>
                <c:pt idx="1">
                  <c:v>DIRECCIÓN DISTRITAL DE CONTABILIDAD</c:v>
                </c:pt>
                <c:pt idx="2">
                  <c:v>DIRECCIÓN DISTRITAL DE IMPUESTOS </c:v>
                </c:pt>
                <c:pt idx="3">
                  <c:v>DIRECCIÓN DISTRITAL DE PRESUPUESTO</c:v>
                </c:pt>
                <c:pt idx="4">
                  <c:v>DIRECCIÓN DISTRITAL DE TESORERÍA </c:v>
                </c:pt>
                <c:pt idx="5">
                  <c:v>DIRECCIÓN GESTION CORPORATIVA</c:v>
                </c:pt>
              </c:strCache>
            </c:strRef>
          </c:cat>
          <c:val>
            <c:numRef>
              <c:f>Seguimiento!$D$32:$D$38</c:f>
              <c:numCache>
                <c:formatCode>General</c:formatCode>
                <c:ptCount val="6"/>
                <c:pt idx="0">
                  <c:v>0</c:v>
                </c:pt>
                <c:pt idx="1">
                  <c:v>3</c:v>
                </c:pt>
                <c:pt idx="2">
                  <c:v>7</c:v>
                </c:pt>
                <c:pt idx="3">
                  <c:v>3</c:v>
                </c:pt>
                <c:pt idx="4">
                  <c:v>6</c:v>
                </c:pt>
                <c:pt idx="5">
                  <c:v>0</c:v>
                </c:pt>
              </c:numCache>
            </c:numRef>
          </c:val>
          <c:extLst>
            <c:ext xmlns:c16="http://schemas.microsoft.com/office/drawing/2014/chart" uri="{C3380CC4-5D6E-409C-BE32-E72D297353CC}">
              <c16:uniqueId val="{00000001-7B7A-4E3A-8802-FEF656FCFAD5}"/>
            </c:ext>
          </c:extLst>
        </c:ser>
        <c:ser>
          <c:idx val="1"/>
          <c:order val="1"/>
          <c:tx>
            <c:strRef>
              <c:f>Seguimiento!$E$30:$E$31</c:f>
              <c:strCache>
                <c:ptCount val="1"/>
                <c:pt idx="0">
                  <c:v>En revisión área</c:v>
                </c:pt>
              </c:strCache>
            </c:strRef>
          </c:tx>
          <c:spPr>
            <a:solidFill>
              <a:srgbClr val="FFFF00"/>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B7A-4E3A-8802-FEF656FCFAD5}"/>
                </c:ext>
              </c:extLst>
            </c:dLbl>
            <c:dLbl>
              <c:idx val="2"/>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B7A-4E3A-8802-FEF656FCFAD5}"/>
                </c:ext>
              </c:extLst>
            </c:dLbl>
            <c:dLbl>
              <c:idx val="4"/>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B7A-4E3A-8802-FEF656FCFAD5}"/>
                </c:ext>
              </c:extLst>
            </c:dLbl>
            <c:dLbl>
              <c:idx val="5"/>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B7A-4E3A-8802-FEF656FCFAD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Seguimiento!$C$32:$C$38</c:f>
              <c:strCache>
                <c:ptCount val="6"/>
                <c:pt idx="0">
                  <c:v>DIRECCIÓN DISTRITAL DE COBRO</c:v>
                </c:pt>
                <c:pt idx="1">
                  <c:v>DIRECCIÓN DISTRITAL DE CONTABILIDAD</c:v>
                </c:pt>
                <c:pt idx="2">
                  <c:v>DIRECCIÓN DISTRITAL DE IMPUESTOS </c:v>
                </c:pt>
                <c:pt idx="3">
                  <c:v>DIRECCIÓN DISTRITAL DE PRESUPUESTO</c:v>
                </c:pt>
                <c:pt idx="4">
                  <c:v>DIRECCIÓN DISTRITAL DE TESORERÍA </c:v>
                </c:pt>
                <c:pt idx="5">
                  <c:v>DIRECCIÓN GESTION CORPORATIVA</c:v>
                </c:pt>
              </c:strCache>
            </c:strRef>
          </c:cat>
          <c:val>
            <c:numRef>
              <c:f>Seguimiento!$E$32:$E$38</c:f>
              <c:numCache>
                <c:formatCode>General</c:formatCode>
                <c:ptCount val="6"/>
                <c:pt idx="0">
                  <c:v>1</c:v>
                </c:pt>
                <c:pt idx="1">
                  <c:v>0</c:v>
                </c:pt>
                <c:pt idx="2">
                  <c:v>1</c:v>
                </c:pt>
                <c:pt idx="3">
                  <c:v>0</c:v>
                </c:pt>
                <c:pt idx="4">
                  <c:v>4</c:v>
                </c:pt>
                <c:pt idx="5">
                  <c:v>1</c:v>
                </c:pt>
              </c:numCache>
            </c:numRef>
          </c:val>
          <c:extLst>
            <c:ext xmlns:c16="http://schemas.microsoft.com/office/drawing/2014/chart" uri="{C3380CC4-5D6E-409C-BE32-E72D297353CC}">
              <c16:uniqueId val="{00000006-7B7A-4E3A-8802-FEF656FCFAD5}"/>
            </c:ext>
          </c:extLst>
        </c:ser>
        <c:ser>
          <c:idx val="2"/>
          <c:order val="2"/>
          <c:tx>
            <c:strRef>
              <c:f>Seguimiento!$F$30:$F$31</c:f>
              <c:strCache>
                <c:ptCount val="1"/>
                <c:pt idx="0">
                  <c:v>Para publicación</c:v>
                </c:pt>
              </c:strCache>
            </c:strRef>
          </c:tx>
          <c:spPr>
            <a:solidFill>
              <a:srgbClr val="92D050"/>
            </a:solidFill>
            <a:ln>
              <a:noFill/>
            </a:ln>
            <a:effectLst/>
          </c:spPr>
          <c:invertIfNegative val="0"/>
          <c:dPt>
            <c:idx val="7"/>
            <c:invertIfNegative val="0"/>
            <c:bubble3D val="0"/>
            <c:extLst>
              <c:ext xmlns:c16="http://schemas.microsoft.com/office/drawing/2014/chart" uri="{C3380CC4-5D6E-409C-BE32-E72D297353CC}">
                <c16:uniqueId val="{00000007-7B7A-4E3A-8802-FEF656FCFAD5}"/>
              </c:ext>
            </c:extLst>
          </c:dPt>
          <c:dLbls>
            <c:dLbl>
              <c:idx val="0"/>
              <c:delete val="1"/>
              <c:extLst>
                <c:ext xmlns:c15="http://schemas.microsoft.com/office/drawing/2012/chart" uri="{CE6537A1-D6FC-4f65-9D91-7224C49458BB}"/>
                <c:ext xmlns:c16="http://schemas.microsoft.com/office/drawing/2014/chart" uri="{C3380CC4-5D6E-409C-BE32-E72D297353CC}">
                  <c16:uniqueId val="{00000008-7B7A-4E3A-8802-FEF656FCFAD5}"/>
                </c:ext>
              </c:extLst>
            </c:dLbl>
            <c:dLbl>
              <c:idx val="1"/>
              <c:delete val="1"/>
              <c:extLst>
                <c:ext xmlns:c15="http://schemas.microsoft.com/office/drawing/2012/chart" uri="{CE6537A1-D6FC-4f65-9D91-7224C49458BB}"/>
                <c:ext xmlns:c16="http://schemas.microsoft.com/office/drawing/2014/chart" uri="{C3380CC4-5D6E-409C-BE32-E72D297353CC}">
                  <c16:uniqueId val="{00000009-7B7A-4E3A-8802-FEF656FCFAD5}"/>
                </c:ext>
              </c:extLst>
            </c:dLbl>
            <c:dLbl>
              <c:idx val="3"/>
              <c:delete val="1"/>
              <c:extLst>
                <c:ext xmlns:c15="http://schemas.microsoft.com/office/drawing/2012/chart" uri="{CE6537A1-D6FC-4f65-9D91-7224C49458BB}"/>
                <c:ext xmlns:c16="http://schemas.microsoft.com/office/drawing/2014/chart" uri="{C3380CC4-5D6E-409C-BE32-E72D297353CC}">
                  <c16:uniqueId val="{0000000A-7B7A-4E3A-8802-FEF656FCFAD5}"/>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Seguimiento!$C$32:$C$38</c:f>
              <c:strCache>
                <c:ptCount val="6"/>
                <c:pt idx="0">
                  <c:v>DIRECCIÓN DISTRITAL DE COBRO</c:v>
                </c:pt>
                <c:pt idx="1">
                  <c:v>DIRECCIÓN DISTRITAL DE CONTABILIDAD</c:v>
                </c:pt>
                <c:pt idx="2">
                  <c:v>DIRECCIÓN DISTRITAL DE IMPUESTOS </c:v>
                </c:pt>
                <c:pt idx="3">
                  <c:v>DIRECCIÓN DISTRITAL DE PRESUPUESTO</c:v>
                </c:pt>
                <c:pt idx="4">
                  <c:v>DIRECCIÓN DISTRITAL DE TESORERÍA </c:v>
                </c:pt>
                <c:pt idx="5">
                  <c:v>DIRECCIÓN GESTION CORPORATIVA</c:v>
                </c:pt>
              </c:strCache>
            </c:strRef>
          </c:cat>
          <c:val>
            <c:numRef>
              <c:f>Seguimiento!$F$32:$F$38</c:f>
              <c:numCache>
                <c:formatCode>General</c:formatCode>
                <c:ptCount val="6"/>
                <c:pt idx="0">
                  <c:v>0</c:v>
                </c:pt>
                <c:pt idx="1">
                  <c:v>0</c:v>
                </c:pt>
                <c:pt idx="2">
                  <c:v>5</c:v>
                </c:pt>
                <c:pt idx="3">
                  <c:v>0</c:v>
                </c:pt>
                <c:pt idx="4">
                  <c:v>2</c:v>
                </c:pt>
                <c:pt idx="5">
                  <c:v>14</c:v>
                </c:pt>
              </c:numCache>
            </c:numRef>
          </c:val>
          <c:extLst>
            <c:ext xmlns:c16="http://schemas.microsoft.com/office/drawing/2014/chart" uri="{C3380CC4-5D6E-409C-BE32-E72D297353CC}">
              <c16:uniqueId val="{0000000B-7B7A-4E3A-8802-FEF656FCFAD5}"/>
            </c:ext>
          </c:extLst>
        </c:ser>
        <c:ser>
          <c:idx val="3"/>
          <c:order val="3"/>
          <c:tx>
            <c:strRef>
              <c:f>Seguimiento!$G$30:$G$31</c:f>
              <c:strCache>
                <c:ptCount val="1"/>
                <c:pt idx="0">
                  <c:v>Publicado</c:v>
                </c:pt>
              </c:strCache>
            </c:strRef>
          </c:tx>
          <c:spPr>
            <a:solidFill>
              <a:srgbClr val="6699FF"/>
            </a:solidFill>
            <a:ln>
              <a:noFill/>
            </a:ln>
            <a:effectLst/>
          </c:spPr>
          <c:invertIfNegative val="0"/>
          <c:dPt>
            <c:idx val="7"/>
            <c:invertIfNegative val="0"/>
            <c:bubble3D val="0"/>
            <c:extLst>
              <c:ext xmlns:c16="http://schemas.microsoft.com/office/drawing/2014/chart" uri="{C3380CC4-5D6E-409C-BE32-E72D297353CC}">
                <c16:uniqueId val="{0000000C-7B7A-4E3A-8802-FEF656FCFAD5}"/>
              </c:ext>
            </c:extLst>
          </c:dPt>
          <c:dLbls>
            <c:dLbl>
              <c:idx val="3"/>
              <c:delete val="1"/>
              <c:extLst>
                <c:ext xmlns:c15="http://schemas.microsoft.com/office/drawing/2012/chart" uri="{CE6537A1-D6FC-4f65-9D91-7224C49458BB}"/>
                <c:ext xmlns:c16="http://schemas.microsoft.com/office/drawing/2014/chart" uri="{C3380CC4-5D6E-409C-BE32-E72D297353CC}">
                  <c16:uniqueId val="{0000000D-7B7A-4E3A-8802-FEF656FCFAD5}"/>
                </c:ext>
              </c:extLst>
            </c:dLbl>
            <c:spPr>
              <a:noFill/>
              <a:ln>
                <a:noFill/>
              </a:ln>
              <a:effectLst/>
            </c:spPr>
            <c:txPr>
              <a:bodyPr rot="0" spcFirstLastPara="1" vertOverflow="ellipsis" vert="horz" wrap="square" lIns="38100" tIns="19050" rIns="38100" bIns="19050" anchor="ctr" anchorCtr="1">
                <a:spAutoFit/>
              </a:bodyPr>
              <a:lstStyle/>
              <a:p>
                <a:pPr>
                  <a:defRPr sz="105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Seguimiento!$C$32:$C$38</c:f>
              <c:strCache>
                <c:ptCount val="6"/>
                <c:pt idx="0">
                  <c:v>DIRECCIÓN DISTRITAL DE COBRO</c:v>
                </c:pt>
                <c:pt idx="1">
                  <c:v>DIRECCIÓN DISTRITAL DE CONTABILIDAD</c:v>
                </c:pt>
                <c:pt idx="2">
                  <c:v>DIRECCIÓN DISTRITAL DE IMPUESTOS </c:v>
                </c:pt>
                <c:pt idx="3">
                  <c:v>DIRECCIÓN DISTRITAL DE PRESUPUESTO</c:v>
                </c:pt>
                <c:pt idx="4">
                  <c:v>DIRECCIÓN DISTRITAL DE TESORERÍA </c:v>
                </c:pt>
                <c:pt idx="5">
                  <c:v>DIRECCIÓN GESTION CORPORATIVA</c:v>
                </c:pt>
              </c:strCache>
            </c:strRef>
          </c:cat>
          <c:val>
            <c:numRef>
              <c:f>Seguimiento!$G$32:$G$38</c:f>
              <c:numCache>
                <c:formatCode>General</c:formatCode>
                <c:ptCount val="6"/>
                <c:pt idx="0">
                  <c:v>10</c:v>
                </c:pt>
                <c:pt idx="1">
                  <c:v>4</c:v>
                </c:pt>
                <c:pt idx="2">
                  <c:v>15</c:v>
                </c:pt>
                <c:pt idx="3">
                  <c:v>0</c:v>
                </c:pt>
                <c:pt idx="4">
                  <c:v>62</c:v>
                </c:pt>
                <c:pt idx="5">
                  <c:v>30</c:v>
                </c:pt>
              </c:numCache>
            </c:numRef>
          </c:val>
          <c:extLst>
            <c:ext xmlns:c16="http://schemas.microsoft.com/office/drawing/2014/chart" uri="{C3380CC4-5D6E-409C-BE32-E72D297353CC}">
              <c16:uniqueId val="{0000000E-7B7A-4E3A-8802-FEF656FCFAD5}"/>
            </c:ext>
          </c:extLst>
        </c:ser>
        <c:dLbls>
          <c:dLblPos val="ctr"/>
          <c:showLegendKey val="0"/>
          <c:showVal val="1"/>
          <c:showCatName val="0"/>
          <c:showSerName val="0"/>
          <c:showPercent val="0"/>
          <c:showBubbleSize val="0"/>
        </c:dLbls>
        <c:gapWidth val="75"/>
        <c:overlap val="100"/>
        <c:axId val="429291560"/>
        <c:axId val="429295088"/>
      </c:barChart>
      <c:catAx>
        <c:axId val="429291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CO"/>
          </a:p>
        </c:txPr>
        <c:crossAx val="429295088"/>
        <c:crosses val="autoZero"/>
        <c:auto val="1"/>
        <c:lblAlgn val="ctr"/>
        <c:lblOffset val="100"/>
        <c:noMultiLvlLbl val="0"/>
      </c:catAx>
      <c:valAx>
        <c:axId val="429295088"/>
        <c:scaling>
          <c:orientation val="minMax"/>
        </c:scaling>
        <c:delete val="0"/>
        <c:axPos val="b"/>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292915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CO"/>
    </a:p>
  </c:txPr>
  <c:externalData r:id="rId3">
    <c:autoUpdate val="0"/>
  </c:externalData>
  <c:extLst>
    <c:ext xmlns:c14="http://schemas.microsoft.com/office/drawing/2007/8/2/chart" uri="{781A3756-C4B2-4CAC-9D66-4F8BD8637D16}">
      <c14:pivotOptions>
        <c14:dropZoneFilter val="1"/>
        <c14:dropZoneCategories val="1"/>
        <c14:dropZoneData val="1"/>
        <c14:dropZonesVisible val="1"/>
      </c14:pivotOptions>
    </c:ext>
    <c:ext xmlns:c16="http://schemas.microsoft.com/office/drawing/2014/chart" uri="{E28EC0CA-F0BB-4C9C-879D-F8772B89E7AC}">
      <c16:pivotOptions16>
        <c16:showExpandCollapseFieldButtons val="1"/>
      </c16:pivotOptions16>
    </c:ext>
  </c:extLst>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1899732897868798"/>
          <c:y val="3.6678966887347098E-3"/>
          <c:w val="0.76100757173827038"/>
          <c:h val="0.99633207371079313"/>
        </c:manualLayout>
      </c:layout>
      <c:pie3DChart>
        <c:varyColors val="1"/>
        <c:ser>
          <c:idx val="0"/>
          <c:order val="0"/>
          <c:dPt>
            <c:idx val="0"/>
            <c:bubble3D val="0"/>
            <c:spPr>
              <a:solidFill>
                <a:srgbClr val="FF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1-2D27-4795-A800-5AB21EB26C8E}"/>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2D27-4795-A800-5AB21EB26C8E}"/>
              </c:ext>
            </c:extLst>
          </c:dPt>
          <c:dPt>
            <c:idx val="2"/>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5-2D27-4795-A800-5AB21EB26C8E}"/>
              </c:ext>
            </c:extLst>
          </c:dPt>
          <c:dPt>
            <c:idx val="3"/>
            <c:bubble3D val="0"/>
            <c:spPr>
              <a:solidFill>
                <a:srgbClr val="66CCFF"/>
              </a:solidFill>
              <a:ln w="25400">
                <a:solidFill>
                  <a:schemeClr val="lt1"/>
                </a:solidFill>
              </a:ln>
              <a:effectLst/>
              <a:sp3d contourW="25400">
                <a:contourClr>
                  <a:schemeClr val="lt1"/>
                </a:contourClr>
              </a:sp3d>
            </c:spPr>
            <c:extLst>
              <c:ext xmlns:c16="http://schemas.microsoft.com/office/drawing/2014/chart" uri="{C3380CC4-5D6E-409C-BE32-E72D297353CC}">
                <c16:uniqueId val="{00000007-2D27-4795-A800-5AB21EB26C8E}"/>
              </c:ext>
            </c:extLst>
          </c:dPt>
          <c:dLbls>
            <c:dLbl>
              <c:idx val="1"/>
              <c:layout>
                <c:manualLayout>
                  <c:x val="-0.20451571036675731"/>
                  <c:y val="-0.19225274951506058"/>
                </c:manualLayout>
              </c:layout>
              <c:dLblPos val="bestFit"/>
              <c:showLegendKey val="0"/>
              <c:showVal val="1"/>
              <c:showCatName val="0"/>
              <c:showSerName val="0"/>
              <c:showPercent val="1"/>
              <c:showBubbleSize val="0"/>
              <c:extLst>
                <c:ext xmlns:c15="http://schemas.microsoft.com/office/drawing/2012/chart" uri="{CE6537A1-D6FC-4f65-9D91-7224C49458BB}">
                  <c15:layout>
                    <c:manualLayout>
                      <c:w val="0.2701541984912233"/>
                      <c:h val="8.9875345404970178E-2"/>
                    </c:manualLayout>
                  </c15:layout>
                </c:ext>
                <c:ext xmlns:c16="http://schemas.microsoft.com/office/drawing/2014/chart" uri="{C3380CC4-5D6E-409C-BE32-E72D297353CC}">
                  <c16:uniqueId val="{00000003-2D27-4795-A800-5AB21EB26C8E}"/>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s-CO"/>
              </a:p>
            </c:txPr>
            <c:dLblPos val="bestFit"/>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Hoja1!$B$2:$B$5</c:f>
              <c:strCache>
                <c:ptCount val="4"/>
                <c:pt idx="0">
                  <c:v>Sin iniciar </c:v>
                </c:pt>
                <c:pt idx="1">
                  <c:v>Relacionados </c:v>
                </c:pt>
                <c:pt idx="2">
                  <c:v>En actualización </c:v>
                </c:pt>
                <c:pt idx="3">
                  <c:v>Publicación </c:v>
                </c:pt>
              </c:strCache>
            </c:strRef>
          </c:cat>
          <c:val>
            <c:numRef>
              <c:f>Hoja1!$C$2:$C$5</c:f>
              <c:numCache>
                <c:formatCode>General</c:formatCode>
                <c:ptCount val="4"/>
                <c:pt idx="0">
                  <c:v>7</c:v>
                </c:pt>
                <c:pt idx="1">
                  <c:v>192</c:v>
                </c:pt>
                <c:pt idx="2">
                  <c:v>36</c:v>
                </c:pt>
                <c:pt idx="3">
                  <c:v>31</c:v>
                </c:pt>
              </c:numCache>
            </c:numRef>
          </c:val>
          <c:extLst>
            <c:ext xmlns:c16="http://schemas.microsoft.com/office/drawing/2014/chart" uri="{C3380CC4-5D6E-409C-BE32-E72D297353CC}">
              <c16:uniqueId val="{00000008-2D27-4795-A800-5AB21EB26C8E}"/>
            </c:ext>
          </c:extLst>
        </c:ser>
        <c:dLbls>
          <c:showLegendKey val="0"/>
          <c:showVal val="0"/>
          <c:showCatName val="0"/>
          <c:showSerName val="0"/>
          <c:showPercent val="1"/>
          <c:showBubbleSize val="0"/>
          <c:showLeaderLines val="1"/>
        </c:dLbls>
      </c:pie3DChart>
      <c:spPr>
        <a:noFill/>
        <a:ln>
          <a:noFill/>
        </a:ln>
        <a:effectLst/>
      </c:spPr>
    </c:plotArea>
    <c:legend>
      <c:legendPos val="r"/>
      <c:layout>
        <c:manualLayout>
          <c:xMode val="edge"/>
          <c:yMode val="edge"/>
          <c:x val="9.315496928782481E-3"/>
          <c:y val="0.84605946684112276"/>
          <c:w val="0.89797934648112421"/>
          <c:h val="0.1503089201405409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'Gráfico 2'!$A$3</c:f>
              <c:strCache>
                <c:ptCount val="1"/>
                <c:pt idx="0">
                  <c:v>Funcionamiento</c:v>
                </c:pt>
              </c:strCache>
            </c:strRef>
          </c:tx>
          <c:spPr>
            <a:solidFill>
              <a:schemeClr val="accent1"/>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477A-4F72-A700-C36F74D9FCE1}"/>
              </c:ext>
            </c:extLst>
          </c:dPt>
          <c:dPt>
            <c:idx val="1"/>
            <c:invertIfNegative val="0"/>
            <c:bubble3D val="0"/>
            <c:spPr>
              <a:solidFill>
                <a:srgbClr val="FFC000"/>
              </a:solidFill>
              <a:ln>
                <a:noFill/>
              </a:ln>
              <a:effectLst/>
            </c:spPr>
            <c:extLst>
              <c:ext xmlns:c16="http://schemas.microsoft.com/office/drawing/2014/chart" uri="{C3380CC4-5D6E-409C-BE32-E72D297353CC}">
                <c16:uniqueId val="{00000003-477A-4F72-A700-C36F74D9FCE1}"/>
              </c:ext>
            </c:extLst>
          </c:dPt>
          <c:dLbls>
            <c:dLbl>
              <c:idx val="0"/>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77A-4F72-A700-C36F74D9FCE1}"/>
                </c:ext>
              </c:extLst>
            </c:dLbl>
            <c:dLbl>
              <c:idx val="1"/>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77A-4F72-A700-C36F74D9FCE1}"/>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dLblPos val="ct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2'!$B$2:$C$2</c:f>
              <c:strCache>
                <c:ptCount val="2"/>
                <c:pt idx="0">
                  <c:v>Ejecución a junio</c:v>
                </c:pt>
                <c:pt idx="1">
                  <c:v>Presupuesto Disponible</c:v>
                </c:pt>
              </c:strCache>
            </c:strRef>
          </c:cat>
          <c:val>
            <c:numRef>
              <c:f>'Gráfico 2'!$B$3:$C$3</c:f>
              <c:numCache>
                <c:formatCode>#,##0,,</c:formatCode>
                <c:ptCount val="2"/>
                <c:pt idx="0">
                  <c:v>129707030849</c:v>
                </c:pt>
                <c:pt idx="1">
                  <c:v>255473474000</c:v>
                </c:pt>
              </c:numCache>
            </c:numRef>
          </c:val>
          <c:extLst>
            <c:ext xmlns:c16="http://schemas.microsoft.com/office/drawing/2014/chart" uri="{C3380CC4-5D6E-409C-BE32-E72D297353CC}">
              <c16:uniqueId val="{00000004-477A-4F72-A700-C36F74D9FCE1}"/>
            </c:ext>
          </c:extLst>
        </c:ser>
        <c:dLbls>
          <c:showLegendKey val="0"/>
          <c:showVal val="0"/>
          <c:showCatName val="0"/>
          <c:showSerName val="0"/>
          <c:showPercent val="0"/>
          <c:showBubbleSize val="0"/>
        </c:dLbls>
        <c:gapWidth val="182"/>
        <c:axId val="649773520"/>
        <c:axId val="259903520"/>
      </c:barChart>
      <c:catAx>
        <c:axId val="649773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CO"/>
          </a:p>
        </c:txPr>
        <c:crossAx val="259903520"/>
        <c:crosses val="autoZero"/>
        <c:auto val="1"/>
        <c:lblAlgn val="ctr"/>
        <c:lblOffset val="100"/>
        <c:noMultiLvlLbl val="0"/>
      </c:catAx>
      <c:valAx>
        <c:axId val="259903520"/>
        <c:scaling>
          <c:orientation val="minMax"/>
        </c:scaling>
        <c:delete val="1"/>
        <c:axPos val="b"/>
        <c:numFmt formatCode="#,##0,," sourceLinked="1"/>
        <c:majorTickMark val="none"/>
        <c:minorTickMark val="none"/>
        <c:tickLblPos val="nextTo"/>
        <c:crossAx val="649773520"/>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580402449693786"/>
          <c:y val="5.0925925925925923E-2"/>
          <c:w val="0.65326552930883641"/>
          <c:h val="0.8416746864975212"/>
        </c:manualLayout>
      </c:layout>
      <c:barChart>
        <c:barDir val="bar"/>
        <c:grouping val="clustered"/>
        <c:varyColors val="0"/>
        <c:ser>
          <c:idx val="0"/>
          <c:order val="0"/>
          <c:tx>
            <c:strRef>
              <c:f>'Gráfico 2'!$A$12</c:f>
              <c:strCache>
                <c:ptCount val="1"/>
                <c:pt idx="0">
                  <c:v>Inversión</c:v>
                </c:pt>
              </c:strCache>
            </c:strRef>
          </c:tx>
          <c:spPr>
            <a:solidFill>
              <a:srgbClr val="FFC000"/>
            </a:solidFill>
            <a:ln>
              <a:noFill/>
            </a:ln>
            <a:effectLst/>
          </c:spPr>
          <c:invertIfNegative val="0"/>
          <c:dPt>
            <c:idx val="0"/>
            <c:invertIfNegative val="0"/>
            <c:bubble3D val="0"/>
            <c:spPr>
              <a:solidFill>
                <a:srgbClr val="FF0000"/>
              </a:solidFill>
              <a:ln>
                <a:noFill/>
              </a:ln>
              <a:effectLst/>
            </c:spPr>
            <c:extLst>
              <c:ext xmlns:c16="http://schemas.microsoft.com/office/drawing/2014/chart" uri="{C3380CC4-5D6E-409C-BE32-E72D297353CC}">
                <c16:uniqueId val="{00000001-901E-4617-866B-321527DCF7B5}"/>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'Gráfico 2'!$B$11:$C$11</c:f>
              <c:strCache>
                <c:ptCount val="2"/>
                <c:pt idx="0">
                  <c:v>Ejecución a junio</c:v>
                </c:pt>
                <c:pt idx="1">
                  <c:v>Presupuesto Disponible</c:v>
                </c:pt>
              </c:strCache>
            </c:strRef>
          </c:cat>
          <c:val>
            <c:numRef>
              <c:f>'Gráfico 2'!$B$12:$C$12</c:f>
              <c:numCache>
                <c:formatCode>#,##0,,</c:formatCode>
                <c:ptCount val="2"/>
                <c:pt idx="0">
                  <c:v>24289135304</c:v>
                </c:pt>
                <c:pt idx="1">
                  <c:v>50309209000</c:v>
                </c:pt>
              </c:numCache>
            </c:numRef>
          </c:val>
          <c:extLst>
            <c:ext xmlns:c16="http://schemas.microsoft.com/office/drawing/2014/chart" uri="{C3380CC4-5D6E-409C-BE32-E72D297353CC}">
              <c16:uniqueId val="{00000002-901E-4617-866B-321527DCF7B5}"/>
            </c:ext>
          </c:extLst>
        </c:ser>
        <c:dLbls>
          <c:showLegendKey val="0"/>
          <c:showVal val="0"/>
          <c:showCatName val="0"/>
          <c:showSerName val="0"/>
          <c:showPercent val="0"/>
          <c:showBubbleSize val="0"/>
        </c:dLbls>
        <c:gapWidth val="182"/>
        <c:axId val="882741376"/>
        <c:axId val="882742624"/>
      </c:barChart>
      <c:catAx>
        <c:axId val="882741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s-CO"/>
          </a:p>
        </c:txPr>
        <c:crossAx val="882742624"/>
        <c:crosses val="autoZero"/>
        <c:auto val="1"/>
        <c:lblAlgn val="ctr"/>
        <c:lblOffset val="100"/>
        <c:noMultiLvlLbl val="0"/>
      </c:catAx>
      <c:valAx>
        <c:axId val="882742624"/>
        <c:scaling>
          <c:orientation val="minMax"/>
        </c:scaling>
        <c:delete val="1"/>
        <c:axPos val="b"/>
        <c:numFmt formatCode="#,##0,," sourceLinked="1"/>
        <c:majorTickMark val="none"/>
        <c:minorTickMark val="none"/>
        <c:tickLblPos val="nextTo"/>
        <c:crossAx val="8827413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indent="0" algn="ctr" rtl="0" eaLnBrk="0" fontAlgn="base" hangingPunct="0">
              <a:lnSpc>
                <a:spcPct val="100000"/>
              </a:lnSpc>
              <a:spcBef>
                <a:spcPct val="0"/>
              </a:spcBef>
              <a:spcAft>
                <a:spcPct val="0"/>
              </a:spcAft>
              <a:buFontTx/>
              <a:buNone/>
              <a:defRPr lang="es-CO" sz="1800" b="1" i="0" u="none" strike="noStrike" kern="1200" spc="0" baseline="0" noProof="0">
                <a:solidFill>
                  <a:srgbClr val="C00000"/>
                </a:solidFill>
                <a:latin typeface="Calibri" panose="020F0502020204030204" pitchFamily="34" charset="0"/>
                <a:ea typeface="+mn-ea"/>
                <a:cs typeface="Calibri" panose="020F0502020204030204" pitchFamily="34" charset="0"/>
              </a:defRPr>
            </a:pPr>
            <a:r>
              <a:rPr lang="es-CO" sz="1800" b="1" kern="1200" noProof="0">
                <a:solidFill>
                  <a:srgbClr val="C00000"/>
                </a:solidFill>
                <a:latin typeface="Calibri" panose="020F0502020204030204" pitchFamily="34" charset="0"/>
                <a:ea typeface="+mn-ea"/>
                <a:cs typeface="Calibri" panose="020F0502020204030204" pitchFamily="34" charset="0"/>
              </a:rPr>
              <a:t>Referencia Histórica junio</a:t>
            </a:r>
          </a:p>
          <a:p>
            <a:pPr marL="0" indent="0" algn="ctr" rtl="0" eaLnBrk="0" fontAlgn="base" hangingPunct="0">
              <a:lnSpc>
                <a:spcPct val="100000"/>
              </a:lnSpc>
              <a:spcBef>
                <a:spcPct val="0"/>
              </a:spcBef>
              <a:spcAft>
                <a:spcPct val="0"/>
              </a:spcAft>
              <a:buFontTx/>
              <a:buNone/>
              <a:defRPr lang="es-CO" sz="1800" b="1" noProof="0">
                <a:solidFill>
                  <a:srgbClr val="C00000"/>
                </a:solidFill>
                <a:latin typeface="Calibri" panose="020F0502020204030204" pitchFamily="34" charset="0"/>
                <a:cs typeface="Calibri" panose="020F0502020204030204" pitchFamily="34" charset="0"/>
              </a:defRPr>
            </a:pPr>
            <a:r>
              <a:rPr lang="es-CO" sz="1800" b="1" kern="1200" noProof="0">
                <a:solidFill>
                  <a:srgbClr val="C00000"/>
                </a:solidFill>
                <a:latin typeface="Calibri" panose="020F0502020204030204" pitchFamily="34" charset="0"/>
                <a:ea typeface="+mn-ea"/>
                <a:cs typeface="Calibri" panose="020F0502020204030204" pitchFamily="34" charset="0"/>
              </a:rPr>
              <a:t>Funcionamiento Prom: 50,72% </a:t>
            </a:r>
          </a:p>
        </c:rich>
      </c:tx>
      <c:overlay val="0"/>
      <c:spPr>
        <a:noFill/>
        <a:ln>
          <a:noFill/>
        </a:ln>
        <a:effectLst/>
      </c:spPr>
      <c:txPr>
        <a:bodyPr rot="0" spcFirstLastPara="1" vertOverflow="ellipsis" vert="horz" wrap="square" anchor="ctr" anchorCtr="1"/>
        <a:lstStyle/>
        <a:p>
          <a:pPr marL="0" indent="0" algn="ctr" rtl="0" eaLnBrk="0" fontAlgn="base" hangingPunct="0">
            <a:lnSpc>
              <a:spcPct val="100000"/>
            </a:lnSpc>
            <a:spcBef>
              <a:spcPct val="0"/>
            </a:spcBef>
            <a:spcAft>
              <a:spcPct val="0"/>
            </a:spcAft>
            <a:buFontTx/>
            <a:buNone/>
            <a:defRPr lang="es-CO" sz="1800" b="1" i="0" u="none" strike="noStrike" kern="1200" spc="0" baseline="0" noProof="0">
              <a:solidFill>
                <a:srgbClr val="C00000"/>
              </a:solidFill>
              <a:latin typeface="Calibri" panose="020F0502020204030204" pitchFamily="34" charset="0"/>
              <a:ea typeface="+mn-ea"/>
              <a:cs typeface="Calibri" panose="020F0502020204030204" pitchFamily="34" charset="0"/>
            </a:defRPr>
          </a:pPr>
          <a:endParaRPr lang="es-CO"/>
        </a:p>
      </c:txPr>
    </c:title>
    <c:autoTitleDeleted val="0"/>
    <c:plotArea>
      <c:layout/>
      <c:barChart>
        <c:barDir val="bar"/>
        <c:grouping val="clustered"/>
        <c:varyColors val="0"/>
        <c:ser>
          <c:idx val="1"/>
          <c:order val="0"/>
          <c:tx>
            <c:strRef>
              <c:f>'Referencia histórica'!$B$2</c:f>
              <c:strCache>
                <c:ptCount val="1"/>
                <c:pt idx="0">
                  <c:v>% ejec</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'Referencia histórica'!$A$3:$A$7</c:f>
              <c:numCache>
                <c:formatCode>General</c:formatCode>
                <c:ptCount val="5"/>
                <c:pt idx="0">
                  <c:v>2017</c:v>
                </c:pt>
                <c:pt idx="1">
                  <c:v>2018</c:v>
                </c:pt>
                <c:pt idx="2">
                  <c:v>2019</c:v>
                </c:pt>
                <c:pt idx="3">
                  <c:v>2020</c:v>
                </c:pt>
                <c:pt idx="4">
                  <c:v>2021</c:v>
                </c:pt>
              </c:numCache>
            </c:numRef>
          </c:cat>
          <c:val>
            <c:numRef>
              <c:f>'Referencia histórica'!$B$3:$B$7</c:f>
              <c:numCache>
                <c:formatCode>0.00%</c:formatCode>
                <c:ptCount val="5"/>
                <c:pt idx="0">
                  <c:v>0.59450000000000003</c:v>
                </c:pt>
                <c:pt idx="1">
                  <c:v>0.57920000000000005</c:v>
                </c:pt>
                <c:pt idx="2">
                  <c:v>0.49270000000000003</c:v>
                </c:pt>
                <c:pt idx="3">
                  <c:v>0.43459999999999999</c:v>
                </c:pt>
                <c:pt idx="4">
                  <c:v>0.43480000000000002</c:v>
                </c:pt>
              </c:numCache>
            </c:numRef>
          </c:val>
          <c:extLst>
            <c:ext xmlns:c16="http://schemas.microsoft.com/office/drawing/2014/chart" uri="{C3380CC4-5D6E-409C-BE32-E72D297353CC}">
              <c16:uniqueId val="{00000000-E2F9-4EBD-8502-84603C0E3A2A}"/>
            </c:ext>
          </c:extLst>
        </c:ser>
        <c:dLbls>
          <c:showLegendKey val="0"/>
          <c:showVal val="0"/>
          <c:showCatName val="0"/>
          <c:showSerName val="0"/>
          <c:showPercent val="0"/>
          <c:showBubbleSize val="0"/>
        </c:dLbls>
        <c:gapWidth val="182"/>
        <c:axId val="882688832"/>
        <c:axId val="882693824"/>
      </c:barChart>
      <c:catAx>
        <c:axId val="8826888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882693824"/>
        <c:crosses val="autoZero"/>
        <c:auto val="1"/>
        <c:lblAlgn val="ctr"/>
        <c:lblOffset val="100"/>
        <c:noMultiLvlLbl val="0"/>
      </c:catAx>
      <c:valAx>
        <c:axId val="882693824"/>
        <c:scaling>
          <c:orientation val="minMax"/>
        </c:scaling>
        <c:delete val="1"/>
        <c:axPos val="b"/>
        <c:numFmt formatCode="0.00%" sourceLinked="1"/>
        <c:majorTickMark val="none"/>
        <c:minorTickMark val="none"/>
        <c:tickLblPos val="nextTo"/>
        <c:crossAx val="8826888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indent="0" algn="ctr" rtl="0" eaLnBrk="0" fontAlgn="base" hangingPunct="0">
              <a:lnSpc>
                <a:spcPct val="100000"/>
              </a:lnSpc>
              <a:spcBef>
                <a:spcPct val="0"/>
              </a:spcBef>
              <a:spcAft>
                <a:spcPct val="0"/>
              </a:spcAft>
              <a:buFontTx/>
              <a:buNone/>
              <a:defRPr lang="es-CO" sz="1800" b="1" i="0" u="none" strike="noStrike" kern="1200" spc="0" baseline="0" noProof="0">
                <a:solidFill>
                  <a:srgbClr val="C00000"/>
                </a:solidFill>
                <a:latin typeface="Calibri" panose="020F0502020204030204" pitchFamily="34" charset="0"/>
                <a:ea typeface="+mn-ea"/>
                <a:cs typeface="Calibri" panose="020F0502020204030204" pitchFamily="34" charset="0"/>
              </a:defRPr>
            </a:pPr>
            <a:r>
              <a:rPr lang="es-CO" sz="1800" b="1" kern="1200" noProof="0">
                <a:solidFill>
                  <a:srgbClr val="C00000"/>
                </a:solidFill>
                <a:latin typeface="Calibri" panose="020F0502020204030204" pitchFamily="34" charset="0"/>
                <a:ea typeface="+mn-ea"/>
                <a:cs typeface="Calibri" panose="020F0502020204030204" pitchFamily="34" charset="0"/>
              </a:rPr>
              <a:t>Referencia Histórica junio</a:t>
            </a:r>
          </a:p>
          <a:p>
            <a:pPr marL="0" indent="0" algn="ctr" rtl="0" eaLnBrk="0" fontAlgn="base" hangingPunct="0">
              <a:lnSpc>
                <a:spcPct val="100000"/>
              </a:lnSpc>
              <a:spcBef>
                <a:spcPct val="0"/>
              </a:spcBef>
              <a:spcAft>
                <a:spcPct val="0"/>
              </a:spcAft>
              <a:buFontTx/>
              <a:buNone/>
              <a:defRPr lang="es-CO" sz="1800" b="1" noProof="0">
                <a:solidFill>
                  <a:srgbClr val="C00000"/>
                </a:solidFill>
                <a:latin typeface="Calibri" panose="020F0502020204030204" pitchFamily="34" charset="0"/>
                <a:cs typeface="Calibri" panose="020F0502020204030204" pitchFamily="34" charset="0"/>
              </a:defRPr>
            </a:pPr>
            <a:r>
              <a:rPr lang="es-CO" sz="1800" b="1" kern="1200" noProof="0">
                <a:solidFill>
                  <a:srgbClr val="C00000"/>
                </a:solidFill>
                <a:latin typeface="Calibri" panose="020F0502020204030204" pitchFamily="34" charset="0"/>
                <a:ea typeface="+mn-ea"/>
                <a:cs typeface="Calibri" panose="020F0502020204030204" pitchFamily="34" charset="0"/>
              </a:rPr>
              <a:t>Funcionamiento Prom sin 2020: 32,17% </a:t>
            </a:r>
          </a:p>
        </c:rich>
      </c:tx>
      <c:overlay val="0"/>
      <c:spPr>
        <a:noFill/>
        <a:ln>
          <a:noFill/>
        </a:ln>
        <a:effectLst/>
      </c:spPr>
      <c:txPr>
        <a:bodyPr rot="0" spcFirstLastPara="1" vertOverflow="ellipsis" vert="horz" wrap="square" anchor="ctr" anchorCtr="1"/>
        <a:lstStyle/>
        <a:p>
          <a:pPr marL="0" indent="0" algn="ctr" rtl="0" eaLnBrk="0" fontAlgn="base" hangingPunct="0">
            <a:lnSpc>
              <a:spcPct val="100000"/>
            </a:lnSpc>
            <a:spcBef>
              <a:spcPct val="0"/>
            </a:spcBef>
            <a:spcAft>
              <a:spcPct val="0"/>
            </a:spcAft>
            <a:buFontTx/>
            <a:buNone/>
            <a:defRPr lang="es-CO" sz="1800" b="1" i="0" u="none" strike="noStrike" kern="1200" spc="0" baseline="0" noProof="0">
              <a:solidFill>
                <a:srgbClr val="C00000"/>
              </a:solidFill>
              <a:latin typeface="Calibri" panose="020F0502020204030204" pitchFamily="34" charset="0"/>
              <a:ea typeface="+mn-ea"/>
              <a:cs typeface="Calibri" panose="020F0502020204030204" pitchFamily="34" charset="0"/>
            </a:defRPr>
          </a:pPr>
          <a:endParaRPr lang="es-CO"/>
        </a:p>
      </c:txPr>
    </c:title>
    <c:autoTitleDeleted val="0"/>
    <c:plotArea>
      <c:layout/>
      <c:barChart>
        <c:barDir val="bar"/>
        <c:grouping val="clustered"/>
        <c:varyColors val="0"/>
        <c:ser>
          <c:idx val="1"/>
          <c:order val="0"/>
          <c:tx>
            <c:strRef>
              <c:f>'Referencia histórica'!$D$2</c:f>
              <c:strCache>
                <c:ptCount val="1"/>
                <c:pt idx="0">
                  <c:v>Inversión</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lumMod val="50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'Referencia histórica'!$C$3:$C$7</c:f>
              <c:numCache>
                <c:formatCode>General</c:formatCode>
                <c:ptCount val="5"/>
                <c:pt idx="0">
                  <c:v>2017</c:v>
                </c:pt>
                <c:pt idx="1">
                  <c:v>2018</c:v>
                </c:pt>
                <c:pt idx="2">
                  <c:v>2019</c:v>
                </c:pt>
                <c:pt idx="3">
                  <c:v>2020</c:v>
                </c:pt>
                <c:pt idx="4">
                  <c:v>2021</c:v>
                </c:pt>
              </c:numCache>
            </c:numRef>
          </c:cat>
          <c:val>
            <c:numRef>
              <c:f>'Referencia histórica'!$D$3:$D$7</c:f>
              <c:numCache>
                <c:formatCode>0.00%</c:formatCode>
                <c:ptCount val="5"/>
                <c:pt idx="0">
                  <c:v>0.22020000000000001</c:v>
                </c:pt>
                <c:pt idx="1">
                  <c:v>0.4204</c:v>
                </c:pt>
                <c:pt idx="2">
                  <c:v>0.38979999999999998</c:v>
                </c:pt>
                <c:pt idx="3">
                  <c:v>2.3099999999999999E-2</c:v>
                </c:pt>
                <c:pt idx="4">
                  <c:v>0.25629999999999997</c:v>
                </c:pt>
              </c:numCache>
            </c:numRef>
          </c:val>
          <c:extLst>
            <c:ext xmlns:c16="http://schemas.microsoft.com/office/drawing/2014/chart" uri="{C3380CC4-5D6E-409C-BE32-E72D297353CC}">
              <c16:uniqueId val="{00000000-7243-4F4F-B4A2-35C0227E4DD0}"/>
            </c:ext>
          </c:extLst>
        </c:ser>
        <c:dLbls>
          <c:showLegendKey val="0"/>
          <c:showVal val="0"/>
          <c:showCatName val="0"/>
          <c:showSerName val="0"/>
          <c:showPercent val="0"/>
          <c:showBubbleSize val="0"/>
        </c:dLbls>
        <c:gapWidth val="182"/>
        <c:axId val="871552992"/>
        <c:axId val="871553408"/>
      </c:barChart>
      <c:catAx>
        <c:axId val="8715529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CO"/>
          </a:p>
        </c:txPr>
        <c:crossAx val="871553408"/>
        <c:crosses val="autoZero"/>
        <c:auto val="1"/>
        <c:lblAlgn val="ctr"/>
        <c:lblOffset val="100"/>
        <c:noMultiLvlLbl val="0"/>
      </c:catAx>
      <c:valAx>
        <c:axId val="871553408"/>
        <c:scaling>
          <c:orientation val="minMax"/>
        </c:scaling>
        <c:delete val="1"/>
        <c:axPos val="b"/>
        <c:numFmt formatCode="0.00%" sourceLinked="1"/>
        <c:majorTickMark val="none"/>
        <c:minorTickMark val="none"/>
        <c:tickLblPos val="nextTo"/>
        <c:crossAx val="871552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cap="all" spc="120" normalizeH="0" baseline="0">
                <a:solidFill>
                  <a:schemeClr val="tx1"/>
                </a:solidFill>
                <a:latin typeface="+mn-lt"/>
                <a:ea typeface="+mn-ea"/>
                <a:cs typeface="+mn-cs"/>
              </a:defRPr>
            </a:pPr>
            <a:r>
              <a:rPr lang="en-US"/>
              <a:t>Alcaldía Mayor de Bogotá</a:t>
            </a:r>
          </a:p>
        </c:rich>
      </c:tx>
      <c:overlay val="0"/>
      <c:spPr>
        <a:noFill/>
        <a:ln>
          <a:noFill/>
        </a:ln>
        <a:effectLst/>
      </c:spPr>
      <c:txPr>
        <a:bodyPr rot="0" spcFirstLastPara="1" vertOverflow="ellipsis" vert="horz" wrap="square" anchor="ctr" anchorCtr="1"/>
        <a:lstStyle/>
        <a:p>
          <a:pPr>
            <a:defRPr sz="1440" b="1" i="0" u="none" strike="noStrike" kern="1200" cap="all" spc="120" normalizeH="0" baseline="0">
              <a:solidFill>
                <a:schemeClr val="tx1"/>
              </a:solidFill>
              <a:latin typeface="+mn-lt"/>
              <a:ea typeface="+mn-ea"/>
              <a:cs typeface="+mn-cs"/>
            </a:defRPr>
          </a:pPr>
          <a:endParaRPr lang="es-CO"/>
        </a:p>
      </c:txPr>
    </c:title>
    <c:autoTitleDeleted val="0"/>
    <c:plotArea>
      <c:layout/>
      <c:lineChart>
        <c:grouping val="standard"/>
        <c:varyColors val="0"/>
        <c:ser>
          <c:idx val="0"/>
          <c:order val="0"/>
          <c:tx>
            <c:strRef>
              <c:f>'[Cuadro de Mando FURAG.xlsx]Hoja2'!$A$2</c:f>
              <c:strCache>
                <c:ptCount val="1"/>
                <c:pt idx="0">
                  <c:v>Indice de Desempeño Institucional</c:v>
                </c:pt>
              </c:strCache>
            </c:strRef>
          </c:tx>
          <c:spPr>
            <a:ln w="22225" cap="rnd">
              <a:solidFill>
                <a:srgbClr val="E20000"/>
              </a:solidFill>
              <a:round/>
            </a:ln>
            <a:effectLst/>
          </c:spPr>
          <c:marker>
            <c:symbol val="diamond"/>
            <c:size val="6"/>
            <c:spPr>
              <a:solidFill>
                <a:srgbClr val="E20000"/>
              </a:solidFill>
              <a:ln w="9525">
                <a:solidFill>
                  <a:srgbClr val="E20000"/>
                </a:solidFill>
                <a:round/>
              </a:ln>
              <a:effectLst/>
            </c:spPr>
          </c:marker>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'[Cuadro de Mando FURAG.xlsx]Hoja2'!$B$1:$E$1</c:f>
              <c:numCache>
                <c:formatCode>General</c:formatCode>
                <c:ptCount val="4"/>
                <c:pt idx="0">
                  <c:v>2018</c:v>
                </c:pt>
                <c:pt idx="1">
                  <c:v>2019</c:v>
                </c:pt>
                <c:pt idx="2">
                  <c:v>2020</c:v>
                </c:pt>
                <c:pt idx="3">
                  <c:v>2021</c:v>
                </c:pt>
              </c:numCache>
            </c:numRef>
          </c:cat>
          <c:val>
            <c:numRef>
              <c:f>'[Cuadro de Mando FURAG.xlsx]Hoja2'!$B$2:$E$2</c:f>
              <c:numCache>
                <c:formatCode>0.0</c:formatCode>
                <c:ptCount val="4"/>
                <c:pt idx="0" formatCode="General">
                  <c:v>75.7</c:v>
                </c:pt>
                <c:pt idx="1">
                  <c:v>96.167400881057304</c:v>
                </c:pt>
                <c:pt idx="2">
                  <c:v>97.698120444955904</c:v>
                </c:pt>
                <c:pt idx="3">
                  <c:v>98.415413629970601</c:v>
                </c:pt>
              </c:numCache>
            </c:numRef>
          </c:val>
          <c:smooth val="0"/>
          <c:extLst>
            <c:ext xmlns:c16="http://schemas.microsoft.com/office/drawing/2014/chart" uri="{C3380CC4-5D6E-409C-BE32-E72D297353CC}">
              <c16:uniqueId val="{00000000-BA7B-462E-B33F-5EE345C958AB}"/>
            </c:ext>
          </c:extLst>
        </c:ser>
        <c:dLbls>
          <c:dLblPos val="t"/>
          <c:showLegendKey val="0"/>
          <c:showVal val="1"/>
          <c:showCatName val="0"/>
          <c:showSerName val="0"/>
          <c:showPercent val="0"/>
          <c:showBubbleSize val="0"/>
        </c:dLbls>
        <c:marker val="1"/>
        <c:smooth val="0"/>
        <c:axId val="426152520"/>
        <c:axId val="426159576"/>
      </c:lineChart>
      <c:catAx>
        <c:axId val="42615252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cap="all" spc="120" normalizeH="0" baseline="0">
                <a:solidFill>
                  <a:schemeClr val="tx1"/>
                </a:solidFill>
                <a:latin typeface="+mn-lt"/>
                <a:ea typeface="+mn-ea"/>
                <a:cs typeface="+mn-cs"/>
              </a:defRPr>
            </a:pPr>
            <a:endParaRPr lang="es-CO"/>
          </a:p>
        </c:txPr>
        <c:crossAx val="426159576"/>
        <c:crosses val="autoZero"/>
        <c:auto val="1"/>
        <c:lblAlgn val="ctr"/>
        <c:lblOffset val="100"/>
        <c:noMultiLvlLbl val="0"/>
      </c:catAx>
      <c:valAx>
        <c:axId val="426159576"/>
        <c:scaling>
          <c:orientation val="minMax"/>
        </c:scaling>
        <c:delete val="0"/>
        <c:axPos val="l"/>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crossAx val="4261525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w="9525" cap="flat" cmpd="sng" algn="ctr">
      <a:solidFill>
        <a:schemeClr val="tx1">
          <a:lumMod val="15000"/>
          <a:lumOff val="85000"/>
        </a:schemeClr>
      </a:solidFill>
      <a:round/>
    </a:ln>
    <a:effectLst>
      <a:glow rad="63500">
        <a:srgbClr val="E20000">
          <a:alpha val="40000"/>
        </a:srgbClr>
      </a:glow>
    </a:effectLst>
    <a:scene3d>
      <a:camera prst="orthographicFront"/>
      <a:lightRig rig="threePt" dir="t"/>
    </a:scene3d>
    <a:sp3d/>
  </c:spPr>
  <c:txPr>
    <a:bodyPr/>
    <a:lstStyle/>
    <a:p>
      <a:pPr>
        <a:defRPr sz="1200">
          <a:solidFill>
            <a:schemeClr val="tx1"/>
          </a:solidFill>
        </a:defRPr>
      </a:pPr>
      <a:endParaRPr lang="es-CO"/>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a:t>IDI</a:t>
            </a:r>
            <a:r>
              <a:rPr lang="es-CO" baseline="0"/>
              <a:t> - Entidades del Sector Hacienda</a:t>
            </a:r>
            <a:endParaRPr lang="es-CO"/>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lineChart>
        <c:grouping val="standard"/>
        <c:varyColors val="0"/>
        <c:ser>
          <c:idx val="0"/>
          <c:order val="0"/>
          <c:tx>
            <c:strRef>
              <c:f>Hoja1!$K$1</c:f>
              <c:strCache>
                <c:ptCount val="1"/>
                <c:pt idx="0">
                  <c:v>SDH</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1"/>
              <c:layout>
                <c:manualLayout>
                  <c:x val="-9.1939298496778815E-2"/>
                  <c:y val="-3.958613924063186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369-48DF-90E8-4D199BD1D24D}"/>
                </c:ext>
              </c:extLst>
            </c:dLbl>
            <c:dLbl>
              <c:idx val="2"/>
              <c:layout>
                <c:manualLayout>
                  <c:x val="-8.7090813648293963E-2"/>
                  <c:y val="-3.598739930966533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369-48DF-90E8-4D199BD1D2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Hoja1!$J$2:$J$4</c:f>
              <c:numCache>
                <c:formatCode>General</c:formatCode>
                <c:ptCount val="3"/>
                <c:pt idx="0">
                  <c:v>2019</c:v>
                </c:pt>
                <c:pt idx="1">
                  <c:v>2020</c:v>
                </c:pt>
                <c:pt idx="2">
                  <c:v>2021</c:v>
                </c:pt>
              </c:numCache>
            </c:numRef>
          </c:cat>
          <c:val>
            <c:numRef>
              <c:f>Hoja1!$K$2:$K$4</c:f>
              <c:numCache>
                <c:formatCode>0.0</c:formatCode>
                <c:ptCount val="3"/>
                <c:pt idx="0">
                  <c:v>82.5</c:v>
                </c:pt>
                <c:pt idx="1">
                  <c:v>89.16</c:v>
                </c:pt>
                <c:pt idx="2">
                  <c:v>92.37</c:v>
                </c:pt>
              </c:numCache>
            </c:numRef>
          </c:val>
          <c:smooth val="0"/>
          <c:extLst>
            <c:ext xmlns:c16="http://schemas.microsoft.com/office/drawing/2014/chart" uri="{C3380CC4-5D6E-409C-BE32-E72D297353CC}">
              <c16:uniqueId val="{00000002-F369-48DF-90E8-4D199BD1D24D}"/>
            </c:ext>
          </c:extLst>
        </c:ser>
        <c:ser>
          <c:idx val="1"/>
          <c:order val="1"/>
          <c:tx>
            <c:strRef>
              <c:f>Hoja1!$L$1</c:f>
              <c:strCache>
                <c:ptCount val="1"/>
                <c:pt idx="0">
                  <c:v>FONCEP</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8.7090813648293991E-2"/>
                  <c:y val="3.598739930966533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369-48DF-90E8-4D199BD1D24D}"/>
                </c:ext>
              </c:extLst>
            </c:dLbl>
            <c:dLbl>
              <c:idx val="1"/>
              <c:layout>
                <c:manualLayout>
                  <c:x val="-0.12345445001193033"/>
                  <c:y val="-2.51911795167657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369-48DF-90E8-4D199BD1D24D}"/>
                </c:ext>
              </c:extLst>
            </c:dLbl>
            <c:dLbl>
              <c:idx val="2"/>
              <c:layout>
                <c:manualLayout>
                  <c:x val="-8.7090813648293963E-2"/>
                  <c:y val="-5.39810989644980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369-48DF-90E8-4D199BD1D2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Hoja1!$J$2:$J$4</c:f>
              <c:numCache>
                <c:formatCode>General</c:formatCode>
                <c:ptCount val="3"/>
                <c:pt idx="0">
                  <c:v>2019</c:v>
                </c:pt>
                <c:pt idx="1">
                  <c:v>2020</c:v>
                </c:pt>
                <c:pt idx="2">
                  <c:v>2021</c:v>
                </c:pt>
              </c:numCache>
            </c:numRef>
          </c:cat>
          <c:val>
            <c:numRef>
              <c:f>Hoja1!$L$2:$L$4</c:f>
              <c:numCache>
                <c:formatCode>0.0</c:formatCode>
                <c:ptCount val="3"/>
                <c:pt idx="0">
                  <c:v>90.97</c:v>
                </c:pt>
                <c:pt idx="1">
                  <c:v>80.47</c:v>
                </c:pt>
                <c:pt idx="2">
                  <c:v>85.892200000000003</c:v>
                </c:pt>
              </c:numCache>
            </c:numRef>
          </c:val>
          <c:smooth val="0"/>
          <c:extLst>
            <c:ext xmlns:c16="http://schemas.microsoft.com/office/drawing/2014/chart" uri="{C3380CC4-5D6E-409C-BE32-E72D297353CC}">
              <c16:uniqueId val="{00000006-F369-48DF-90E8-4D199BD1D24D}"/>
            </c:ext>
          </c:extLst>
        </c:ser>
        <c:ser>
          <c:idx val="2"/>
          <c:order val="2"/>
          <c:tx>
            <c:strRef>
              <c:f>Hoja1!$M$1</c:f>
              <c:strCache>
                <c:ptCount val="1"/>
                <c:pt idx="0">
                  <c:v>Catastro</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8.4666571224051537E-2"/>
                  <c:y val="-2.51911795167657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369-48DF-90E8-4D199BD1D24D}"/>
                </c:ext>
              </c:extLst>
            </c:dLbl>
            <c:dLbl>
              <c:idx val="1"/>
              <c:layout>
                <c:manualLayout>
                  <c:x val="-9.4363540921021241E-2"/>
                  <c:y val="-2.159243958579920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369-48DF-90E8-4D199BD1D24D}"/>
                </c:ext>
              </c:extLst>
            </c:dLbl>
            <c:dLbl>
              <c:idx val="2"/>
              <c:layout>
                <c:manualLayout>
                  <c:x val="-7.9818086375566782E-2"/>
                  <c:y val="-3.238865937869882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369-48DF-90E8-4D199BD1D2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Hoja1!$J$2:$J$4</c:f>
              <c:numCache>
                <c:formatCode>General</c:formatCode>
                <c:ptCount val="3"/>
                <c:pt idx="0">
                  <c:v>2019</c:v>
                </c:pt>
                <c:pt idx="1">
                  <c:v>2020</c:v>
                </c:pt>
                <c:pt idx="2">
                  <c:v>2021</c:v>
                </c:pt>
              </c:numCache>
            </c:numRef>
          </c:cat>
          <c:val>
            <c:numRef>
              <c:f>Hoja1!$M$2:$M$4</c:f>
              <c:numCache>
                <c:formatCode>0.0</c:formatCode>
                <c:ptCount val="3"/>
                <c:pt idx="0">
                  <c:v>92</c:v>
                </c:pt>
                <c:pt idx="1">
                  <c:v>97.226313770617594</c:v>
                </c:pt>
                <c:pt idx="2">
                  <c:v>98.090142513745107</c:v>
                </c:pt>
              </c:numCache>
            </c:numRef>
          </c:val>
          <c:smooth val="0"/>
          <c:extLst>
            <c:ext xmlns:c16="http://schemas.microsoft.com/office/drawing/2014/chart" uri="{C3380CC4-5D6E-409C-BE32-E72D297353CC}">
              <c16:uniqueId val="{0000000A-F369-48DF-90E8-4D199BD1D24D}"/>
            </c:ext>
          </c:extLst>
        </c:ser>
        <c:ser>
          <c:idx val="3"/>
          <c:order val="3"/>
          <c:tx>
            <c:strRef>
              <c:f>Hoja1!$N$1</c:f>
              <c:strCache>
                <c:ptCount val="1"/>
                <c:pt idx="0">
                  <c:v>Lotería</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1"/>
              <c:layout>
                <c:manualLayout>
                  <c:x val="-0.1210302075876879"/>
                  <c:y val="4.31848791715984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369-48DF-90E8-4D199BD1D24D}"/>
                </c:ext>
              </c:extLst>
            </c:dLbl>
            <c:dLbl>
              <c:idx val="2"/>
              <c:layout>
                <c:manualLayout>
                  <c:x val="-4.5878692436172749E-2"/>
                  <c:y val="9.71659781360963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369-48DF-90E8-4D199BD1D2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dLblPos val="l"/>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Hoja1!$J$2:$J$4</c:f>
              <c:numCache>
                <c:formatCode>General</c:formatCode>
                <c:ptCount val="3"/>
                <c:pt idx="0">
                  <c:v>2019</c:v>
                </c:pt>
                <c:pt idx="1">
                  <c:v>2020</c:v>
                </c:pt>
                <c:pt idx="2">
                  <c:v>2021</c:v>
                </c:pt>
              </c:numCache>
            </c:numRef>
          </c:cat>
          <c:val>
            <c:numRef>
              <c:f>Hoja1!$N$2:$N$4</c:f>
              <c:numCache>
                <c:formatCode>0.0</c:formatCode>
                <c:ptCount val="3"/>
                <c:pt idx="0">
                  <c:v>0</c:v>
                </c:pt>
                <c:pt idx="1">
                  <c:v>79.83</c:v>
                </c:pt>
                <c:pt idx="2">
                  <c:v>86.069299999999998</c:v>
                </c:pt>
              </c:numCache>
            </c:numRef>
          </c:val>
          <c:smooth val="0"/>
          <c:extLst>
            <c:ext xmlns:c16="http://schemas.microsoft.com/office/drawing/2014/chart" uri="{C3380CC4-5D6E-409C-BE32-E72D297353CC}">
              <c16:uniqueId val="{0000000D-F369-48DF-90E8-4D199BD1D24D}"/>
            </c:ext>
          </c:extLst>
        </c:ser>
        <c:dLbls>
          <c:dLblPos val="l"/>
          <c:showLegendKey val="0"/>
          <c:showVal val="1"/>
          <c:showCatName val="0"/>
          <c:showSerName val="0"/>
          <c:showPercent val="0"/>
          <c:showBubbleSize val="0"/>
        </c:dLbls>
        <c:marker val="1"/>
        <c:smooth val="0"/>
        <c:axId val="426157224"/>
        <c:axId val="270180136"/>
      </c:lineChart>
      <c:catAx>
        <c:axId val="426157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270180136"/>
        <c:crosses val="autoZero"/>
        <c:auto val="1"/>
        <c:lblAlgn val="ctr"/>
        <c:lblOffset val="100"/>
        <c:noMultiLvlLbl val="0"/>
      </c:catAx>
      <c:valAx>
        <c:axId val="270180136"/>
        <c:scaling>
          <c:orientation val="minMax"/>
          <c:max val="100"/>
          <c:min val="70"/>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crossAx val="426157224"/>
        <c:crosses val="autoZero"/>
        <c:crossBetween val="between"/>
        <c:majorUnit val="10"/>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CO"/>
        </a:p>
      </c:txPr>
    </c:legend>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6"/>
    </mc:Choice>
    <mc:Fallback>
      <c:style val="6"/>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50" b="1" i="0" u="none" strike="noStrike" kern="1200" baseline="0">
                <a:solidFill>
                  <a:sysClr val="windowText" lastClr="000000"/>
                </a:solidFill>
                <a:latin typeface="+mn-lt"/>
                <a:ea typeface="+mn-ea"/>
                <a:cs typeface="+mn-cs"/>
              </a:defRPr>
            </a:pPr>
            <a:r>
              <a:rPr lang="es-CO" sz="1050" b="1" i="0" baseline="0">
                <a:solidFill>
                  <a:sysClr val="windowText" lastClr="000000"/>
                </a:solidFill>
                <a:effectLst/>
              </a:rPr>
              <a:t>UNIDADES FORMALIZADAS POR LOCALIDAD 2022</a:t>
            </a:r>
            <a:endParaRPr lang="es-CO" sz="1050">
              <a:solidFill>
                <a:sysClr val="windowText" lastClr="000000"/>
              </a:solidFill>
              <a:effectLst/>
            </a:endParaRP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050" b="1" i="0" u="none" strike="noStrike" kern="1200" baseline="0">
              <a:solidFill>
                <a:sysClr val="windowText" lastClr="000000"/>
              </a:solidFill>
              <a:latin typeface="+mn-lt"/>
              <a:ea typeface="+mn-ea"/>
              <a:cs typeface="+mn-cs"/>
            </a:defRPr>
          </a:pPr>
          <a:endParaRPr lang="es-CO"/>
        </a:p>
      </c:txPr>
    </c:title>
    <c:autoTitleDeleted val="0"/>
    <c:plotArea>
      <c:layout>
        <c:manualLayout>
          <c:layoutTarget val="inner"/>
          <c:xMode val="edge"/>
          <c:yMode val="edge"/>
          <c:x val="4.4025872921323879E-2"/>
          <c:y val="0.24782407407407409"/>
          <c:w val="0.94814415013967568"/>
          <c:h val="0.46769211140274131"/>
        </c:manualLayout>
      </c:layout>
      <c:barChart>
        <c:barDir val="col"/>
        <c:grouping val="clustered"/>
        <c:varyColors val="0"/>
        <c:ser>
          <c:idx val="0"/>
          <c:order val="0"/>
          <c:tx>
            <c:strRef>
              <c:f>Formalizados!$C$6</c:f>
              <c:strCache>
                <c:ptCount val="1"/>
                <c:pt idx="0">
                  <c:v>Total</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Formalizados!$B$7:$B$26</c:f>
              <c:strCache>
                <c:ptCount val="20"/>
                <c:pt idx="0">
                  <c:v>Antonio Nariño</c:v>
                </c:pt>
                <c:pt idx="1">
                  <c:v>Barrios Unidos</c:v>
                </c:pt>
                <c:pt idx="2">
                  <c:v>Bosa</c:v>
                </c:pt>
                <c:pt idx="3">
                  <c:v>Chapinero</c:v>
                </c:pt>
                <c:pt idx="4">
                  <c:v>Ciudad Bolívar</c:v>
                </c:pt>
                <c:pt idx="5">
                  <c:v>Engativá</c:v>
                </c:pt>
                <c:pt idx="6">
                  <c:v>Fontibón</c:v>
                </c:pt>
                <c:pt idx="7">
                  <c:v>Kennedy</c:v>
                </c:pt>
                <c:pt idx="8">
                  <c:v>La Candelaria</c:v>
                </c:pt>
                <c:pt idx="9">
                  <c:v>Los Mártires</c:v>
                </c:pt>
                <c:pt idx="10">
                  <c:v>Puente Aranda</c:v>
                </c:pt>
                <c:pt idx="11">
                  <c:v>Rafael Uribe Uribe</c:v>
                </c:pt>
                <c:pt idx="12">
                  <c:v>San Cristóbal</c:v>
                </c:pt>
                <c:pt idx="13">
                  <c:v>Santa Fe</c:v>
                </c:pt>
                <c:pt idx="14">
                  <c:v>Suba</c:v>
                </c:pt>
                <c:pt idx="15">
                  <c:v>Sumapaz</c:v>
                </c:pt>
                <c:pt idx="16">
                  <c:v>Teusaquillo</c:v>
                </c:pt>
                <c:pt idx="17">
                  <c:v>Tunjuelito</c:v>
                </c:pt>
                <c:pt idx="18">
                  <c:v>Usaquén</c:v>
                </c:pt>
                <c:pt idx="19">
                  <c:v>Usme</c:v>
                </c:pt>
              </c:strCache>
            </c:strRef>
          </c:cat>
          <c:val>
            <c:numRef>
              <c:f>Formalizados!$C$7:$C$26</c:f>
              <c:numCache>
                <c:formatCode>#,##0</c:formatCode>
                <c:ptCount val="20"/>
                <c:pt idx="0">
                  <c:v>46</c:v>
                </c:pt>
                <c:pt idx="1">
                  <c:v>355</c:v>
                </c:pt>
                <c:pt idx="2">
                  <c:v>1521</c:v>
                </c:pt>
                <c:pt idx="3">
                  <c:v>42</c:v>
                </c:pt>
                <c:pt idx="4">
                  <c:v>4</c:v>
                </c:pt>
                <c:pt idx="5">
                  <c:v>1113</c:v>
                </c:pt>
                <c:pt idx="6">
                  <c:v>2</c:v>
                </c:pt>
                <c:pt idx="7">
                  <c:v>1390</c:v>
                </c:pt>
                <c:pt idx="8">
                  <c:v>17</c:v>
                </c:pt>
                <c:pt idx="9">
                  <c:v>47</c:v>
                </c:pt>
                <c:pt idx="10">
                  <c:v>284</c:v>
                </c:pt>
                <c:pt idx="11">
                  <c:v>0</c:v>
                </c:pt>
                <c:pt idx="12">
                  <c:v>28</c:v>
                </c:pt>
                <c:pt idx="13">
                  <c:v>36</c:v>
                </c:pt>
                <c:pt idx="14">
                  <c:v>1527</c:v>
                </c:pt>
                <c:pt idx="15">
                  <c:v>0</c:v>
                </c:pt>
                <c:pt idx="16">
                  <c:v>45</c:v>
                </c:pt>
                <c:pt idx="17">
                  <c:v>0</c:v>
                </c:pt>
                <c:pt idx="18">
                  <c:v>66</c:v>
                </c:pt>
                <c:pt idx="19">
                  <c:v>0</c:v>
                </c:pt>
              </c:numCache>
            </c:numRef>
          </c:val>
          <c:extLst>
            <c:ext xmlns:c16="http://schemas.microsoft.com/office/drawing/2014/chart" uri="{C3380CC4-5D6E-409C-BE32-E72D297353CC}">
              <c16:uniqueId val="{00000000-0EBB-481E-BF8F-8161564CE054}"/>
            </c:ext>
          </c:extLst>
        </c:ser>
        <c:dLbls>
          <c:showLegendKey val="0"/>
          <c:showVal val="0"/>
          <c:showCatName val="0"/>
          <c:showSerName val="0"/>
          <c:showPercent val="0"/>
          <c:showBubbleSize val="0"/>
        </c:dLbls>
        <c:gapWidth val="100"/>
        <c:overlap val="-24"/>
        <c:axId val="270177000"/>
        <c:axId val="311338552"/>
      </c:barChart>
      <c:catAx>
        <c:axId val="27017700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5400000" spcFirstLastPara="1" vertOverflow="ellipsis" wrap="square" anchor="ctr" anchorCtr="1"/>
          <a:lstStyle/>
          <a:p>
            <a:pPr>
              <a:defRPr sz="7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crossAx val="311338552"/>
        <c:crosses val="autoZero"/>
        <c:auto val="1"/>
        <c:lblAlgn val="ctr"/>
        <c:lblOffset val="100"/>
        <c:noMultiLvlLbl val="0"/>
      </c:catAx>
      <c:valAx>
        <c:axId val="311338552"/>
        <c:scaling>
          <c:orientation val="minMax"/>
        </c:scaling>
        <c:delete val="1"/>
        <c:axPos val="l"/>
        <c:numFmt formatCode="#,##0" sourceLinked="1"/>
        <c:majorTickMark val="none"/>
        <c:minorTickMark val="none"/>
        <c:tickLblPos val="nextTo"/>
        <c:crossAx val="2701770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CO"/>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50" b="1" i="0" u="none" strike="noStrike" kern="1200" cap="all" baseline="0">
                <a:solidFill>
                  <a:sysClr val="windowText" lastClr="000000"/>
                </a:solidFill>
                <a:latin typeface="+mn-lt"/>
                <a:ea typeface="+mn-ea"/>
                <a:cs typeface="+mn-cs"/>
              </a:defRPr>
            </a:pPr>
            <a:r>
              <a:rPr lang="es-CO" sz="1050">
                <a:solidFill>
                  <a:sysClr val="windowText" lastClr="000000"/>
                </a:solidFill>
              </a:rPr>
              <a:t>Unidades  productivas formalizadas 2022</a:t>
            </a:r>
          </a:p>
        </c:rich>
      </c:tx>
      <c:layout>
        <c:manualLayout>
          <c:xMode val="edge"/>
          <c:yMode val="edge"/>
          <c:x val="0.1418159601213568"/>
          <c:y val="6.1332381573603441E-2"/>
        </c:manualLayout>
      </c:layout>
      <c:overlay val="0"/>
      <c:spPr>
        <a:noFill/>
        <a:ln>
          <a:noFill/>
        </a:ln>
        <a:effectLst/>
      </c:spPr>
      <c:txPr>
        <a:bodyPr rot="0" spcFirstLastPara="1" vertOverflow="ellipsis" vert="horz" wrap="square" anchor="ctr" anchorCtr="1"/>
        <a:lstStyle/>
        <a:p>
          <a:pPr>
            <a:defRPr sz="1050" b="1" i="0" u="none" strike="noStrike" kern="1200" cap="all" baseline="0">
              <a:solidFill>
                <a:sysClr val="windowText" lastClr="000000"/>
              </a:solidFill>
              <a:latin typeface="+mn-lt"/>
              <a:ea typeface="+mn-ea"/>
              <a:cs typeface="+mn-cs"/>
            </a:defRPr>
          </a:pPr>
          <a:endParaRPr lang="es-CO"/>
        </a:p>
      </c:txPr>
    </c:title>
    <c:autoTitleDeleted val="0"/>
    <c:plotArea>
      <c:layout>
        <c:manualLayout>
          <c:layoutTarget val="inner"/>
          <c:xMode val="edge"/>
          <c:yMode val="edge"/>
          <c:x val="0.31108267716535437"/>
          <c:y val="0.34174613589967923"/>
          <c:w val="0.36950153105861766"/>
          <c:h val="0.61583588509769616"/>
        </c:manualLayout>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B57C-4C2E-8F99-EE971C786762}"/>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B57C-4C2E-8F99-EE971C786762}"/>
              </c:ext>
            </c:extLst>
          </c:dPt>
          <c:dLbls>
            <c:dLbl>
              <c:idx val="0"/>
              <c:layout>
                <c:manualLayout>
                  <c:x val="7.7777777777777779E-2"/>
                  <c:y val="1.3888888888888888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1"/>
                      </a:solidFill>
                      <a:latin typeface="+mn-lt"/>
                      <a:ea typeface="+mn-ea"/>
                      <a:cs typeface="+mn-cs"/>
                    </a:defRPr>
                  </a:pPr>
                  <a:endParaRPr lang="es-CO"/>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B57C-4C2E-8F99-EE971C786762}"/>
                </c:ext>
              </c:extLst>
            </c:dLbl>
            <c:dLbl>
              <c:idx val="1"/>
              <c:layout>
                <c:manualLayout>
                  <c:x val="-8.3333333333333356E-2"/>
                  <c:y val="4.166666666666666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spc="0" baseline="0">
                      <a:solidFill>
                        <a:schemeClr val="accent2"/>
                      </a:solidFill>
                      <a:latin typeface="+mn-lt"/>
                      <a:ea typeface="+mn-ea"/>
                      <a:cs typeface="+mn-cs"/>
                    </a:defRPr>
                  </a:pPr>
                  <a:endParaRPr lang="es-CO"/>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B57C-4C2E-8F99-EE971C786762}"/>
                </c:ext>
              </c:extLst>
            </c:dLbl>
            <c:spPr>
              <a:noFill/>
              <a:ln>
                <a:noFill/>
              </a:ln>
              <a:effectLst/>
            </c:spPr>
            <c:dLblPos val="out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Formalizados!$B$27:$B$28</c:f>
              <c:strCache>
                <c:ptCount val="2"/>
                <c:pt idx="0">
                  <c:v>Inscripción RIT</c:v>
                </c:pt>
                <c:pt idx="1">
                  <c:v>Regimen Simple</c:v>
                </c:pt>
              </c:strCache>
            </c:strRef>
          </c:cat>
          <c:val>
            <c:numRef>
              <c:f>Formalizados!$C$27:$C$28</c:f>
              <c:numCache>
                <c:formatCode>#,##0</c:formatCode>
                <c:ptCount val="2"/>
                <c:pt idx="0">
                  <c:v>6523</c:v>
                </c:pt>
                <c:pt idx="1">
                  <c:v>3127</c:v>
                </c:pt>
              </c:numCache>
            </c:numRef>
          </c:val>
          <c:extLst>
            <c:ext xmlns:c16="http://schemas.microsoft.com/office/drawing/2014/chart" uri="{C3380CC4-5D6E-409C-BE32-E72D297353CC}">
              <c16:uniqueId val="{00000004-B57C-4C2E-8F99-EE971C786762}"/>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7">
  <a:schemeClr val="accent4"/>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3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diagrams/_rels/data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image" Target="../media/image81.jpeg"/></Relationships>
</file>

<file path=ppt/diagrams/_rels/data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diagrams/_rels/drawing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image" Target="../media/image81.jpeg"/></Relationships>
</file>

<file path=ppt/diagrams/_rels/drawing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r>
            <a:rPr lang="es-CO" sz="2000">
              <a:latin typeface="Calibri" panose="020F0502020204030204" pitchFamily="34" charset="0"/>
              <a:cs typeface="Calibri" panose="020F0502020204030204" pitchFamily="34" charset="0"/>
            </a:rPr>
            <a:t>Del Activo:</a:t>
          </a:r>
        </a:p>
        <a:p>
          <a:pPr rtl="0"/>
          <a:r>
            <a:rPr lang="es-CO" sz="2000">
              <a:latin typeface="Calibri" panose="020F0502020204030204" pitchFamily="34" charset="0"/>
              <a:cs typeface="Calibri" panose="020F0502020204030204" pitchFamily="34" charset="0"/>
            </a:rPr>
            <a:t>Inversiones </a:t>
          </a:r>
        </a:p>
        <a:p>
          <a:pPr rtl="0"/>
          <a:r>
            <a:rPr lang="es-CO" sz="2000" b="1">
              <a:latin typeface="Calibri" panose="020F0502020204030204" pitchFamily="34" charset="0"/>
              <a:cs typeface="Calibri" panose="020F0502020204030204" pitchFamily="34" charset="0"/>
            </a:rPr>
            <a:t>2022 : $ 14,2         2021 : $ 13,1 </a:t>
          </a:r>
          <a:endParaRPr lang="es-CO" sz="2000">
            <a:latin typeface="Calibri" panose="020F0502020204030204" pitchFamily="34" charset="0"/>
            <a:cs typeface="Calibri" panose="020F0502020204030204" pitchFamily="34" charset="0"/>
          </a:endParaRPr>
        </a:p>
      </dgm:t>
    </dgm:pt>
    <dgm:pt modelId="{342901BF-6A38-4960-A80F-BFFFE21362F1}" type="parTrans" cxnId="{F8CFE3EF-514F-46EA-8034-68328486F017}">
      <dgm:prSet/>
      <dgm:spPr/>
      <dgm:t>
        <a:bodyPr/>
        <a:lstStyle/>
        <a:p>
          <a:endParaRPr lang="es-CO" sz="2000">
            <a:latin typeface="Calibri" panose="020F0502020204030204" pitchFamily="34" charset="0"/>
            <a:cs typeface="Calibri" panose="020F0502020204030204" pitchFamily="34" charset="0"/>
          </a:endParaRPr>
        </a:p>
      </dgm:t>
    </dgm:pt>
    <dgm:pt modelId="{899304E8-45BB-4FF3-A15A-8EF7D1A0003D}" type="sibTrans" cxnId="{F8CFE3EF-514F-46EA-8034-68328486F017}">
      <dgm:prSet/>
      <dgm:spPr/>
      <dgm:t>
        <a:bodyPr/>
        <a:lstStyle/>
        <a:p>
          <a:endParaRPr lang="es-CO" sz="2000">
            <a:latin typeface="Calibri" panose="020F0502020204030204" pitchFamily="34" charset="0"/>
            <a:cs typeface="Calibri" panose="020F0502020204030204" pitchFamily="34" charset="0"/>
          </a:endParaRPr>
        </a:p>
      </dgm:t>
    </dgm:pt>
    <dgm:pt modelId="{AD33C74B-7F85-41CE-B3D2-0D02AC713448}">
      <dgm:prSet phldrT="[Texto]" custT="1"/>
      <dgm:spPr/>
      <dgm:t>
        <a:bodyPr/>
        <a:lstStyle/>
        <a:p>
          <a:r>
            <a:rPr lang="es-CO" sz="2000">
              <a:latin typeface="Calibri" panose="020F0502020204030204" pitchFamily="34" charset="0"/>
              <a:cs typeface="Calibri" panose="020F0502020204030204" pitchFamily="34" charset="0"/>
            </a:rPr>
            <a:t>Del Pasivo:</a:t>
          </a:r>
        </a:p>
        <a:p>
          <a:pPr rtl="0"/>
          <a:r>
            <a:rPr lang="es-CO" sz="2000">
              <a:latin typeface="Calibri" panose="020F0502020204030204" pitchFamily="34" charset="0"/>
              <a:cs typeface="Calibri" panose="020F0502020204030204" pitchFamily="34" charset="0"/>
            </a:rPr>
            <a:t>Emisión de bonos y préstamos por pagar</a:t>
          </a:r>
        </a:p>
        <a:p>
          <a:pPr rtl="0"/>
          <a:r>
            <a:rPr lang="es-CO" sz="2000">
              <a:latin typeface="Calibri" panose="020F0502020204030204" pitchFamily="34" charset="0"/>
              <a:cs typeface="Calibri" panose="020F0502020204030204" pitchFamily="34" charset="0"/>
            </a:rPr>
            <a:t>2022 :  </a:t>
          </a:r>
          <a:r>
            <a:rPr lang="es-CO" sz="2000" b="0">
              <a:latin typeface="Calibri" panose="020F0502020204030204" pitchFamily="34" charset="0"/>
              <a:cs typeface="Calibri" panose="020F0502020204030204" pitchFamily="34" charset="0"/>
            </a:rPr>
            <a:t>$ 7,0       2021 : $4,4</a:t>
          </a:r>
        </a:p>
      </dgm:t>
    </dgm:pt>
    <dgm:pt modelId="{91F5EF5D-7113-4534-9932-7DA6909B4585}" type="parTrans" cxnId="{B9A2B14F-BBC9-4BC9-8A8D-82E40EE426DB}">
      <dgm:prSet/>
      <dgm:spPr/>
      <dgm:t>
        <a:bodyPr/>
        <a:lstStyle/>
        <a:p>
          <a:endParaRPr lang="es-CO" sz="2000">
            <a:latin typeface="Calibri" panose="020F0502020204030204" pitchFamily="34" charset="0"/>
            <a:cs typeface="Calibri" panose="020F0502020204030204" pitchFamily="34" charset="0"/>
          </a:endParaRPr>
        </a:p>
      </dgm:t>
    </dgm:pt>
    <dgm:pt modelId="{08311EA5-78B1-4728-BE72-BE0762366ACC}" type="sibTrans" cxnId="{B9A2B14F-BBC9-4BC9-8A8D-82E40EE426DB}">
      <dgm:prSet/>
      <dgm:spPr/>
      <dgm:t>
        <a:bodyPr/>
        <a:lstStyle/>
        <a:p>
          <a:endParaRPr lang="es-CO" sz="2000">
            <a:latin typeface="Calibri" panose="020F0502020204030204" pitchFamily="34" charset="0"/>
            <a:cs typeface="Calibri" panose="020F05020202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dgm:spPr/>
    </dgm:pt>
    <dgm:pt modelId="{77E5FC59-9973-40B8-BE0A-2D0FF6F46557}" type="pres">
      <dgm:prSet presAssocID="{8C16EAE4-F83C-4F0D-A88B-42BC61421AF0}" presName="txShp" presStyleLbl="node1" presStyleIdx="0" presStyleCnt="2" custScaleX="110608" custLinFactNeighborX="5309">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ScaleX="33360" custScaleY="89436" custLinFactNeighborY="-21779"/>
      <dgm:spPr/>
    </dgm:pt>
    <dgm:pt modelId="{4248C954-6435-4598-B9C4-584CCF7F72C4}" type="pres">
      <dgm:prSet presAssocID="{AD33C74B-7F85-41CE-B3D2-0D02AC713448}" presName="txShp" presStyleLbl="node1" presStyleIdx="1" presStyleCnt="2" custScaleX="114022" custScaleY="95955" custLinFactNeighborX="8900" custLinFactNeighborY="-21453">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algn="l" rtl="0"/>
          <a:r>
            <a:rPr lang="es-CO" sz="2000" dirty="0">
              <a:latin typeface="Calibri" panose="020F0502020204030204" pitchFamily="34" charset="0"/>
              <a:cs typeface="Calibri" panose="020F0502020204030204" pitchFamily="34" charset="0"/>
            </a:rPr>
            <a:t>                  Del ingreso:</a:t>
          </a:r>
        </a:p>
        <a:p>
          <a:pPr algn="l" rtl="0">
            <a:tabLst/>
          </a:pPr>
          <a:r>
            <a:rPr lang="es-CO" sz="2000" dirty="0">
              <a:latin typeface="Calibri" panose="020F0502020204030204" pitchFamily="34" charset="0"/>
              <a:cs typeface="Calibri" panose="020F0502020204030204" pitchFamily="34" charset="0"/>
            </a:rPr>
            <a:t>      Ingresos fiscales  2022 :</a:t>
          </a:r>
          <a:r>
            <a:rPr lang="es-CO" sz="2000" b="0" dirty="0">
              <a:latin typeface="Calibri" panose="020F0502020204030204" pitchFamily="34" charset="0"/>
              <a:cs typeface="Calibri" panose="020F0502020204030204" pitchFamily="34" charset="0"/>
            </a:rPr>
            <a:t> $  9,1      2021 : 3,9  </a:t>
          </a:r>
        </a:p>
        <a:p>
          <a:pPr algn="l" rtl="0"/>
          <a:r>
            <a:rPr lang="es-CO" sz="2000" b="0" dirty="0">
              <a:latin typeface="Calibri" panose="020F0502020204030204" pitchFamily="34" charset="0"/>
              <a:cs typeface="Calibri" panose="020F0502020204030204" pitchFamily="34" charset="0"/>
            </a:rPr>
            <a:t>      </a:t>
          </a:r>
        </a:p>
        <a:p>
          <a:pPr algn="l" rtl="0"/>
          <a:r>
            <a:rPr lang="es-CO" sz="2000" b="0" dirty="0">
              <a:latin typeface="Calibri" panose="020F0502020204030204" pitchFamily="34" charset="0"/>
              <a:cs typeface="Calibri" panose="020F0502020204030204" pitchFamily="34" charset="0"/>
            </a:rPr>
            <a:t>      Transferencias y subvenciones </a:t>
          </a:r>
        </a:p>
        <a:p>
          <a:pPr algn="l" rtl="0"/>
          <a:r>
            <a:rPr lang="es-CO" sz="2000" b="0" dirty="0">
              <a:latin typeface="Calibri" panose="020F0502020204030204" pitchFamily="34" charset="0"/>
              <a:cs typeface="Calibri" panose="020F0502020204030204" pitchFamily="34" charset="0"/>
            </a:rPr>
            <a:t>            2022 : $   1,4               2021 : $ 1,2</a:t>
          </a: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pPr algn="l"/>
          <a:r>
            <a:rPr lang="es-CO" sz="2000" dirty="0">
              <a:latin typeface="Calibri" panose="020F0502020204030204" pitchFamily="34" charset="0"/>
              <a:cs typeface="Calibri" panose="020F0502020204030204" pitchFamily="34" charset="0"/>
            </a:rPr>
            <a:t>                   Del gasto:</a:t>
          </a:r>
        </a:p>
        <a:p>
          <a:pPr algn="ctr"/>
          <a:endParaRPr lang="es-CO" sz="2000" dirty="0">
            <a:latin typeface="Calibri" panose="020F0502020204030204" pitchFamily="34" charset="0"/>
            <a:cs typeface="Calibri" panose="020F0502020204030204" pitchFamily="34" charset="0"/>
          </a:endParaRPr>
        </a:p>
        <a:p>
          <a:pPr algn="l" rtl="0"/>
          <a:r>
            <a:rPr lang="es-CO" sz="2000" dirty="0">
              <a:latin typeface="Calibri" panose="020F0502020204030204" pitchFamily="34" charset="0"/>
              <a:cs typeface="Calibri" panose="020F0502020204030204" pitchFamily="34" charset="0"/>
            </a:rPr>
            <a:t>          Operaciones interinstitucionales   </a:t>
          </a:r>
        </a:p>
        <a:p>
          <a:pPr algn="l" rtl="0"/>
          <a:r>
            <a:rPr lang="es-CO" sz="2000" dirty="0">
              <a:latin typeface="Calibri" panose="020F0502020204030204" pitchFamily="34" charset="0"/>
              <a:cs typeface="Calibri" panose="020F0502020204030204" pitchFamily="34" charset="0"/>
            </a:rPr>
            <a:t>            2022:  </a:t>
          </a:r>
          <a:r>
            <a:rPr lang="es-CO" sz="2000" b="0" dirty="0">
              <a:latin typeface="Calibri" panose="020F0502020204030204" pitchFamily="34" charset="0"/>
              <a:cs typeface="Calibri" panose="020F0502020204030204" pitchFamily="34" charset="0"/>
            </a:rPr>
            <a:t>$    5,3	         2021:  $ 4,3</a:t>
          </a:r>
          <a:endParaRPr lang="es-CO" sz="2000" dirty="0">
            <a:latin typeface="Calibri" panose="020F0502020204030204" pitchFamily="34" charset="0"/>
            <a:cs typeface="Calibri" panose="020F0502020204030204" pitchFamily="34" charset="0"/>
          </a:endParaRP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ScaleX="61186" custScaleY="81418" custLinFactNeighborX="-19285" custLinFactNeighborY="-467"/>
      <dgm:spPr/>
    </dgm:pt>
    <dgm:pt modelId="{77E5FC59-9973-40B8-BE0A-2D0FF6F46557}" type="pres">
      <dgm:prSet presAssocID="{8C16EAE4-F83C-4F0D-A88B-42BC61421AF0}" presName="txShp" presStyleLbl="node1" presStyleIdx="0" presStyleCnt="2" custScaleX="139870" custScaleY="132251">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ScaleX="26355" custScaleY="82141" custLinFactNeighborX="-18715" custLinFactNeighborY="-19267"/>
      <dgm:spPr/>
    </dgm:pt>
    <dgm:pt modelId="{4248C954-6435-4598-B9C4-584CCF7F72C4}" type="pres">
      <dgm:prSet presAssocID="{AD33C74B-7F85-41CE-B3D2-0D02AC713448}" presName="txShp" presStyleLbl="node1" presStyleIdx="1" presStyleCnt="2" custScaleX="139870" custScaleY="103333"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algn="ctr" rtl="0"/>
          <a:r>
            <a:rPr lang="es-CO" sz="2000">
              <a:latin typeface="Calibri" panose="020F0502020204030204" pitchFamily="34" charset="0"/>
              <a:cs typeface="Calibri" panose="020F0502020204030204" pitchFamily="34" charset="0"/>
            </a:rPr>
            <a:t>                  Del Ingreso:</a:t>
          </a:r>
        </a:p>
        <a:p>
          <a:pPr algn="ctr" rtl="0">
            <a:tabLst/>
          </a:pPr>
          <a:r>
            <a:rPr lang="es-CO" sz="2000">
              <a:latin typeface="Calibri" panose="020F0502020204030204" pitchFamily="34" charset="0"/>
              <a:cs typeface="Calibri" panose="020F0502020204030204" pitchFamily="34" charset="0"/>
            </a:rPr>
            <a:t>      Ingresos fiscales  2022 :</a:t>
          </a:r>
          <a:r>
            <a:rPr lang="es-CO" sz="2000" b="0">
              <a:latin typeface="Calibri" panose="020F0502020204030204" pitchFamily="34" charset="0"/>
              <a:cs typeface="Calibri" panose="020F0502020204030204" pitchFamily="34" charset="0"/>
            </a:rPr>
            <a:t> $  9,1      2021 : 3,9  </a:t>
          </a:r>
        </a:p>
        <a:p>
          <a:pPr algn="ctr" rtl="0"/>
          <a:r>
            <a:rPr lang="es-CO" sz="2000" b="0">
              <a:latin typeface="Calibri" panose="020F0502020204030204" pitchFamily="34" charset="0"/>
              <a:cs typeface="Calibri" panose="020F0502020204030204" pitchFamily="34" charset="0"/>
            </a:rPr>
            <a:t>      Transferencias y subvenciones </a:t>
          </a:r>
        </a:p>
        <a:p>
          <a:pPr algn="ctr" rtl="0"/>
          <a:r>
            <a:rPr lang="es-CO" sz="2000" b="0">
              <a:latin typeface="Calibri" panose="020F0502020204030204" pitchFamily="34" charset="0"/>
              <a:cs typeface="Calibri" panose="020F0502020204030204" pitchFamily="34" charset="0"/>
            </a:rPr>
            <a:t>            2022 : $   1,4               2021 : $ 1,2</a:t>
          </a:r>
        </a:p>
      </dgm:t>
    </dgm:pt>
    <dgm:pt modelId="{342901BF-6A38-4960-A80F-BFFFE21362F1}" type="parTrans" cxnId="{F8CFE3EF-514F-46EA-8034-68328486F017}">
      <dgm:prSet/>
      <dgm:spPr/>
      <dgm:t>
        <a:bodyPr/>
        <a:lstStyle/>
        <a:p>
          <a:endParaRPr lang="es-CO" sz="2000">
            <a:latin typeface="Calibri" panose="020F0502020204030204" pitchFamily="34" charset="0"/>
            <a:cs typeface="Calibri" panose="020F0502020204030204" pitchFamily="34" charset="0"/>
          </a:endParaRPr>
        </a:p>
      </dgm:t>
    </dgm:pt>
    <dgm:pt modelId="{899304E8-45BB-4FF3-A15A-8EF7D1A0003D}" type="sibTrans" cxnId="{F8CFE3EF-514F-46EA-8034-68328486F017}">
      <dgm:prSet/>
      <dgm:spPr/>
      <dgm:t>
        <a:bodyPr/>
        <a:lstStyle/>
        <a:p>
          <a:endParaRPr lang="es-CO" sz="2000">
            <a:latin typeface="Calibri" panose="020F0502020204030204" pitchFamily="34" charset="0"/>
            <a:cs typeface="Calibri" panose="020F0502020204030204" pitchFamily="34" charset="0"/>
          </a:endParaRPr>
        </a:p>
      </dgm:t>
    </dgm:pt>
    <dgm:pt modelId="{AD33C74B-7F85-41CE-B3D2-0D02AC713448}">
      <dgm:prSet phldrT="[Texto]" custT="1"/>
      <dgm:spPr/>
      <dgm:t>
        <a:bodyPr/>
        <a:lstStyle/>
        <a:p>
          <a:pPr algn="ctr"/>
          <a:r>
            <a:rPr lang="es-CO" sz="2000">
              <a:latin typeface="Calibri" panose="020F0502020204030204" pitchFamily="34" charset="0"/>
              <a:cs typeface="Calibri" panose="020F0502020204030204" pitchFamily="34" charset="0"/>
            </a:rPr>
            <a:t>                   Del gasto:</a:t>
          </a:r>
        </a:p>
        <a:p>
          <a:pPr algn="ctr" rtl="0"/>
          <a:r>
            <a:rPr lang="es-CO" sz="2000">
              <a:latin typeface="Calibri" panose="020F0502020204030204" pitchFamily="34" charset="0"/>
              <a:cs typeface="Calibri" panose="020F0502020204030204" pitchFamily="34" charset="0"/>
            </a:rPr>
            <a:t>          Operaciones interinstitucionales </a:t>
          </a:r>
        </a:p>
        <a:p>
          <a:pPr algn="ctr" rtl="0"/>
          <a:r>
            <a:rPr lang="es-CO" sz="2000">
              <a:latin typeface="Calibri" panose="020F0502020204030204" pitchFamily="34" charset="0"/>
              <a:cs typeface="Calibri" panose="020F0502020204030204" pitchFamily="34" charset="0"/>
            </a:rPr>
            <a:t>            2022:  </a:t>
          </a:r>
          <a:r>
            <a:rPr lang="es-CO" sz="2000" b="0">
              <a:latin typeface="Calibri" panose="020F0502020204030204" pitchFamily="34" charset="0"/>
              <a:cs typeface="Calibri" panose="020F0502020204030204" pitchFamily="34" charset="0"/>
            </a:rPr>
            <a:t>$    5,3	         2021:  $ 4,3</a:t>
          </a:r>
          <a:endParaRPr lang="es-CO" sz="2000">
            <a:latin typeface="Calibri" panose="020F0502020204030204" pitchFamily="34" charset="0"/>
            <a:cs typeface="Calibri" panose="020F0502020204030204" pitchFamily="34" charset="0"/>
          </a:endParaRPr>
        </a:p>
      </dgm:t>
    </dgm:pt>
    <dgm:pt modelId="{91F5EF5D-7113-4534-9932-7DA6909B4585}" type="parTrans" cxnId="{B9A2B14F-BBC9-4BC9-8A8D-82E40EE426DB}">
      <dgm:prSet/>
      <dgm:spPr/>
      <dgm:t>
        <a:bodyPr/>
        <a:lstStyle/>
        <a:p>
          <a:endParaRPr lang="es-CO" sz="2000">
            <a:latin typeface="Calibri" panose="020F0502020204030204" pitchFamily="34" charset="0"/>
            <a:cs typeface="Calibri" panose="020F0502020204030204" pitchFamily="34" charset="0"/>
          </a:endParaRPr>
        </a:p>
      </dgm:t>
    </dgm:pt>
    <dgm:pt modelId="{08311EA5-78B1-4728-BE72-BE0762366ACC}" type="sibTrans" cxnId="{B9A2B14F-BBC9-4BC9-8A8D-82E40EE426DB}">
      <dgm:prSet/>
      <dgm:spPr/>
      <dgm:t>
        <a:bodyPr/>
        <a:lstStyle/>
        <a:p>
          <a:endParaRPr lang="es-CO" sz="2000">
            <a:latin typeface="Calibri" panose="020F0502020204030204" pitchFamily="34" charset="0"/>
            <a:cs typeface="Calibri" panose="020F05020202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ScaleX="61186" custScaleY="81418" custLinFactNeighborX="-19285" custLinFactNeighborY="-467"/>
      <dgm:spPr/>
    </dgm:pt>
    <dgm:pt modelId="{77E5FC59-9973-40B8-BE0A-2D0FF6F46557}" type="pres">
      <dgm:prSet presAssocID="{8C16EAE4-F83C-4F0D-A88B-42BC61421AF0}" presName="txShp" presStyleLbl="node1" presStyleIdx="0" presStyleCnt="2" custScaleX="139870" custScaleY="132251">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ScaleX="26355" custScaleY="82141" custLinFactNeighborX="-18715" custLinFactNeighborY="-19267"/>
      <dgm:spPr/>
    </dgm:pt>
    <dgm:pt modelId="{4248C954-6435-4598-B9C4-584CCF7F72C4}" type="pres">
      <dgm:prSet presAssocID="{AD33C74B-7F85-41CE-B3D2-0D02AC713448}" presName="txShp" presStyleLbl="node1" presStyleIdx="1" presStyleCnt="2" custScaleX="139870" custScaleY="103333"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algn="ctr" rtl="0"/>
          <a:r>
            <a:rPr lang="es-CO" sz="2200" b="1">
              <a:latin typeface="Arial Rounded MT Bold"/>
            </a:rPr>
            <a:t>              </a:t>
          </a:r>
          <a:r>
            <a:rPr lang="es-CO" sz="2000" b="1">
              <a:solidFill>
                <a:schemeClr val="bg1"/>
              </a:solidFill>
              <a:latin typeface="Calibri" panose="020F0502020204030204" pitchFamily="34" charset="0"/>
              <a:cs typeface="Calibri" panose="020F0502020204030204" pitchFamily="34" charset="0"/>
            </a:rPr>
            <a:t>Ingresos Fiscales</a:t>
          </a:r>
          <a:r>
            <a:rPr lang="es-CO" sz="2000">
              <a:solidFill>
                <a:schemeClr val="bg1"/>
              </a:solidFill>
              <a:latin typeface="Calibri" panose="020F0502020204030204" pitchFamily="34" charset="0"/>
              <a:cs typeface="Calibri" panose="020F0502020204030204" pitchFamily="34" charset="0"/>
            </a:rPr>
            <a:t>	                         </a:t>
          </a:r>
        </a:p>
        <a:p>
          <a:pPr algn="ctr" rtl="0"/>
          <a:r>
            <a:rPr lang="es-CO" sz="2000">
              <a:solidFill>
                <a:schemeClr val="bg1"/>
              </a:solidFill>
              <a:latin typeface="Calibri" panose="020F0502020204030204" pitchFamily="34" charset="0"/>
              <a:cs typeface="Calibri" panose="020F0502020204030204" pitchFamily="34" charset="0"/>
            </a:rPr>
            <a:t>2022   </a:t>
          </a:r>
          <a:r>
            <a:rPr lang="es-CO" sz="2000" b="0">
              <a:solidFill>
                <a:schemeClr val="bg1"/>
              </a:solidFill>
              <a:latin typeface="Calibri" panose="020F0502020204030204" pitchFamily="34" charset="0"/>
              <a:cs typeface="Calibri" panose="020F0502020204030204" pitchFamily="34" charset="0"/>
            </a:rPr>
            <a:t>$7,4       2021 $2,0</a:t>
          </a:r>
        </a:p>
        <a:p>
          <a:pPr algn="l" rtl="0"/>
          <a:r>
            <a:rPr lang="es-CO" sz="2000" b="0">
              <a:solidFill>
                <a:schemeClr val="bg1"/>
              </a:solidFill>
              <a:latin typeface="Calibri" panose="020F0502020204030204" pitchFamily="34" charset="0"/>
              <a:cs typeface="Calibri" panose="020F0502020204030204" pitchFamily="34" charset="0"/>
            </a:rPr>
            <a:t>           </a:t>
          </a:r>
          <a:r>
            <a:rPr lang="es-CO" sz="2000" b="1">
              <a:solidFill>
                <a:schemeClr val="bg1"/>
              </a:solidFill>
              <a:latin typeface="Calibri" panose="020F0502020204030204" pitchFamily="34" charset="0"/>
              <a:cs typeface="Calibri" panose="020F0502020204030204" pitchFamily="34" charset="0"/>
            </a:rPr>
            <a:t>Transferencias y Subvenciones   </a:t>
          </a:r>
          <a:r>
            <a:rPr lang="es-CO" sz="2000" b="0">
              <a:solidFill>
                <a:schemeClr val="bg1"/>
              </a:solidFill>
              <a:latin typeface="Calibri" panose="020F0502020204030204" pitchFamily="34" charset="0"/>
              <a:cs typeface="Calibri" panose="020F0502020204030204" pitchFamily="34" charset="0"/>
            </a:rPr>
            <a:t>	2022  $0,9        2021 $0,7</a:t>
          </a:r>
          <a:endParaRPr lang="es-CO" sz="2000">
            <a:solidFill>
              <a:schemeClr val="bg1"/>
            </a:solidFill>
            <a:latin typeface="Calibri" panose="020F0502020204030204" pitchFamily="34" charset="0"/>
            <a:cs typeface="Calibri" panose="020F0502020204030204" pitchFamily="34" charset="0"/>
          </a:endParaRP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pPr rtl="0"/>
          <a:r>
            <a:rPr lang="es-CO" sz="2000" b="1">
              <a:solidFill>
                <a:schemeClr val="bg1"/>
              </a:solidFill>
              <a:latin typeface="Calibri" panose="020F0502020204030204" pitchFamily="34" charset="0"/>
              <a:cs typeface="Calibri" panose="020F0502020204030204" pitchFamily="34" charset="0"/>
            </a:rPr>
            <a:t>GASTO PÚBLICO SOCIAL    </a:t>
          </a:r>
        </a:p>
        <a:p>
          <a:r>
            <a:rPr lang="es-CO" sz="2000">
              <a:solidFill>
                <a:schemeClr val="bg1"/>
              </a:solidFill>
              <a:latin typeface="Calibri" panose="020F0502020204030204" pitchFamily="34" charset="0"/>
              <a:cs typeface="Calibri" panose="020F0502020204030204" pitchFamily="34" charset="0"/>
            </a:rPr>
            <a:t>2022 </a:t>
          </a:r>
          <a:r>
            <a:rPr lang="es-CO" sz="2000" b="0">
              <a:solidFill>
                <a:schemeClr val="bg1"/>
              </a:solidFill>
              <a:latin typeface="Calibri" panose="020F0502020204030204" pitchFamily="34" charset="0"/>
              <a:cs typeface="Calibri" panose="020F0502020204030204" pitchFamily="34" charset="0"/>
            </a:rPr>
            <a:t>$1,3</a:t>
          </a:r>
        </a:p>
        <a:p>
          <a:r>
            <a:rPr lang="es-CO" sz="2000" b="0">
              <a:solidFill>
                <a:schemeClr val="bg1"/>
              </a:solidFill>
              <a:latin typeface="Calibri" panose="020F0502020204030204" pitchFamily="34" charset="0"/>
              <a:cs typeface="Calibri" panose="020F0502020204030204" pitchFamily="34" charset="0"/>
            </a:rPr>
            <a:t>2021 $1,7</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LinFactNeighborX="-31157" custLinFactNeighborY="-88"/>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77E5FC59-9973-40B8-BE0A-2D0FF6F46557}" type="pres">
      <dgm:prSet presAssocID="{8C16EAE4-F83C-4F0D-A88B-42BC61421AF0}" presName="txShp" presStyleLbl="node1" presStyleIdx="0" presStyleCnt="2" custScaleX="134266" custScaleY="123473">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X="-30587" custLinFactNeighborY="-19267"/>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4248C954-6435-4598-B9C4-584CCF7F72C4}" type="pres">
      <dgm:prSet presAssocID="{AD33C74B-7F85-41CE-B3D2-0D02AC713448}" presName="txShp" presStyleLbl="node1" presStyleIdx="1" presStyleCnt="2" custScaleX="135961"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marL="0" lvl="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Bienes de uso público </a:t>
          </a:r>
        </a:p>
        <a:p>
          <a:pPr marL="0" lvl="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2022 $163,4 </a:t>
          </a:r>
        </a:p>
        <a:p>
          <a:pPr marL="0" lvl="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2021 $162,0</a:t>
          </a:r>
        </a:p>
      </dgm:t>
    </dgm:pt>
    <dgm:pt modelId="{342901BF-6A38-4960-A80F-BFFFE21362F1}" type="parTrans" cxnId="{F8CFE3EF-514F-46EA-8034-68328486F017}">
      <dgm:prSet/>
      <dgm:spPr/>
      <dgm:t>
        <a:bodyPr/>
        <a:lstStyle/>
        <a:p>
          <a:endParaRPr lang="es-CO" sz="2200">
            <a:latin typeface="Arial Rounded MT Bold" panose="020F0704030504030204" pitchFamily="34" charset="0"/>
          </a:endParaRPr>
        </a:p>
      </dgm:t>
    </dgm:pt>
    <dgm:pt modelId="{899304E8-45BB-4FF3-A15A-8EF7D1A0003D}" type="sibTrans" cxnId="{F8CFE3EF-514F-46EA-8034-68328486F017}">
      <dgm:prSet/>
      <dgm:spPr/>
      <dgm:t>
        <a:bodyPr/>
        <a:lstStyle/>
        <a:p>
          <a:endParaRPr lang="es-CO" sz="2200">
            <a:latin typeface="Arial Rounded MT Bold" panose="020F0704030504030204" pitchFamily="34" charset="0"/>
          </a:endParaRPr>
        </a:p>
      </dgm:t>
    </dgm:pt>
    <dgm:pt modelId="{AD33C74B-7F85-41CE-B3D2-0D02AC713448}">
      <dgm:prSet phldrT="[Texto]" custT="1"/>
      <dgm:spPr/>
      <dgm:t>
        <a:bodyPr/>
        <a:lstStyle/>
        <a:p>
          <a:pPr marL="0" lvl="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Beneficios a los empleados</a:t>
          </a:r>
        </a:p>
        <a:p>
          <a:pPr marL="0" lvl="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2022* $4,6           2021  $3,6</a:t>
          </a:r>
        </a:p>
        <a:p>
          <a:pPr marL="0" lvl="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*Incluye Pasivo Pensional, con una cobertura cercana al 61%. </a:t>
          </a:r>
        </a:p>
      </dgm:t>
    </dgm:pt>
    <dgm:pt modelId="{91F5EF5D-7113-4534-9932-7DA6909B4585}" type="parTrans" cxnId="{B9A2B14F-BBC9-4BC9-8A8D-82E40EE426DB}">
      <dgm:prSet/>
      <dgm:spPr/>
      <dgm:t>
        <a:bodyPr/>
        <a:lstStyle/>
        <a:p>
          <a:endParaRPr lang="es-CO" sz="2200">
            <a:latin typeface="Arial Rounded MT Bold" panose="020F0704030504030204" pitchFamily="34" charset="0"/>
          </a:endParaRPr>
        </a:p>
      </dgm:t>
    </dgm:pt>
    <dgm:pt modelId="{08311EA5-78B1-4728-BE72-BE0762366ACC}" type="sibTrans" cxnId="{B9A2B14F-BBC9-4BC9-8A8D-82E40EE426DB}">
      <dgm:prSet/>
      <dgm:spPr/>
      <dgm:t>
        <a:bodyPr/>
        <a:lstStyle/>
        <a:p>
          <a:endParaRPr lang="es-CO" sz="2200">
            <a:latin typeface="Arial Rounded MT Bold" panose="020F0704030504030204" pitchFamily="34" charset="0"/>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dgm:spPr>
        <a:blipFill rotWithShape="1">
          <a:blip xmlns:r="http://schemas.openxmlformats.org/officeDocument/2006/relationships" r:embed="rId1"/>
          <a:srcRect/>
          <a:stretch>
            <a:fillRect l="-48000" r="-48000"/>
          </a:stretch>
        </a:blipFill>
      </dgm:spPr>
    </dgm:pt>
    <dgm:pt modelId="{77E5FC59-9973-40B8-BE0A-2D0FF6F46557}" type="pres">
      <dgm:prSet presAssocID="{8C16EAE4-F83C-4F0D-A88B-42BC61421AF0}" presName="txShp" presStyleLbl="node1" presStyleIdx="0" presStyleCnt="2" custLinFactNeighborY="-1203">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Y="-21779"/>
      <dgm:spPr>
        <a:blipFill rotWithShape="1">
          <a:blip xmlns:r="http://schemas.openxmlformats.org/officeDocument/2006/relationships" r:embed="rId2"/>
          <a:srcRect/>
          <a:stretch>
            <a:fillRect l="-39000" r="-39000"/>
          </a:stretch>
        </a:blipFill>
      </dgm:spPr>
    </dgm:pt>
    <dgm:pt modelId="{4248C954-6435-4598-B9C4-584CCF7F72C4}" type="pres">
      <dgm:prSet presAssocID="{AD33C74B-7F85-41CE-B3D2-0D02AC713448}" presName="txShp" presStyleLbl="node1" presStyleIdx="1" presStyleCnt="2" custScaleY="181786" custLinFactNeighborY="-21779">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0400070-DA94-43D6-8831-E31C5832130A}"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s-CO"/>
        </a:p>
      </dgm:t>
    </dgm:pt>
    <dgm:pt modelId="{8C16EAE4-F83C-4F0D-A88B-42BC61421AF0}">
      <dgm:prSet phldrT="[Texto]" custT="1"/>
      <dgm:spPr/>
      <dgm:t>
        <a:bodyPr/>
        <a:lstStyle/>
        <a:p>
          <a:pPr algn="ctr" rtl="0"/>
          <a:r>
            <a:rPr lang="es-CO" sz="1800" dirty="0">
              <a:latin typeface="+mn-lt"/>
            </a:rPr>
            <a:t>       </a:t>
          </a:r>
          <a:r>
            <a:rPr lang="es-CO" sz="1800" dirty="0">
              <a:latin typeface="+mn-lt"/>
              <a:cs typeface="Calibri" panose="020F0502020204030204" pitchFamily="34" charset="0"/>
            </a:rPr>
            <a:t>Ingresos fiscales	    	                           </a:t>
          </a:r>
        </a:p>
        <a:p>
          <a:pPr algn="ctr" rtl="0"/>
          <a:r>
            <a:rPr lang="es-CO" sz="1800" dirty="0">
              <a:latin typeface="+mn-lt"/>
              <a:cs typeface="Calibri" panose="020F0502020204030204" pitchFamily="34" charset="0"/>
            </a:rPr>
            <a:t>2022   </a:t>
          </a:r>
          <a:r>
            <a:rPr lang="es-CO" sz="1800" b="0" dirty="0">
              <a:latin typeface="+mn-lt"/>
              <a:cs typeface="Calibri" panose="020F0502020204030204" pitchFamily="34" charset="0"/>
            </a:rPr>
            <a:t>$7,4       2021 $2,0</a:t>
          </a:r>
        </a:p>
        <a:p>
          <a:pPr algn="l" rtl="0"/>
          <a:r>
            <a:rPr lang="es-CO" sz="1800" b="0" dirty="0">
              <a:latin typeface="+mn-lt"/>
              <a:cs typeface="Calibri" panose="020F0502020204030204" pitchFamily="34" charset="0"/>
            </a:rPr>
            <a:t>    Transferencias y subvenciones   	2022  $0,9        2021 $0,7</a:t>
          </a:r>
          <a:endParaRPr lang="es-CO" sz="1800" dirty="0">
            <a:latin typeface="+mn-lt"/>
            <a:cs typeface="Calibri" panose="020F0502020204030204" pitchFamily="34" charset="0"/>
          </a:endParaRPr>
        </a:p>
      </dgm:t>
    </dgm:pt>
    <dgm:pt modelId="{342901BF-6A38-4960-A80F-BFFFE21362F1}" type="parTrans" cxnId="{F8CFE3EF-514F-46EA-8034-68328486F017}">
      <dgm:prSet/>
      <dgm:spPr/>
      <dgm:t>
        <a:bodyPr/>
        <a:lstStyle/>
        <a:p>
          <a:endParaRPr lang="es-CO" sz="1800">
            <a:latin typeface="+mn-lt"/>
          </a:endParaRPr>
        </a:p>
      </dgm:t>
    </dgm:pt>
    <dgm:pt modelId="{899304E8-45BB-4FF3-A15A-8EF7D1A0003D}" type="sibTrans" cxnId="{F8CFE3EF-514F-46EA-8034-68328486F017}">
      <dgm:prSet/>
      <dgm:spPr/>
      <dgm:t>
        <a:bodyPr/>
        <a:lstStyle/>
        <a:p>
          <a:endParaRPr lang="es-CO" sz="1800">
            <a:latin typeface="+mn-lt"/>
          </a:endParaRPr>
        </a:p>
      </dgm:t>
    </dgm:pt>
    <dgm:pt modelId="{AD33C74B-7F85-41CE-B3D2-0D02AC713448}">
      <dgm:prSet phldrT="[Texto]" custT="1"/>
      <dgm:spPr/>
      <dgm:t>
        <a:bodyPr/>
        <a:lstStyle/>
        <a:p>
          <a:pPr rtl="0"/>
          <a:r>
            <a:rPr lang="es-CO" sz="1800" dirty="0">
              <a:latin typeface="+mn-lt"/>
            </a:rPr>
            <a:t>Gasto público social    </a:t>
          </a:r>
        </a:p>
        <a:p>
          <a:r>
            <a:rPr lang="es-CO" sz="1800" dirty="0">
              <a:latin typeface="+mn-lt"/>
            </a:rPr>
            <a:t>2022 </a:t>
          </a:r>
          <a:r>
            <a:rPr lang="es-CO" sz="1800" b="0" dirty="0">
              <a:latin typeface="+mn-lt"/>
            </a:rPr>
            <a:t>$1,3</a:t>
          </a:r>
        </a:p>
        <a:p>
          <a:r>
            <a:rPr lang="es-CO" sz="1800" b="0" dirty="0">
              <a:latin typeface="+mn-lt"/>
            </a:rPr>
            <a:t>2021 $1,7</a:t>
          </a:r>
        </a:p>
      </dgm:t>
    </dgm:pt>
    <dgm:pt modelId="{91F5EF5D-7113-4534-9932-7DA6909B4585}" type="parTrans" cxnId="{B9A2B14F-BBC9-4BC9-8A8D-82E40EE426DB}">
      <dgm:prSet/>
      <dgm:spPr/>
      <dgm:t>
        <a:bodyPr/>
        <a:lstStyle/>
        <a:p>
          <a:endParaRPr lang="es-CO" sz="1800">
            <a:latin typeface="+mn-lt"/>
          </a:endParaRPr>
        </a:p>
      </dgm:t>
    </dgm:pt>
    <dgm:pt modelId="{08311EA5-78B1-4728-BE72-BE0762366ACC}" type="sibTrans" cxnId="{B9A2B14F-BBC9-4BC9-8A8D-82E40EE426DB}">
      <dgm:prSet/>
      <dgm:spPr/>
      <dgm:t>
        <a:bodyPr/>
        <a:lstStyle/>
        <a:p>
          <a:endParaRPr lang="es-CO" sz="1800">
            <a:latin typeface="+mn-lt"/>
          </a:endParaRPr>
        </a:p>
      </dgm:t>
    </dgm:pt>
    <dgm:pt modelId="{601A909A-F24D-459C-BDBD-6E15FCA8A5E5}" type="pres">
      <dgm:prSet presAssocID="{C0400070-DA94-43D6-8831-E31C5832130A}" presName="linearFlow" presStyleCnt="0">
        <dgm:presLayoutVars>
          <dgm:dir/>
          <dgm:resizeHandles val="exact"/>
        </dgm:presLayoutVars>
      </dgm:prSet>
      <dgm:spPr/>
    </dgm:pt>
    <dgm:pt modelId="{5E918A8D-DD1A-4A7C-9334-09B494D85F2D}" type="pres">
      <dgm:prSet presAssocID="{8C16EAE4-F83C-4F0D-A88B-42BC61421AF0}" presName="composite" presStyleCnt="0"/>
      <dgm:spPr/>
    </dgm:pt>
    <dgm:pt modelId="{7ADB628F-5161-4A2D-9350-330402A7F028}" type="pres">
      <dgm:prSet presAssocID="{8C16EAE4-F83C-4F0D-A88B-42BC61421AF0}" presName="imgShp" presStyleLbl="fgImgPlace1" presStyleIdx="0" presStyleCnt="2" custLinFactNeighborX="-31157" custLinFactNeighborY="-88"/>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77E5FC59-9973-40B8-BE0A-2D0FF6F46557}" type="pres">
      <dgm:prSet presAssocID="{8C16EAE4-F83C-4F0D-A88B-42BC61421AF0}" presName="txShp" presStyleLbl="node1" presStyleIdx="0" presStyleCnt="2" custScaleX="134266" custScaleY="123473">
        <dgm:presLayoutVars>
          <dgm:bulletEnabled val="1"/>
        </dgm:presLayoutVars>
      </dgm:prSet>
      <dgm:spPr/>
    </dgm:pt>
    <dgm:pt modelId="{CA196F94-47C3-4FA6-A8B2-2D23405E6664}" type="pres">
      <dgm:prSet presAssocID="{899304E8-45BB-4FF3-A15A-8EF7D1A0003D}" presName="spacing" presStyleCnt="0"/>
      <dgm:spPr/>
    </dgm:pt>
    <dgm:pt modelId="{170F201E-11DE-43F7-85C2-40A63EFB05FD}" type="pres">
      <dgm:prSet presAssocID="{AD33C74B-7F85-41CE-B3D2-0D02AC713448}" presName="composite" presStyleCnt="0"/>
      <dgm:spPr/>
    </dgm:pt>
    <dgm:pt modelId="{41B94F31-0B0F-47FF-897C-124C28F8A151}" type="pres">
      <dgm:prSet presAssocID="{AD33C74B-7F85-41CE-B3D2-0D02AC713448}" presName="imgShp" presStyleLbl="fgImgPlace1" presStyleIdx="1" presStyleCnt="2" custLinFactNeighborX="-30587" custLinFactNeighborY="-19267"/>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4248C954-6435-4598-B9C4-584CCF7F72C4}" type="pres">
      <dgm:prSet presAssocID="{AD33C74B-7F85-41CE-B3D2-0D02AC713448}" presName="txShp" presStyleLbl="node1" presStyleIdx="1" presStyleCnt="2" custScaleX="135961" custLinFactNeighborY="-19267">
        <dgm:presLayoutVars>
          <dgm:bulletEnabled val="1"/>
        </dgm:presLayoutVars>
      </dgm:prSet>
      <dgm:spPr/>
    </dgm:pt>
  </dgm:ptLst>
  <dgm:cxnLst>
    <dgm:cxn modelId="{B9A2B14F-BBC9-4BC9-8A8D-82E40EE426DB}" srcId="{C0400070-DA94-43D6-8831-E31C5832130A}" destId="{AD33C74B-7F85-41CE-B3D2-0D02AC713448}" srcOrd="1" destOrd="0" parTransId="{91F5EF5D-7113-4534-9932-7DA6909B4585}" sibTransId="{08311EA5-78B1-4728-BE72-BE0762366ACC}"/>
    <dgm:cxn modelId="{FB7CDF70-4AA2-4D1D-A685-4844971F059E}" type="presOf" srcId="{8C16EAE4-F83C-4F0D-A88B-42BC61421AF0}" destId="{77E5FC59-9973-40B8-BE0A-2D0FF6F46557}" srcOrd="0" destOrd="0" presId="urn:microsoft.com/office/officeart/2005/8/layout/vList3"/>
    <dgm:cxn modelId="{28301CDB-7E00-419D-ABC1-9E15532A4A1A}" type="presOf" srcId="{AD33C74B-7F85-41CE-B3D2-0D02AC713448}" destId="{4248C954-6435-4598-B9C4-584CCF7F72C4}" srcOrd="0" destOrd="0" presId="urn:microsoft.com/office/officeart/2005/8/layout/vList3"/>
    <dgm:cxn modelId="{F8CFE3EF-514F-46EA-8034-68328486F017}" srcId="{C0400070-DA94-43D6-8831-E31C5832130A}" destId="{8C16EAE4-F83C-4F0D-A88B-42BC61421AF0}" srcOrd="0" destOrd="0" parTransId="{342901BF-6A38-4960-A80F-BFFFE21362F1}" sibTransId="{899304E8-45BB-4FF3-A15A-8EF7D1A0003D}"/>
    <dgm:cxn modelId="{1E6335F4-C6ED-4E36-B0F7-1D77D9EF7DBE}" type="presOf" srcId="{C0400070-DA94-43D6-8831-E31C5832130A}" destId="{601A909A-F24D-459C-BDBD-6E15FCA8A5E5}" srcOrd="0" destOrd="0" presId="urn:microsoft.com/office/officeart/2005/8/layout/vList3"/>
    <dgm:cxn modelId="{A7E2A255-3856-45B0-9A43-4E917F2C4C2E}" type="presParOf" srcId="{601A909A-F24D-459C-BDBD-6E15FCA8A5E5}" destId="{5E918A8D-DD1A-4A7C-9334-09B494D85F2D}" srcOrd="0" destOrd="0" presId="urn:microsoft.com/office/officeart/2005/8/layout/vList3"/>
    <dgm:cxn modelId="{4B0561DF-510A-4D3B-A63A-7088CE420FCB}" type="presParOf" srcId="{5E918A8D-DD1A-4A7C-9334-09B494D85F2D}" destId="{7ADB628F-5161-4A2D-9350-330402A7F028}" srcOrd="0" destOrd="0" presId="urn:microsoft.com/office/officeart/2005/8/layout/vList3"/>
    <dgm:cxn modelId="{58ED626B-8F06-4153-9062-C5DAF0BE0E89}" type="presParOf" srcId="{5E918A8D-DD1A-4A7C-9334-09B494D85F2D}" destId="{77E5FC59-9973-40B8-BE0A-2D0FF6F46557}" srcOrd="1" destOrd="0" presId="urn:microsoft.com/office/officeart/2005/8/layout/vList3"/>
    <dgm:cxn modelId="{B1C51261-1083-4893-A01E-C015DDE2FB3D}" type="presParOf" srcId="{601A909A-F24D-459C-BDBD-6E15FCA8A5E5}" destId="{CA196F94-47C3-4FA6-A8B2-2D23405E6664}" srcOrd="1" destOrd="0" presId="urn:microsoft.com/office/officeart/2005/8/layout/vList3"/>
    <dgm:cxn modelId="{4D36558C-EC54-4C60-9F86-6DCCE5D229F5}" type="presParOf" srcId="{601A909A-F24D-459C-BDBD-6E15FCA8A5E5}" destId="{170F201E-11DE-43F7-85C2-40A63EFB05FD}" srcOrd="2" destOrd="0" presId="urn:microsoft.com/office/officeart/2005/8/layout/vList3"/>
    <dgm:cxn modelId="{3605B0ED-B0DE-4C40-8EF4-89EA3A8E5D0F}" type="presParOf" srcId="{170F201E-11DE-43F7-85C2-40A63EFB05FD}" destId="{41B94F31-0B0F-47FF-897C-124C28F8A151}" srcOrd="0" destOrd="0" presId="urn:microsoft.com/office/officeart/2005/8/layout/vList3"/>
    <dgm:cxn modelId="{2AB674ED-A0B9-423A-819C-DCBBEE98F740}" type="presParOf" srcId="{170F201E-11DE-43F7-85C2-40A63EFB05FD}" destId="{4248C954-6435-4598-B9C4-584CCF7F72C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50C00DB-59D3-4EA4-9B42-AA308D92CB3C}" type="doc">
      <dgm:prSet loTypeId="urn:microsoft.com/office/officeart/2005/8/layout/lProcess1" loCatId="process" qsTypeId="urn:microsoft.com/office/officeart/2005/8/quickstyle/simple1" qsCatId="simple" csTypeId="urn:microsoft.com/office/officeart/2005/8/colors/colorful2" csCatId="colorful" phldr="1"/>
      <dgm:spPr/>
      <dgm:t>
        <a:bodyPr/>
        <a:lstStyle/>
        <a:p>
          <a:endParaRPr lang="es-MX"/>
        </a:p>
      </dgm:t>
    </dgm:pt>
    <dgm:pt modelId="{024BB9FC-F140-421C-8FBB-56C845E2663C}">
      <dgm:prSet phldrT="[Texto]"/>
      <dgm:spPr/>
      <dgm:t>
        <a:bodyPr lIns="144000" tIns="72000" rIns="144000" bIns="72000"/>
        <a:lstStyle/>
        <a:p>
          <a:pPr algn="ctr"/>
          <a:r>
            <a:rPr lang="es-MX" b="1"/>
            <a:t>Optimización de Procesos DIB</a:t>
          </a:r>
        </a:p>
      </dgm:t>
    </dgm:pt>
    <dgm:pt modelId="{4D920D3C-6E53-479B-9B00-B7FC744B36C5}" type="parTrans" cxnId="{47AC820E-19CE-4010-A3B5-03897BD3D800}">
      <dgm:prSet/>
      <dgm:spPr/>
      <dgm:t>
        <a:bodyPr/>
        <a:lstStyle/>
        <a:p>
          <a:pPr algn="l"/>
          <a:endParaRPr lang="es-MX"/>
        </a:p>
      </dgm:t>
    </dgm:pt>
    <dgm:pt modelId="{3BD666A1-50CC-4DB6-ADF0-2A27C3EA4118}" type="sibTrans" cxnId="{47AC820E-19CE-4010-A3B5-03897BD3D800}">
      <dgm:prSet/>
      <dgm:spPr/>
      <dgm:t>
        <a:bodyPr/>
        <a:lstStyle/>
        <a:p>
          <a:pPr algn="l"/>
          <a:endParaRPr lang="es-MX"/>
        </a:p>
      </dgm:t>
    </dgm:pt>
    <dgm:pt modelId="{C1E350EB-0016-4BCF-913D-FF2DF53241B7}">
      <dgm:prSet phldrT="[Texto]" custT="1"/>
      <dgm:spPr/>
      <dgm:t>
        <a:bodyPr lIns="144000" tIns="72000" rIns="144000" bIns="72000"/>
        <a:lstStyle/>
        <a:p>
          <a:pPr algn="l" eaLnBrk="1" latinLnBrk="0"/>
          <a:r>
            <a:rPr lang="es-CO" sz="1200" b="1">
              <a:latin typeface="+mn-lt"/>
              <a:cs typeface="Arial"/>
            </a:rPr>
            <a:t>522 registros </a:t>
          </a:r>
          <a:r>
            <a:rPr lang="es-CO" sz="1200">
              <a:latin typeface="+mn-lt"/>
              <a:cs typeface="Arial"/>
            </a:rPr>
            <a:t>de la </a:t>
          </a:r>
          <a:r>
            <a:rPr lang="es-ES_tradnl" sz="1200">
              <a:latin typeface="+mn-lt"/>
              <a:cs typeface="Arial"/>
            </a:rPr>
            <a:t>Matriz de Riesgo Inherente de Seguridad </a:t>
          </a:r>
          <a:br>
            <a:rPr lang="es-ES_tradnl" sz="1200">
              <a:latin typeface="+mn-lt"/>
              <a:cs typeface="Arial"/>
            </a:rPr>
          </a:br>
          <a:r>
            <a:rPr lang="es-ES_tradnl" sz="1200">
              <a:latin typeface="+mn-lt"/>
              <a:cs typeface="Arial"/>
            </a:rPr>
            <a:t>de la Información.</a:t>
          </a:r>
          <a:endParaRPr lang="es-MX" sz="1200">
            <a:latin typeface="+mn-lt"/>
          </a:endParaRPr>
        </a:p>
      </dgm:t>
    </dgm:pt>
    <dgm:pt modelId="{C31E4FA4-2BA2-40BE-BE09-B5CED1744F7B}" type="parTrans" cxnId="{C5B6C556-4CBF-4F56-8A54-596F3235A5BD}">
      <dgm:prSet/>
      <dgm:spPr/>
      <dgm:t>
        <a:bodyPr/>
        <a:lstStyle/>
        <a:p>
          <a:pPr algn="l"/>
          <a:endParaRPr lang="es-MX"/>
        </a:p>
      </dgm:t>
    </dgm:pt>
    <dgm:pt modelId="{FF034CC5-C3B4-4D20-9B1A-CA5691FCB758}" type="sibTrans" cxnId="{C5B6C556-4CBF-4F56-8A54-596F3235A5BD}">
      <dgm:prSet/>
      <dgm:spPr/>
      <dgm:t>
        <a:bodyPr/>
        <a:lstStyle/>
        <a:p>
          <a:pPr algn="l"/>
          <a:endParaRPr lang="es-MX"/>
        </a:p>
      </dgm:t>
    </dgm:pt>
    <dgm:pt modelId="{CCBF681C-C3F5-4B8C-AAD6-F0ED99568E39}">
      <dgm:prSet phldrT="[Texto]" custT="1"/>
      <dgm:spPr/>
      <dgm:t>
        <a:bodyPr lIns="144000" tIns="72000" rIns="144000" bIns="72000"/>
        <a:lstStyle/>
        <a:p>
          <a:pPr algn="l"/>
          <a:r>
            <a:rPr lang="es-ES_tradnl" sz="1200">
              <a:latin typeface="+mn-lt"/>
              <a:cs typeface="Arial"/>
            </a:rPr>
            <a:t>Compuesta por </a:t>
          </a:r>
          <a:r>
            <a:rPr lang="es-ES_tradnl" sz="1200" b="1">
              <a:latin typeface="+mn-lt"/>
              <a:cs typeface="Arial"/>
            </a:rPr>
            <a:t>160 vulnerabilidades </a:t>
          </a:r>
          <a:br>
            <a:rPr lang="es-ES_tradnl" sz="1200" b="1">
              <a:latin typeface="+mn-lt"/>
              <a:cs typeface="Arial"/>
            </a:rPr>
          </a:br>
          <a:r>
            <a:rPr lang="es-ES_tradnl" sz="1200" b="1">
              <a:latin typeface="+mn-lt"/>
              <a:cs typeface="Arial"/>
            </a:rPr>
            <a:t>y 70 amenazas.</a:t>
          </a:r>
          <a:endParaRPr lang="es-MX" sz="1200" b="1">
            <a:latin typeface="+mn-lt"/>
            <a:cs typeface="Arial" panose="020B0604020202020204" pitchFamily="34" charset="0"/>
          </a:endParaRPr>
        </a:p>
      </dgm:t>
    </dgm:pt>
    <dgm:pt modelId="{221780C7-87A8-41D9-9032-324CCD6EACFD}" type="parTrans" cxnId="{3B028667-23F1-481B-9BE6-144731162BBA}">
      <dgm:prSet/>
      <dgm:spPr/>
      <dgm:t>
        <a:bodyPr/>
        <a:lstStyle/>
        <a:p>
          <a:pPr algn="l"/>
          <a:endParaRPr lang="es-MX"/>
        </a:p>
      </dgm:t>
    </dgm:pt>
    <dgm:pt modelId="{0DDE76F7-41A8-441F-A9C7-B1F0E45706A3}" type="sibTrans" cxnId="{3B028667-23F1-481B-9BE6-144731162BBA}">
      <dgm:prSet/>
      <dgm:spPr/>
      <dgm:t>
        <a:bodyPr/>
        <a:lstStyle/>
        <a:p>
          <a:pPr algn="l"/>
          <a:endParaRPr lang="es-MX"/>
        </a:p>
      </dgm:t>
    </dgm:pt>
    <dgm:pt modelId="{1E5AD7CF-79E0-4ACD-89CF-FC6CF76A37C3}">
      <dgm:prSet phldrT="[Texto]" custT="1"/>
      <dgm:spPr/>
      <dgm:t>
        <a:bodyPr/>
        <a:lstStyle/>
        <a:p>
          <a:pPr algn="ctr"/>
          <a:r>
            <a:rPr lang="es-MX" sz="1200" b="0">
              <a:latin typeface="+mn-lt"/>
              <a:cs typeface="Arial"/>
            </a:rPr>
            <a:t>Evaluación</a:t>
          </a:r>
          <a:r>
            <a:rPr lang="es-MX" sz="1200" b="1">
              <a:latin typeface="+mn-lt"/>
              <a:cs typeface="Arial"/>
            </a:rPr>
            <a:t> TIC.</a:t>
          </a:r>
          <a:endParaRPr lang="es-MX" sz="1200">
            <a:latin typeface="+mn-lt"/>
            <a:cs typeface="Arial"/>
          </a:endParaRPr>
        </a:p>
      </dgm:t>
    </dgm:pt>
    <dgm:pt modelId="{D77460A9-A276-41DE-8357-6A6B9A438348}" type="parTrans" cxnId="{ACA4053C-E74C-48BF-B4BD-DE54D1172A7A}">
      <dgm:prSet/>
      <dgm:spPr/>
      <dgm:t>
        <a:bodyPr/>
        <a:lstStyle/>
        <a:p>
          <a:pPr algn="l"/>
          <a:endParaRPr lang="es-MX"/>
        </a:p>
      </dgm:t>
    </dgm:pt>
    <dgm:pt modelId="{D28A6F93-5EA6-4F8A-B32D-65AA575D465B}" type="sibTrans" cxnId="{ACA4053C-E74C-48BF-B4BD-DE54D1172A7A}">
      <dgm:prSet/>
      <dgm:spPr/>
      <dgm:t>
        <a:bodyPr/>
        <a:lstStyle/>
        <a:p>
          <a:pPr algn="l"/>
          <a:endParaRPr lang="es-MX"/>
        </a:p>
      </dgm:t>
    </dgm:pt>
    <dgm:pt modelId="{6AE0D9FC-0DB7-4F44-B371-AD756FB48E8B}">
      <dgm:prSet phldrT="[Texto]" custT="1"/>
      <dgm:spPr/>
      <dgm:t>
        <a:bodyPr/>
        <a:lstStyle/>
        <a:p>
          <a:pPr algn="ctr"/>
          <a:r>
            <a:rPr lang="es-MX" sz="1200" b="0">
              <a:latin typeface="+mn-lt"/>
              <a:cs typeface="Arial"/>
            </a:rPr>
            <a:t>Evaluación Funcional del Sistema de Información Tributaria.</a:t>
          </a:r>
        </a:p>
      </dgm:t>
    </dgm:pt>
    <dgm:pt modelId="{F3BAC790-6189-4756-AF9A-39B03C0331C3}" type="parTrans" cxnId="{39AC377D-4613-448D-AADE-8BE03E8DA222}">
      <dgm:prSet/>
      <dgm:spPr/>
      <dgm:t>
        <a:bodyPr/>
        <a:lstStyle/>
        <a:p>
          <a:pPr algn="l"/>
          <a:endParaRPr lang="es-MX"/>
        </a:p>
      </dgm:t>
    </dgm:pt>
    <dgm:pt modelId="{F7568CE5-244A-4097-A4E9-C62CDEBC9C7C}" type="sibTrans" cxnId="{39AC377D-4613-448D-AADE-8BE03E8DA222}">
      <dgm:prSet/>
      <dgm:spPr/>
      <dgm:t>
        <a:bodyPr/>
        <a:lstStyle/>
        <a:p>
          <a:pPr algn="l"/>
          <a:endParaRPr lang="es-MX"/>
        </a:p>
      </dgm:t>
    </dgm:pt>
    <dgm:pt modelId="{D8D6DEDA-4461-4E15-8F42-673C5663E873}">
      <dgm:prSet phldrT="[Texto]"/>
      <dgm:spPr/>
      <dgm:t>
        <a:bodyPr/>
        <a:lstStyle/>
        <a:p>
          <a:pPr algn="ctr"/>
          <a:r>
            <a:rPr lang="es-MX" b="1"/>
            <a:t>Escenarios Financieros</a:t>
          </a:r>
        </a:p>
      </dgm:t>
    </dgm:pt>
    <dgm:pt modelId="{9D8DB044-17E6-4DC1-9D57-78566E0A2728}" type="parTrans" cxnId="{F42440C1-44A6-41A9-81A2-1115F7F651F2}">
      <dgm:prSet/>
      <dgm:spPr/>
      <dgm:t>
        <a:bodyPr/>
        <a:lstStyle/>
        <a:p>
          <a:pPr algn="l"/>
          <a:endParaRPr lang="es-MX"/>
        </a:p>
      </dgm:t>
    </dgm:pt>
    <dgm:pt modelId="{AC1AC9C2-C03F-49B6-A4D2-7AB530D4D673}" type="sibTrans" cxnId="{F42440C1-44A6-41A9-81A2-1115F7F651F2}">
      <dgm:prSet/>
      <dgm:spPr/>
      <dgm:t>
        <a:bodyPr/>
        <a:lstStyle/>
        <a:p>
          <a:pPr algn="l"/>
          <a:endParaRPr lang="es-MX"/>
        </a:p>
      </dgm:t>
    </dgm:pt>
    <dgm:pt modelId="{DB6559EF-74EC-46F8-99C1-E70EC84FBC03}">
      <dgm:prSet phldrT="[Texto]" custT="1"/>
      <dgm:spPr/>
      <dgm:t>
        <a:bodyPr lIns="144000"/>
        <a:lstStyle/>
        <a:p>
          <a:pPr algn="l" rtl="0"/>
          <a:r>
            <a:rPr lang="es-MX" sz="1200">
              <a:latin typeface="+mn-lt"/>
              <a:cs typeface="Arial"/>
            </a:rPr>
            <a:t>1. Mantener </a:t>
          </a:r>
          <a:r>
            <a:rPr lang="es-MX" sz="1200" err="1">
              <a:latin typeface="+mn-lt"/>
              <a:cs typeface="Arial"/>
            </a:rPr>
            <a:t>SiCapital</a:t>
          </a:r>
          <a:r>
            <a:rPr lang="es-MX" sz="1200">
              <a:latin typeface="+mn-lt"/>
              <a:cs typeface="Arial"/>
            </a:rPr>
            <a:t> </a:t>
          </a:r>
          <a:r>
            <a:rPr lang="es-MX" sz="1200" b="1">
              <a:latin typeface="+mn-lt"/>
              <a:cs typeface="Arial"/>
            </a:rPr>
            <a:t>$110.419,69</a:t>
          </a:r>
        </a:p>
      </dgm:t>
    </dgm:pt>
    <dgm:pt modelId="{AC69FB36-6F6B-46C7-AAC9-2B5D8C1D0FDB}" type="parTrans" cxnId="{3D00B5E1-1FBA-4522-B0B3-05DA2D9D45DE}">
      <dgm:prSet/>
      <dgm:spPr/>
      <dgm:t>
        <a:bodyPr/>
        <a:lstStyle/>
        <a:p>
          <a:pPr algn="l"/>
          <a:endParaRPr lang="es-MX"/>
        </a:p>
      </dgm:t>
    </dgm:pt>
    <dgm:pt modelId="{68A56D61-B894-4BFE-AF65-2FC82D4466D0}" type="sibTrans" cxnId="{3D00B5E1-1FBA-4522-B0B3-05DA2D9D45DE}">
      <dgm:prSet/>
      <dgm:spPr/>
      <dgm:t>
        <a:bodyPr/>
        <a:lstStyle/>
        <a:p>
          <a:pPr algn="l"/>
          <a:endParaRPr lang="es-MX"/>
        </a:p>
      </dgm:t>
    </dgm:pt>
    <dgm:pt modelId="{31B891AF-D8B9-48BC-B37F-EEAFC525E9F8}">
      <dgm:prSet phldrT="[Texto]"/>
      <dgm:spPr/>
      <dgm:t>
        <a:bodyPr/>
        <a:lstStyle/>
        <a:p>
          <a:pPr algn="ctr"/>
          <a:r>
            <a:rPr lang="es-MX" b="1"/>
            <a:t>Resultados AC </a:t>
          </a:r>
          <a:br>
            <a:rPr lang="es-MX" b="1"/>
          </a:br>
          <a:r>
            <a:rPr lang="es-MX" b="1"/>
            <a:t>Banco Mundial</a:t>
          </a:r>
        </a:p>
      </dgm:t>
    </dgm:pt>
    <dgm:pt modelId="{EA328AF0-D619-4D67-A72F-956738D8B670}" type="parTrans" cxnId="{08A9EB52-CDAA-40E5-B0DE-607DF658F112}">
      <dgm:prSet/>
      <dgm:spPr/>
      <dgm:t>
        <a:bodyPr/>
        <a:lstStyle/>
        <a:p>
          <a:pPr algn="l"/>
          <a:endParaRPr lang="es-MX"/>
        </a:p>
      </dgm:t>
    </dgm:pt>
    <dgm:pt modelId="{9F829F04-14BF-41F3-B487-D23F2E1D36B5}" type="sibTrans" cxnId="{08A9EB52-CDAA-40E5-B0DE-607DF658F112}">
      <dgm:prSet/>
      <dgm:spPr/>
      <dgm:t>
        <a:bodyPr/>
        <a:lstStyle/>
        <a:p>
          <a:pPr algn="l"/>
          <a:endParaRPr lang="es-MX"/>
        </a:p>
      </dgm:t>
    </dgm:pt>
    <dgm:pt modelId="{B3DFE4CE-6974-45CC-A0E9-5EDE95584F89}">
      <dgm:prSet/>
      <dgm:spPr/>
      <dgm:t>
        <a:bodyPr lIns="144000" tIns="72000" rIns="144000" bIns="72000"/>
        <a:lstStyle/>
        <a:p>
          <a:pPr algn="ctr"/>
          <a:r>
            <a:rPr lang="es-MX" b="1"/>
            <a:t>Exploración de Mercado</a:t>
          </a:r>
        </a:p>
      </dgm:t>
    </dgm:pt>
    <dgm:pt modelId="{36D9D623-483C-485F-ABD7-D915AA961081}" type="parTrans" cxnId="{AD4AD633-9D38-4816-A2CE-2F828089B218}">
      <dgm:prSet/>
      <dgm:spPr/>
      <dgm:t>
        <a:bodyPr/>
        <a:lstStyle/>
        <a:p>
          <a:pPr algn="l"/>
          <a:endParaRPr lang="es-MX"/>
        </a:p>
      </dgm:t>
    </dgm:pt>
    <dgm:pt modelId="{4FC02624-1D95-4E65-8BA0-6E93C66D781A}" type="sibTrans" cxnId="{AD4AD633-9D38-4816-A2CE-2F828089B218}">
      <dgm:prSet/>
      <dgm:spPr/>
      <dgm:t>
        <a:bodyPr/>
        <a:lstStyle/>
        <a:p>
          <a:pPr algn="l"/>
          <a:endParaRPr lang="es-MX"/>
        </a:p>
      </dgm:t>
    </dgm:pt>
    <dgm:pt modelId="{280629F3-37A5-4525-ABD0-90BDBDA1F772}">
      <dgm:prSet custT="1"/>
      <dgm:spPr/>
      <dgm:t>
        <a:bodyPr lIns="144000" tIns="72000" rIns="144000" bIns="72000"/>
        <a:lstStyle/>
        <a:p>
          <a:pPr algn="l"/>
          <a:r>
            <a:rPr lang="es-MX" sz="1200">
              <a:latin typeface="+mn-lt"/>
              <a:cs typeface="Arial"/>
            </a:rPr>
            <a:t>Intento </a:t>
          </a:r>
          <a:r>
            <a:rPr lang="es-MX" sz="1200" b="1">
              <a:latin typeface="+mn-lt"/>
              <a:cs typeface="Arial"/>
            </a:rPr>
            <a:t>actualización </a:t>
          </a:r>
          <a:br>
            <a:rPr lang="es-MX" sz="1200" b="1">
              <a:latin typeface="+mn-lt"/>
              <a:cs typeface="Arial"/>
            </a:rPr>
          </a:br>
          <a:r>
            <a:rPr lang="es-MX" sz="1200" b="1">
              <a:latin typeface="+mn-lt"/>
              <a:cs typeface="Arial"/>
            </a:rPr>
            <a:t>a la medida</a:t>
          </a:r>
          <a:r>
            <a:rPr lang="es-MX" sz="1200">
              <a:latin typeface="+mn-lt"/>
              <a:cs typeface="Arial"/>
            </a:rPr>
            <a:t>: </a:t>
          </a:r>
          <a:br>
            <a:rPr lang="es-MX" sz="1200">
              <a:latin typeface="+mn-lt"/>
              <a:cs typeface="Arial"/>
            </a:rPr>
          </a:br>
          <a:r>
            <a:rPr lang="es-MX" sz="1200" err="1">
              <a:latin typeface="+mn-lt"/>
              <a:cs typeface="Arial"/>
            </a:rPr>
            <a:t>Heinsohn</a:t>
          </a:r>
          <a:r>
            <a:rPr lang="es-MX" sz="1200">
              <a:latin typeface="+mn-lt"/>
              <a:cs typeface="Arial"/>
            </a:rPr>
            <a:t> (</a:t>
          </a:r>
          <a:r>
            <a:rPr lang="es-MX" sz="1200">
              <a:latin typeface="+mn-lt"/>
            </a:rPr>
            <a:t>2009-2013 ).</a:t>
          </a:r>
          <a:endParaRPr lang="es-MX" sz="1200">
            <a:latin typeface="+mn-lt"/>
            <a:cs typeface="Arial" panose="020B0604020202020204" pitchFamily="34" charset="0"/>
          </a:endParaRPr>
        </a:p>
      </dgm:t>
    </dgm:pt>
    <dgm:pt modelId="{184EFBF9-74AC-4668-A9FC-B31D5CDDBDEB}" type="parTrans" cxnId="{24D7C733-DCC7-4A84-B29E-BB2D6B22DADF}">
      <dgm:prSet/>
      <dgm:spPr/>
      <dgm:t>
        <a:bodyPr/>
        <a:lstStyle/>
        <a:p>
          <a:pPr algn="l"/>
          <a:endParaRPr lang="es-MX"/>
        </a:p>
      </dgm:t>
    </dgm:pt>
    <dgm:pt modelId="{8305D4FD-1B03-45A4-9373-D6C83E3AA472}" type="sibTrans" cxnId="{24D7C733-DCC7-4A84-B29E-BB2D6B22DADF}">
      <dgm:prSet/>
      <dgm:spPr/>
      <dgm:t>
        <a:bodyPr/>
        <a:lstStyle/>
        <a:p>
          <a:pPr algn="l"/>
          <a:endParaRPr lang="es-MX"/>
        </a:p>
      </dgm:t>
    </dgm:pt>
    <dgm:pt modelId="{D213B12F-6791-4759-9E44-0A8BDCC7ABAE}">
      <dgm:prSet phldrT="[Texto]" custT="1"/>
      <dgm:spPr/>
      <dgm:t>
        <a:bodyPr lIns="144000"/>
        <a:lstStyle/>
        <a:p>
          <a:pPr algn="l" rtl="0"/>
          <a:r>
            <a:rPr lang="es-MX" sz="1200">
              <a:latin typeface="+mn-lt"/>
              <a:cs typeface="Arial"/>
            </a:rPr>
            <a:t>2. Mejorar </a:t>
          </a:r>
          <a:r>
            <a:rPr lang="es-MX" sz="1200" err="1">
              <a:latin typeface="+mn-lt"/>
              <a:cs typeface="Arial"/>
            </a:rPr>
            <a:t>SiCapital</a:t>
          </a:r>
          <a:r>
            <a:rPr lang="es-MX" sz="1200">
              <a:latin typeface="+mn-lt"/>
              <a:cs typeface="Arial"/>
            </a:rPr>
            <a:t> </a:t>
          </a:r>
          <a:br>
            <a:rPr lang="es-MX" sz="1200">
              <a:latin typeface="+mn-lt"/>
              <a:cs typeface="Arial"/>
            </a:rPr>
          </a:br>
          <a:r>
            <a:rPr lang="es-MX" sz="1200" b="1">
              <a:latin typeface="+mn-lt"/>
              <a:cs typeface="Arial"/>
            </a:rPr>
            <a:t>$172.692,31</a:t>
          </a:r>
        </a:p>
      </dgm:t>
    </dgm:pt>
    <dgm:pt modelId="{638535AE-E6AB-4FBD-B6BC-655F0BD63DC7}" type="parTrans" cxnId="{B6D40192-4CA9-4EBA-A793-A2C246DF35C2}">
      <dgm:prSet/>
      <dgm:spPr/>
      <dgm:t>
        <a:bodyPr/>
        <a:lstStyle/>
        <a:p>
          <a:pPr algn="l"/>
          <a:endParaRPr lang="es-MX"/>
        </a:p>
      </dgm:t>
    </dgm:pt>
    <dgm:pt modelId="{1110D3B9-8F0D-47E5-AEFC-A5FEF80A66F8}" type="sibTrans" cxnId="{B6D40192-4CA9-4EBA-A793-A2C246DF35C2}">
      <dgm:prSet/>
      <dgm:spPr/>
      <dgm:t>
        <a:bodyPr/>
        <a:lstStyle/>
        <a:p>
          <a:pPr algn="l"/>
          <a:endParaRPr lang="es-MX"/>
        </a:p>
      </dgm:t>
    </dgm:pt>
    <dgm:pt modelId="{72EE85A0-27D4-4BAC-9036-526C5449A3A0}">
      <dgm:prSet phldrT="[Texto]" custT="1"/>
      <dgm:spPr/>
      <dgm:t>
        <a:bodyPr lIns="144000"/>
        <a:lstStyle/>
        <a:p>
          <a:pPr algn="l" rtl="0"/>
          <a:r>
            <a:rPr lang="es-MX" sz="1200">
              <a:latin typeface="+mn-lt"/>
              <a:cs typeface="Arial"/>
            </a:rPr>
            <a:t>3. Adquirir e Implementar</a:t>
          </a:r>
        </a:p>
        <a:p>
          <a:pPr algn="l"/>
          <a:r>
            <a:rPr lang="es-MX" sz="1200" b="1">
              <a:latin typeface="+mn-lt"/>
              <a:cs typeface="Arial"/>
            </a:rPr>
            <a:t>$93.366,93</a:t>
          </a:r>
        </a:p>
      </dgm:t>
    </dgm:pt>
    <dgm:pt modelId="{A345BC76-9199-4931-9B44-909A7898DF6F}" type="parTrans" cxnId="{FB5BF2A6-B4FE-4FB0-97BE-FEDF1DCA1D3B}">
      <dgm:prSet/>
      <dgm:spPr/>
      <dgm:t>
        <a:bodyPr/>
        <a:lstStyle/>
        <a:p>
          <a:pPr algn="l"/>
          <a:endParaRPr lang="es-MX"/>
        </a:p>
      </dgm:t>
    </dgm:pt>
    <dgm:pt modelId="{1ACED43D-A5D2-4F03-A2E9-050D85E3C97B}" type="sibTrans" cxnId="{FB5BF2A6-B4FE-4FB0-97BE-FEDF1DCA1D3B}">
      <dgm:prSet/>
      <dgm:spPr/>
      <dgm:t>
        <a:bodyPr/>
        <a:lstStyle/>
        <a:p>
          <a:pPr algn="l"/>
          <a:endParaRPr lang="es-MX"/>
        </a:p>
      </dgm:t>
    </dgm:pt>
    <dgm:pt modelId="{9C9D5F2F-9788-4E8B-8816-A36AD9E8A786}">
      <dgm:prSet custT="1"/>
      <dgm:spPr/>
      <dgm:t>
        <a:bodyPr lIns="144000" tIns="72000" rIns="144000" bIns="72000"/>
        <a:lstStyle/>
        <a:p>
          <a:pPr algn="l"/>
          <a:r>
            <a:rPr lang="es-CO" sz="1200" b="1" noProof="0">
              <a:latin typeface="+mn-lt"/>
              <a:cs typeface="Arial"/>
            </a:rPr>
            <a:t>Ausencia de estándares, metodologías y documentación</a:t>
          </a:r>
          <a:r>
            <a:rPr lang="es-CO" sz="1200" noProof="0">
              <a:latin typeface="+mn-lt"/>
              <a:cs typeface="Arial"/>
            </a:rPr>
            <a:t> de </a:t>
          </a:r>
          <a:br>
            <a:rPr lang="es-CO" sz="1200" noProof="0">
              <a:latin typeface="+mn-lt"/>
              <a:cs typeface="Arial"/>
            </a:rPr>
          </a:br>
          <a:r>
            <a:rPr lang="es-CO" sz="1200" noProof="0">
              <a:latin typeface="+mn-lt"/>
              <a:cs typeface="Arial"/>
            </a:rPr>
            <a:t>Desarrollo de Software</a:t>
          </a:r>
          <a:r>
            <a:rPr lang="es-CO" sz="1200">
              <a:latin typeface="+mn-lt"/>
              <a:cs typeface="Arial"/>
            </a:rPr>
            <a:t>.</a:t>
          </a:r>
          <a:endParaRPr lang="es-MX" sz="1200">
            <a:latin typeface="+mn-lt"/>
            <a:cs typeface="Arial" panose="020B0604020202020204" pitchFamily="34" charset="0"/>
          </a:endParaRPr>
        </a:p>
      </dgm:t>
    </dgm:pt>
    <dgm:pt modelId="{6C056915-181D-491B-BDA8-D9C791236B44}" type="parTrans" cxnId="{772793DB-5D96-40E3-8709-0535E9350652}">
      <dgm:prSet/>
      <dgm:spPr/>
      <dgm:t>
        <a:bodyPr/>
        <a:lstStyle/>
        <a:p>
          <a:pPr algn="l"/>
          <a:endParaRPr lang="es-MX"/>
        </a:p>
      </dgm:t>
    </dgm:pt>
    <dgm:pt modelId="{4CD007EE-6571-43D6-8C41-5D0AAB1E0766}" type="sibTrans" cxnId="{772793DB-5D96-40E3-8709-0535E9350652}">
      <dgm:prSet/>
      <dgm:spPr/>
      <dgm:t>
        <a:bodyPr/>
        <a:lstStyle/>
        <a:p>
          <a:pPr algn="l"/>
          <a:endParaRPr lang="es-MX"/>
        </a:p>
      </dgm:t>
    </dgm:pt>
    <dgm:pt modelId="{E8EF0E61-7129-419C-A309-23CA3011959F}">
      <dgm:prSet custT="1"/>
      <dgm:spPr/>
      <dgm:t>
        <a:bodyPr lIns="144000" tIns="72000" rIns="144000" bIns="72000"/>
        <a:lstStyle/>
        <a:p>
          <a:pPr algn="l"/>
          <a:r>
            <a:rPr lang="es-MX" sz="1200" b="1">
              <a:latin typeface="+mn-lt"/>
              <a:cs typeface="Arial"/>
            </a:rPr>
            <a:t>Complejidad e inestabilidad</a:t>
          </a:r>
          <a:r>
            <a:rPr lang="es-MX" sz="1200">
              <a:latin typeface="+mn-lt"/>
              <a:cs typeface="Arial"/>
            </a:rPr>
            <a:t> plataformas de infraestructura.</a:t>
          </a:r>
        </a:p>
      </dgm:t>
    </dgm:pt>
    <dgm:pt modelId="{EC605812-C624-49F1-9A6F-790D241D7D49}" type="parTrans" cxnId="{13C9106C-3FD8-48BF-9F5F-6FB6F49FEE81}">
      <dgm:prSet/>
      <dgm:spPr/>
      <dgm:t>
        <a:bodyPr/>
        <a:lstStyle/>
        <a:p>
          <a:pPr algn="l"/>
          <a:endParaRPr lang="es-MX"/>
        </a:p>
      </dgm:t>
    </dgm:pt>
    <dgm:pt modelId="{90D3D85F-8DD4-4B0A-82D3-1D371A2CE292}" type="sibTrans" cxnId="{13C9106C-3FD8-48BF-9F5F-6FB6F49FEE81}">
      <dgm:prSet/>
      <dgm:spPr/>
      <dgm:t>
        <a:bodyPr/>
        <a:lstStyle/>
        <a:p>
          <a:pPr algn="l"/>
          <a:endParaRPr lang="es-MX"/>
        </a:p>
      </dgm:t>
    </dgm:pt>
    <dgm:pt modelId="{5DC2CB3D-1B72-4A78-87C8-386E96ED46FF}">
      <dgm:prSet custT="1"/>
      <dgm:spPr/>
      <dgm:t>
        <a:bodyPr lIns="144000" tIns="72000" rIns="144000" bIns="72000"/>
        <a:lstStyle/>
        <a:p>
          <a:pPr algn="l"/>
          <a:r>
            <a:rPr lang="es-MX" sz="1200" b="1">
              <a:latin typeface="+mn-lt"/>
              <a:cs typeface="Arial"/>
            </a:rPr>
            <a:t>Obsolescencia.</a:t>
          </a:r>
        </a:p>
      </dgm:t>
    </dgm:pt>
    <dgm:pt modelId="{5359E65D-E5A8-4372-B6FC-0B7DD0779B02}" type="parTrans" cxnId="{BE8EDDE0-24A9-430E-85F1-1C13B8739BAF}">
      <dgm:prSet/>
      <dgm:spPr/>
      <dgm:t>
        <a:bodyPr/>
        <a:lstStyle/>
        <a:p>
          <a:pPr algn="l"/>
          <a:endParaRPr lang="es-MX"/>
        </a:p>
      </dgm:t>
    </dgm:pt>
    <dgm:pt modelId="{EB8DA147-7CF3-4B38-9918-D4684AD0DC7B}" type="sibTrans" cxnId="{BE8EDDE0-24A9-430E-85F1-1C13B8739BAF}">
      <dgm:prSet/>
      <dgm:spPr/>
      <dgm:t>
        <a:bodyPr/>
        <a:lstStyle/>
        <a:p>
          <a:pPr algn="l"/>
          <a:endParaRPr lang="es-MX"/>
        </a:p>
      </dgm:t>
    </dgm:pt>
    <dgm:pt modelId="{6085DC75-4F49-4721-BC9F-03B56CA14649}">
      <dgm:prSet custT="1"/>
      <dgm:spPr/>
      <dgm:t>
        <a:bodyPr lIns="144000" tIns="72000" rIns="144000" bIns="72000"/>
        <a:lstStyle/>
        <a:p>
          <a:pPr algn="l"/>
          <a:r>
            <a:rPr lang="es-ES_tradnl" sz="1200">
              <a:latin typeface="+mn-lt"/>
              <a:cs typeface="Arial"/>
            </a:rPr>
            <a:t>Se determinan </a:t>
          </a:r>
          <a:r>
            <a:rPr lang="es-ES_tradnl" sz="1200" b="1">
              <a:latin typeface="+mn-lt"/>
              <a:cs typeface="Arial"/>
            </a:rPr>
            <a:t>30 riesgos de seguridad con severidad inherente extrema.</a:t>
          </a:r>
          <a:endParaRPr lang="es-MX" sz="1200" b="1">
            <a:latin typeface="+mn-lt"/>
            <a:cs typeface="Arial" panose="020B0604020202020204" pitchFamily="34" charset="0"/>
          </a:endParaRPr>
        </a:p>
      </dgm:t>
    </dgm:pt>
    <dgm:pt modelId="{92C6446B-BC81-4F33-B390-B9DB148BBAFB}" type="parTrans" cxnId="{D735FD84-8507-4370-A612-D7C9DDDD67DF}">
      <dgm:prSet/>
      <dgm:spPr/>
      <dgm:t>
        <a:bodyPr/>
        <a:lstStyle/>
        <a:p>
          <a:pPr algn="l"/>
          <a:endParaRPr lang="es-MX"/>
        </a:p>
      </dgm:t>
    </dgm:pt>
    <dgm:pt modelId="{5308DCCA-78C7-4394-A9FF-FA0CDCB8BC83}" type="sibTrans" cxnId="{D735FD84-8507-4370-A612-D7C9DDDD67DF}">
      <dgm:prSet/>
      <dgm:spPr/>
      <dgm:t>
        <a:bodyPr/>
        <a:lstStyle/>
        <a:p>
          <a:pPr algn="l"/>
          <a:endParaRPr lang="es-MX"/>
        </a:p>
      </dgm:t>
    </dgm:pt>
    <dgm:pt modelId="{864784F6-8834-4D63-ACC9-7B748A7BBA1B}">
      <dgm:prSet custT="1"/>
      <dgm:spPr/>
      <dgm:t>
        <a:bodyPr lIns="144000" tIns="72000" rIns="144000" bIns="72000"/>
        <a:lstStyle/>
        <a:p>
          <a:pPr algn="l" rtl="0"/>
          <a:r>
            <a:rPr lang="es-ES_tradnl" sz="1200">
              <a:latin typeface="+mn-lt"/>
              <a:cs typeface="Arial"/>
            </a:rPr>
            <a:t>Recomendación: </a:t>
          </a:r>
          <a:r>
            <a:rPr lang="es-ES_tradnl" sz="1200" b="1">
              <a:latin typeface="+mn-lt"/>
              <a:cs typeface="Arial"/>
            </a:rPr>
            <a:t>adquirir un Sistema Integrado de Información con los estándares de seguridad y disponibilidad requeridos</a:t>
          </a:r>
          <a:r>
            <a:rPr lang="es-ES_tradnl" sz="1200">
              <a:latin typeface="+mn-lt"/>
              <a:cs typeface="Arial"/>
            </a:rPr>
            <a:t>.</a:t>
          </a:r>
          <a:endParaRPr lang="es-MX" sz="1200">
            <a:latin typeface="+mn-lt"/>
            <a:cs typeface="Arial"/>
          </a:endParaRPr>
        </a:p>
      </dgm:t>
    </dgm:pt>
    <dgm:pt modelId="{72FAD352-D436-462C-B4EE-6FB151075129}" type="parTrans" cxnId="{BDE4908E-10D9-411D-A427-BE291968C9AF}">
      <dgm:prSet/>
      <dgm:spPr/>
      <dgm:t>
        <a:bodyPr/>
        <a:lstStyle/>
        <a:p>
          <a:pPr algn="l"/>
          <a:endParaRPr lang="es-MX"/>
        </a:p>
      </dgm:t>
    </dgm:pt>
    <dgm:pt modelId="{8B95DADA-88E6-4345-9119-58DBB4E67DE3}" type="sibTrans" cxnId="{BDE4908E-10D9-411D-A427-BE291968C9AF}">
      <dgm:prSet/>
      <dgm:spPr/>
      <dgm:t>
        <a:bodyPr/>
        <a:lstStyle/>
        <a:p>
          <a:pPr algn="l"/>
          <a:endParaRPr lang="es-MX"/>
        </a:p>
      </dgm:t>
    </dgm:pt>
    <dgm:pt modelId="{D2109A85-4CB6-4FB0-81D0-781850B38697}">
      <dgm:prSet phldrT="[Texto]"/>
      <dgm:spPr/>
      <dgm:t>
        <a:bodyPr lIns="144000" tIns="72000" bIns="72000"/>
        <a:lstStyle/>
        <a:p>
          <a:pPr algn="ctr"/>
          <a:r>
            <a:rPr lang="es-MX" b="1"/>
            <a:t>Diagnóstico DIT / Experiencias anteriores</a:t>
          </a:r>
        </a:p>
      </dgm:t>
    </dgm:pt>
    <dgm:pt modelId="{BF565E72-E6CB-4A78-A454-F2D66BD213BD}" type="sibTrans" cxnId="{105EBAEA-6599-4623-900A-7C4D286355D6}">
      <dgm:prSet/>
      <dgm:spPr/>
      <dgm:t>
        <a:bodyPr/>
        <a:lstStyle/>
        <a:p>
          <a:pPr algn="l"/>
          <a:endParaRPr lang="es-MX"/>
        </a:p>
      </dgm:t>
    </dgm:pt>
    <dgm:pt modelId="{9E46F614-3F52-405A-B4C4-B8171DB6ED30}" type="parTrans" cxnId="{105EBAEA-6599-4623-900A-7C4D286355D6}">
      <dgm:prSet/>
      <dgm:spPr/>
      <dgm:t>
        <a:bodyPr/>
        <a:lstStyle/>
        <a:p>
          <a:pPr algn="l"/>
          <a:endParaRPr lang="es-MX"/>
        </a:p>
      </dgm:t>
    </dgm:pt>
    <dgm:pt modelId="{E64CA8A8-AF57-4D4D-A0BF-F085A46529F0}">
      <dgm:prSet custT="1"/>
      <dgm:spPr/>
      <dgm:t>
        <a:bodyPr lIns="144000" tIns="72000" rIns="144000" bIns="72000"/>
        <a:lstStyle/>
        <a:p>
          <a:pPr algn="ctr"/>
          <a:r>
            <a:rPr lang="es-CO" sz="1200">
              <a:latin typeface="+mn-lt"/>
              <a:cs typeface="Arial"/>
            </a:rPr>
            <a:t>Colaboración con</a:t>
          </a:r>
          <a:r>
            <a:rPr lang="es-CO" sz="1200" b="1">
              <a:latin typeface="+mn-lt"/>
              <a:cs typeface="Arial"/>
            </a:rPr>
            <a:t> </a:t>
          </a:r>
          <a:r>
            <a:rPr lang="es-CO" sz="1200" b="1" err="1">
              <a:latin typeface="+mn-lt"/>
              <a:cs typeface="Arial"/>
            </a:rPr>
            <a:t>Invest</a:t>
          </a:r>
          <a:r>
            <a:rPr lang="es-CO" sz="1200" b="1">
              <a:latin typeface="+mn-lt"/>
              <a:cs typeface="Arial"/>
            </a:rPr>
            <a:t> in Bogotá.</a:t>
          </a:r>
          <a:endParaRPr lang="es-MX" sz="1200" b="1">
            <a:latin typeface="+mn-lt"/>
            <a:cs typeface="Arial"/>
          </a:endParaRPr>
        </a:p>
      </dgm:t>
    </dgm:pt>
    <dgm:pt modelId="{BCFBA099-BAC1-4EE5-8CEE-BA40AE503BB9}" type="parTrans" cxnId="{9DDBAE93-61CA-4823-8137-BF81014D1DFA}">
      <dgm:prSet/>
      <dgm:spPr/>
      <dgm:t>
        <a:bodyPr/>
        <a:lstStyle/>
        <a:p>
          <a:pPr algn="l"/>
          <a:endParaRPr lang="es-MX"/>
        </a:p>
      </dgm:t>
    </dgm:pt>
    <dgm:pt modelId="{29F2D833-5906-4A5B-9916-CB3122CB1830}" type="sibTrans" cxnId="{9DDBAE93-61CA-4823-8137-BF81014D1DFA}">
      <dgm:prSet/>
      <dgm:spPr/>
      <dgm:t>
        <a:bodyPr/>
        <a:lstStyle/>
        <a:p>
          <a:pPr algn="l"/>
          <a:endParaRPr lang="es-MX"/>
        </a:p>
      </dgm:t>
    </dgm:pt>
    <dgm:pt modelId="{761418F3-A915-4E16-AB0A-DE110B304C71}">
      <dgm:prSet custT="1"/>
      <dgm:spPr/>
      <dgm:t>
        <a:bodyPr lIns="144000" tIns="72000" rIns="144000" bIns="72000"/>
        <a:lstStyle/>
        <a:p>
          <a:pPr algn="ctr"/>
          <a:r>
            <a:rPr lang="es-CO" sz="1200">
              <a:latin typeface="+mn-lt"/>
              <a:cs typeface="Arial"/>
            </a:rPr>
            <a:t>Entendimiento del </a:t>
          </a:r>
          <a:r>
            <a:rPr lang="es-CO" sz="1200" b="1">
              <a:latin typeface="+mn-lt"/>
              <a:cs typeface="Arial"/>
            </a:rPr>
            <a:t>mercado de soluciones tecnológicas para la administración tributaria</a:t>
          </a:r>
          <a:r>
            <a:rPr lang="es-CO" sz="1200">
              <a:latin typeface="+mn-lt"/>
              <a:cs typeface="Arial"/>
            </a:rPr>
            <a:t>.</a:t>
          </a:r>
          <a:endParaRPr lang="es-MX" sz="1200">
            <a:latin typeface="+mn-lt"/>
            <a:cs typeface="Arial"/>
          </a:endParaRPr>
        </a:p>
      </dgm:t>
    </dgm:pt>
    <dgm:pt modelId="{14486F03-623A-4FE1-817C-EE7BDB7139B2}" type="parTrans" cxnId="{F007F702-9FAC-4E53-BFBF-7BEA147DED7F}">
      <dgm:prSet/>
      <dgm:spPr/>
      <dgm:t>
        <a:bodyPr/>
        <a:lstStyle/>
        <a:p>
          <a:pPr algn="l"/>
          <a:endParaRPr lang="es-MX"/>
        </a:p>
      </dgm:t>
    </dgm:pt>
    <dgm:pt modelId="{89565DD9-BDD6-47CD-A52A-1B130BBFEAF5}" type="sibTrans" cxnId="{F007F702-9FAC-4E53-BFBF-7BEA147DED7F}">
      <dgm:prSet/>
      <dgm:spPr/>
      <dgm:t>
        <a:bodyPr/>
        <a:lstStyle/>
        <a:p>
          <a:pPr algn="l"/>
          <a:endParaRPr lang="es-MX"/>
        </a:p>
      </dgm:t>
    </dgm:pt>
    <dgm:pt modelId="{2EE3C697-1AC8-4A58-BCDC-0C3175528526}">
      <dgm:prSet custT="1"/>
      <dgm:spPr/>
      <dgm:t>
        <a:bodyPr lIns="144000" tIns="72000" rIns="144000" bIns="72000"/>
        <a:lstStyle/>
        <a:p>
          <a:pPr algn="ctr"/>
          <a:r>
            <a:rPr lang="es-CO" sz="1200" b="1">
              <a:latin typeface="+mn-lt"/>
              <a:cs typeface="Arial"/>
            </a:rPr>
            <a:t>Aproximación a la oferta</a:t>
          </a:r>
          <a:r>
            <a:rPr lang="es-CO" sz="1200">
              <a:latin typeface="+mn-lt"/>
              <a:cs typeface="Arial"/>
            </a:rPr>
            <a:t> a través de sesiones de trabajo con fabricantes e integradores.</a:t>
          </a:r>
          <a:endParaRPr lang="es-MX" sz="1200">
            <a:latin typeface="+mn-lt"/>
            <a:cs typeface="Arial"/>
          </a:endParaRPr>
        </a:p>
      </dgm:t>
    </dgm:pt>
    <dgm:pt modelId="{2A83A783-1775-47DC-81F3-C5FB777457A2}" type="parTrans" cxnId="{601D3A5A-B8D1-4E46-94A7-D6B0EFCD3788}">
      <dgm:prSet/>
      <dgm:spPr/>
      <dgm:t>
        <a:bodyPr/>
        <a:lstStyle/>
        <a:p>
          <a:pPr algn="l"/>
          <a:endParaRPr lang="es-MX"/>
        </a:p>
      </dgm:t>
    </dgm:pt>
    <dgm:pt modelId="{9B611B03-16A9-4501-A1A7-C717E4E14DAA}" type="sibTrans" cxnId="{601D3A5A-B8D1-4E46-94A7-D6B0EFCD3788}">
      <dgm:prSet/>
      <dgm:spPr/>
      <dgm:t>
        <a:bodyPr/>
        <a:lstStyle/>
        <a:p>
          <a:pPr algn="l"/>
          <a:endParaRPr lang="es-MX"/>
        </a:p>
      </dgm:t>
    </dgm:pt>
    <dgm:pt modelId="{7DF94AB9-8420-49F1-88BB-6F940A45F725}">
      <dgm:prSet custT="1"/>
      <dgm:spPr/>
      <dgm:t>
        <a:bodyPr lIns="144000" tIns="72000" rIns="144000" bIns="72000"/>
        <a:lstStyle/>
        <a:p>
          <a:pPr algn="ctr">
            <a:buNone/>
          </a:pPr>
          <a:r>
            <a:rPr lang="es-CO" sz="1200" b="1" err="1">
              <a:latin typeface="+mn-lt"/>
              <a:cs typeface="Arial"/>
            </a:rPr>
            <a:t>Request</a:t>
          </a:r>
          <a:r>
            <a:rPr lang="es-CO" sz="1200" b="1">
              <a:latin typeface="+mn-lt"/>
              <a:cs typeface="Arial"/>
            </a:rPr>
            <a:t> </a:t>
          </a:r>
          <a:r>
            <a:rPr lang="es-CO" sz="1200" b="1" err="1">
              <a:latin typeface="+mn-lt"/>
              <a:cs typeface="Arial"/>
            </a:rPr>
            <a:t>for</a:t>
          </a:r>
          <a:r>
            <a:rPr lang="es-CO" sz="1200" b="1">
              <a:latin typeface="+mn-lt"/>
              <a:cs typeface="Arial"/>
            </a:rPr>
            <a:t> </a:t>
          </a:r>
          <a:r>
            <a:rPr lang="es-CO" sz="1200" b="1" err="1">
              <a:latin typeface="+mn-lt"/>
              <a:cs typeface="Arial"/>
            </a:rPr>
            <a:t>information</a:t>
          </a:r>
          <a:r>
            <a:rPr lang="es-CO" sz="1200" b="1">
              <a:latin typeface="+mn-lt"/>
              <a:cs typeface="Arial"/>
            </a:rPr>
            <a:t> (RFI</a:t>
          </a:r>
          <a:r>
            <a:rPr lang="es-CO" sz="1200">
              <a:latin typeface="+mn-lt"/>
              <a:cs typeface="Arial"/>
            </a:rPr>
            <a:t>) sobre soluciones tecnológicas para la administración tributaria.</a:t>
          </a:r>
          <a:endParaRPr lang="es-MX" sz="1200">
            <a:latin typeface="+mn-lt"/>
            <a:cs typeface="Arial"/>
          </a:endParaRPr>
        </a:p>
      </dgm:t>
    </dgm:pt>
    <dgm:pt modelId="{7CD38C51-2271-4FD4-AABA-3EC09610F6FF}" type="parTrans" cxnId="{FBB4C6A9-39C1-4E7C-A1D4-ADD992E455CF}">
      <dgm:prSet/>
      <dgm:spPr/>
      <dgm:t>
        <a:bodyPr/>
        <a:lstStyle/>
        <a:p>
          <a:pPr algn="l"/>
          <a:endParaRPr lang="es-MX"/>
        </a:p>
      </dgm:t>
    </dgm:pt>
    <dgm:pt modelId="{BCB8D23F-6B49-496A-AAEB-7F90962E1743}" type="sibTrans" cxnId="{FBB4C6A9-39C1-4E7C-A1D4-ADD992E455CF}">
      <dgm:prSet/>
      <dgm:spPr/>
      <dgm:t>
        <a:bodyPr/>
        <a:lstStyle/>
        <a:p>
          <a:pPr algn="l"/>
          <a:endParaRPr lang="es-MX"/>
        </a:p>
      </dgm:t>
    </dgm:pt>
    <dgm:pt modelId="{82018C51-A771-4914-907A-C80A82FBCE19}">
      <dgm:prSet phldrT="[Texto]" custT="1"/>
      <dgm:spPr/>
      <dgm:t>
        <a:bodyPr/>
        <a:lstStyle/>
        <a:p>
          <a:pPr algn="ctr"/>
          <a:r>
            <a:rPr lang="es-MX" sz="1200" b="0">
              <a:latin typeface="+mn-lt"/>
              <a:cs typeface="Arial"/>
            </a:rPr>
            <a:t>Asesoría Técnica definición de necesidades (Requerimientos CORE).</a:t>
          </a:r>
        </a:p>
      </dgm:t>
    </dgm:pt>
    <dgm:pt modelId="{C63CCFC8-1041-491F-8A14-58B117811CC8}" type="parTrans" cxnId="{79F03C79-1F74-4AD9-A79C-A77C27A196BB}">
      <dgm:prSet/>
      <dgm:spPr/>
      <dgm:t>
        <a:bodyPr/>
        <a:lstStyle/>
        <a:p>
          <a:pPr algn="l"/>
          <a:endParaRPr lang="es-MX"/>
        </a:p>
      </dgm:t>
    </dgm:pt>
    <dgm:pt modelId="{907CB0CA-C78C-4172-B8F7-AFFCF14DF378}" type="sibTrans" cxnId="{79F03C79-1F74-4AD9-A79C-A77C27A196BB}">
      <dgm:prSet/>
      <dgm:spPr/>
      <dgm:t>
        <a:bodyPr/>
        <a:lstStyle/>
        <a:p>
          <a:pPr algn="l"/>
          <a:endParaRPr lang="es-MX"/>
        </a:p>
      </dgm:t>
    </dgm:pt>
    <dgm:pt modelId="{0F2D19DB-49B3-4B2D-B4E0-ED381F21641C}">
      <dgm:prSet phldrT="[Texto]" custT="1"/>
      <dgm:spPr/>
      <dgm:t>
        <a:bodyPr/>
        <a:lstStyle/>
        <a:p>
          <a:pPr algn="ctr"/>
          <a:r>
            <a:rPr lang="es-MX" sz="1200" b="1">
              <a:latin typeface="+mn-lt"/>
              <a:cs typeface="Arial"/>
            </a:rPr>
            <a:t>Exploración de otras </a:t>
          </a:r>
          <a:br>
            <a:rPr lang="es-MX" sz="1200" b="1">
              <a:latin typeface="+mn-lt"/>
              <a:cs typeface="Arial"/>
            </a:rPr>
          </a:br>
          <a:r>
            <a:rPr lang="es-MX" sz="1200" b="1">
              <a:latin typeface="+mn-lt"/>
              <a:cs typeface="Arial"/>
            </a:rPr>
            <a:t>experiencias.*</a:t>
          </a:r>
          <a:endParaRPr lang="es-MX" sz="1200">
            <a:latin typeface="+mn-lt"/>
            <a:cs typeface="Arial"/>
          </a:endParaRPr>
        </a:p>
      </dgm:t>
    </dgm:pt>
    <dgm:pt modelId="{863F84B9-61BE-4984-B613-1027D4C39383}" type="parTrans" cxnId="{938DED24-AD34-4EBD-BBF3-FDFA93E5540E}">
      <dgm:prSet/>
      <dgm:spPr/>
      <dgm:t>
        <a:bodyPr/>
        <a:lstStyle/>
        <a:p>
          <a:pPr algn="l"/>
          <a:endParaRPr lang="es-MX"/>
        </a:p>
      </dgm:t>
    </dgm:pt>
    <dgm:pt modelId="{2553A448-B166-4EB2-A726-1AB16B1B09CC}" type="sibTrans" cxnId="{938DED24-AD34-4EBD-BBF3-FDFA93E5540E}">
      <dgm:prSet/>
      <dgm:spPr/>
      <dgm:t>
        <a:bodyPr/>
        <a:lstStyle/>
        <a:p>
          <a:pPr algn="l"/>
          <a:endParaRPr lang="es-MX"/>
        </a:p>
      </dgm:t>
    </dgm:pt>
    <dgm:pt modelId="{1A05F8D6-CF1A-45EC-A8AF-DC16BD4D0ED6}" type="pres">
      <dgm:prSet presAssocID="{650C00DB-59D3-4EA4-9B42-AA308D92CB3C}" presName="Name0" presStyleCnt="0">
        <dgm:presLayoutVars>
          <dgm:dir/>
          <dgm:animLvl val="lvl"/>
          <dgm:resizeHandles val="exact"/>
        </dgm:presLayoutVars>
      </dgm:prSet>
      <dgm:spPr/>
    </dgm:pt>
    <dgm:pt modelId="{A0F56ED9-5EB3-4400-8BF4-E14996FBF720}" type="pres">
      <dgm:prSet presAssocID="{024BB9FC-F140-421C-8FBB-56C845E2663C}" presName="vertFlow" presStyleCnt="0"/>
      <dgm:spPr/>
    </dgm:pt>
    <dgm:pt modelId="{934E0C49-71F8-445D-B673-32AFEE3A3622}" type="pres">
      <dgm:prSet presAssocID="{024BB9FC-F140-421C-8FBB-56C845E2663C}" presName="header" presStyleLbl="node1" presStyleIdx="0" presStyleCnt="5" custScaleX="85967" custScaleY="120127"/>
      <dgm:spPr/>
    </dgm:pt>
    <dgm:pt modelId="{186BDBA1-DFC0-43CB-8E85-77B34A721DCD}" type="pres">
      <dgm:prSet presAssocID="{C31E4FA4-2BA2-40BE-BE09-B5CED1744F7B}" presName="parTrans" presStyleLbl="sibTrans2D1" presStyleIdx="0" presStyleCnt="19"/>
      <dgm:spPr/>
    </dgm:pt>
    <dgm:pt modelId="{B0D1C5C6-B6A0-42DF-925E-4C8947E0D0BF}" type="pres">
      <dgm:prSet presAssocID="{C1E350EB-0016-4BCF-913D-FF2DF53241B7}" presName="child" presStyleLbl="alignAccFollowNode1" presStyleIdx="0" presStyleCnt="19" custScaleX="85967" custLinFactNeighborX="-1918" custLinFactNeighborY="-1904">
        <dgm:presLayoutVars>
          <dgm:chMax val="0"/>
          <dgm:bulletEnabled val="1"/>
        </dgm:presLayoutVars>
      </dgm:prSet>
      <dgm:spPr/>
    </dgm:pt>
    <dgm:pt modelId="{5DEFE065-2B4C-4B98-A0F2-7B95AF1EAE3E}" type="pres">
      <dgm:prSet presAssocID="{FF034CC5-C3B4-4D20-9B1A-CA5691FCB758}" presName="sibTrans" presStyleLbl="sibTrans2D1" presStyleIdx="1" presStyleCnt="19"/>
      <dgm:spPr/>
    </dgm:pt>
    <dgm:pt modelId="{C70EA002-046A-4818-80F9-A7CCBEAF6DCC}" type="pres">
      <dgm:prSet presAssocID="{CCBF681C-C3F5-4B8C-AAD6-F0ED99568E39}" presName="child" presStyleLbl="alignAccFollowNode1" presStyleIdx="1" presStyleCnt="19" custScaleX="85967" custLinFactNeighborX="-1918" custLinFactNeighborY="-12432">
        <dgm:presLayoutVars>
          <dgm:chMax val="0"/>
          <dgm:bulletEnabled val="1"/>
        </dgm:presLayoutVars>
      </dgm:prSet>
      <dgm:spPr/>
    </dgm:pt>
    <dgm:pt modelId="{909F6BBD-40E5-44CF-BEBA-C0D77E59E849}" type="pres">
      <dgm:prSet presAssocID="{0DDE76F7-41A8-441F-A9C7-B1F0E45706A3}" presName="sibTrans" presStyleLbl="sibTrans2D1" presStyleIdx="2" presStyleCnt="19"/>
      <dgm:spPr/>
    </dgm:pt>
    <dgm:pt modelId="{FEBD2F94-AF99-4872-96DC-4304A592CC2E}" type="pres">
      <dgm:prSet presAssocID="{6085DC75-4F49-4721-BC9F-03B56CA14649}" presName="child" presStyleLbl="alignAccFollowNode1" presStyleIdx="2" presStyleCnt="19" custScaleX="85967" custScaleY="133458" custLinFactNeighborX="-9337" custLinFactNeighborY="-20273">
        <dgm:presLayoutVars>
          <dgm:chMax val="0"/>
          <dgm:bulletEnabled val="1"/>
        </dgm:presLayoutVars>
      </dgm:prSet>
      <dgm:spPr/>
    </dgm:pt>
    <dgm:pt modelId="{2141B930-2D96-47EE-9B1B-8EC8740B7551}" type="pres">
      <dgm:prSet presAssocID="{5308DCCA-78C7-4394-A9FF-FA0CDCB8BC83}" presName="sibTrans" presStyleLbl="sibTrans2D1" presStyleIdx="3" presStyleCnt="19"/>
      <dgm:spPr/>
    </dgm:pt>
    <dgm:pt modelId="{0A28F23B-6255-4584-B49F-91E551E4FAA1}" type="pres">
      <dgm:prSet presAssocID="{864784F6-8834-4D63-ACC9-7B748A7BBA1B}" presName="child" presStyleLbl="alignAccFollowNode1" presStyleIdx="3" presStyleCnt="19" custScaleX="85967" custScaleY="131439">
        <dgm:presLayoutVars>
          <dgm:chMax val="0"/>
          <dgm:bulletEnabled val="1"/>
        </dgm:presLayoutVars>
      </dgm:prSet>
      <dgm:spPr/>
    </dgm:pt>
    <dgm:pt modelId="{654F24EE-79A1-4837-8C5E-50BA9C36095C}" type="pres">
      <dgm:prSet presAssocID="{024BB9FC-F140-421C-8FBB-56C845E2663C}" presName="hSp" presStyleCnt="0"/>
      <dgm:spPr/>
    </dgm:pt>
    <dgm:pt modelId="{AB4ED057-894C-454D-AD92-BAABEB63F3DF}" type="pres">
      <dgm:prSet presAssocID="{D2109A85-4CB6-4FB0-81D0-781850B38697}" presName="vertFlow" presStyleCnt="0"/>
      <dgm:spPr/>
    </dgm:pt>
    <dgm:pt modelId="{42430008-9734-4611-AF5D-3BAF1B7E44A8}" type="pres">
      <dgm:prSet presAssocID="{D2109A85-4CB6-4FB0-81D0-781850B38697}" presName="header" presStyleLbl="node1" presStyleIdx="1" presStyleCnt="5" custScaleX="83143" custScaleY="123156" custLinFactNeighborX="283" custLinFactNeighborY="10209"/>
      <dgm:spPr/>
    </dgm:pt>
    <dgm:pt modelId="{F70ADCA8-610C-4492-BE4D-0777CD6E0687}" type="pres">
      <dgm:prSet presAssocID="{184EFBF9-74AC-4668-A9FC-B31D5CDDBDEB}" presName="parTrans" presStyleLbl="sibTrans2D1" presStyleIdx="4" presStyleCnt="19"/>
      <dgm:spPr/>
    </dgm:pt>
    <dgm:pt modelId="{60D4744B-87AE-4CA5-852D-ADAD2B7232FE}" type="pres">
      <dgm:prSet presAssocID="{280629F3-37A5-4525-ABD0-90BDBDA1F772}" presName="child" presStyleLbl="alignAccFollowNode1" presStyleIdx="4" presStyleCnt="19" custScaleX="83143">
        <dgm:presLayoutVars>
          <dgm:chMax val="0"/>
          <dgm:bulletEnabled val="1"/>
        </dgm:presLayoutVars>
      </dgm:prSet>
      <dgm:spPr/>
    </dgm:pt>
    <dgm:pt modelId="{0C836A74-5FF3-47BF-9E22-82D2E2EDD69D}" type="pres">
      <dgm:prSet presAssocID="{8305D4FD-1B03-45A4-9373-D6C83E3AA472}" presName="sibTrans" presStyleLbl="sibTrans2D1" presStyleIdx="5" presStyleCnt="19"/>
      <dgm:spPr/>
    </dgm:pt>
    <dgm:pt modelId="{A07EE28D-A8DF-4813-A0F1-AA309C709DA8}" type="pres">
      <dgm:prSet presAssocID="{9C9D5F2F-9788-4E8B-8816-A36AD9E8A786}" presName="child" presStyleLbl="alignAccFollowNode1" presStyleIdx="5" presStyleCnt="19" custScaleX="83143" custScaleY="115269">
        <dgm:presLayoutVars>
          <dgm:chMax val="0"/>
          <dgm:bulletEnabled val="1"/>
        </dgm:presLayoutVars>
      </dgm:prSet>
      <dgm:spPr/>
    </dgm:pt>
    <dgm:pt modelId="{3C08B6C0-B2B2-444E-9BBB-BA6A6B6E7472}" type="pres">
      <dgm:prSet presAssocID="{4CD007EE-6571-43D6-8C41-5D0AAB1E0766}" presName="sibTrans" presStyleLbl="sibTrans2D1" presStyleIdx="6" presStyleCnt="19"/>
      <dgm:spPr/>
    </dgm:pt>
    <dgm:pt modelId="{FB7A1B99-911C-454A-B862-F882DF07D9D1}" type="pres">
      <dgm:prSet presAssocID="{E8EF0E61-7129-419C-A309-23CA3011959F}" presName="child" presStyleLbl="alignAccFollowNode1" presStyleIdx="6" presStyleCnt="19" custScaleX="83143" custScaleY="93108" custLinFactNeighborY="32682">
        <dgm:presLayoutVars>
          <dgm:chMax val="0"/>
          <dgm:bulletEnabled val="1"/>
        </dgm:presLayoutVars>
      </dgm:prSet>
      <dgm:spPr/>
    </dgm:pt>
    <dgm:pt modelId="{2DD23B55-2F48-437A-BEEC-1F1D7402D032}" type="pres">
      <dgm:prSet presAssocID="{90D3D85F-8DD4-4B0A-82D3-1D371A2CE292}" presName="sibTrans" presStyleLbl="sibTrans2D1" presStyleIdx="7" presStyleCnt="19"/>
      <dgm:spPr/>
    </dgm:pt>
    <dgm:pt modelId="{5A6C2445-9928-4233-8360-BAF3FEF93B2F}" type="pres">
      <dgm:prSet presAssocID="{5DC2CB3D-1B72-4A78-87C8-386E96ED46FF}" presName="child" presStyleLbl="alignAccFollowNode1" presStyleIdx="7" presStyleCnt="19" custScaleX="83143" custLinFactNeighborX="219" custLinFactNeighborY="56370">
        <dgm:presLayoutVars>
          <dgm:chMax val="0"/>
          <dgm:bulletEnabled val="1"/>
        </dgm:presLayoutVars>
      </dgm:prSet>
      <dgm:spPr/>
    </dgm:pt>
    <dgm:pt modelId="{7C154537-E787-49F3-887D-E55E6CD3B4F6}" type="pres">
      <dgm:prSet presAssocID="{D2109A85-4CB6-4FB0-81D0-781850B38697}" presName="hSp" presStyleCnt="0"/>
      <dgm:spPr/>
    </dgm:pt>
    <dgm:pt modelId="{2880C6A5-A880-46C2-AFCE-307E577A1D4C}" type="pres">
      <dgm:prSet presAssocID="{B3DFE4CE-6974-45CC-A0E9-5EDE95584F89}" presName="vertFlow" presStyleCnt="0"/>
      <dgm:spPr/>
    </dgm:pt>
    <dgm:pt modelId="{949C39D6-23E2-435C-B0AC-5FB5C689CA44}" type="pres">
      <dgm:prSet presAssocID="{B3DFE4CE-6974-45CC-A0E9-5EDE95584F89}" presName="header" presStyleLbl="node1" presStyleIdx="2" presStyleCnt="5" custScaleX="80028" custScaleY="126185"/>
      <dgm:spPr/>
    </dgm:pt>
    <dgm:pt modelId="{09734EDA-1ADC-46EC-BA1E-A909AA45F27B}" type="pres">
      <dgm:prSet presAssocID="{BCFBA099-BAC1-4EE5-8CEE-BA40AE503BB9}" presName="parTrans" presStyleLbl="sibTrans2D1" presStyleIdx="8" presStyleCnt="19"/>
      <dgm:spPr/>
    </dgm:pt>
    <dgm:pt modelId="{8DB1A938-89F4-4E53-A46D-F7A5C72E647E}" type="pres">
      <dgm:prSet presAssocID="{E64CA8A8-AF57-4D4D-A0BF-F085A46529F0}" presName="child" presStyleLbl="alignAccFollowNode1" presStyleIdx="8" presStyleCnt="19" custScaleX="80028" custLinFactNeighborY="-5957">
        <dgm:presLayoutVars>
          <dgm:chMax val="0"/>
          <dgm:bulletEnabled val="1"/>
        </dgm:presLayoutVars>
      </dgm:prSet>
      <dgm:spPr/>
    </dgm:pt>
    <dgm:pt modelId="{149C2E1E-F6B0-4B8A-AC39-A64DA46F4182}" type="pres">
      <dgm:prSet presAssocID="{29F2D833-5906-4A5B-9916-CB3122CB1830}" presName="sibTrans" presStyleLbl="sibTrans2D1" presStyleIdx="9" presStyleCnt="19"/>
      <dgm:spPr/>
    </dgm:pt>
    <dgm:pt modelId="{54A7103D-A5BE-43DB-9C06-CD9ED56F9753}" type="pres">
      <dgm:prSet presAssocID="{761418F3-A915-4E16-AB0A-DE110B304C71}" presName="child" presStyleLbl="alignAccFollowNode1" presStyleIdx="9" presStyleCnt="19" custScaleX="80028" custLinFactNeighborY="23828">
        <dgm:presLayoutVars>
          <dgm:chMax val="0"/>
          <dgm:bulletEnabled val="1"/>
        </dgm:presLayoutVars>
      </dgm:prSet>
      <dgm:spPr/>
    </dgm:pt>
    <dgm:pt modelId="{2338183C-C9EF-4D1B-985C-D4F6CEC07CF9}" type="pres">
      <dgm:prSet presAssocID="{89565DD9-BDD6-47CD-A52A-1B130BBFEAF5}" presName="sibTrans" presStyleLbl="sibTrans2D1" presStyleIdx="10" presStyleCnt="19"/>
      <dgm:spPr/>
    </dgm:pt>
    <dgm:pt modelId="{93AA17E3-DDFE-40A2-BA0D-519429647452}" type="pres">
      <dgm:prSet presAssocID="{2EE3C697-1AC8-4A58-BCDC-0C3175528526}" presName="child" presStyleLbl="alignAccFollowNode1" presStyleIdx="10" presStyleCnt="19" custScaleX="80028" custLinFactNeighborX="619" custLinFactNeighborY="65524">
        <dgm:presLayoutVars>
          <dgm:chMax val="0"/>
          <dgm:bulletEnabled val="1"/>
        </dgm:presLayoutVars>
      </dgm:prSet>
      <dgm:spPr/>
    </dgm:pt>
    <dgm:pt modelId="{C928123D-A5E7-4064-A7B1-8658807F1209}" type="pres">
      <dgm:prSet presAssocID="{9B611B03-16A9-4501-A1A7-C717E4E14DAA}" presName="sibTrans" presStyleLbl="sibTrans2D1" presStyleIdx="11" presStyleCnt="19"/>
      <dgm:spPr/>
    </dgm:pt>
    <dgm:pt modelId="{DBA1F94E-4408-49C0-AF7E-678D9A733C00}" type="pres">
      <dgm:prSet presAssocID="{7DF94AB9-8420-49F1-88BB-6F940A45F725}" presName="child" presStyleLbl="alignAccFollowNode1" presStyleIdx="11" presStyleCnt="19" custScaleX="80028" custLinFactNeighborX="98" custLinFactNeighborY="94791">
        <dgm:presLayoutVars>
          <dgm:chMax val="0"/>
          <dgm:bulletEnabled val="1"/>
        </dgm:presLayoutVars>
      </dgm:prSet>
      <dgm:spPr/>
    </dgm:pt>
    <dgm:pt modelId="{17F596AD-57DE-440E-B81B-88F4DBC4025E}" type="pres">
      <dgm:prSet presAssocID="{B3DFE4CE-6974-45CC-A0E9-5EDE95584F89}" presName="hSp" presStyleCnt="0"/>
      <dgm:spPr/>
    </dgm:pt>
    <dgm:pt modelId="{2F3025F7-EE11-4799-BD8E-AFB88FDA9E04}" type="pres">
      <dgm:prSet presAssocID="{31B891AF-D8B9-48BC-B37F-EEAFC525E9F8}" presName="vertFlow" presStyleCnt="0"/>
      <dgm:spPr/>
    </dgm:pt>
    <dgm:pt modelId="{7FA711A8-C0DB-477E-83A3-582B5696A4AB}" type="pres">
      <dgm:prSet presAssocID="{31B891AF-D8B9-48BC-B37F-EEAFC525E9F8}" presName="header" presStyleLbl="node1" presStyleIdx="3" presStyleCnt="5" custScaleX="76192" custScaleY="123363"/>
      <dgm:spPr/>
    </dgm:pt>
    <dgm:pt modelId="{853BF8B9-FB9C-4345-BC25-48EA7EC9005A}" type="pres">
      <dgm:prSet presAssocID="{D77460A9-A276-41DE-8357-6A6B9A438348}" presName="parTrans" presStyleLbl="sibTrans2D1" presStyleIdx="12" presStyleCnt="19"/>
      <dgm:spPr/>
    </dgm:pt>
    <dgm:pt modelId="{09A4AC82-9F48-49AA-9D58-774C0F22C232}" type="pres">
      <dgm:prSet presAssocID="{1E5AD7CF-79E0-4ACD-89CF-FC6CF76A37C3}" presName="child" presStyleLbl="alignAccFollowNode1" presStyleIdx="12" presStyleCnt="19" custScaleX="76192" custLinFactNeighborY="5671">
        <dgm:presLayoutVars>
          <dgm:chMax val="0"/>
          <dgm:bulletEnabled val="1"/>
        </dgm:presLayoutVars>
      </dgm:prSet>
      <dgm:spPr/>
    </dgm:pt>
    <dgm:pt modelId="{6904163B-5C6E-45B4-BA10-C523C0792F87}" type="pres">
      <dgm:prSet presAssocID="{D28A6F93-5EA6-4F8A-B32D-65AA575D465B}" presName="sibTrans" presStyleLbl="sibTrans2D1" presStyleIdx="13" presStyleCnt="19"/>
      <dgm:spPr/>
    </dgm:pt>
    <dgm:pt modelId="{4C7D8E94-A8CD-4BF1-AB46-24899A75B77C}" type="pres">
      <dgm:prSet presAssocID="{6AE0D9FC-0DB7-4F44-B371-AD756FB48E8B}" presName="child" presStyleLbl="alignAccFollowNode1" presStyleIdx="13" presStyleCnt="19" custScaleX="76192" custLinFactNeighborY="28355">
        <dgm:presLayoutVars>
          <dgm:chMax val="0"/>
          <dgm:bulletEnabled val="1"/>
        </dgm:presLayoutVars>
      </dgm:prSet>
      <dgm:spPr/>
    </dgm:pt>
    <dgm:pt modelId="{16704101-961C-4591-97E1-F4854AE16423}" type="pres">
      <dgm:prSet presAssocID="{F7568CE5-244A-4097-A4E9-C62CDEBC9C7C}" presName="sibTrans" presStyleLbl="sibTrans2D1" presStyleIdx="14" presStyleCnt="19"/>
      <dgm:spPr/>
    </dgm:pt>
    <dgm:pt modelId="{EF024B6B-690B-4F23-81A4-E1A9E20720FC}" type="pres">
      <dgm:prSet presAssocID="{82018C51-A771-4914-907A-C80A82FBCE19}" presName="child" presStyleLbl="alignAccFollowNode1" presStyleIdx="14" presStyleCnt="19" custScaleX="76192" custLinFactNeighborY="85064">
        <dgm:presLayoutVars>
          <dgm:chMax val="0"/>
          <dgm:bulletEnabled val="1"/>
        </dgm:presLayoutVars>
      </dgm:prSet>
      <dgm:spPr/>
    </dgm:pt>
    <dgm:pt modelId="{59E68161-8036-48D0-B46A-294E309972BE}" type="pres">
      <dgm:prSet presAssocID="{907CB0CA-C78C-4172-B8F7-AFFCF14DF378}" presName="sibTrans" presStyleLbl="sibTrans2D1" presStyleIdx="15" presStyleCnt="19"/>
      <dgm:spPr/>
    </dgm:pt>
    <dgm:pt modelId="{CBF6955B-E7CC-4AA3-B60F-877DF8C80D31}" type="pres">
      <dgm:prSet presAssocID="{0F2D19DB-49B3-4B2D-B4E0-ED381F21641C}" presName="child" presStyleLbl="alignAccFollowNode1" presStyleIdx="15" presStyleCnt="19" custScaleX="76192" custLinFactY="2416" custLinFactNeighborX="1757" custLinFactNeighborY="100000">
        <dgm:presLayoutVars>
          <dgm:chMax val="0"/>
          <dgm:bulletEnabled val="1"/>
        </dgm:presLayoutVars>
      </dgm:prSet>
      <dgm:spPr/>
    </dgm:pt>
    <dgm:pt modelId="{C527DFA0-CA47-49B3-A526-D1578A6F38BC}" type="pres">
      <dgm:prSet presAssocID="{31B891AF-D8B9-48BC-B37F-EEAFC525E9F8}" presName="hSp" presStyleCnt="0"/>
      <dgm:spPr/>
    </dgm:pt>
    <dgm:pt modelId="{CE86D67D-2279-4FAC-BEE4-D3B118BB41BE}" type="pres">
      <dgm:prSet presAssocID="{D8D6DEDA-4461-4E15-8F42-673C5663E873}" presName="vertFlow" presStyleCnt="0"/>
      <dgm:spPr/>
    </dgm:pt>
    <dgm:pt modelId="{807B046B-0804-48D2-AADE-227ED8447C87}" type="pres">
      <dgm:prSet presAssocID="{D8D6DEDA-4461-4E15-8F42-673C5663E873}" presName="header" presStyleLbl="node1" presStyleIdx="4" presStyleCnt="5" custScaleX="71715" custScaleY="119396" custLinFactNeighborX="-813" custLinFactNeighborY="9436"/>
      <dgm:spPr/>
    </dgm:pt>
    <dgm:pt modelId="{40F72F72-07AC-49C5-9ED8-0F4A7CE471E2}" type="pres">
      <dgm:prSet presAssocID="{AC69FB36-6F6B-46C7-AAC9-2B5D8C1D0FDB}" presName="parTrans" presStyleLbl="sibTrans2D1" presStyleIdx="16" presStyleCnt="19"/>
      <dgm:spPr/>
    </dgm:pt>
    <dgm:pt modelId="{49F004AD-6419-4ABF-A674-E770015007BD}" type="pres">
      <dgm:prSet presAssocID="{DB6559EF-74EC-46F8-99C1-E70EC84FBC03}" presName="child" presStyleLbl="alignAccFollowNode1" presStyleIdx="16" presStyleCnt="19" custScaleX="71715" custLinFactNeighborY="72033">
        <dgm:presLayoutVars>
          <dgm:chMax val="0"/>
          <dgm:bulletEnabled val="1"/>
        </dgm:presLayoutVars>
      </dgm:prSet>
      <dgm:spPr/>
    </dgm:pt>
    <dgm:pt modelId="{3FA734E0-89FC-4DDA-B74C-F48E63C7B641}" type="pres">
      <dgm:prSet presAssocID="{68A56D61-B894-4BFE-AF65-2FC82D4466D0}" presName="sibTrans" presStyleLbl="sibTrans2D1" presStyleIdx="17" presStyleCnt="19"/>
      <dgm:spPr/>
    </dgm:pt>
    <dgm:pt modelId="{AE76FDA6-7278-4EA3-80D8-DD4F5E8D361D}" type="pres">
      <dgm:prSet presAssocID="{D213B12F-6791-4759-9E44-0A8BDCC7ABAE}" presName="child" presStyleLbl="alignAccFollowNode1" presStyleIdx="17" presStyleCnt="19" custScaleX="71715" custLinFactNeighborX="-813" custLinFactNeighborY="97382">
        <dgm:presLayoutVars>
          <dgm:chMax val="0"/>
          <dgm:bulletEnabled val="1"/>
        </dgm:presLayoutVars>
      </dgm:prSet>
      <dgm:spPr/>
    </dgm:pt>
    <dgm:pt modelId="{001BB192-2DB0-4889-869E-6310499CEFED}" type="pres">
      <dgm:prSet presAssocID="{1110D3B9-8F0D-47E5-AEFC-A5FEF80A66F8}" presName="sibTrans" presStyleLbl="sibTrans2D1" presStyleIdx="18" presStyleCnt="19"/>
      <dgm:spPr/>
    </dgm:pt>
    <dgm:pt modelId="{0189382D-E0DA-4305-B512-B7075B9DB460}" type="pres">
      <dgm:prSet presAssocID="{72EE85A0-27D4-4BAC-9036-526C5449A3A0}" presName="child" presStyleLbl="alignAccFollowNode1" presStyleIdx="18" presStyleCnt="19" custScaleX="71715" custLinFactY="18671" custLinFactNeighborX="50" custLinFactNeighborY="100000">
        <dgm:presLayoutVars>
          <dgm:chMax val="0"/>
          <dgm:bulletEnabled val="1"/>
        </dgm:presLayoutVars>
      </dgm:prSet>
      <dgm:spPr/>
    </dgm:pt>
  </dgm:ptLst>
  <dgm:cxnLst>
    <dgm:cxn modelId="{F007F702-9FAC-4E53-BFBF-7BEA147DED7F}" srcId="{B3DFE4CE-6974-45CC-A0E9-5EDE95584F89}" destId="{761418F3-A915-4E16-AB0A-DE110B304C71}" srcOrd="1" destOrd="0" parTransId="{14486F03-623A-4FE1-817C-EE7BDB7139B2}" sibTransId="{89565DD9-BDD6-47CD-A52A-1B130BBFEAF5}"/>
    <dgm:cxn modelId="{1CD98003-49F7-465E-BEC1-75909A0A3128}" type="presOf" srcId="{89565DD9-BDD6-47CD-A52A-1B130BBFEAF5}" destId="{2338183C-C9EF-4D1B-985C-D4F6CEC07CF9}" srcOrd="0" destOrd="0" presId="urn:microsoft.com/office/officeart/2005/8/layout/lProcess1"/>
    <dgm:cxn modelId="{94885909-3059-4EDB-A13E-30BFD307CAE3}" type="presOf" srcId="{B3DFE4CE-6974-45CC-A0E9-5EDE95584F89}" destId="{949C39D6-23E2-435C-B0AC-5FB5C689CA44}" srcOrd="0" destOrd="0" presId="urn:microsoft.com/office/officeart/2005/8/layout/lProcess1"/>
    <dgm:cxn modelId="{2D32530E-81DF-4084-836C-1B1F23B22EA0}" type="presOf" srcId="{D213B12F-6791-4759-9E44-0A8BDCC7ABAE}" destId="{AE76FDA6-7278-4EA3-80D8-DD4F5E8D361D}" srcOrd="0" destOrd="0" presId="urn:microsoft.com/office/officeart/2005/8/layout/lProcess1"/>
    <dgm:cxn modelId="{47AC820E-19CE-4010-A3B5-03897BD3D800}" srcId="{650C00DB-59D3-4EA4-9B42-AA308D92CB3C}" destId="{024BB9FC-F140-421C-8FBB-56C845E2663C}" srcOrd="0" destOrd="0" parTransId="{4D920D3C-6E53-479B-9B00-B7FC744B36C5}" sibTransId="{3BD666A1-50CC-4DB6-ADF0-2A27C3EA4118}"/>
    <dgm:cxn modelId="{A922E210-FD6D-494B-9C46-29BEAB64532F}" type="presOf" srcId="{D2109A85-4CB6-4FB0-81D0-781850B38697}" destId="{42430008-9734-4611-AF5D-3BAF1B7E44A8}" srcOrd="0" destOrd="0" presId="urn:microsoft.com/office/officeart/2005/8/layout/lProcess1"/>
    <dgm:cxn modelId="{98BF5712-23E4-4FA0-AE45-F77ABF96912A}" type="presOf" srcId="{82018C51-A771-4914-907A-C80A82FBCE19}" destId="{EF024B6B-690B-4F23-81A4-E1A9E20720FC}" srcOrd="0" destOrd="0" presId="urn:microsoft.com/office/officeart/2005/8/layout/lProcess1"/>
    <dgm:cxn modelId="{E713921B-3083-4799-9A6F-F68224475A89}" type="presOf" srcId="{F7568CE5-244A-4097-A4E9-C62CDEBC9C7C}" destId="{16704101-961C-4591-97E1-F4854AE16423}" srcOrd="0" destOrd="0" presId="urn:microsoft.com/office/officeart/2005/8/layout/lProcess1"/>
    <dgm:cxn modelId="{938DED24-AD34-4EBD-BBF3-FDFA93E5540E}" srcId="{31B891AF-D8B9-48BC-B37F-EEAFC525E9F8}" destId="{0F2D19DB-49B3-4B2D-B4E0-ED381F21641C}" srcOrd="3" destOrd="0" parTransId="{863F84B9-61BE-4984-B613-1027D4C39383}" sibTransId="{2553A448-B166-4EB2-A726-1AB16B1B09CC}"/>
    <dgm:cxn modelId="{4FCCE52E-FAC0-4265-BD55-9179E39C44D1}" type="presOf" srcId="{90D3D85F-8DD4-4B0A-82D3-1D371A2CE292}" destId="{2DD23B55-2F48-437A-BEEC-1F1D7402D032}" srcOrd="0" destOrd="0" presId="urn:microsoft.com/office/officeart/2005/8/layout/lProcess1"/>
    <dgm:cxn modelId="{24D7C733-DCC7-4A84-B29E-BB2D6B22DADF}" srcId="{D2109A85-4CB6-4FB0-81D0-781850B38697}" destId="{280629F3-37A5-4525-ABD0-90BDBDA1F772}" srcOrd="0" destOrd="0" parTransId="{184EFBF9-74AC-4668-A9FC-B31D5CDDBDEB}" sibTransId="{8305D4FD-1B03-45A4-9373-D6C83E3AA472}"/>
    <dgm:cxn modelId="{AD4AD633-9D38-4816-A2CE-2F828089B218}" srcId="{650C00DB-59D3-4EA4-9B42-AA308D92CB3C}" destId="{B3DFE4CE-6974-45CC-A0E9-5EDE95584F89}" srcOrd="2" destOrd="0" parTransId="{36D9D623-483C-485F-ABD7-D915AA961081}" sibTransId="{4FC02624-1D95-4E65-8BA0-6E93C66D781A}"/>
    <dgm:cxn modelId="{ACA4053C-E74C-48BF-B4BD-DE54D1172A7A}" srcId="{31B891AF-D8B9-48BC-B37F-EEAFC525E9F8}" destId="{1E5AD7CF-79E0-4ACD-89CF-FC6CF76A37C3}" srcOrd="0" destOrd="0" parTransId="{D77460A9-A276-41DE-8357-6A6B9A438348}" sibTransId="{D28A6F93-5EA6-4F8A-B32D-65AA575D465B}"/>
    <dgm:cxn modelId="{17C7175B-FEBC-4F1B-98DB-01D529BF2380}" type="presOf" srcId="{9B611B03-16A9-4501-A1A7-C717E4E14DAA}" destId="{C928123D-A5E7-4064-A7B1-8658807F1209}" srcOrd="0" destOrd="0" presId="urn:microsoft.com/office/officeart/2005/8/layout/lProcess1"/>
    <dgm:cxn modelId="{8F941B42-7B0C-436A-A889-3B891ED145C2}" type="presOf" srcId="{C31E4FA4-2BA2-40BE-BE09-B5CED1744F7B}" destId="{186BDBA1-DFC0-43CB-8E85-77B34A721DCD}" srcOrd="0" destOrd="0" presId="urn:microsoft.com/office/officeart/2005/8/layout/lProcess1"/>
    <dgm:cxn modelId="{28643862-F8B2-4EC4-958F-875733DDC723}" type="presOf" srcId="{8305D4FD-1B03-45A4-9373-D6C83E3AA472}" destId="{0C836A74-5FF3-47BF-9E22-82D2E2EDD69D}" srcOrd="0" destOrd="0" presId="urn:microsoft.com/office/officeart/2005/8/layout/lProcess1"/>
    <dgm:cxn modelId="{BD0C9363-01EC-45DE-B5F8-8DE8A8888F7E}" type="presOf" srcId="{5DC2CB3D-1B72-4A78-87C8-386E96ED46FF}" destId="{5A6C2445-9928-4233-8360-BAF3FEF93B2F}" srcOrd="0" destOrd="0" presId="urn:microsoft.com/office/officeart/2005/8/layout/lProcess1"/>
    <dgm:cxn modelId="{A0CD6864-1649-497B-A2B9-343946A5A905}" type="presOf" srcId="{024BB9FC-F140-421C-8FBB-56C845E2663C}" destId="{934E0C49-71F8-445D-B673-32AFEE3A3622}" srcOrd="0" destOrd="0" presId="urn:microsoft.com/office/officeart/2005/8/layout/lProcess1"/>
    <dgm:cxn modelId="{59A42346-B0C2-43A8-A115-7E06DC80D3A3}" type="presOf" srcId="{D77460A9-A276-41DE-8357-6A6B9A438348}" destId="{853BF8B9-FB9C-4345-BC25-48EA7EC9005A}" srcOrd="0" destOrd="0" presId="urn:microsoft.com/office/officeart/2005/8/layout/lProcess1"/>
    <dgm:cxn modelId="{18ED5266-009D-4B3B-92FE-3ABD5842C93D}" type="presOf" srcId="{7DF94AB9-8420-49F1-88BB-6F940A45F725}" destId="{DBA1F94E-4408-49C0-AF7E-678D9A733C00}" srcOrd="0" destOrd="0" presId="urn:microsoft.com/office/officeart/2005/8/layout/lProcess1"/>
    <dgm:cxn modelId="{2A875D67-C882-4932-B17D-E9B5BAD462CE}" type="presOf" srcId="{5308DCCA-78C7-4394-A9FF-FA0CDCB8BC83}" destId="{2141B930-2D96-47EE-9B1B-8EC8740B7551}" srcOrd="0" destOrd="0" presId="urn:microsoft.com/office/officeart/2005/8/layout/lProcess1"/>
    <dgm:cxn modelId="{3B028667-23F1-481B-9BE6-144731162BBA}" srcId="{024BB9FC-F140-421C-8FBB-56C845E2663C}" destId="{CCBF681C-C3F5-4B8C-AAD6-F0ED99568E39}" srcOrd="1" destOrd="0" parTransId="{221780C7-87A8-41D9-9032-324CCD6EACFD}" sibTransId="{0DDE76F7-41A8-441F-A9C7-B1F0E45706A3}"/>
    <dgm:cxn modelId="{6F6D396B-42BF-45C1-9F4D-D4A3ECF235A0}" type="presOf" srcId="{0F2D19DB-49B3-4B2D-B4E0-ED381F21641C}" destId="{CBF6955B-E7CC-4AA3-B60F-877DF8C80D31}" srcOrd="0" destOrd="0" presId="urn:microsoft.com/office/officeart/2005/8/layout/lProcess1"/>
    <dgm:cxn modelId="{2222974B-82E9-41AC-B89B-DCB8095D657D}" type="presOf" srcId="{907CB0CA-C78C-4172-B8F7-AFFCF14DF378}" destId="{59E68161-8036-48D0-B46A-294E309972BE}" srcOrd="0" destOrd="0" presId="urn:microsoft.com/office/officeart/2005/8/layout/lProcess1"/>
    <dgm:cxn modelId="{13C9106C-3FD8-48BF-9F5F-6FB6F49FEE81}" srcId="{D2109A85-4CB6-4FB0-81D0-781850B38697}" destId="{E8EF0E61-7129-419C-A309-23CA3011959F}" srcOrd="2" destOrd="0" parTransId="{EC605812-C624-49F1-9A6F-790D241D7D49}" sibTransId="{90D3D85F-8DD4-4B0A-82D3-1D371A2CE292}"/>
    <dgm:cxn modelId="{3F880E52-FAC4-4F35-9096-EA97969F0152}" type="presOf" srcId="{1110D3B9-8F0D-47E5-AEFC-A5FEF80A66F8}" destId="{001BB192-2DB0-4889-869E-6310499CEFED}" srcOrd="0" destOrd="0" presId="urn:microsoft.com/office/officeart/2005/8/layout/lProcess1"/>
    <dgm:cxn modelId="{08A9EB52-CDAA-40E5-B0DE-607DF658F112}" srcId="{650C00DB-59D3-4EA4-9B42-AA308D92CB3C}" destId="{31B891AF-D8B9-48BC-B37F-EEAFC525E9F8}" srcOrd="3" destOrd="0" parTransId="{EA328AF0-D619-4D67-A72F-956738D8B670}" sibTransId="{9F829F04-14BF-41F3-B487-D23F2E1D36B5}"/>
    <dgm:cxn modelId="{9B44E173-45F6-4B87-BAFF-BE57B9F274EF}" type="presOf" srcId="{72EE85A0-27D4-4BAC-9036-526C5449A3A0}" destId="{0189382D-E0DA-4305-B512-B7075B9DB460}" srcOrd="0" destOrd="0" presId="urn:microsoft.com/office/officeart/2005/8/layout/lProcess1"/>
    <dgm:cxn modelId="{C5B6C556-4CBF-4F56-8A54-596F3235A5BD}" srcId="{024BB9FC-F140-421C-8FBB-56C845E2663C}" destId="{C1E350EB-0016-4BCF-913D-FF2DF53241B7}" srcOrd="0" destOrd="0" parTransId="{C31E4FA4-2BA2-40BE-BE09-B5CED1744F7B}" sibTransId="{FF034CC5-C3B4-4D20-9B1A-CA5691FCB758}"/>
    <dgm:cxn modelId="{79F03C79-1F74-4AD9-A79C-A77C27A196BB}" srcId="{31B891AF-D8B9-48BC-B37F-EEAFC525E9F8}" destId="{82018C51-A771-4914-907A-C80A82FBCE19}" srcOrd="2" destOrd="0" parTransId="{C63CCFC8-1041-491F-8A14-58B117811CC8}" sibTransId="{907CB0CA-C78C-4172-B8F7-AFFCF14DF378}"/>
    <dgm:cxn modelId="{601D3A5A-B8D1-4E46-94A7-D6B0EFCD3788}" srcId="{B3DFE4CE-6974-45CC-A0E9-5EDE95584F89}" destId="{2EE3C697-1AC8-4A58-BCDC-0C3175528526}" srcOrd="2" destOrd="0" parTransId="{2A83A783-1775-47DC-81F3-C5FB777457A2}" sibTransId="{9B611B03-16A9-4501-A1A7-C717E4E14DAA}"/>
    <dgm:cxn modelId="{39AC377D-4613-448D-AADE-8BE03E8DA222}" srcId="{31B891AF-D8B9-48BC-B37F-EEAFC525E9F8}" destId="{6AE0D9FC-0DB7-4F44-B371-AD756FB48E8B}" srcOrd="1" destOrd="0" parTransId="{F3BAC790-6189-4756-AF9A-39B03C0331C3}" sibTransId="{F7568CE5-244A-4097-A4E9-C62CDEBC9C7C}"/>
    <dgm:cxn modelId="{193FCE7E-7A9D-4CD9-AFDF-7EB9755F7979}" type="presOf" srcId="{29F2D833-5906-4A5B-9916-CB3122CB1830}" destId="{149C2E1E-F6B0-4B8A-AC39-A64DA46F4182}" srcOrd="0" destOrd="0" presId="urn:microsoft.com/office/officeart/2005/8/layout/lProcess1"/>
    <dgm:cxn modelId="{1A157680-5ED8-4483-9674-5A33E79C9DCF}" type="presOf" srcId="{FF034CC5-C3B4-4D20-9B1A-CA5691FCB758}" destId="{5DEFE065-2B4C-4B98-A0F2-7B95AF1EAE3E}" srcOrd="0" destOrd="0" presId="urn:microsoft.com/office/officeart/2005/8/layout/lProcess1"/>
    <dgm:cxn modelId="{2DCF4B83-F37A-41C8-80BF-9DD9EFBE3093}" type="presOf" srcId="{68A56D61-B894-4BFE-AF65-2FC82D4466D0}" destId="{3FA734E0-89FC-4DDA-B74C-F48E63C7B641}" srcOrd="0" destOrd="0" presId="urn:microsoft.com/office/officeart/2005/8/layout/lProcess1"/>
    <dgm:cxn modelId="{D735FD84-8507-4370-A612-D7C9DDDD67DF}" srcId="{024BB9FC-F140-421C-8FBB-56C845E2663C}" destId="{6085DC75-4F49-4721-BC9F-03B56CA14649}" srcOrd="2" destOrd="0" parTransId="{92C6446B-BC81-4F33-B390-B9DB148BBAFB}" sibTransId="{5308DCCA-78C7-4394-A9FF-FA0CDCB8BC83}"/>
    <dgm:cxn modelId="{18E5E88B-5D47-4F7E-BD01-5ADB1260F967}" type="presOf" srcId="{4CD007EE-6571-43D6-8C41-5D0AAB1E0766}" destId="{3C08B6C0-B2B2-444E-9BBB-BA6A6B6E7472}" srcOrd="0" destOrd="0" presId="urn:microsoft.com/office/officeart/2005/8/layout/lProcess1"/>
    <dgm:cxn modelId="{468D2B8E-C1D5-4361-BBF0-345E79C81F10}" type="presOf" srcId="{D8D6DEDA-4461-4E15-8F42-673C5663E873}" destId="{807B046B-0804-48D2-AADE-227ED8447C87}" srcOrd="0" destOrd="0" presId="urn:microsoft.com/office/officeart/2005/8/layout/lProcess1"/>
    <dgm:cxn modelId="{BDE4908E-10D9-411D-A427-BE291968C9AF}" srcId="{024BB9FC-F140-421C-8FBB-56C845E2663C}" destId="{864784F6-8834-4D63-ACC9-7B748A7BBA1B}" srcOrd="3" destOrd="0" parTransId="{72FAD352-D436-462C-B4EE-6FB151075129}" sibTransId="{8B95DADA-88E6-4345-9119-58DBB4E67DE3}"/>
    <dgm:cxn modelId="{B6D40192-4CA9-4EBA-A793-A2C246DF35C2}" srcId="{D8D6DEDA-4461-4E15-8F42-673C5663E873}" destId="{D213B12F-6791-4759-9E44-0A8BDCC7ABAE}" srcOrd="1" destOrd="0" parTransId="{638535AE-E6AB-4FBD-B6BC-655F0BD63DC7}" sibTransId="{1110D3B9-8F0D-47E5-AEFC-A5FEF80A66F8}"/>
    <dgm:cxn modelId="{9DDBAE93-61CA-4823-8137-BF81014D1DFA}" srcId="{B3DFE4CE-6974-45CC-A0E9-5EDE95584F89}" destId="{E64CA8A8-AF57-4D4D-A0BF-F085A46529F0}" srcOrd="0" destOrd="0" parTransId="{BCFBA099-BAC1-4EE5-8CEE-BA40AE503BB9}" sibTransId="{29F2D833-5906-4A5B-9916-CB3122CB1830}"/>
    <dgm:cxn modelId="{2F45429A-B72B-440E-8A18-DB32282C01AF}" type="presOf" srcId="{864784F6-8834-4D63-ACC9-7B748A7BBA1B}" destId="{0A28F23B-6255-4584-B49F-91E551E4FAA1}" srcOrd="0" destOrd="0" presId="urn:microsoft.com/office/officeart/2005/8/layout/lProcess1"/>
    <dgm:cxn modelId="{6F3F6E9B-1A13-49B5-BEFA-F87ACBF87C77}" type="presOf" srcId="{0DDE76F7-41A8-441F-A9C7-B1F0E45706A3}" destId="{909F6BBD-40E5-44CF-BEBA-C0D77E59E849}" srcOrd="0" destOrd="0" presId="urn:microsoft.com/office/officeart/2005/8/layout/lProcess1"/>
    <dgm:cxn modelId="{5E7628A1-4F0A-40AD-A575-DB2589BFFCF8}" type="presOf" srcId="{C1E350EB-0016-4BCF-913D-FF2DF53241B7}" destId="{B0D1C5C6-B6A0-42DF-925E-4C8947E0D0BF}" srcOrd="0" destOrd="0" presId="urn:microsoft.com/office/officeart/2005/8/layout/lProcess1"/>
    <dgm:cxn modelId="{33B4F5A1-F52A-443A-B8A9-E3ABA32E76D6}" type="presOf" srcId="{AC69FB36-6F6B-46C7-AAC9-2B5D8C1D0FDB}" destId="{40F72F72-07AC-49C5-9ED8-0F4A7CE471E2}" srcOrd="0" destOrd="0" presId="urn:microsoft.com/office/officeart/2005/8/layout/lProcess1"/>
    <dgm:cxn modelId="{7AFB17A3-3E65-4B3B-879B-3449F894C183}" type="presOf" srcId="{BCFBA099-BAC1-4EE5-8CEE-BA40AE503BB9}" destId="{09734EDA-1ADC-46EC-BA1E-A909AA45F27B}" srcOrd="0" destOrd="0" presId="urn:microsoft.com/office/officeart/2005/8/layout/lProcess1"/>
    <dgm:cxn modelId="{579221A3-5776-44BA-9F37-929D271338CB}" type="presOf" srcId="{CCBF681C-C3F5-4B8C-AAD6-F0ED99568E39}" destId="{C70EA002-046A-4818-80F9-A7CCBEAF6DCC}" srcOrd="0" destOrd="0" presId="urn:microsoft.com/office/officeart/2005/8/layout/lProcess1"/>
    <dgm:cxn modelId="{FB5BF2A6-B4FE-4FB0-97BE-FEDF1DCA1D3B}" srcId="{D8D6DEDA-4461-4E15-8F42-673C5663E873}" destId="{72EE85A0-27D4-4BAC-9036-526C5449A3A0}" srcOrd="2" destOrd="0" parTransId="{A345BC76-9199-4931-9B44-909A7898DF6F}" sibTransId="{1ACED43D-A5D2-4F03-A2E9-050D85E3C97B}"/>
    <dgm:cxn modelId="{FBB4C6A9-39C1-4E7C-A1D4-ADD992E455CF}" srcId="{B3DFE4CE-6974-45CC-A0E9-5EDE95584F89}" destId="{7DF94AB9-8420-49F1-88BB-6F940A45F725}" srcOrd="3" destOrd="0" parTransId="{7CD38C51-2271-4FD4-AABA-3EC09610F6FF}" sibTransId="{BCB8D23F-6B49-496A-AAEB-7F90962E1743}"/>
    <dgm:cxn modelId="{236435AB-C22D-4E8F-BFB7-85CE8AAA0270}" type="presOf" srcId="{9C9D5F2F-9788-4E8B-8816-A36AD9E8A786}" destId="{A07EE28D-A8DF-4813-A0F1-AA309C709DA8}" srcOrd="0" destOrd="0" presId="urn:microsoft.com/office/officeart/2005/8/layout/lProcess1"/>
    <dgm:cxn modelId="{432D85AC-D85C-4BD7-A2FF-58CB43A0835F}" type="presOf" srcId="{31B891AF-D8B9-48BC-B37F-EEAFC525E9F8}" destId="{7FA711A8-C0DB-477E-83A3-582B5696A4AB}" srcOrd="0" destOrd="0" presId="urn:microsoft.com/office/officeart/2005/8/layout/lProcess1"/>
    <dgm:cxn modelId="{5D267DAE-30E4-43CD-B059-43085A0AA226}" type="presOf" srcId="{6085DC75-4F49-4721-BC9F-03B56CA14649}" destId="{FEBD2F94-AF99-4872-96DC-4304A592CC2E}" srcOrd="0" destOrd="0" presId="urn:microsoft.com/office/officeart/2005/8/layout/lProcess1"/>
    <dgm:cxn modelId="{48DA92B5-2D8D-4C34-BB0A-251271DF3028}" type="presOf" srcId="{2EE3C697-1AC8-4A58-BCDC-0C3175528526}" destId="{93AA17E3-DDFE-40A2-BA0D-519429647452}" srcOrd="0" destOrd="0" presId="urn:microsoft.com/office/officeart/2005/8/layout/lProcess1"/>
    <dgm:cxn modelId="{35ABF2BA-3583-43CE-B606-AB9B227CCD6A}" type="presOf" srcId="{1E5AD7CF-79E0-4ACD-89CF-FC6CF76A37C3}" destId="{09A4AC82-9F48-49AA-9D58-774C0F22C232}" srcOrd="0" destOrd="0" presId="urn:microsoft.com/office/officeart/2005/8/layout/lProcess1"/>
    <dgm:cxn modelId="{F42440C1-44A6-41A9-81A2-1115F7F651F2}" srcId="{650C00DB-59D3-4EA4-9B42-AA308D92CB3C}" destId="{D8D6DEDA-4461-4E15-8F42-673C5663E873}" srcOrd="4" destOrd="0" parTransId="{9D8DB044-17E6-4DC1-9D57-78566E0A2728}" sibTransId="{AC1AC9C2-C03F-49B6-A4D2-7AB530D4D673}"/>
    <dgm:cxn modelId="{B20FD0C4-FED1-47BC-92A8-A5D0A65FB373}" type="presOf" srcId="{280629F3-37A5-4525-ABD0-90BDBDA1F772}" destId="{60D4744B-87AE-4CA5-852D-ADAD2B7232FE}" srcOrd="0" destOrd="0" presId="urn:microsoft.com/office/officeart/2005/8/layout/lProcess1"/>
    <dgm:cxn modelId="{772793DB-5D96-40E3-8709-0535E9350652}" srcId="{D2109A85-4CB6-4FB0-81D0-781850B38697}" destId="{9C9D5F2F-9788-4E8B-8816-A36AD9E8A786}" srcOrd="1" destOrd="0" parTransId="{6C056915-181D-491B-BDA8-D9C791236B44}" sibTransId="{4CD007EE-6571-43D6-8C41-5D0AAB1E0766}"/>
    <dgm:cxn modelId="{E03C86DE-C53A-4C7A-AF54-B1C2BF8A65B4}" type="presOf" srcId="{DB6559EF-74EC-46F8-99C1-E70EC84FBC03}" destId="{49F004AD-6419-4ABF-A674-E770015007BD}" srcOrd="0" destOrd="0" presId="urn:microsoft.com/office/officeart/2005/8/layout/lProcess1"/>
    <dgm:cxn modelId="{BE8EDDE0-24A9-430E-85F1-1C13B8739BAF}" srcId="{D2109A85-4CB6-4FB0-81D0-781850B38697}" destId="{5DC2CB3D-1B72-4A78-87C8-386E96ED46FF}" srcOrd="3" destOrd="0" parTransId="{5359E65D-E5A8-4372-B6FC-0B7DD0779B02}" sibTransId="{EB8DA147-7CF3-4B38-9918-D4684AD0DC7B}"/>
    <dgm:cxn modelId="{3D00B5E1-1FBA-4522-B0B3-05DA2D9D45DE}" srcId="{D8D6DEDA-4461-4E15-8F42-673C5663E873}" destId="{DB6559EF-74EC-46F8-99C1-E70EC84FBC03}" srcOrd="0" destOrd="0" parTransId="{AC69FB36-6F6B-46C7-AAC9-2B5D8C1D0FDB}" sibTransId="{68A56D61-B894-4BFE-AF65-2FC82D4466D0}"/>
    <dgm:cxn modelId="{F155E9E4-AD99-4DB7-9121-C3A0EE5DD41E}" type="presOf" srcId="{E64CA8A8-AF57-4D4D-A0BF-F085A46529F0}" destId="{8DB1A938-89F4-4E53-A46D-F7A5C72E647E}" srcOrd="0" destOrd="0" presId="urn:microsoft.com/office/officeart/2005/8/layout/lProcess1"/>
    <dgm:cxn modelId="{CD39B2E9-5A8F-47FD-9771-BA7AA41AEE80}" type="presOf" srcId="{E8EF0E61-7129-419C-A309-23CA3011959F}" destId="{FB7A1B99-911C-454A-B862-F882DF07D9D1}" srcOrd="0" destOrd="0" presId="urn:microsoft.com/office/officeart/2005/8/layout/lProcess1"/>
    <dgm:cxn modelId="{105EBAEA-6599-4623-900A-7C4D286355D6}" srcId="{650C00DB-59D3-4EA4-9B42-AA308D92CB3C}" destId="{D2109A85-4CB6-4FB0-81D0-781850B38697}" srcOrd="1" destOrd="0" parTransId="{9E46F614-3F52-405A-B4C4-B8171DB6ED30}" sibTransId="{BF565E72-E6CB-4A78-A454-F2D66BD213BD}"/>
    <dgm:cxn modelId="{55383BEF-C01D-4635-AEB3-47E3E583AD23}" type="presOf" srcId="{184EFBF9-74AC-4668-A9FC-B31D5CDDBDEB}" destId="{F70ADCA8-610C-4492-BE4D-0777CD6E0687}" srcOrd="0" destOrd="0" presId="urn:microsoft.com/office/officeart/2005/8/layout/lProcess1"/>
    <dgm:cxn modelId="{1599A9F5-202F-474D-B980-2F999E2DA9B1}" type="presOf" srcId="{761418F3-A915-4E16-AB0A-DE110B304C71}" destId="{54A7103D-A5BE-43DB-9C06-CD9ED56F9753}" srcOrd="0" destOrd="0" presId="urn:microsoft.com/office/officeart/2005/8/layout/lProcess1"/>
    <dgm:cxn modelId="{C135CFFC-5FD4-4D56-9483-E1E1D67F87EF}" type="presOf" srcId="{6AE0D9FC-0DB7-4F44-B371-AD756FB48E8B}" destId="{4C7D8E94-A8CD-4BF1-AB46-24899A75B77C}" srcOrd="0" destOrd="0" presId="urn:microsoft.com/office/officeart/2005/8/layout/lProcess1"/>
    <dgm:cxn modelId="{C52361FD-4697-4A6B-86CE-D75605EE0588}" type="presOf" srcId="{D28A6F93-5EA6-4F8A-B32D-65AA575D465B}" destId="{6904163B-5C6E-45B4-BA10-C523C0792F87}" srcOrd="0" destOrd="0" presId="urn:microsoft.com/office/officeart/2005/8/layout/lProcess1"/>
    <dgm:cxn modelId="{394AE2FF-A627-4AC7-A0AA-B7D64D1E842D}" type="presOf" srcId="{650C00DB-59D3-4EA4-9B42-AA308D92CB3C}" destId="{1A05F8D6-CF1A-45EC-A8AF-DC16BD4D0ED6}" srcOrd="0" destOrd="0" presId="urn:microsoft.com/office/officeart/2005/8/layout/lProcess1"/>
    <dgm:cxn modelId="{5D7B3FDE-80BC-44E0-88C6-3810B84580D3}" type="presParOf" srcId="{1A05F8D6-CF1A-45EC-A8AF-DC16BD4D0ED6}" destId="{A0F56ED9-5EB3-4400-8BF4-E14996FBF720}" srcOrd="0" destOrd="0" presId="urn:microsoft.com/office/officeart/2005/8/layout/lProcess1"/>
    <dgm:cxn modelId="{FC494DF1-3347-4ED7-A388-60D019040E1E}" type="presParOf" srcId="{A0F56ED9-5EB3-4400-8BF4-E14996FBF720}" destId="{934E0C49-71F8-445D-B673-32AFEE3A3622}" srcOrd="0" destOrd="0" presId="urn:microsoft.com/office/officeart/2005/8/layout/lProcess1"/>
    <dgm:cxn modelId="{769DE6A7-630B-4C98-A741-D13F330D554E}" type="presParOf" srcId="{A0F56ED9-5EB3-4400-8BF4-E14996FBF720}" destId="{186BDBA1-DFC0-43CB-8E85-77B34A721DCD}" srcOrd="1" destOrd="0" presId="urn:microsoft.com/office/officeart/2005/8/layout/lProcess1"/>
    <dgm:cxn modelId="{DED3918D-483B-4C88-AA3F-E6CB94A84659}" type="presParOf" srcId="{A0F56ED9-5EB3-4400-8BF4-E14996FBF720}" destId="{B0D1C5C6-B6A0-42DF-925E-4C8947E0D0BF}" srcOrd="2" destOrd="0" presId="urn:microsoft.com/office/officeart/2005/8/layout/lProcess1"/>
    <dgm:cxn modelId="{7FCA68F9-58CE-4233-BF65-F5575E5931E0}" type="presParOf" srcId="{A0F56ED9-5EB3-4400-8BF4-E14996FBF720}" destId="{5DEFE065-2B4C-4B98-A0F2-7B95AF1EAE3E}" srcOrd="3" destOrd="0" presId="urn:microsoft.com/office/officeart/2005/8/layout/lProcess1"/>
    <dgm:cxn modelId="{4CE147B5-A6A1-4E88-8A12-2CDF212FF5D4}" type="presParOf" srcId="{A0F56ED9-5EB3-4400-8BF4-E14996FBF720}" destId="{C70EA002-046A-4818-80F9-A7CCBEAF6DCC}" srcOrd="4" destOrd="0" presId="urn:microsoft.com/office/officeart/2005/8/layout/lProcess1"/>
    <dgm:cxn modelId="{2BB8BD95-13C5-4BBA-88F6-04847E3AB016}" type="presParOf" srcId="{A0F56ED9-5EB3-4400-8BF4-E14996FBF720}" destId="{909F6BBD-40E5-44CF-BEBA-C0D77E59E849}" srcOrd="5" destOrd="0" presId="urn:microsoft.com/office/officeart/2005/8/layout/lProcess1"/>
    <dgm:cxn modelId="{F76ADDE6-6002-49DD-8770-0DBC0B130FDD}" type="presParOf" srcId="{A0F56ED9-5EB3-4400-8BF4-E14996FBF720}" destId="{FEBD2F94-AF99-4872-96DC-4304A592CC2E}" srcOrd="6" destOrd="0" presId="urn:microsoft.com/office/officeart/2005/8/layout/lProcess1"/>
    <dgm:cxn modelId="{8A81CD97-202A-40C6-8B6A-75DFF6AB7FF0}" type="presParOf" srcId="{A0F56ED9-5EB3-4400-8BF4-E14996FBF720}" destId="{2141B930-2D96-47EE-9B1B-8EC8740B7551}" srcOrd="7" destOrd="0" presId="urn:microsoft.com/office/officeart/2005/8/layout/lProcess1"/>
    <dgm:cxn modelId="{0F3B8FC2-027C-4911-918C-87C6F9FF6ACA}" type="presParOf" srcId="{A0F56ED9-5EB3-4400-8BF4-E14996FBF720}" destId="{0A28F23B-6255-4584-B49F-91E551E4FAA1}" srcOrd="8" destOrd="0" presId="urn:microsoft.com/office/officeart/2005/8/layout/lProcess1"/>
    <dgm:cxn modelId="{2A4F58CA-3424-42D2-9492-C1B0FDA83FFF}" type="presParOf" srcId="{1A05F8D6-CF1A-45EC-A8AF-DC16BD4D0ED6}" destId="{654F24EE-79A1-4837-8C5E-50BA9C36095C}" srcOrd="1" destOrd="0" presId="urn:microsoft.com/office/officeart/2005/8/layout/lProcess1"/>
    <dgm:cxn modelId="{0EE5A112-93EA-4C82-ADCE-2BF2BABCAA3C}" type="presParOf" srcId="{1A05F8D6-CF1A-45EC-A8AF-DC16BD4D0ED6}" destId="{AB4ED057-894C-454D-AD92-BAABEB63F3DF}" srcOrd="2" destOrd="0" presId="urn:microsoft.com/office/officeart/2005/8/layout/lProcess1"/>
    <dgm:cxn modelId="{4302A253-E687-4386-9BEE-5E94D2DB9FDD}" type="presParOf" srcId="{AB4ED057-894C-454D-AD92-BAABEB63F3DF}" destId="{42430008-9734-4611-AF5D-3BAF1B7E44A8}" srcOrd="0" destOrd="0" presId="urn:microsoft.com/office/officeart/2005/8/layout/lProcess1"/>
    <dgm:cxn modelId="{E1AF9618-EADA-4937-A5B9-B7D33E95DC94}" type="presParOf" srcId="{AB4ED057-894C-454D-AD92-BAABEB63F3DF}" destId="{F70ADCA8-610C-4492-BE4D-0777CD6E0687}" srcOrd="1" destOrd="0" presId="urn:microsoft.com/office/officeart/2005/8/layout/lProcess1"/>
    <dgm:cxn modelId="{884C3085-7D25-4501-BB60-901B6F37E1CF}" type="presParOf" srcId="{AB4ED057-894C-454D-AD92-BAABEB63F3DF}" destId="{60D4744B-87AE-4CA5-852D-ADAD2B7232FE}" srcOrd="2" destOrd="0" presId="urn:microsoft.com/office/officeart/2005/8/layout/lProcess1"/>
    <dgm:cxn modelId="{061B816E-56CD-4A28-BD54-BC8DFCB56622}" type="presParOf" srcId="{AB4ED057-894C-454D-AD92-BAABEB63F3DF}" destId="{0C836A74-5FF3-47BF-9E22-82D2E2EDD69D}" srcOrd="3" destOrd="0" presId="urn:microsoft.com/office/officeart/2005/8/layout/lProcess1"/>
    <dgm:cxn modelId="{BA263597-134B-4078-B1CA-ED680C3833C5}" type="presParOf" srcId="{AB4ED057-894C-454D-AD92-BAABEB63F3DF}" destId="{A07EE28D-A8DF-4813-A0F1-AA309C709DA8}" srcOrd="4" destOrd="0" presId="urn:microsoft.com/office/officeart/2005/8/layout/lProcess1"/>
    <dgm:cxn modelId="{2CDCB0A1-2153-439D-9842-2D53920C1603}" type="presParOf" srcId="{AB4ED057-894C-454D-AD92-BAABEB63F3DF}" destId="{3C08B6C0-B2B2-444E-9BBB-BA6A6B6E7472}" srcOrd="5" destOrd="0" presId="urn:microsoft.com/office/officeart/2005/8/layout/lProcess1"/>
    <dgm:cxn modelId="{4FA3739E-A2F3-4D1D-B233-1E1F92739309}" type="presParOf" srcId="{AB4ED057-894C-454D-AD92-BAABEB63F3DF}" destId="{FB7A1B99-911C-454A-B862-F882DF07D9D1}" srcOrd="6" destOrd="0" presId="urn:microsoft.com/office/officeart/2005/8/layout/lProcess1"/>
    <dgm:cxn modelId="{21F30123-1C61-42E3-9739-039CB2848EBF}" type="presParOf" srcId="{AB4ED057-894C-454D-AD92-BAABEB63F3DF}" destId="{2DD23B55-2F48-437A-BEEC-1F1D7402D032}" srcOrd="7" destOrd="0" presId="urn:microsoft.com/office/officeart/2005/8/layout/lProcess1"/>
    <dgm:cxn modelId="{172191F3-1E76-4BAC-9119-092590D5DD8C}" type="presParOf" srcId="{AB4ED057-894C-454D-AD92-BAABEB63F3DF}" destId="{5A6C2445-9928-4233-8360-BAF3FEF93B2F}" srcOrd="8" destOrd="0" presId="urn:microsoft.com/office/officeart/2005/8/layout/lProcess1"/>
    <dgm:cxn modelId="{1667B455-3F86-41F3-9C2A-F84F0459B65F}" type="presParOf" srcId="{1A05F8D6-CF1A-45EC-A8AF-DC16BD4D0ED6}" destId="{7C154537-E787-49F3-887D-E55E6CD3B4F6}" srcOrd="3" destOrd="0" presId="urn:microsoft.com/office/officeart/2005/8/layout/lProcess1"/>
    <dgm:cxn modelId="{571E864E-C940-4F70-810A-E6F437BB6AD2}" type="presParOf" srcId="{1A05F8D6-CF1A-45EC-A8AF-DC16BD4D0ED6}" destId="{2880C6A5-A880-46C2-AFCE-307E577A1D4C}" srcOrd="4" destOrd="0" presId="urn:microsoft.com/office/officeart/2005/8/layout/lProcess1"/>
    <dgm:cxn modelId="{971450C8-000E-4495-9812-CF47AB5D13D3}" type="presParOf" srcId="{2880C6A5-A880-46C2-AFCE-307E577A1D4C}" destId="{949C39D6-23E2-435C-B0AC-5FB5C689CA44}" srcOrd="0" destOrd="0" presId="urn:microsoft.com/office/officeart/2005/8/layout/lProcess1"/>
    <dgm:cxn modelId="{BD4A0FAB-EF01-4716-8306-6772B87CB101}" type="presParOf" srcId="{2880C6A5-A880-46C2-AFCE-307E577A1D4C}" destId="{09734EDA-1ADC-46EC-BA1E-A909AA45F27B}" srcOrd="1" destOrd="0" presId="urn:microsoft.com/office/officeart/2005/8/layout/lProcess1"/>
    <dgm:cxn modelId="{6D60EC77-0401-427A-95C6-57695E3BB918}" type="presParOf" srcId="{2880C6A5-A880-46C2-AFCE-307E577A1D4C}" destId="{8DB1A938-89F4-4E53-A46D-F7A5C72E647E}" srcOrd="2" destOrd="0" presId="urn:microsoft.com/office/officeart/2005/8/layout/lProcess1"/>
    <dgm:cxn modelId="{0C850711-C5D4-4BEA-AB9B-8DB9EA292BD9}" type="presParOf" srcId="{2880C6A5-A880-46C2-AFCE-307E577A1D4C}" destId="{149C2E1E-F6B0-4B8A-AC39-A64DA46F4182}" srcOrd="3" destOrd="0" presId="urn:microsoft.com/office/officeart/2005/8/layout/lProcess1"/>
    <dgm:cxn modelId="{C3AAE969-C0CA-4EB3-9F36-3ABB5115E5F1}" type="presParOf" srcId="{2880C6A5-A880-46C2-AFCE-307E577A1D4C}" destId="{54A7103D-A5BE-43DB-9C06-CD9ED56F9753}" srcOrd="4" destOrd="0" presId="urn:microsoft.com/office/officeart/2005/8/layout/lProcess1"/>
    <dgm:cxn modelId="{169F6F54-7D5F-4F8E-B76C-926F8B3CF877}" type="presParOf" srcId="{2880C6A5-A880-46C2-AFCE-307E577A1D4C}" destId="{2338183C-C9EF-4D1B-985C-D4F6CEC07CF9}" srcOrd="5" destOrd="0" presId="urn:microsoft.com/office/officeart/2005/8/layout/lProcess1"/>
    <dgm:cxn modelId="{003DE0FB-98B7-4181-B2EA-EF4DBE21F481}" type="presParOf" srcId="{2880C6A5-A880-46C2-AFCE-307E577A1D4C}" destId="{93AA17E3-DDFE-40A2-BA0D-519429647452}" srcOrd="6" destOrd="0" presId="urn:microsoft.com/office/officeart/2005/8/layout/lProcess1"/>
    <dgm:cxn modelId="{5DC32450-8C3E-4EAF-B6B8-8B43620D288E}" type="presParOf" srcId="{2880C6A5-A880-46C2-AFCE-307E577A1D4C}" destId="{C928123D-A5E7-4064-A7B1-8658807F1209}" srcOrd="7" destOrd="0" presId="urn:microsoft.com/office/officeart/2005/8/layout/lProcess1"/>
    <dgm:cxn modelId="{50DA2AE0-7DE5-4CED-B062-6B55C0857053}" type="presParOf" srcId="{2880C6A5-A880-46C2-AFCE-307E577A1D4C}" destId="{DBA1F94E-4408-49C0-AF7E-678D9A733C00}" srcOrd="8" destOrd="0" presId="urn:microsoft.com/office/officeart/2005/8/layout/lProcess1"/>
    <dgm:cxn modelId="{328A338D-BDA8-41AB-822B-8F1CCBB000CA}" type="presParOf" srcId="{1A05F8D6-CF1A-45EC-A8AF-DC16BD4D0ED6}" destId="{17F596AD-57DE-440E-B81B-88F4DBC4025E}" srcOrd="5" destOrd="0" presId="urn:microsoft.com/office/officeart/2005/8/layout/lProcess1"/>
    <dgm:cxn modelId="{80D63BBB-17C2-4B5B-B3BB-A5F76D9B97E0}" type="presParOf" srcId="{1A05F8D6-CF1A-45EC-A8AF-DC16BD4D0ED6}" destId="{2F3025F7-EE11-4799-BD8E-AFB88FDA9E04}" srcOrd="6" destOrd="0" presId="urn:microsoft.com/office/officeart/2005/8/layout/lProcess1"/>
    <dgm:cxn modelId="{A76A3867-C6C8-4BFD-8ED1-9306A4CB2FA7}" type="presParOf" srcId="{2F3025F7-EE11-4799-BD8E-AFB88FDA9E04}" destId="{7FA711A8-C0DB-477E-83A3-582B5696A4AB}" srcOrd="0" destOrd="0" presId="urn:microsoft.com/office/officeart/2005/8/layout/lProcess1"/>
    <dgm:cxn modelId="{6777EFA4-CC61-4503-AE0D-4E9D8CC93B7B}" type="presParOf" srcId="{2F3025F7-EE11-4799-BD8E-AFB88FDA9E04}" destId="{853BF8B9-FB9C-4345-BC25-48EA7EC9005A}" srcOrd="1" destOrd="0" presId="urn:microsoft.com/office/officeart/2005/8/layout/lProcess1"/>
    <dgm:cxn modelId="{B562CBCE-6443-4E34-8B8F-068385BCBA4D}" type="presParOf" srcId="{2F3025F7-EE11-4799-BD8E-AFB88FDA9E04}" destId="{09A4AC82-9F48-49AA-9D58-774C0F22C232}" srcOrd="2" destOrd="0" presId="urn:microsoft.com/office/officeart/2005/8/layout/lProcess1"/>
    <dgm:cxn modelId="{D6C04947-D6C5-473D-A115-18916A8B6FD9}" type="presParOf" srcId="{2F3025F7-EE11-4799-BD8E-AFB88FDA9E04}" destId="{6904163B-5C6E-45B4-BA10-C523C0792F87}" srcOrd="3" destOrd="0" presId="urn:microsoft.com/office/officeart/2005/8/layout/lProcess1"/>
    <dgm:cxn modelId="{51258FF1-0AC0-4081-83FF-301FBAFD411F}" type="presParOf" srcId="{2F3025F7-EE11-4799-BD8E-AFB88FDA9E04}" destId="{4C7D8E94-A8CD-4BF1-AB46-24899A75B77C}" srcOrd="4" destOrd="0" presId="urn:microsoft.com/office/officeart/2005/8/layout/lProcess1"/>
    <dgm:cxn modelId="{AAEB678F-9903-490D-9F31-ED98CE18111E}" type="presParOf" srcId="{2F3025F7-EE11-4799-BD8E-AFB88FDA9E04}" destId="{16704101-961C-4591-97E1-F4854AE16423}" srcOrd="5" destOrd="0" presId="urn:microsoft.com/office/officeart/2005/8/layout/lProcess1"/>
    <dgm:cxn modelId="{F7EA6E5B-3C3F-4139-907D-BAE21D598102}" type="presParOf" srcId="{2F3025F7-EE11-4799-BD8E-AFB88FDA9E04}" destId="{EF024B6B-690B-4F23-81A4-E1A9E20720FC}" srcOrd="6" destOrd="0" presId="urn:microsoft.com/office/officeart/2005/8/layout/lProcess1"/>
    <dgm:cxn modelId="{F9F92708-4430-4059-8CEF-0354246FE1F3}" type="presParOf" srcId="{2F3025F7-EE11-4799-BD8E-AFB88FDA9E04}" destId="{59E68161-8036-48D0-B46A-294E309972BE}" srcOrd="7" destOrd="0" presId="urn:microsoft.com/office/officeart/2005/8/layout/lProcess1"/>
    <dgm:cxn modelId="{926F775F-78AD-4755-B0A1-4B5DA1C66795}" type="presParOf" srcId="{2F3025F7-EE11-4799-BD8E-AFB88FDA9E04}" destId="{CBF6955B-E7CC-4AA3-B60F-877DF8C80D31}" srcOrd="8" destOrd="0" presId="urn:microsoft.com/office/officeart/2005/8/layout/lProcess1"/>
    <dgm:cxn modelId="{19EA8144-585B-46F0-9B17-D8D003B21E07}" type="presParOf" srcId="{1A05F8D6-CF1A-45EC-A8AF-DC16BD4D0ED6}" destId="{C527DFA0-CA47-49B3-A526-D1578A6F38BC}" srcOrd="7" destOrd="0" presId="urn:microsoft.com/office/officeart/2005/8/layout/lProcess1"/>
    <dgm:cxn modelId="{F16E31CC-0F2C-425D-8B46-9FB408B51A63}" type="presParOf" srcId="{1A05F8D6-CF1A-45EC-A8AF-DC16BD4D0ED6}" destId="{CE86D67D-2279-4FAC-BEE4-D3B118BB41BE}" srcOrd="8" destOrd="0" presId="urn:microsoft.com/office/officeart/2005/8/layout/lProcess1"/>
    <dgm:cxn modelId="{5DFC02B4-CDA4-4F38-8255-7CBA5B458187}" type="presParOf" srcId="{CE86D67D-2279-4FAC-BEE4-D3B118BB41BE}" destId="{807B046B-0804-48D2-AADE-227ED8447C87}" srcOrd="0" destOrd="0" presId="urn:microsoft.com/office/officeart/2005/8/layout/lProcess1"/>
    <dgm:cxn modelId="{E4ED0CAD-E74C-4526-931B-08156DD325D8}" type="presParOf" srcId="{CE86D67D-2279-4FAC-BEE4-D3B118BB41BE}" destId="{40F72F72-07AC-49C5-9ED8-0F4A7CE471E2}" srcOrd="1" destOrd="0" presId="urn:microsoft.com/office/officeart/2005/8/layout/lProcess1"/>
    <dgm:cxn modelId="{C938C5A8-4A35-4558-80C4-6C1E11EF2F6E}" type="presParOf" srcId="{CE86D67D-2279-4FAC-BEE4-D3B118BB41BE}" destId="{49F004AD-6419-4ABF-A674-E770015007BD}" srcOrd="2" destOrd="0" presId="urn:microsoft.com/office/officeart/2005/8/layout/lProcess1"/>
    <dgm:cxn modelId="{3F8121F0-7D3C-4D8E-9092-832AFC2B91E3}" type="presParOf" srcId="{CE86D67D-2279-4FAC-BEE4-D3B118BB41BE}" destId="{3FA734E0-89FC-4DDA-B74C-F48E63C7B641}" srcOrd="3" destOrd="0" presId="urn:microsoft.com/office/officeart/2005/8/layout/lProcess1"/>
    <dgm:cxn modelId="{B719E12F-D2C0-441C-A7DA-36BE523BEC3A}" type="presParOf" srcId="{CE86D67D-2279-4FAC-BEE4-D3B118BB41BE}" destId="{AE76FDA6-7278-4EA3-80D8-DD4F5E8D361D}" srcOrd="4" destOrd="0" presId="urn:microsoft.com/office/officeart/2005/8/layout/lProcess1"/>
    <dgm:cxn modelId="{56ED0254-5F5F-4AB7-8F7D-BF91374822A9}" type="presParOf" srcId="{CE86D67D-2279-4FAC-BEE4-D3B118BB41BE}" destId="{001BB192-2DB0-4889-869E-6310499CEFED}" srcOrd="5" destOrd="0" presId="urn:microsoft.com/office/officeart/2005/8/layout/lProcess1"/>
    <dgm:cxn modelId="{F5DC6697-1D9E-4F12-AB99-9A501A2A1914}" type="presParOf" srcId="{CE86D67D-2279-4FAC-BEE4-D3B118BB41BE}" destId="{0189382D-E0DA-4305-B512-B7075B9DB460}" srcOrd="6"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1591932" y="1461"/>
          <a:ext cx="5713546" cy="1710241"/>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4169" tIns="76200" rIns="142240" bIns="76200" numCol="1" spcCol="1270" anchor="ctr" anchorCtr="0">
          <a:noAutofit/>
        </a:bodyPr>
        <a:lstStyle/>
        <a:p>
          <a:pPr marL="0" lvl="0" indent="0" algn="ctr" defTabSz="889000">
            <a:lnSpc>
              <a:spcPct val="90000"/>
            </a:lnSpc>
            <a:spcBef>
              <a:spcPct val="0"/>
            </a:spcBef>
            <a:spcAft>
              <a:spcPct val="35000"/>
            </a:spcAft>
            <a:buNone/>
          </a:pPr>
          <a:r>
            <a:rPr lang="es-CO" sz="2000" kern="1200">
              <a:latin typeface="Calibri" panose="020F0502020204030204" pitchFamily="34" charset="0"/>
              <a:cs typeface="Calibri" panose="020F0502020204030204" pitchFamily="34" charset="0"/>
            </a:rPr>
            <a:t>Del Activo:</a:t>
          </a:r>
        </a:p>
        <a:p>
          <a:pPr marL="0" lvl="0" indent="0" algn="ctr" defTabSz="889000" rtl="0">
            <a:lnSpc>
              <a:spcPct val="90000"/>
            </a:lnSpc>
            <a:spcBef>
              <a:spcPct val="0"/>
            </a:spcBef>
            <a:spcAft>
              <a:spcPct val="35000"/>
            </a:spcAft>
            <a:buNone/>
          </a:pPr>
          <a:r>
            <a:rPr lang="es-CO" sz="2000" kern="1200">
              <a:latin typeface="Calibri" panose="020F0502020204030204" pitchFamily="34" charset="0"/>
              <a:cs typeface="Calibri" panose="020F0502020204030204" pitchFamily="34" charset="0"/>
            </a:rPr>
            <a:t>Inversiones </a:t>
          </a:r>
        </a:p>
        <a:p>
          <a:pPr marL="0" lvl="0" indent="0" algn="ctr" defTabSz="889000" rtl="0">
            <a:lnSpc>
              <a:spcPct val="90000"/>
            </a:lnSpc>
            <a:spcBef>
              <a:spcPct val="0"/>
            </a:spcBef>
            <a:spcAft>
              <a:spcPct val="35000"/>
            </a:spcAft>
            <a:buNone/>
          </a:pPr>
          <a:r>
            <a:rPr lang="es-CO" sz="2000" b="1" kern="1200">
              <a:latin typeface="Calibri" panose="020F0502020204030204" pitchFamily="34" charset="0"/>
              <a:cs typeface="Calibri" panose="020F0502020204030204" pitchFamily="34" charset="0"/>
            </a:rPr>
            <a:t>2022 : $ 14,2         2021 : $ 13,1 </a:t>
          </a:r>
          <a:endParaRPr lang="es-CO" sz="2000" kern="1200">
            <a:latin typeface="Calibri" panose="020F0502020204030204" pitchFamily="34" charset="0"/>
            <a:cs typeface="Calibri" panose="020F0502020204030204" pitchFamily="34" charset="0"/>
          </a:endParaRPr>
        </a:p>
      </dsp:txBody>
      <dsp:txXfrm rot="10800000">
        <a:off x="2019492" y="1461"/>
        <a:ext cx="5285986" cy="1710241"/>
      </dsp:txXfrm>
    </dsp:sp>
    <dsp:sp modelId="{7ADB628F-5161-4A2D-9350-330402A7F028}">
      <dsp:nvSpPr>
        <dsp:cNvPr id="0" name=""/>
        <dsp:cNvSpPr/>
      </dsp:nvSpPr>
      <dsp:spPr>
        <a:xfrm>
          <a:off x="736553" y="1461"/>
          <a:ext cx="1710241" cy="1710241"/>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1398682" y="1855324"/>
          <a:ext cx="5889899" cy="1641062"/>
        </a:xfrm>
        <a:prstGeom prst="homePlate">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54169" tIns="76200" rIns="142240" bIns="76200" numCol="1" spcCol="1270" anchor="ctr" anchorCtr="0">
          <a:noAutofit/>
        </a:bodyPr>
        <a:lstStyle/>
        <a:p>
          <a:pPr marL="0" lvl="0" indent="0" algn="ctr" defTabSz="889000">
            <a:lnSpc>
              <a:spcPct val="90000"/>
            </a:lnSpc>
            <a:spcBef>
              <a:spcPct val="0"/>
            </a:spcBef>
            <a:spcAft>
              <a:spcPct val="35000"/>
            </a:spcAft>
            <a:buNone/>
          </a:pPr>
          <a:r>
            <a:rPr lang="es-CO" sz="2000" kern="1200">
              <a:latin typeface="Calibri" panose="020F0502020204030204" pitchFamily="34" charset="0"/>
              <a:cs typeface="Calibri" panose="020F0502020204030204" pitchFamily="34" charset="0"/>
            </a:rPr>
            <a:t>Del Pasivo:</a:t>
          </a:r>
        </a:p>
        <a:p>
          <a:pPr marL="0" lvl="0" indent="0" algn="ctr" defTabSz="889000" rtl="0">
            <a:lnSpc>
              <a:spcPct val="90000"/>
            </a:lnSpc>
            <a:spcBef>
              <a:spcPct val="0"/>
            </a:spcBef>
            <a:spcAft>
              <a:spcPct val="35000"/>
            </a:spcAft>
            <a:buNone/>
          </a:pPr>
          <a:r>
            <a:rPr lang="es-CO" sz="2000" kern="1200">
              <a:latin typeface="Calibri" panose="020F0502020204030204" pitchFamily="34" charset="0"/>
              <a:cs typeface="Calibri" panose="020F0502020204030204" pitchFamily="34" charset="0"/>
            </a:rPr>
            <a:t>Emisión de bonos y préstamos por pagar</a:t>
          </a:r>
        </a:p>
        <a:p>
          <a:pPr marL="0" lvl="0" indent="0" algn="ctr" defTabSz="889000" rtl="0">
            <a:lnSpc>
              <a:spcPct val="90000"/>
            </a:lnSpc>
            <a:spcBef>
              <a:spcPct val="0"/>
            </a:spcBef>
            <a:spcAft>
              <a:spcPct val="35000"/>
            </a:spcAft>
            <a:buNone/>
          </a:pPr>
          <a:r>
            <a:rPr lang="es-CO" sz="2000" kern="1200">
              <a:latin typeface="Calibri" panose="020F0502020204030204" pitchFamily="34" charset="0"/>
              <a:cs typeface="Calibri" panose="020F0502020204030204" pitchFamily="34" charset="0"/>
            </a:rPr>
            <a:t>2022 :  </a:t>
          </a:r>
          <a:r>
            <a:rPr lang="es-CO" sz="2000" b="0" kern="1200">
              <a:latin typeface="Calibri" panose="020F0502020204030204" pitchFamily="34" charset="0"/>
              <a:cs typeface="Calibri" panose="020F0502020204030204" pitchFamily="34" charset="0"/>
            </a:rPr>
            <a:t>$ 7,0       2021 : $4,4</a:t>
          </a:r>
        </a:p>
      </dsp:txBody>
      <dsp:txXfrm rot="10800000">
        <a:off x="1808947" y="1855324"/>
        <a:ext cx="5479634" cy="1641062"/>
      </dsp:txXfrm>
    </dsp:sp>
    <dsp:sp modelId="{41B94F31-0B0F-47FF-897C-124C28F8A151}">
      <dsp:nvSpPr>
        <dsp:cNvPr id="0" name=""/>
        <dsp:cNvSpPr/>
      </dsp:nvSpPr>
      <dsp:spPr>
        <a:xfrm>
          <a:off x="1015836" y="1905494"/>
          <a:ext cx="570536" cy="1529571"/>
        </a:xfrm>
        <a:prstGeom prst="ellipse">
          <a:avLst/>
        </a:prstGeom>
        <a:solidFill>
          <a:schemeClr val="accent3">
            <a:tint val="50000"/>
            <a:hueOff val="152729"/>
            <a:satOff val="71903"/>
            <a:lumOff val="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279451" y="1411"/>
          <a:ext cx="7440924" cy="1817120"/>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893" tIns="76200" rIns="142240" bIns="76200" numCol="1" spcCol="1270" anchor="ctr" anchorCtr="0">
          <a:noAutofit/>
        </a:bodyPr>
        <a:lstStyle/>
        <a:p>
          <a:pPr marL="0" lvl="0" indent="0" algn="l" defTabSz="889000" rtl="0">
            <a:lnSpc>
              <a:spcPct val="90000"/>
            </a:lnSpc>
            <a:spcBef>
              <a:spcPct val="0"/>
            </a:spcBef>
            <a:spcAft>
              <a:spcPct val="35000"/>
            </a:spcAft>
            <a:buNone/>
          </a:pPr>
          <a:r>
            <a:rPr lang="es-CO" sz="2000" kern="1200" dirty="0">
              <a:latin typeface="Calibri" panose="020F0502020204030204" pitchFamily="34" charset="0"/>
              <a:cs typeface="Calibri" panose="020F0502020204030204" pitchFamily="34" charset="0"/>
            </a:rPr>
            <a:t>                  Del ingreso:</a:t>
          </a:r>
        </a:p>
        <a:p>
          <a:pPr marL="0" lvl="0" indent="0" algn="l" defTabSz="889000" rtl="0">
            <a:lnSpc>
              <a:spcPct val="90000"/>
            </a:lnSpc>
            <a:spcBef>
              <a:spcPct val="0"/>
            </a:spcBef>
            <a:spcAft>
              <a:spcPct val="35000"/>
            </a:spcAft>
            <a:buNone/>
            <a:tabLst/>
          </a:pPr>
          <a:r>
            <a:rPr lang="es-CO" sz="2000" kern="1200" dirty="0">
              <a:latin typeface="Calibri" panose="020F0502020204030204" pitchFamily="34" charset="0"/>
              <a:cs typeface="Calibri" panose="020F0502020204030204" pitchFamily="34" charset="0"/>
            </a:rPr>
            <a:t>      Ingresos fiscales  2022 :</a:t>
          </a:r>
          <a:r>
            <a:rPr lang="es-CO" sz="2000" b="0" kern="1200" dirty="0">
              <a:latin typeface="Calibri" panose="020F0502020204030204" pitchFamily="34" charset="0"/>
              <a:cs typeface="Calibri" panose="020F0502020204030204" pitchFamily="34" charset="0"/>
            </a:rPr>
            <a:t> $  9,1      2021 : 3,9  </a:t>
          </a:r>
        </a:p>
        <a:p>
          <a:pPr marL="0" lvl="0" indent="0" algn="l" defTabSz="889000" rtl="0">
            <a:lnSpc>
              <a:spcPct val="90000"/>
            </a:lnSpc>
            <a:spcBef>
              <a:spcPct val="0"/>
            </a:spcBef>
            <a:spcAft>
              <a:spcPct val="35000"/>
            </a:spcAft>
            <a:buNone/>
          </a:pPr>
          <a:r>
            <a:rPr lang="es-CO" sz="2000" b="0" kern="1200" dirty="0">
              <a:latin typeface="Calibri" panose="020F0502020204030204" pitchFamily="34" charset="0"/>
              <a:cs typeface="Calibri" panose="020F0502020204030204" pitchFamily="34" charset="0"/>
            </a:rPr>
            <a:t>      </a:t>
          </a:r>
        </a:p>
        <a:p>
          <a:pPr marL="0" lvl="0" indent="0" algn="l" defTabSz="889000" rtl="0">
            <a:lnSpc>
              <a:spcPct val="90000"/>
            </a:lnSpc>
            <a:spcBef>
              <a:spcPct val="0"/>
            </a:spcBef>
            <a:spcAft>
              <a:spcPct val="35000"/>
            </a:spcAft>
            <a:buNone/>
          </a:pPr>
          <a:r>
            <a:rPr lang="es-CO" sz="2000" b="0" kern="1200" dirty="0">
              <a:latin typeface="Calibri" panose="020F0502020204030204" pitchFamily="34" charset="0"/>
              <a:cs typeface="Calibri" panose="020F0502020204030204" pitchFamily="34" charset="0"/>
            </a:rPr>
            <a:t>      Transferencias y subvenciones </a:t>
          </a:r>
        </a:p>
        <a:p>
          <a:pPr marL="0" lvl="0" indent="0" algn="l" defTabSz="889000" rtl="0">
            <a:lnSpc>
              <a:spcPct val="90000"/>
            </a:lnSpc>
            <a:spcBef>
              <a:spcPct val="0"/>
            </a:spcBef>
            <a:spcAft>
              <a:spcPct val="35000"/>
            </a:spcAft>
            <a:buNone/>
          </a:pPr>
          <a:r>
            <a:rPr lang="es-CO" sz="2000" b="0" kern="1200" dirty="0">
              <a:latin typeface="Calibri" panose="020F0502020204030204" pitchFamily="34" charset="0"/>
              <a:cs typeface="Calibri" panose="020F0502020204030204" pitchFamily="34" charset="0"/>
            </a:rPr>
            <a:t>            2022 : $   1,4               2021 : $ 1,2</a:t>
          </a:r>
        </a:p>
      </dsp:txBody>
      <dsp:txXfrm rot="10800000">
        <a:off x="733731" y="1411"/>
        <a:ext cx="6986644" cy="1817120"/>
      </dsp:txXfrm>
    </dsp:sp>
    <dsp:sp modelId="{7ADB628F-5161-4A2D-9350-330402A7F028}">
      <dsp:nvSpPr>
        <dsp:cNvPr id="0" name=""/>
        <dsp:cNvSpPr/>
      </dsp:nvSpPr>
      <dsp:spPr>
        <a:xfrm>
          <a:off x="654650" y="344216"/>
          <a:ext cx="840691" cy="1118678"/>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279451" y="1963952"/>
          <a:ext cx="7440924" cy="1419789"/>
        </a:xfrm>
        <a:prstGeom prst="homePlate">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5893" tIns="76200" rIns="142240" bIns="76200" numCol="1" spcCol="1270" anchor="ctr" anchorCtr="0">
          <a:noAutofit/>
        </a:bodyPr>
        <a:lstStyle/>
        <a:p>
          <a:pPr marL="0" lvl="0" indent="0" algn="l" defTabSz="889000">
            <a:lnSpc>
              <a:spcPct val="90000"/>
            </a:lnSpc>
            <a:spcBef>
              <a:spcPct val="0"/>
            </a:spcBef>
            <a:spcAft>
              <a:spcPct val="35000"/>
            </a:spcAft>
            <a:buNone/>
          </a:pPr>
          <a:r>
            <a:rPr lang="es-CO" sz="2000" kern="1200" dirty="0">
              <a:latin typeface="Calibri" panose="020F0502020204030204" pitchFamily="34" charset="0"/>
              <a:cs typeface="Calibri" panose="020F0502020204030204" pitchFamily="34" charset="0"/>
            </a:rPr>
            <a:t>                   Del gasto:</a:t>
          </a:r>
        </a:p>
        <a:p>
          <a:pPr marL="0" lvl="0" indent="0" algn="ctr" defTabSz="889000">
            <a:lnSpc>
              <a:spcPct val="90000"/>
            </a:lnSpc>
            <a:spcBef>
              <a:spcPct val="0"/>
            </a:spcBef>
            <a:spcAft>
              <a:spcPct val="35000"/>
            </a:spcAft>
            <a:buNone/>
          </a:pPr>
          <a:endParaRPr lang="es-CO" sz="2000" kern="1200" dirty="0">
            <a:latin typeface="Calibri" panose="020F0502020204030204" pitchFamily="34" charset="0"/>
            <a:cs typeface="Calibri" panose="020F0502020204030204" pitchFamily="34" charset="0"/>
          </a:endParaRPr>
        </a:p>
        <a:p>
          <a:pPr marL="0" lvl="0" indent="0" algn="l" defTabSz="889000" rtl="0">
            <a:lnSpc>
              <a:spcPct val="90000"/>
            </a:lnSpc>
            <a:spcBef>
              <a:spcPct val="0"/>
            </a:spcBef>
            <a:spcAft>
              <a:spcPct val="35000"/>
            </a:spcAft>
            <a:buNone/>
          </a:pPr>
          <a:r>
            <a:rPr lang="es-CO" sz="2000" kern="1200" dirty="0">
              <a:latin typeface="Calibri" panose="020F0502020204030204" pitchFamily="34" charset="0"/>
              <a:cs typeface="Calibri" panose="020F0502020204030204" pitchFamily="34" charset="0"/>
            </a:rPr>
            <a:t>          Operaciones interinstitucionales   </a:t>
          </a:r>
        </a:p>
        <a:p>
          <a:pPr marL="0" lvl="0" indent="0" algn="l" defTabSz="889000" rtl="0">
            <a:lnSpc>
              <a:spcPct val="90000"/>
            </a:lnSpc>
            <a:spcBef>
              <a:spcPct val="0"/>
            </a:spcBef>
            <a:spcAft>
              <a:spcPct val="35000"/>
            </a:spcAft>
            <a:buNone/>
          </a:pPr>
          <a:r>
            <a:rPr lang="es-CO" sz="2000" kern="1200" dirty="0">
              <a:latin typeface="Calibri" panose="020F0502020204030204" pitchFamily="34" charset="0"/>
              <a:cs typeface="Calibri" panose="020F0502020204030204" pitchFamily="34" charset="0"/>
            </a:rPr>
            <a:t>            2022:  </a:t>
          </a:r>
          <a:r>
            <a:rPr lang="es-CO" sz="2000" b="0" kern="1200" dirty="0">
              <a:latin typeface="Calibri" panose="020F0502020204030204" pitchFamily="34" charset="0"/>
              <a:cs typeface="Calibri" panose="020F0502020204030204" pitchFamily="34" charset="0"/>
            </a:rPr>
            <a:t>$    5,3	         2021:  $ 4,3</a:t>
          </a:r>
          <a:endParaRPr lang="es-CO" sz="2000" kern="1200" dirty="0">
            <a:latin typeface="Calibri" panose="020F0502020204030204" pitchFamily="34" charset="0"/>
            <a:cs typeface="Calibri" panose="020F0502020204030204" pitchFamily="34" charset="0"/>
          </a:endParaRPr>
        </a:p>
      </dsp:txBody>
      <dsp:txXfrm rot="10800000">
        <a:off x="634398" y="1963952"/>
        <a:ext cx="7085977" cy="1419789"/>
      </dsp:txXfrm>
    </dsp:sp>
    <dsp:sp modelId="{41B94F31-0B0F-47FF-897C-124C28F8A151}">
      <dsp:nvSpPr>
        <dsp:cNvPr id="0" name=""/>
        <dsp:cNvSpPr/>
      </dsp:nvSpPr>
      <dsp:spPr>
        <a:xfrm>
          <a:off x="901770" y="2109540"/>
          <a:ext cx="362116" cy="1128612"/>
        </a:xfrm>
        <a:prstGeom prst="ellipse">
          <a:avLst/>
        </a:prstGeom>
        <a:solidFill>
          <a:schemeClr val="accent3">
            <a:tint val="50000"/>
            <a:hueOff val="152729"/>
            <a:satOff val="71903"/>
            <a:lumOff val="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249967" y="399"/>
          <a:ext cx="6655831" cy="1814251"/>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937" tIns="76200" rIns="142240" bIns="76200" numCol="1" spcCol="1270" anchor="ctr" anchorCtr="0">
          <a:noAutofit/>
        </a:bodyPr>
        <a:lstStyle/>
        <a:p>
          <a:pPr marL="0" lvl="0" indent="0" algn="ctr" defTabSz="889000" rtl="0">
            <a:lnSpc>
              <a:spcPct val="90000"/>
            </a:lnSpc>
            <a:spcBef>
              <a:spcPct val="0"/>
            </a:spcBef>
            <a:spcAft>
              <a:spcPct val="35000"/>
            </a:spcAft>
            <a:buNone/>
          </a:pPr>
          <a:r>
            <a:rPr lang="es-CO" sz="2000" kern="1200">
              <a:latin typeface="Calibri" panose="020F0502020204030204" pitchFamily="34" charset="0"/>
              <a:cs typeface="Calibri" panose="020F0502020204030204" pitchFamily="34" charset="0"/>
            </a:rPr>
            <a:t>                  Del Ingreso:</a:t>
          </a:r>
        </a:p>
        <a:p>
          <a:pPr marL="0" lvl="0" indent="0" algn="ctr" defTabSz="889000" rtl="0">
            <a:lnSpc>
              <a:spcPct val="90000"/>
            </a:lnSpc>
            <a:spcBef>
              <a:spcPct val="0"/>
            </a:spcBef>
            <a:spcAft>
              <a:spcPct val="35000"/>
            </a:spcAft>
            <a:buNone/>
            <a:tabLst/>
          </a:pPr>
          <a:r>
            <a:rPr lang="es-CO" sz="2000" kern="1200">
              <a:latin typeface="Calibri" panose="020F0502020204030204" pitchFamily="34" charset="0"/>
              <a:cs typeface="Calibri" panose="020F0502020204030204" pitchFamily="34" charset="0"/>
            </a:rPr>
            <a:t>      Ingresos fiscales  2022 :</a:t>
          </a:r>
          <a:r>
            <a:rPr lang="es-CO" sz="2000" b="0" kern="1200">
              <a:latin typeface="Calibri" panose="020F0502020204030204" pitchFamily="34" charset="0"/>
              <a:cs typeface="Calibri" panose="020F0502020204030204" pitchFamily="34" charset="0"/>
            </a:rPr>
            <a:t> $  9,1      2021 : 3,9  </a:t>
          </a:r>
        </a:p>
        <a:p>
          <a:pPr marL="0" lvl="0" indent="0" algn="ctr" defTabSz="889000" rtl="0">
            <a:lnSpc>
              <a:spcPct val="90000"/>
            </a:lnSpc>
            <a:spcBef>
              <a:spcPct val="0"/>
            </a:spcBef>
            <a:spcAft>
              <a:spcPct val="35000"/>
            </a:spcAft>
            <a:buNone/>
          </a:pPr>
          <a:r>
            <a:rPr lang="es-CO" sz="2000" b="0" kern="1200">
              <a:latin typeface="Calibri" panose="020F0502020204030204" pitchFamily="34" charset="0"/>
              <a:cs typeface="Calibri" panose="020F0502020204030204" pitchFamily="34" charset="0"/>
            </a:rPr>
            <a:t>      Transferencias y subvenciones </a:t>
          </a:r>
        </a:p>
        <a:p>
          <a:pPr marL="0" lvl="0" indent="0" algn="ctr" defTabSz="889000" rtl="0">
            <a:lnSpc>
              <a:spcPct val="90000"/>
            </a:lnSpc>
            <a:spcBef>
              <a:spcPct val="0"/>
            </a:spcBef>
            <a:spcAft>
              <a:spcPct val="35000"/>
            </a:spcAft>
            <a:buNone/>
          </a:pPr>
          <a:r>
            <a:rPr lang="es-CO" sz="2000" b="0" kern="1200">
              <a:latin typeface="Calibri" panose="020F0502020204030204" pitchFamily="34" charset="0"/>
              <a:cs typeface="Calibri" panose="020F0502020204030204" pitchFamily="34" charset="0"/>
            </a:rPr>
            <a:t>            2022 : $   1,4               2021 : $ 1,2</a:t>
          </a:r>
        </a:p>
      </dsp:txBody>
      <dsp:txXfrm rot="10800000">
        <a:off x="703530" y="399"/>
        <a:ext cx="6202268" cy="1814251"/>
      </dsp:txXfrm>
    </dsp:sp>
    <dsp:sp modelId="{7ADB628F-5161-4A2D-9350-330402A7F028}">
      <dsp:nvSpPr>
        <dsp:cNvPr id="0" name=""/>
        <dsp:cNvSpPr/>
      </dsp:nvSpPr>
      <dsp:spPr>
        <a:xfrm>
          <a:off x="514352" y="342662"/>
          <a:ext cx="839364" cy="1116912"/>
        </a:xfrm>
        <a:prstGeom prst="ellipse">
          <a:avLst/>
        </a:prstGeom>
        <a:solidFill>
          <a:schemeClr val="accent3">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249967" y="1959841"/>
          <a:ext cx="6655831" cy="1417547"/>
        </a:xfrm>
        <a:prstGeom prst="homePlate">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937" tIns="76200" rIns="142240" bIns="76200" numCol="1" spcCol="1270" anchor="ctr" anchorCtr="0">
          <a:noAutofit/>
        </a:bodyPr>
        <a:lstStyle/>
        <a:p>
          <a:pPr marL="0" lvl="0" indent="0" algn="ctr" defTabSz="889000">
            <a:lnSpc>
              <a:spcPct val="90000"/>
            </a:lnSpc>
            <a:spcBef>
              <a:spcPct val="0"/>
            </a:spcBef>
            <a:spcAft>
              <a:spcPct val="35000"/>
            </a:spcAft>
            <a:buNone/>
          </a:pPr>
          <a:r>
            <a:rPr lang="es-CO" sz="2000" kern="1200">
              <a:latin typeface="Calibri" panose="020F0502020204030204" pitchFamily="34" charset="0"/>
              <a:cs typeface="Calibri" panose="020F0502020204030204" pitchFamily="34" charset="0"/>
            </a:rPr>
            <a:t>                   Del gasto:</a:t>
          </a:r>
        </a:p>
        <a:p>
          <a:pPr marL="0" lvl="0" indent="0" algn="ctr" defTabSz="889000" rtl="0">
            <a:lnSpc>
              <a:spcPct val="90000"/>
            </a:lnSpc>
            <a:spcBef>
              <a:spcPct val="0"/>
            </a:spcBef>
            <a:spcAft>
              <a:spcPct val="35000"/>
            </a:spcAft>
            <a:buNone/>
          </a:pPr>
          <a:r>
            <a:rPr lang="es-CO" sz="2000" kern="1200">
              <a:latin typeface="Calibri" panose="020F0502020204030204" pitchFamily="34" charset="0"/>
              <a:cs typeface="Calibri" panose="020F0502020204030204" pitchFamily="34" charset="0"/>
            </a:rPr>
            <a:t>          Operaciones interinstitucionales </a:t>
          </a:r>
        </a:p>
        <a:p>
          <a:pPr marL="0" lvl="0" indent="0" algn="ctr" defTabSz="889000" rtl="0">
            <a:lnSpc>
              <a:spcPct val="90000"/>
            </a:lnSpc>
            <a:spcBef>
              <a:spcPct val="0"/>
            </a:spcBef>
            <a:spcAft>
              <a:spcPct val="35000"/>
            </a:spcAft>
            <a:buNone/>
          </a:pPr>
          <a:r>
            <a:rPr lang="es-CO" sz="2000" kern="1200">
              <a:latin typeface="Calibri" panose="020F0502020204030204" pitchFamily="34" charset="0"/>
              <a:cs typeface="Calibri" panose="020F0502020204030204" pitchFamily="34" charset="0"/>
            </a:rPr>
            <a:t>            2022:  </a:t>
          </a:r>
          <a:r>
            <a:rPr lang="es-CO" sz="2000" b="0" kern="1200">
              <a:latin typeface="Calibri" panose="020F0502020204030204" pitchFamily="34" charset="0"/>
              <a:cs typeface="Calibri" panose="020F0502020204030204" pitchFamily="34" charset="0"/>
            </a:rPr>
            <a:t>$    5,3	         2021:  $ 4,3</a:t>
          </a:r>
          <a:endParaRPr lang="es-CO" sz="2000" kern="1200">
            <a:latin typeface="Calibri" panose="020F0502020204030204" pitchFamily="34" charset="0"/>
            <a:cs typeface="Calibri" panose="020F0502020204030204" pitchFamily="34" charset="0"/>
          </a:endParaRPr>
        </a:p>
      </dsp:txBody>
      <dsp:txXfrm rot="10800000">
        <a:off x="604354" y="1959841"/>
        <a:ext cx="6301444" cy="1417547"/>
      </dsp:txXfrm>
    </dsp:sp>
    <dsp:sp modelId="{41B94F31-0B0F-47FF-897C-124C28F8A151}">
      <dsp:nvSpPr>
        <dsp:cNvPr id="0" name=""/>
        <dsp:cNvSpPr/>
      </dsp:nvSpPr>
      <dsp:spPr>
        <a:xfrm>
          <a:off x="761081" y="2105200"/>
          <a:ext cx="361544" cy="1126830"/>
        </a:xfrm>
        <a:prstGeom prst="ellipse">
          <a:avLst/>
        </a:prstGeom>
        <a:solidFill>
          <a:schemeClr val="accent3">
            <a:tint val="50000"/>
            <a:hueOff val="152729"/>
            <a:satOff val="71903"/>
            <a:lumOff val="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372723" y="520"/>
          <a:ext cx="6212821" cy="152622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83820" rIns="156464" bIns="83820" numCol="1" spcCol="1270" anchor="ctr" anchorCtr="0">
          <a:noAutofit/>
        </a:bodyPr>
        <a:lstStyle/>
        <a:p>
          <a:pPr marL="0" lvl="0" indent="0" algn="ctr" defTabSz="977900" rtl="0">
            <a:lnSpc>
              <a:spcPct val="90000"/>
            </a:lnSpc>
            <a:spcBef>
              <a:spcPct val="0"/>
            </a:spcBef>
            <a:spcAft>
              <a:spcPct val="35000"/>
            </a:spcAft>
            <a:buNone/>
          </a:pPr>
          <a:r>
            <a:rPr lang="es-CO" sz="2200" b="1" kern="1200">
              <a:latin typeface="Arial Rounded MT Bold"/>
            </a:rPr>
            <a:t>              </a:t>
          </a:r>
          <a:r>
            <a:rPr lang="es-CO" sz="2000" b="1" kern="1200">
              <a:solidFill>
                <a:schemeClr val="bg1"/>
              </a:solidFill>
              <a:latin typeface="Calibri" panose="020F0502020204030204" pitchFamily="34" charset="0"/>
              <a:cs typeface="Calibri" panose="020F0502020204030204" pitchFamily="34" charset="0"/>
            </a:rPr>
            <a:t>Ingresos Fiscales</a:t>
          </a:r>
          <a:r>
            <a:rPr lang="es-CO" sz="2000" kern="1200">
              <a:solidFill>
                <a:schemeClr val="bg1"/>
              </a:solidFill>
              <a:latin typeface="Calibri" panose="020F0502020204030204" pitchFamily="34" charset="0"/>
              <a:cs typeface="Calibri" panose="020F0502020204030204" pitchFamily="34" charset="0"/>
            </a:rPr>
            <a:t>	                         </a:t>
          </a:r>
        </a:p>
        <a:p>
          <a:pPr marL="0" lvl="0" indent="0" algn="ctr" defTabSz="977900" rtl="0">
            <a:lnSpc>
              <a:spcPct val="90000"/>
            </a:lnSpc>
            <a:spcBef>
              <a:spcPct val="0"/>
            </a:spcBef>
            <a:spcAft>
              <a:spcPct val="35000"/>
            </a:spcAft>
            <a:buNone/>
          </a:pPr>
          <a:r>
            <a:rPr lang="es-CO" sz="2000" kern="1200">
              <a:solidFill>
                <a:schemeClr val="bg1"/>
              </a:solidFill>
              <a:latin typeface="Calibri" panose="020F0502020204030204" pitchFamily="34" charset="0"/>
              <a:cs typeface="Calibri" panose="020F0502020204030204" pitchFamily="34" charset="0"/>
            </a:rPr>
            <a:t>2022   </a:t>
          </a:r>
          <a:r>
            <a:rPr lang="es-CO" sz="2000" b="0" kern="1200">
              <a:solidFill>
                <a:schemeClr val="bg1"/>
              </a:solidFill>
              <a:latin typeface="Calibri" panose="020F0502020204030204" pitchFamily="34" charset="0"/>
              <a:cs typeface="Calibri" panose="020F0502020204030204" pitchFamily="34" charset="0"/>
            </a:rPr>
            <a:t>$7,4       2021 $2,0</a:t>
          </a:r>
        </a:p>
        <a:p>
          <a:pPr marL="0" lvl="0" indent="0" algn="l" defTabSz="977900" rtl="0">
            <a:lnSpc>
              <a:spcPct val="90000"/>
            </a:lnSpc>
            <a:spcBef>
              <a:spcPct val="0"/>
            </a:spcBef>
            <a:spcAft>
              <a:spcPct val="35000"/>
            </a:spcAft>
            <a:buNone/>
          </a:pPr>
          <a:r>
            <a:rPr lang="es-CO" sz="2000" b="0" kern="1200">
              <a:solidFill>
                <a:schemeClr val="bg1"/>
              </a:solidFill>
              <a:latin typeface="Calibri" panose="020F0502020204030204" pitchFamily="34" charset="0"/>
              <a:cs typeface="Calibri" panose="020F0502020204030204" pitchFamily="34" charset="0"/>
            </a:rPr>
            <a:t>           </a:t>
          </a:r>
          <a:r>
            <a:rPr lang="es-CO" sz="2000" b="1" kern="1200">
              <a:solidFill>
                <a:schemeClr val="bg1"/>
              </a:solidFill>
              <a:latin typeface="Calibri" panose="020F0502020204030204" pitchFamily="34" charset="0"/>
              <a:cs typeface="Calibri" panose="020F0502020204030204" pitchFamily="34" charset="0"/>
            </a:rPr>
            <a:t>Transferencias y Subvenciones   </a:t>
          </a:r>
          <a:r>
            <a:rPr lang="es-CO" sz="2000" b="0" kern="1200">
              <a:solidFill>
                <a:schemeClr val="bg1"/>
              </a:solidFill>
              <a:latin typeface="Calibri" panose="020F0502020204030204" pitchFamily="34" charset="0"/>
              <a:cs typeface="Calibri" panose="020F0502020204030204" pitchFamily="34" charset="0"/>
            </a:rPr>
            <a:t>	2022  $0,9        2021 $0,7</a:t>
          </a:r>
          <a:endParaRPr lang="es-CO" sz="2000" kern="1200">
            <a:solidFill>
              <a:schemeClr val="bg1"/>
            </a:solidFill>
            <a:latin typeface="Calibri" panose="020F0502020204030204" pitchFamily="34" charset="0"/>
            <a:cs typeface="Calibri" panose="020F0502020204030204" pitchFamily="34" charset="0"/>
          </a:endParaRPr>
        </a:p>
      </dsp:txBody>
      <dsp:txXfrm rot="10800000">
        <a:off x="754278" y="520"/>
        <a:ext cx="5831266" cy="1526222"/>
      </dsp:txXfrm>
    </dsp:sp>
    <dsp:sp modelId="{7ADB628F-5161-4A2D-9350-330402A7F028}">
      <dsp:nvSpPr>
        <dsp:cNvPr id="0" name=""/>
        <dsp:cNvSpPr/>
      </dsp:nvSpPr>
      <dsp:spPr>
        <a:xfrm>
          <a:off x="162346" y="144505"/>
          <a:ext cx="1236078" cy="12360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333507" y="1657566"/>
          <a:ext cx="6291253" cy="1236078"/>
        </a:xfrm>
        <a:prstGeom prst="homePlate">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76200" rIns="142240" bIns="76200" numCol="1" spcCol="1270" anchor="ctr" anchorCtr="0">
          <a:noAutofit/>
        </a:bodyPr>
        <a:lstStyle/>
        <a:p>
          <a:pPr marL="0" lvl="0" indent="0" algn="ctr" defTabSz="889000" rtl="0">
            <a:lnSpc>
              <a:spcPct val="90000"/>
            </a:lnSpc>
            <a:spcBef>
              <a:spcPct val="0"/>
            </a:spcBef>
            <a:spcAft>
              <a:spcPct val="35000"/>
            </a:spcAft>
            <a:buNone/>
          </a:pPr>
          <a:r>
            <a:rPr lang="es-CO" sz="2000" b="1" kern="1200">
              <a:solidFill>
                <a:schemeClr val="bg1"/>
              </a:solidFill>
              <a:latin typeface="Calibri" panose="020F0502020204030204" pitchFamily="34" charset="0"/>
              <a:cs typeface="Calibri" panose="020F0502020204030204" pitchFamily="34" charset="0"/>
            </a:rPr>
            <a:t>GASTO PÚBLICO SOCIAL    </a:t>
          </a:r>
        </a:p>
        <a:p>
          <a:pPr marL="0" lvl="0" indent="0" algn="ctr" defTabSz="889000">
            <a:lnSpc>
              <a:spcPct val="90000"/>
            </a:lnSpc>
            <a:spcBef>
              <a:spcPct val="0"/>
            </a:spcBef>
            <a:spcAft>
              <a:spcPct val="35000"/>
            </a:spcAft>
            <a:buNone/>
          </a:pPr>
          <a:r>
            <a:rPr lang="es-CO" sz="2000" kern="1200">
              <a:solidFill>
                <a:schemeClr val="bg1"/>
              </a:solidFill>
              <a:latin typeface="Calibri" panose="020F0502020204030204" pitchFamily="34" charset="0"/>
              <a:cs typeface="Calibri" panose="020F0502020204030204" pitchFamily="34" charset="0"/>
            </a:rPr>
            <a:t>2022 </a:t>
          </a:r>
          <a:r>
            <a:rPr lang="es-CO" sz="2000" b="0" kern="1200">
              <a:solidFill>
                <a:schemeClr val="bg1"/>
              </a:solidFill>
              <a:latin typeface="Calibri" panose="020F0502020204030204" pitchFamily="34" charset="0"/>
              <a:cs typeface="Calibri" panose="020F0502020204030204" pitchFamily="34" charset="0"/>
            </a:rPr>
            <a:t>$1,3</a:t>
          </a:r>
        </a:p>
        <a:p>
          <a:pPr marL="0" lvl="0" indent="0" algn="ctr" defTabSz="889000">
            <a:lnSpc>
              <a:spcPct val="90000"/>
            </a:lnSpc>
            <a:spcBef>
              <a:spcPct val="0"/>
            </a:spcBef>
            <a:spcAft>
              <a:spcPct val="35000"/>
            </a:spcAft>
            <a:buNone/>
          </a:pPr>
          <a:r>
            <a:rPr lang="es-CO" sz="2000" b="0" kern="1200">
              <a:solidFill>
                <a:schemeClr val="bg1"/>
              </a:solidFill>
              <a:latin typeface="Calibri" panose="020F0502020204030204" pitchFamily="34" charset="0"/>
              <a:cs typeface="Calibri" panose="020F0502020204030204" pitchFamily="34" charset="0"/>
            </a:rPr>
            <a:t>2021 $1,7</a:t>
          </a:r>
        </a:p>
      </dsp:txBody>
      <dsp:txXfrm rot="10800000">
        <a:off x="642526" y="1657566"/>
        <a:ext cx="5982234" cy="1236078"/>
      </dsp:txXfrm>
    </dsp:sp>
    <dsp:sp modelId="{41B94F31-0B0F-47FF-897C-124C28F8A151}">
      <dsp:nvSpPr>
        <dsp:cNvPr id="0" name=""/>
        <dsp:cNvSpPr/>
      </dsp:nvSpPr>
      <dsp:spPr>
        <a:xfrm>
          <a:off x="169391" y="1657566"/>
          <a:ext cx="1236078" cy="123607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1611134" y="0"/>
          <a:ext cx="5165581" cy="1240115"/>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857" tIns="76200" rIns="142240" bIns="76200" numCol="1" spcCol="1270" anchor="ctr" anchorCtr="0">
          <a:noAutofit/>
        </a:bodyPr>
        <a:lstStyle/>
        <a:p>
          <a:pPr marL="0" lvl="0" indent="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Bienes de uso público </a:t>
          </a:r>
        </a:p>
        <a:p>
          <a:pPr marL="0" lvl="0" indent="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2022 $163,4 </a:t>
          </a:r>
        </a:p>
        <a:p>
          <a:pPr marL="0" lvl="0" indent="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2021 $162,0</a:t>
          </a:r>
        </a:p>
      </dsp:txBody>
      <dsp:txXfrm rot="10800000">
        <a:off x="1921163" y="0"/>
        <a:ext cx="4855552" cy="1240115"/>
      </dsp:txXfrm>
    </dsp:sp>
    <dsp:sp modelId="{7ADB628F-5161-4A2D-9350-330402A7F028}">
      <dsp:nvSpPr>
        <dsp:cNvPr id="0" name=""/>
        <dsp:cNvSpPr/>
      </dsp:nvSpPr>
      <dsp:spPr>
        <a:xfrm>
          <a:off x="991076" y="45"/>
          <a:ext cx="1240115" cy="1240115"/>
        </a:xfrm>
        <a:prstGeom prst="ellipse">
          <a:avLst/>
        </a:prstGeom>
        <a:blipFill rotWithShape="1">
          <a:blip xmlns:r="http://schemas.openxmlformats.org/officeDocument/2006/relationships" r:embed="rId1"/>
          <a:srcRect/>
          <a:stretch>
            <a:fillRect l="-48000" r="-4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1611134" y="1340260"/>
          <a:ext cx="5165581" cy="2254357"/>
        </a:xfrm>
        <a:prstGeom prst="homePlate">
          <a:avLst/>
        </a:prstGeom>
        <a:solidFill>
          <a:schemeClr val="accent3">
            <a:hueOff val="402143"/>
            <a:satOff val="81035"/>
            <a:lumOff val="-1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6857" tIns="76200" rIns="142240" bIns="76200" numCol="1" spcCol="1270" anchor="ctr" anchorCtr="0">
          <a:noAutofit/>
        </a:bodyPr>
        <a:lstStyle/>
        <a:p>
          <a:pPr marL="0" lvl="0" indent="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Beneficios a los empleados</a:t>
          </a:r>
        </a:p>
        <a:p>
          <a:pPr marL="0" lvl="0" indent="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2022* $4,6           2021  $3,6</a:t>
          </a:r>
        </a:p>
        <a:p>
          <a:pPr marL="0" lvl="0" indent="0" algn="ctr" defTabSz="889000" rtl="0">
            <a:lnSpc>
              <a:spcPct val="90000"/>
            </a:lnSpc>
            <a:spcBef>
              <a:spcPct val="0"/>
            </a:spcBef>
            <a:spcAft>
              <a:spcPct val="35000"/>
            </a:spcAft>
            <a:buNone/>
          </a:pPr>
          <a:r>
            <a:rPr lang="es-CO" sz="2000" kern="1200">
              <a:solidFill>
                <a:srgbClr val="FFFFFF"/>
              </a:solidFill>
              <a:latin typeface="Calibri" panose="020F0502020204030204" pitchFamily="34" charset="0"/>
              <a:ea typeface="+mn-ea"/>
              <a:cs typeface="Calibri" panose="020F0502020204030204" pitchFamily="34" charset="0"/>
            </a:rPr>
            <a:t>*Incluye Pasivo Pensional, con una cobertura cercana al 61%. </a:t>
          </a:r>
        </a:p>
      </dsp:txBody>
      <dsp:txXfrm rot="10800000">
        <a:off x="2174723" y="1340260"/>
        <a:ext cx="4601992" cy="2254357"/>
      </dsp:txXfrm>
    </dsp:sp>
    <dsp:sp modelId="{41B94F31-0B0F-47FF-897C-124C28F8A151}">
      <dsp:nvSpPr>
        <dsp:cNvPr id="0" name=""/>
        <dsp:cNvSpPr/>
      </dsp:nvSpPr>
      <dsp:spPr>
        <a:xfrm>
          <a:off x="991076" y="1847380"/>
          <a:ext cx="1240115" cy="1240115"/>
        </a:xfrm>
        <a:prstGeom prst="ellipse">
          <a:avLst/>
        </a:prstGeom>
        <a:blipFill rotWithShape="1">
          <a:blip xmlns:r="http://schemas.openxmlformats.org/officeDocument/2006/relationships" r:embed="rId2"/>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E5FC59-9973-40B8-BE0A-2D0FF6F46557}">
      <dsp:nvSpPr>
        <dsp:cNvPr id="0" name=""/>
        <dsp:cNvSpPr/>
      </dsp:nvSpPr>
      <dsp:spPr>
        <a:xfrm rot="10800000">
          <a:off x="372723" y="520"/>
          <a:ext cx="6212821" cy="1526222"/>
        </a:xfrm>
        <a:prstGeom prst="homePlat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68580" rIns="128016" bIns="68580" numCol="1" spcCol="1270" anchor="ctr" anchorCtr="0">
          <a:noAutofit/>
        </a:bodyPr>
        <a:lstStyle/>
        <a:p>
          <a:pPr marL="0" lvl="0" indent="0" algn="ctr" defTabSz="800100" rtl="0">
            <a:lnSpc>
              <a:spcPct val="90000"/>
            </a:lnSpc>
            <a:spcBef>
              <a:spcPct val="0"/>
            </a:spcBef>
            <a:spcAft>
              <a:spcPct val="35000"/>
            </a:spcAft>
            <a:buNone/>
          </a:pPr>
          <a:r>
            <a:rPr lang="es-CO" sz="1800" kern="1200" dirty="0">
              <a:latin typeface="+mn-lt"/>
            </a:rPr>
            <a:t>       </a:t>
          </a:r>
          <a:r>
            <a:rPr lang="es-CO" sz="1800" kern="1200" dirty="0">
              <a:latin typeface="+mn-lt"/>
              <a:cs typeface="Calibri" panose="020F0502020204030204" pitchFamily="34" charset="0"/>
            </a:rPr>
            <a:t>Ingresos fiscales	    	                           </a:t>
          </a:r>
        </a:p>
        <a:p>
          <a:pPr marL="0" lvl="0" indent="0" algn="ctr" defTabSz="800100" rtl="0">
            <a:lnSpc>
              <a:spcPct val="90000"/>
            </a:lnSpc>
            <a:spcBef>
              <a:spcPct val="0"/>
            </a:spcBef>
            <a:spcAft>
              <a:spcPct val="35000"/>
            </a:spcAft>
            <a:buNone/>
          </a:pPr>
          <a:r>
            <a:rPr lang="es-CO" sz="1800" kern="1200" dirty="0">
              <a:latin typeface="+mn-lt"/>
              <a:cs typeface="Calibri" panose="020F0502020204030204" pitchFamily="34" charset="0"/>
            </a:rPr>
            <a:t>2022   </a:t>
          </a:r>
          <a:r>
            <a:rPr lang="es-CO" sz="1800" b="0" kern="1200" dirty="0">
              <a:latin typeface="+mn-lt"/>
              <a:cs typeface="Calibri" panose="020F0502020204030204" pitchFamily="34" charset="0"/>
            </a:rPr>
            <a:t>$7,4       2021 $2,0</a:t>
          </a:r>
        </a:p>
        <a:p>
          <a:pPr marL="0" lvl="0" indent="0" algn="l" defTabSz="800100" rtl="0">
            <a:lnSpc>
              <a:spcPct val="90000"/>
            </a:lnSpc>
            <a:spcBef>
              <a:spcPct val="0"/>
            </a:spcBef>
            <a:spcAft>
              <a:spcPct val="35000"/>
            </a:spcAft>
            <a:buNone/>
          </a:pPr>
          <a:r>
            <a:rPr lang="es-CO" sz="1800" b="0" kern="1200" dirty="0">
              <a:latin typeface="+mn-lt"/>
              <a:cs typeface="Calibri" panose="020F0502020204030204" pitchFamily="34" charset="0"/>
            </a:rPr>
            <a:t>    Transferencias y subvenciones   	2022  $0,9        2021 $0,7</a:t>
          </a:r>
          <a:endParaRPr lang="es-CO" sz="1800" kern="1200" dirty="0">
            <a:latin typeface="+mn-lt"/>
            <a:cs typeface="Calibri" panose="020F0502020204030204" pitchFamily="34" charset="0"/>
          </a:endParaRPr>
        </a:p>
      </dsp:txBody>
      <dsp:txXfrm rot="10800000">
        <a:off x="754278" y="520"/>
        <a:ext cx="5831266" cy="1526222"/>
      </dsp:txXfrm>
    </dsp:sp>
    <dsp:sp modelId="{7ADB628F-5161-4A2D-9350-330402A7F028}">
      <dsp:nvSpPr>
        <dsp:cNvPr id="0" name=""/>
        <dsp:cNvSpPr/>
      </dsp:nvSpPr>
      <dsp:spPr>
        <a:xfrm>
          <a:off x="162346" y="144505"/>
          <a:ext cx="1236078" cy="1236078"/>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248C954-6435-4598-B9C4-584CCF7F72C4}">
      <dsp:nvSpPr>
        <dsp:cNvPr id="0" name=""/>
        <dsp:cNvSpPr/>
      </dsp:nvSpPr>
      <dsp:spPr>
        <a:xfrm rot="10800000">
          <a:off x="333507" y="1657566"/>
          <a:ext cx="6291253" cy="1236078"/>
        </a:xfrm>
        <a:prstGeom prst="homePlate">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5076" tIns="68580" rIns="128016" bIns="68580" numCol="1" spcCol="1270" anchor="ctr" anchorCtr="0">
          <a:noAutofit/>
        </a:bodyPr>
        <a:lstStyle/>
        <a:p>
          <a:pPr marL="0" lvl="0" indent="0" algn="ctr" defTabSz="800100" rtl="0">
            <a:lnSpc>
              <a:spcPct val="90000"/>
            </a:lnSpc>
            <a:spcBef>
              <a:spcPct val="0"/>
            </a:spcBef>
            <a:spcAft>
              <a:spcPct val="35000"/>
            </a:spcAft>
            <a:buNone/>
          </a:pPr>
          <a:r>
            <a:rPr lang="es-CO" sz="1800" kern="1200" dirty="0">
              <a:latin typeface="+mn-lt"/>
            </a:rPr>
            <a:t>Gasto público social    </a:t>
          </a:r>
        </a:p>
        <a:p>
          <a:pPr marL="0" lvl="0" indent="0" algn="ctr" defTabSz="800100">
            <a:lnSpc>
              <a:spcPct val="90000"/>
            </a:lnSpc>
            <a:spcBef>
              <a:spcPct val="0"/>
            </a:spcBef>
            <a:spcAft>
              <a:spcPct val="35000"/>
            </a:spcAft>
            <a:buNone/>
          </a:pPr>
          <a:r>
            <a:rPr lang="es-CO" sz="1800" kern="1200" dirty="0">
              <a:latin typeface="+mn-lt"/>
            </a:rPr>
            <a:t>2022 </a:t>
          </a:r>
          <a:r>
            <a:rPr lang="es-CO" sz="1800" b="0" kern="1200" dirty="0">
              <a:latin typeface="+mn-lt"/>
            </a:rPr>
            <a:t>$1,3</a:t>
          </a:r>
        </a:p>
        <a:p>
          <a:pPr marL="0" lvl="0" indent="0" algn="ctr" defTabSz="800100">
            <a:lnSpc>
              <a:spcPct val="90000"/>
            </a:lnSpc>
            <a:spcBef>
              <a:spcPct val="0"/>
            </a:spcBef>
            <a:spcAft>
              <a:spcPct val="35000"/>
            </a:spcAft>
            <a:buNone/>
          </a:pPr>
          <a:r>
            <a:rPr lang="es-CO" sz="1800" b="0" kern="1200" dirty="0">
              <a:latin typeface="+mn-lt"/>
            </a:rPr>
            <a:t>2021 $1,7</a:t>
          </a:r>
        </a:p>
      </dsp:txBody>
      <dsp:txXfrm rot="10800000">
        <a:off x="642526" y="1657566"/>
        <a:ext cx="5982234" cy="1236078"/>
      </dsp:txXfrm>
    </dsp:sp>
    <dsp:sp modelId="{41B94F31-0B0F-47FF-897C-124C28F8A151}">
      <dsp:nvSpPr>
        <dsp:cNvPr id="0" name=""/>
        <dsp:cNvSpPr/>
      </dsp:nvSpPr>
      <dsp:spPr>
        <a:xfrm>
          <a:off x="169391" y="1657566"/>
          <a:ext cx="1236078" cy="123607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4E0C49-71F8-445D-B673-32AFEE3A3622}">
      <dsp:nvSpPr>
        <dsp:cNvPr id="0" name=""/>
        <dsp:cNvSpPr/>
      </dsp:nvSpPr>
      <dsp:spPr>
        <a:xfrm>
          <a:off x="3803" y="274425"/>
          <a:ext cx="1969699" cy="688095"/>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ctr" defTabSz="577850">
            <a:lnSpc>
              <a:spcPct val="90000"/>
            </a:lnSpc>
            <a:spcBef>
              <a:spcPct val="0"/>
            </a:spcBef>
            <a:spcAft>
              <a:spcPct val="35000"/>
            </a:spcAft>
            <a:buNone/>
          </a:pPr>
          <a:r>
            <a:rPr lang="es-MX" sz="1300" b="1" kern="1200"/>
            <a:t>Optimización de Procesos DIB</a:t>
          </a:r>
        </a:p>
      </dsp:txBody>
      <dsp:txXfrm>
        <a:off x="23957" y="294579"/>
        <a:ext cx="1929391" cy="647787"/>
      </dsp:txXfrm>
    </dsp:sp>
    <dsp:sp modelId="{186BDBA1-DFC0-43CB-8E85-77B34A721DCD}">
      <dsp:nvSpPr>
        <dsp:cNvPr id="0" name=""/>
        <dsp:cNvSpPr/>
      </dsp:nvSpPr>
      <dsp:spPr>
        <a:xfrm rot="5415808">
          <a:off x="937451" y="1010732"/>
          <a:ext cx="98333" cy="100241"/>
        </a:xfrm>
        <a:prstGeom prst="rightArrow">
          <a:avLst>
            <a:gd name="adj1" fmla="val 667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0D1C5C6-B6A0-42DF-925E-4C8947E0D0BF}">
      <dsp:nvSpPr>
        <dsp:cNvPr id="0" name=""/>
        <dsp:cNvSpPr/>
      </dsp:nvSpPr>
      <dsp:spPr>
        <a:xfrm>
          <a:off x="0" y="1159185"/>
          <a:ext cx="1969699" cy="572806"/>
        </a:xfrm>
        <a:prstGeom prst="roundRect">
          <a:avLst>
            <a:gd name="adj" fmla="val 10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eaLnBrk="1" latinLnBrk="0">
            <a:lnSpc>
              <a:spcPct val="90000"/>
            </a:lnSpc>
            <a:spcBef>
              <a:spcPct val="0"/>
            </a:spcBef>
            <a:spcAft>
              <a:spcPct val="35000"/>
            </a:spcAft>
            <a:buNone/>
          </a:pPr>
          <a:r>
            <a:rPr lang="es-CO" sz="1200" b="1" kern="1200">
              <a:latin typeface="+mn-lt"/>
              <a:cs typeface="Arial"/>
            </a:rPr>
            <a:t>522 registros </a:t>
          </a:r>
          <a:r>
            <a:rPr lang="es-CO" sz="1200" kern="1200">
              <a:latin typeface="+mn-lt"/>
              <a:cs typeface="Arial"/>
            </a:rPr>
            <a:t>de la </a:t>
          </a:r>
          <a:r>
            <a:rPr lang="es-ES_tradnl" sz="1200" kern="1200">
              <a:latin typeface="+mn-lt"/>
              <a:cs typeface="Arial"/>
            </a:rPr>
            <a:t>Matriz de Riesgo Inherente de Seguridad </a:t>
          </a:r>
          <a:br>
            <a:rPr lang="es-ES_tradnl" sz="1200" kern="1200">
              <a:latin typeface="+mn-lt"/>
              <a:cs typeface="Arial"/>
            </a:rPr>
          </a:br>
          <a:r>
            <a:rPr lang="es-ES_tradnl" sz="1200" kern="1200">
              <a:latin typeface="+mn-lt"/>
              <a:cs typeface="Arial"/>
            </a:rPr>
            <a:t>de la Información.</a:t>
          </a:r>
          <a:endParaRPr lang="es-MX" sz="1200" kern="1200">
            <a:latin typeface="+mn-lt"/>
          </a:endParaRPr>
        </a:p>
      </dsp:txBody>
      <dsp:txXfrm>
        <a:off x="16777" y="1175962"/>
        <a:ext cx="1936145" cy="539252"/>
      </dsp:txXfrm>
    </dsp:sp>
    <dsp:sp modelId="{5DEFE065-2B4C-4B98-A0F2-7B95AF1EAE3E}">
      <dsp:nvSpPr>
        <dsp:cNvPr id="0" name=""/>
        <dsp:cNvSpPr/>
      </dsp:nvSpPr>
      <dsp:spPr>
        <a:xfrm rot="5400000">
          <a:off x="945282" y="1771559"/>
          <a:ext cx="79134" cy="100241"/>
        </a:xfrm>
        <a:prstGeom prst="rightArrow">
          <a:avLst>
            <a:gd name="adj1" fmla="val 66700"/>
            <a:gd name="adj2" fmla="val 50000"/>
          </a:avLst>
        </a:prstGeom>
        <a:solidFill>
          <a:schemeClr val="accent2">
            <a:hueOff val="-1190757"/>
            <a:satOff val="-4160"/>
            <a:lumOff val="1078"/>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70EA002-046A-4818-80F9-A7CCBEAF6DCC}">
      <dsp:nvSpPr>
        <dsp:cNvPr id="0" name=""/>
        <dsp:cNvSpPr/>
      </dsp:nvSpPr>
      <dsp:spPr>
        <a:xfrm>
          <a:off x="0" y="1911368"/>
          <a:ext cx="1969699" cy="572806"/>
        </a:xfrm>
        <a:prstGeom prst="roundRect">
          <a:avLst>
            <a:gd name="adj" fmla="val 10000"/>
          </a:avLst>
        </a:prstGeom>
        <a:solidFill>
          <a:schemeClr val="accent2">
            <a:tint val="40000"/>
            <a:alpha val="90000"/>
            <a:hueOff val="-1197638"/>
            <a:satOff val="-2496"/>
            <a:lumOff val="103"/>
            <a:alphaOff val="0"/>
          </a:schemeClr>
        </a:solidFill>
        <a:ln w="12700" cap="flat" cmpd="sng" algn="ctr">
          <a:solidFill>
            <a:schemeClr val="accent2">
              <a:tint val="40000"/>
              <a:alpha val="90000"/>
              <a:hueOff val="-1197638"/>
              <a:satOff val="-2496"/>
              <a:lumOff val="1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ES_tradnl" sz="1200" kern="1200">
              <a:latin typeface="+mn-lt"/>
              <a:cs typeface="Arial"/>
            </a:rPr>
            <a:t>Compuesta por </a:t>
          </a:r>
          <a:r>
            <a:rPr lang="es-ES_tradnl" sz="1200" b="1" kern="1200">
              <a:latin typeface="+mn-lt"/>
              <a:cs typeface="Arial"/>
            </a:rPr>
            <a:t>160 vulnerabilidades </a:t>
          </a:r>
          <a:br>
            <a:rPr lang="es-ES_tradnl" sz="1200" b="1" kern="1200">
              <a:latin typeface="+mn-lt"/>
              <a:cs typeface="Arial"/>
            </a:rPr>
          </a:br>
          <a:r>
            <a:rPr lang="es-ES_tradnl" sz="1200" b="1" kern="1200">
              <a:latin typeface="+mn-lt"/>
              <a:cs typeface="Arial"/>
            </a:rPr>
            <a:t>y 70 amenazas.</a:t>
          </a:r>
          <a:endParaRPr lang="es-MX" sz="1200" b="1" kern="1200">
            <a:latin typeface="+mn-lt"/>
            <a:cs typeface="Arial" panose="020B0604020202020204" pitchFamily="34" charset="0"/>
          </a:endParaRPr>
        </a:p>
      </dsp:txBody>
      <dsp:txXfrm>
        <a:off x="16777" y="1928145"/>
        <a:ext cx="1936145" cy="539252"/>
      </dsp:txXfrm>
    </dsp:sp>
    <dsp:sp modelId="{909F6BBD-40E5-44CF-BEBA-C0D77E59E849}">
      <dsp:nvSpPr>
        <dsp:cNvPr id="0" name=""/>
        <dsp:cNvSpPr/>
      </dsp:nvSpPr>
      <dsp:spPr>
        <a:xfrm rot="5400000">
          <a:off x="942588" y="2526435"/>
          <a:ext cx="84521" cy="100241"/>
        </a:xfrm>
        <a:prstGeom prst="rightArrow">
          <a:avLst>
            <a:gd name="adj1" fmla="val 66700"/>
            <a:gd name="adj2" fmla="val 50000"/>
          </a:avLst>
        </a:prstGeom>
        <a:solidFill>
          <a:schemeClr val="accent2">
            <a:hueOff val="-2381515"/>
            <a:satOff val="-8321"/>
            <a:lumOff val="215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EBD2F94-AF99-4872-96DC-4304A592CC2E}">
      <dsp:nvSpPr>
        <dsp:cNvPr id="0" name=""/>
        <dsp:cNvSpPr/>
      </dsp:nvSpPr>
      <dsp:spPr>
        <a:xfrm>
          <a:off x="0" y="2668937"/>
          <a:ext cx="1969699" cy="764456"/>
        </a:xfrm>
        <a:prstGeom prst="roundRect">
          <a:avLst>
            <a:gd name="adj" fmla="val 10000"/>
          </a:avLst>
        </a:prstGeom>
        <a:solidFill>
          <a:schemeClr val="accent2">
            <a:tint val="40000"/>
            <a:alpha val="90000"/>
            <a:hueOff val="-2395276"/>
            <a:satOff val="-4992"/>
            <a:lumOff val="207"/>
            <a:alphaOff val="0"/>
          </a:schemeClr>
        </a:solidFill>
        <a:ln w="12700" cap="flat" cmpd="sng" algn="ctr">
          <a:solidFill>
            <a:schemeClr val="accent2">
              <a:tint val="40000"/>
              <a:alpha val="90000"/>
              <a:hueOff val="-2395276"/>
              <a:satOff val="-4992"/>
              <a:lumOff val="20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ES_tradnl" sz="1200" kern="1200">
              <a:latin typeface="+mn-lt"/>
              <a:cs typeface="Arial"/>
            </a:rPr>
            <a:t>Se determinan </a:t>
          </a:r>
          <a:r>
            <a:rPr lang="es-ES_tradnl" sz="1200" b="1" kern="1200">
              <a:latin typeface="+mn-lt"/>
              <a:cs typeface="Arial"/>
            </a:rPr>
            <a:t>30 riesgos de seguridad con severidad inherente extrema.</a:t>
          </a:r>
          <a:endParaRPr lang="es-MX" sz="1200" b="1" kern="1200">
            <a:latin typeface="+mn-lt"/>
            <a:cs typeface="Arial" panose="020B0604020202020204" pitchFamily="34" charset="0"/>
          </a:endParaRPr>
        </a:p>
      </dsp:txBody>
      <dsp:txXfrm>
        <a:off x="22390" y="2691327"/>
        <a:ext cx="1924919" cy="719676"/>
      </dsp:txXfrm>
    </dsp:sp>
    <dsp:sp modelId="{2141B930-2D96-47EE-9B1B-8EC8740B7551}">
      <dsp:nvSpPr>
        <dsp:cNvPr id="0" name=""/>
        <dsp:cNvSpPr/>
      </dsp:nvSpPr>
      <dsp:spPr>
        <a:xfrm rot="5386923">
          <a:off x="916318" y="3503836"/>
          <a:ext cx="140886" cy="100241"/>
        </a:xfrm>
        <a:prstGeom prst="rightArrow">
          <a:avLst>
            <a:gd name="adj1" fmla="val 66700"/>
            <a:gd name="adj2" fmla="val 50000"/>
          </a:avLst>
        </a:prstGeom>
        <a:solidFill>
          <a:schemeClr val="accent2">
            <a:hueOff val="-3572272"/>
            <a:satOff val="-12481"/>
            <a:lumOff val="323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28F23B-6255-4584-B49F-91E551E4FAA1}">
      <dsp:nvSpPr>
        <dsp:cNvPr id="0" name=""/>
        <dsp:cNvSpPr/>
      </dsp:nvSpPr>
      <dsp:spPr>
        <a:xfrm>
          <a:off x="3803" y="3674520"/>
          <a:ext cx="1969699" cy="752891"/>
        </a:xfrm>
        <a:prstGeom prst="roundRect">
          <a:avLst>
            <a:gd name="adj" fmla="val 10000"/>
          </a:avLst>
        </a:prstGeom>
        <a:solidFill>
          <a:schemeClr val="accent2">
            <a:tint val="40000"/>
            <a:alpha val="90000"/>
            <a:hueOff val="-3592914"/>
            <a:satOff val="-7488"/>
            <a:lumOff val="310"/>
            <a:alphaOff val="0"/>
          </a:schemeClr>
        </a:solidFill>
        <a:ln w="12700" cap="flat" cmpd="sng" algn="ctr">
          <a:solidFill>
            <a:schemeClr val="accent2">
              <a:tint val="40000"/>
              <a:alpha val="90000"/>
              <a:hueOff val="-3592914"/>
              <a:satOff val="-7488"/>
              <a:lumOff val="31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rtl="0">
            <a:lnSpc>
              <a:spcPct val="90000"/>
            </a:lnSpc>
            <a:spcBef>
              <a:spcPct val="0"/>
            </a:spcBef>
            <a:spcAft>
              <a:spcPct val="35000"/>
            </a:spcAft>
            <a:buNone/>
          </a:pPr>
          <a:r>
            <a:rPr lang="es-ES_tradnl" sz="1200" kern="1200">
              <a:latin typeface="+mn-lt"/>
              <a:cs typeface="Arial"/>
            </a:rPr>
            <a:t>Recomendación: </a:t>
          </a:r>
          <a:r>
            <a:rPr lang="es-ES_tradnl" sz="1200" b="1" kern="1200">
              <a:latin typeface="+mn-lt"/>
              <a:cs typeface="Arial"/>
            </a:rPr>
            <a:t>adquirir un Sistema Integrado de Información con los estándares de seguridad y disponibilidad requeridos</a:t>
          </a:r>
          <a:r>
            <a:rPr lang="es-ES_tradnl" sz="1200" kern="1200">
              <a:latin typeface="+mn-lt"/>
              <a:cs typeface="Arial"/>
            </a:rPr>
            <a:t>.</a:t>
          </a:r>
          <a:endParaRPr lang="es-MX" sz="1200" kern="1200">
            <a:latin typeface="+mn-lt"/>
            <a:cs typeface="Arial"/>
          </a:endParaRPr>
        </a:p>
      </dsp:txBody>
      <dsp:txXfrm>
        <a:off x="25854" y="3696571"/>
        <a:ext cx="1925597" cy="708789"/>
      </dsp:txXfrm>
    </dsp:sp>
    <dsp:sp modelId="{42430008-9734-4611-AF5D-3BAF1B7E44A8}">
      <dsp:nvSpPr>
        <dsp:cNvPr id="0" name=""/>
        <dsp:cNvSpPr/>
      </dsp:nvSpPr>
      <dsp:spPr>
        <a:xfrm>
          <a:off x="2300758" y="294892"/>
          <a:ext cx="1904995" cy="705445"/>
        </a:xfrm>
        <a:prstGeom prst="roundRect">
          <a:avLst>
            <a:gd name="adj" fmla="val 10000"/>
          </a:avLst>
        </a:prstGeom>
        <a:solidFill>
          <a:schemeClr val="accent2">
            <a:hueOff val="-5358408"/>
            <a:satOff val="-18722"/>
            <a:lumOff val="48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6510" bIns="72000" numCol="1" spcCol="1270" anchor="ctr" anchorCtr="0">
          <a:noAutofit/>
        </a:bodyPr>
        <a:lstStyle/>
        <a:p>
          <a:pPr marL="0" lvl="0" indent="0" algn="ctr" defTabSz="577850">
            <a:lnSpc>
              <a:spcPct val="90000"/>
            </a:lnSpc>
            <a:spcBef>
              <a:spcPct val="0"/>
            </a:spcBef>
            <a:spcAft>
              <a:spcPct val="35000"/>
            </a:spcAft>
            <a:buNone/>
          </a:pPr>
          <a:r>
            <a:rPr lang="es-MX" sz="1300" b="1" kern="1200"/>
            <a:t>Diagnóstico DIT / Experiencias anteriores</a:t>
          </a:r>
        </a:p>
      </dsp:txBody>
      <dsp:txXfrm>
        <a:off x="2321420" y="315554"/>
        <a:ext cx="1863671" cy="664121"/>
      </dsp:txXfrm>
    </dsp:sp>
    <dsp:sp modelId="{F70ADCA8-610C-4492-BE4D-0777CD6E0687}">
      <dsp:nvSpPr>
        <dsp:cNvPr id="0" name=""/>
        <dsp:cNvSpPr/>
      </dsp:nvSpPr>
      <dsp:spPr>
        <a:xfrm rot="5427212">
          <a:off x="3204746" y="1040225"/>
          <a:ext cx="90010" cy="100241"/>
        </a:xfrm>
        <a:prstGeom prst="rightArrow">
          <a:avLst>
            <a:gd name="adj1" fmla="val 66700"/>
            <a:gd name="adj2" fmla="val 50000"/>
          </a:avLst>
        </a:prstGeom>
        <a:solidFill>
          <a:schemeClr val="accent2">
            <a:hueOff val="-4763030"/>
            <a:satOff val="-16642"/>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D4744B-87AE-4CA5-852D-ADAD2B7232FE}">
      <dsp:nvSpPr>
        <dsp:cNvPr id="0" name=""/>
        <dsp:cNvSpPr/>
      </dsp:nvSpPr>
      <dsp:spPr>
        <a:xfrm>
          <a:off x="2294274" y="1180353"/>
          <a:ext cx="1904995" cy="572806"/>
        </a:xfrm>
        <a:prstGeom prst="roundRect">
          <a:avLst>
            <a:gd name="adj" fmla="val 10000"/>
          </a:avLst>
        </a:prstGeom>
        <a:solidFill>
          <a:schemeClr val="accent2">
            <a:tint val="40000"/>
            <a:alpha val="90000"/>
            <a:hueOff val="-4790551"/>
            <a:satOff val="-9984"/>
            <a:lumOff val="414"/>
            <a:alphaOff val="0"/>
          </a:schemeClr>
        </a:solidFill>
        <a:ln w="12700" cap="flat" cmpd="sng" algn="ctr">
          <a:solidFill>
            <a:schemeClr val="accent2">
              <a:tint val="40000"/>
              <a:alpha val="90000"/>
              <a:hueOff val="-4790551"/>
              <a:satOff val="-9984"/>
              <a:lumOff val="41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MX" sz="1200" kern="1200">
              <a:latin typeface="+mn-lt"/>
              <a:cs typeface="Arial"/>
            </a:rPr>
            <a:t>Intento </a:t>
          </a:r>
          <a:r>
            <a:rPr lang="es-MX" sz="1200" b="1" kern="1200">
              <a:latin typeface="+mn-lt"/>
              <a:cs typeface="Arial"/>
            </a:rPr>
            <a:t>actualización </a:t>
          </a:r>
          <a:br>
            <a:rPr lang="es-MX" sz="1200" b="1" kern="1200">
              <a:latin typeface="+mn-lt"/>
              <a:cs typeface="Arial"/>
            </a:rPr>
          </a:br>
          <a:r>
            <a:rPr lang="es-MX" sz="1200" b="1" kern="1200">
              <a:latin typeface="+mn-lt"/>
              <a:cs typeface="Arial"/>
            </a:rPr>
            <a:t>a la medida</a:t>
          </a:r>
          <a:r>
            <a:rPr lang="es-MX" sz="1200" kern="1200">
              <a:latin typeface="+mn-lt"/>
              <a:cs typeface="Arial"/>
            </a:rPr>
            <a:t>: </a:t>
          </a:r>
          <a:br>
            <a:rPr lang="es-MX" sz="1200" kern="1200">
              <a:latin typeface="+mn-lt"/>
              <a:cs typeface="Arial"/>
            </a:rPr>
          </a:br>
          <a:r>
            <a:rPr lang="es-MX" sz="1200" kern="1200" err="1">
              <a:latin typeface="+mn-lt"/>
              <a:cs typeface="Arial"/>
            </a:rPr>
            <a:t>Heinsohn</a:t>
          </a:r>
          <a:r>
            <a:rPr lang="es-MX" sz="1200" kern="1200">
              <a:latin typeface="+mn-lt"/>
              <a:cs typeface="Arial"/>
            </a:rPr>
            <a:t> (</a:t>
          </a:r>
          <a:r>
            <a:rPr lang="es-MX" sz="1200" kern="1200">
              <a:latin typeface="+mn-lt"/>
            </a:rPr>
            <a:t>2009-2013 ).</a:t>
          </a:r>
          <a:endParaRPr lang="es-MX" sz="1200" kern="1200">
            <a:latin typeface="+mn-lt"/>
            <a:cs typeface="Arial" panose="020B0604020202020204" pitchFamily="34" charset="0"/>
          </a:endParaRPr>
        </a:p>
      </dsp:txBody>
      <dsp:txXfrm>
        <a:off x="2311051" y="1197130"/>
        <a:ext cx="1871441" cy="539252"/>
      </dsp:txXfrm>
    </dsp:sp>
    <dsp:sp modelId="{0C836A74-5FF3-47BF-9E22-82D2E2EDD69D}">
      <dsp:nvSpPr>
        <dsp:cNvPr id="0" name=""/>
        <dsp:cNvSpPr/>
      </dsp:nvSpPr>
      <dsp:spPr>
        <a:xfrm rot="5400000">
          <a:off x="3196651" y="1803280"/>
          <a:ext cx="100241" cy="100241"/>
        </a:xfrm>
        <a:prstGeom prst="rightArrow">
          <a:avLst>
            <a:gd name="adj1" fmla="val 66700"/>
            <a:gd name="adj2" fmla="val 50000"/>
          </a:avLst>
        </a:prstGeom>
        <a:solidFill>
          <a:schemeClr val="accent2">
            <a:hueOff val="-5953787"/>
            <a:satOff val="-20802"/>
            <a:lumOff val="539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07EE28D-A8DF-4813-A0F1-AA309C709DA8}">
      <dsp:nvSpPr>
        <dsp:cNvPr id="0" name=""/>
        <dsp:cNvSpPr/>
      </dsp:nvSpPr>
      <dsp:spPr>
        <a:xfrm>
          <a:off x="2294274" y="1953642"/>
          <a:ext cx="1904995" cy="660268"/>
        </a:xfrm>
        <a:prstGeom prst="roundRect">
          <a:avLst>
            <a:gd name="adj" fmla="val 10000"/>
          </a:avLst>
        </a:prstGeom>
        <a:solidFill>
          <a:schemeClr val="accent2">
            <a:tint val="40000"/>
            <a:alpha val="90000"/>
            <a:hueOff val="-5988190"/>
            <a:satOff val="-12480"/>
            <a:lumOff val="517"/>
            <a:alphaOff val="0"/>
          </a:schemeClr>
        </a:solidFill>
        <a:ln w="12700" cap="flat" cmpd="sng" algn="ctr">
          <a:solidFill>
            <a:schemeClr val="accent2">
              <a:tint val="40000"/>
              <a:alpha val="90000"/>
              <a:hueOff val="-5988190"/>
              <a:satOff val="-12480"/>
              <a:lumOff val="51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CO" sz="1200" b="1" kern="1200" noProof="0">
              <a:latin typeface="+mn-lt"/>
              <a:cs typeface="Arial"/>
            </a:rPr>
            <a:t>Ausencia de estándares, metodologías y documentación</a:t>
          </a:r>
          <a:r>
            <a:rPr lang="es-CO" sz="1200" kern="1200" noProof="0">
              <a:latin typeface="+mn-lt"/>
              <a:cs typeface="Arial"/>
            </a:rPr>
            <a:t> de </a:t>
          </a:r>
          <a:br>
            <a:rPr lang="es-CO" sz="1200" kern="1200" noProof="0">
              <a:latin typeface="+mn-lt"/>
              <a:cs typeface="Arial"/>
            </a:rPr>
          </a:br>
          <a:r>
            <a:rPr lang="es-CO" sz="1200" kern="1200" noProof="0">
              <a:latin typeface="+mn-lt"/>
              <a:cs typeface="Arial"/>
            </a:rPr>
            <a:t>Desarrollo de Software</a:t>
          </a:r>
          <a:r>
            <a:rPr lang="es-CO" sz="1200" kern="1200">
              <a:latin typeface="+mn-lt"/>
              <a:cs typeface="Arial"/>
            </a:rPr>
            <a:t>.</a:t>
          </a:r>
          <a:endParaRPr lang="es-MX" sz="1200" kern="1200">
            <a:latin typeface="+mn-lt"/>
            <a:cs typeface="Arial" panose="020B0604020202020204" pitchFamily="34" charset="0"/>
          </a:endParaRPr>
        </a:p>
      </dsp:txBody>
      <dsp:txXfrm>
        <a:off x="2313613" y="1972981"/>
        <a:ext cx="1866317" cy="621590"/>
      </dsp:txXfrm>
    </dsp:sp>
    <dsp:sp modelId="{3C08B6C0-B2B2-444E-9BBB-BA6A6B6E7472}">
      <dsp:nvSpPr>
        <dsp:cNvPr id="0" name=""/>
        <dsp:cNvSpPr/>
      </dsp:nvSpPr>
      <dsp:spPr>
        <a:xfrm rot="5400000">
          <a:off x="3163890" y="2696792"/>
          <a:ext cx="165762" cy="100241"/>
        </a:xfrm>
        <a:prstGeom prst="rightArrow">
          <a:avLst>
            <a:gd name="adj1" fmla="val 66700"/>
            <a:gd name="adj2" fmla="val 50000"/>
          </a:avLst>
        </a:prstGeom>
        <a:solidFill>
          <a:schemeClr val="accent2">
            <a:hueOff val="-7144544"/>
            <a:satOff val="-24963"/>
            <a:lumOff val="647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B7A1B99-911C-454A-B862-F882DF07D9D1}">
      <dsp:nvSpPr>
        <dsp:cNvPr id="0" name=""/>
        <dsp:cNvSpPr/>
      </dsp:nvSpPr>
      <dsp:spPr>
        <a:xfrm>
          <a:off x="2294274" y="2879915"/>
          <a:ext cx="1904995" cy="533328"/>
        </a:xfrm>
        <a:prstGeom prst="roundRect">
          <a:avLst>
            <a:gd name="adj" fmla="val 10000"/>
          </a:avLst>
        </a:prstGeom>
        <a:solidFill>
          <a:schemeClr val="accent2">
            <a:tint val="40000"/>
            <a:alpha val="90000"/>
            <a:hueOff val="-7185827"/>
            <a:satOff val="-14976"/>
            <a:lumOff val="621"/>
            <a:alphaOff val="0"/>
          </a:schemeClr>
        </a:solidFill>
        <a:ln w="12700" cap="flat" cmpd="sng" algn="ctr">
          <a:solidFill>
            <a:schemeClr val="accent2">
              <a:tint val="40000"/>
              <a:alpha val="90000"/>
              <a:hueOff val="-7185827"/>
              <a:satOff val="-14976"/>
              <a:lumOff val="62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MX" sz="1200" b="1" kern="1200">
              <a:latin typeface="+mn-lt"/>
              <a:cs typeface="Arial"/>
            </a:rPr>
            <a:t>Complejidad e inestabilidad</a:t>
          </a:r>
          <a:r>
            <a:rPr lang="es-MX" sz="1200" kern="1200">
              <a:latin typeface="+mn-lt"/>
              <a:cs typeface="Arial"/>
            </a:rPr>
            <a:t> plataformas de infraestructura.</a:t>
          </a:r>
        </a:p>
      </dsp:txBody>
      <dsp:txXfrm>
        <a:off x="2309895" y="2895536"/>
        <a:ext cx="1873753" cy="502086"/>
      </dsp:txXfrm>
    </dsp:sp>
    <dsp:sp modelId="{2DD23B55-2F48-437A-BEEC-1F1D7402D032}">
      <dsp:nvSpPr>
        <dsp:cNvPr id="0" name=""/>
        <dsp:cNvSpPr/>
      </dsp:nvSpPr>
      <dsp:spPr>
        <a:xfrm rot="5378466">
          <a:off x="3175350" y="3487110"/>
          <a:ext cx="147736" cy="100241"/>
        </a:xfrm>
        <a:prstGeom prst="rightArrow">
          <a:avLst>
            <a:gd name="adj1" fmla="val 66700"/>
            <a:gd name="adj2" fmla="val 50000"/>
          </a:avLst>
        </a:prstGeom>
        <a:solidFill>
          <a:schemeClr val="accent2">
            <a:hueOff val="-8335302"/>
            <a:satOff val="-29123"/>
            <a:lumOff val="754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A6C2445-9928-4233-8360-BAF3FEF93B2F}">
      <dsp:nvSpPr>
        <dsp:cNvPr id="0" name=""/>
        <dsp:cNvSpPr/>
      </dsp:nvSpPr>
      <dsp:spPr>
        <a:xfrm>
          <a:off x="2299292" y="3661216"/>
          <a:ext cx="1904995" cy="572806"/>
        </a:xfrm>
        <a:prstGeom prst="roundRect">
          <a:avLst>
            <a:gd name="adj" fmla="val 10000"/>
          </a:avLst>
        </a:prstGeom>
        <a:solidFill>
          <a:schemeClr val="accent2">
            <a:tint val="40000"/>
            <a:alpha val="90000"/>
            <a:hueOff val="-8383465"/>
            <a:satOff val="-17472"/>
            <a:lumOff val="724"/>
            <a:alphaOff val="0"/>
          </a:schemeClr>
        </a:solidFill>
        <a:ln w="12700" cap="flat" cmpd="sng" algn="ctr">
          <a:solidFill>
            <a:schemeClr val="accent2">
              <a:tint val="40000"/>
              <a:alpha val="90000"/>
              <a:hueOff val="-8383465"/>
              <a:satOff val="-17472"/>
              <a:lumOff val="72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l" defTabSz="533400">
            <a:lnSpc>
              <a:spcPct val="90000"/>
            </a:lnSpc>
            <a:spcBef>
              <a:spcPct val="0"/>
            </a:spcBef>
            <a:spcAft>
              <a:spcPct val="35000"/>
            </a:spcAft>
            <a:buNone/>
          </a:pPr>
          <a:r>
            <a:rPr lang="es-MX" sz="1200" b="1" kern="1200">
              <a:latin typeface="+mn-lt"/>
              <a:cs typeface="Arial"/>
            </a:rPr>
            <a:t>Obsolescencia.</a:t>
          </a:r>
        </a:p>
      </dsp:txBody>
      <dsp:txXfrm>
        <a:off x="2316069" y="3677993"/>
        <a:ext cx="1871441" cy="539252"/>
      </dsp:txXfrm>
    </dsp:sp>
    <dsp:sp modelId="{949C39D6-23E2-435C-B0AC-5FB5C689CA44}">
      <dsp:nvSpPr>
        <dsp:cNvPr id="0" name=""/>
        <dsp:cNvSpPr/>
      </dsp:nvSpPr>
      <dsp:spPr>
        <a:xfrm>
          <a:off x="4520041" y="274425"/>
          <a:ext cx="1833623" cy="722796"/>
        </a:xfrm>
        <a:prstGeom prst="roundRect">
          <a:avLst>
            <a:gd name="adj" fmla="val 10000"/>
          </a:avLst>
        </a:prstGeom>
        <a:solidFill>
          <a:schemeClr val="accent2">
            <a:hueOff val="-10716816"/>
            <a:satOff val="-37444"/>
            <a:lumOff val="97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000" tIns="72000" rIns="144000" bIns="72000" numCol="1" spcCol="1270" anchor="ctr" anchorCtr="0">
          <a:noAutofit/>
        </a:bodyPr>
        <a:lstStyle/>
        <a:p>
          <a:pPr marL="0" lvl="0" indent="0" algn="ctr" defTabSz="577850">
            <a:lnSpc>
              <a:spcPct val="90000"/>
            </a:lnSpc>
            <a:spcBef>
              <a:spcPct val="0"/>
            </a:spcBef>
            <a:spcAft>
              <a:spcPct val="35000"/>
            </a:spcAft>
            <a:buNone/>
          </a:pPr>
          <a:r>
            <a:rPr lang="es-MX" sz="1300" b="1" kern="1200"/>
            <a:t>Exploración de Mercado</a:t>
          </a:r>
        </a:p>
      </dsp:txBody>
      <dsp:txXfrm>
        <a:off x="4541211" y="295595"/>
        <a:ext cx="1791283" cy="680456"/>
      </dsp:txXfrm>
    </dsp:sp>
    <dsp:sp modelId="{09734EDA-1ADC-46EC-BA1E-A909AA45F27B}">
      <dsp:nvSpPr>
        <dsp:cNvPr id="0" name=""/>
        <dsp:cNvSpPr/>
      </dsp:nvSpPr>
      <dsp:spPr>
        <a:xfrm rot="5400000">
          <a:off x="5389718" y="1041370"/>
          <a:ext cx="94269" cy="100241"/>
        </a:xfrm>
        <a:prstGeom prst="rightArrow">
          <a:avLst>
            <a:gd name="adj1" fmla="val 66700"/>
            <a:gd name="adj2" fmla="val 50000"/>
          </a:avLst>
        </a:prstGeom>
        <a:solidFill>
          <a:schemeClr val="accent2">
            <a:hueOff val="-9526059"/>
            <a:satOff val="-33284"/>
            <a:lumOff val="862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DB1A938-89F4-4E53-A46D-F7A5C72E647E}">
      <dsp:nvSpPr>
        <dsp:cNvPr id="0" name=""/>
        <dsp:cNvSpPr/>
      </dsp:nvSpPr>
      <dsp:spPr>
        <a:xfrm>
          <a:off x="4520041" y="1185761"/>
          <a:ext cx="1833623" cy="572806"/>
        </a:xfrm>
        <a:prstGeom prst="roundRect">
          <a:avLst>
            <a:gd name="adj" fmla="val 10000"/>
          </a:avLst>
        </a:prstGeom>
        <a:solidFill>
          <a:schemeClr val="accent2">
            <a:tint val="40000"/>
            <a:alpha val="90000"/>
            <a:hueOff val="-9581103"/>
            <a:satOff val="-19968"/>
            <a:lumOff val="828"/>
            <a:alphaOff val="0"/>
          </a:schemeClr>
        </a:solidFill>
        <a:ln w="12700" cap="flat" cmpd="sng" algn="ctr">
          <a:solidFill>
            <a:schemeClr val="accent2">
              <a:tint val="40000"/>
              <a:alpha val="90000"/>
              <a:hueOff val="-9581103"/>
              <a:satOff val="-19968"/>
              <a:lumOff val="8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kern="1200">
              <a:latin typeface="+mn-lt"/>
              <a:cs typeface="Arial"/>
            </a:rPr>
            <a:t>Colaboración con</a:t>
          </a:r>
          <a:r>
            <a:rPr lang="es-CO" sz="1200" b="1" kern="1200">
              <a:latin typeface="+mn-lt"/>
              <a:cs typeface="Arial"/>
            </a:rPr>
            <a:t> </a:t>
          </a:r>
          <a:r>
            <a:rPr lang="es-CO" sz="1200" b="1" kern="1200" err="1">
              <a:latin typeface="+mn-lt"/>
              <a:cs typeface="Arial"/>
            </a:rPr>
            <a:t>Invest</a:t>
          </a:r>
          <a:r>
            <a:rPr lang="es-CO" sz="1200" b="1" kern="1200">
              <a:latin typeface="+mn-lt"/>
              <a:cs typeface="Arial"/>
            </a:rPr>
            <a:t> in Bogotá.</a:t>
          </a:r>
          <a:endParaRPr lang="es-MX" sz="1200" b="1" kern="1200">
            <a:latin typeface="+mn-lt"/>
            <a:cs typeface="Arial"/>
          </a:endParaRPr>
        </a:p>
      </dsp:txBody>
      <dsp:txXfrm>
        <a:off x="4536818" y="1202538"/>
        <a:ext cx="1800069" cy="539252"/>
      </dsp:txXfrm>
    </dsp:sp>
    <dsp:sp modelId="{149C2E1E-F6B0-4B8A-AC39-A64DA46F4182}">
      <dsp:nvSpPr>
        <dsp:cNvPr id="0" name=""/>
        <dsp:cNvSpPr/>
      </dsp:nvSpPr>
      <dsp:spPr>
        <a:xfrm rot="5400000">
          <a:off x="5356875" y="1838545"/>
          <a:ext cx="159954" cy="100241"/>
        </a:xfrm>
        <a:prstGeom prst="rightArrow">
          <a:avLst>
            <a:gd name="adj1" fmla="val 66700"/>
            <a:gd name="adj2" fmla="val 50000"/>
          </a:avLst>
        </a:prstGeom>
        <a:solidFill>
          <a:schemeClr val="accent2">
            <a:hueOff val="-10716816"/>
            <a:satOff val="-37444"/>
            <a:lumOff val="9705"/>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A7103D-A5BE-43DB-9C06-CD9ED56F9753}">
      <dsp:nvSpPr>
        <dsp:cNvPr id="0" name=""/>
        <dsp:cNvSpPr/>
      </dsp:nvSpPr>
      <dsp:spPr>
        <a:xfrm>
          <a:off x="4520041" y="2018763"/>
          <a:ext cx="1833623" cy="572806"/>
        </a:xfrm>
        <a:prstGeom prst="roundRect">
          <a:avLst>
            <a:gd name="adj" fmla="val 10000"/>
          </a:avLst>
        </a:prstGeom>
        <a:solidFill>
          <a:schemeClr val="accent2">
            <a:tint val="40000"/>
            <a:alpha val="90000"/>
            <a:hueOff val="-10778741"/>
            <a:satOff val="-22465"/>
            <a:lumOff val="931"/>
            <a:alphaOff val="0"/>
          </a:schemeClr>
        </a:solidFill>
        <a:ln w="12700" cap="flat" cmpd="sng" algn="ctr">
          <a:solidFill>
            <a:schemeClr val="accent2">
              <a:tint val="40000"/>
              <a:alpha val="90000"/>
              <a:hueOff val="-10778741"/>
              <a:satOff val="-22465"/>
              <a:lumOff val="93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kern="1200">
              <a:latin typeface="+mn-lt"/>
              <a:cs typeface="Arial"/>
            </a:rPr>
            <a:t>Entendimiento del </a:t>
          </a:r>
          <a:r>
            <a:rPr lang="es-CO" sz="1200" b="1" kern="1200">
              <a:latin typeface="+mn-lt"/>
              <a:cs typeface="Arial"/>
            </a:rPr>
            <a:t>mercado de soluciones tecnológicas para la administración tributaria</a:t>
          </a:r>
          <a:r>
            <a:rPr lang="es-CO" sz="1200" kern="1200">
              <a:latin typeface="+mn-lt"/>
              <a:cs typeface="Arial"/>
            </a:rPr>
            <a:t>.</a:t>
          </a:r>
          <a:endParaRPr lang="es-MX" sz="1200" kern="1200">
            <a:latin typeface="+mn-lt"/>
            <a:cs typeface="Arial"/>
          </a:endParaRPr>
        </a:p>
      </dsp:txBody>
      <dsp:txXfrm>
        <a:off x="4536818" y="2035540"/>
        <a:ext cx="1800069" cy="539252"/>
      </dsp:txXfrm>
    </dsp:sp>
    <dsp:sp modelId="{2338183C-C9EF-4D1B-985C-D4F6CEC07CF9}">
      <dsp:nvSpPr>
        <dsp:cNvPr id="0" name=""/>
        <dsp:cNvSpPr/>
      </dsp:nvSpPr>
      <dsp:spPr>
        <a:xfrm rot="5343105">
          <a:off x="5352007" y="2683487"/>
          <a:ext cx="183873" cy="100241"/>
        </a:xfrm>
        <a:prstGeom prst="rightArrow">
          <a:avLst>
            <a:gd name="adj1" fmla="val 66700"/>
            <a:gd name="adj2" fmla="val 50000"/>
          </a:avLst>
        </a:prstGeom>
        <a:solidFill>
          <a:schemeClr val="accent2">
            <a:hueOff val="-11907574"/>
            <a:satOff val="-41604"/>
            <a:lumOff val="1078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AA17E3-DDFE-40A2-BA0D-519429647452}">
      <dsp:nvSpPr>
        <dsp:cNvPr id="0" name=""/>
        <dsp:cNvSpPr/>
      </dsp:nvSpPr>
      <dsp:spPr>
        <a:xfrm>
          <a:off x="4534223" y="2875646"/>
          <a:ext cx="1833623" cy="572806"/>
        </a:xfrm>
        <a:prstGeom prst="roundRect">
          <a:avLst>
            <a:gd name="adj" fmla="val 10000"/>
          </a:avLst>
        </a:prstGeom>
        <a:solidFill>
          <a:schemeClr val="accent2">
            <a:tint val="40000"/>
            <a:alpha val="90000"/>
            <a:hueOff val="-11976379"/>
            <a:satOff val="-24961"/>
            <a:lumOff val="1035"/>
            <a:alphaOff val="0"/>
          </a:schemeClr>
        </a:solidFill>
        <a:ln w="12700" cap="flat" cmpd="sng" algn="ctr">
          <a:solidFill>
            <a:schemeClr val="accent2">
              <a:tint val="40000"/>
              <a:alpha val="90000"/>
              <a:hueOff val="-11976379"/>
              <a:satOff val="-24961"/>
              <a:lumOff val="103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b="1" kern="1200">
              <a:latin typeface="+mn-lt"/>
              <a:cs typeface="Arial"/>
            </a:rPr>
            <a:t>Aproximación a la oferta</a:t>
          </a:r>
          <a:r>
            <a:rPr lang="es-CO" sz="1200" kern="1200">
              <a:latin typeface="+mn-lt"/>
              <a:cs typeface="Arial"/>
            </a:rPr>
            <a:t> a través de sesiones de trabajo con fabricantes e integradores.</a:t>
          </a:r>
          <a:endParaRPr lang="es-MX" sz="1200" kern="1200">
            <a:latin typeface="+mn-lt"/>
            <a:cs typeface="Arial"/>
          </a:endParaRPr>
        </a:p>
      </dsp:txBody>
      <dsp:txXfrm>
        <a:off x="4551000" y="2892423"/>
        <a:ext cx="1800069" cy="539252"/>
      </dsp:txXfrm>
    </dsp:sp>
    <dsp:sp modelId="{C928123D-A5E7-4064-A7B1-8658807F1209}">
      <dsp:nvSpPr>
        <dsp:cNvPr id="0" name=""/>
        <dsp:cNvSpPr/>
      </dsp:nvSpPr>
      <dsp:spPr>
        <a:xfrm rot="5449323">
          <a:off x="5365595" y="3527911"/>
          <a:ext cx="158943" cy="100241"/>
        </a:xfrm>
        <a:prstGeom prst="rightArrow">
          <a:avLst>
            <a:gd name="adj1" fmla="val 66700"/>
            <a:gd name="adj2" fmla="val 50000"/>
          </a:avLst>
        </a:prstGeom>
        <a:solidFill>
          <a:schemeClr val="accent2">
            <a:hueOff val="-13098331"/>
            <a:satOff val="-45765"/>
            <a:lumOff val="11862"/>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BA1F94E-4408-49C0-AF7E-678D9A733C00}">
      <dsp:nvSpPr>
        <dsp:cNvPr id="0" name=""/>
        <dsp:cNvSpPr/>
      </dsp:nvSpPr>
      <dsp:spPr>
        <a:xfrm>
          <a:off x="4522286" y="3707610"/>
          <a:ext cx="1833623" cy="572806"/>
        </a:xfrm>
        <a:prstGeom prst="roundRect">
          <a:avLst>
            <a:gd name="adj" fmla="val 10000"/>
          </a:avLst>
        </a:prstGeom>
        <a:solidFill>
          <a:schemeClr val="accent2">
            <a:tint val="40000"/>
            <a:alpha val="90000"/>
            <a:hueOff val="-13174016"/>
            <a:satOff val="-27457"/>
            <a:lumOff val="1138"/>
            <a:alphaOff val="0"/>
          </a:schemeClr>
        </a:solidFill>
        <a:ln w="12700" cap="flat" cmpd="sng" algn="ctr">
          <a:solidFill>
            <a:schemeClr val="accent2">
              <a:tint val="40000"/>
              <a:alpha val="90000"/>
              <a:hueOff val="-13174016"/>
              <a:satOff val="-27457"/>
              <a:lumOff val="11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72000" rIns="144000" bIns="72000" numCol="1" spcCol="1270" anchor="ctr" anchorCtr="0">
          <a:noAutofit/>
        </a:bodyPr>
        <a:lstStyle/>
        <a:p>
          <a:pPr marL="0" lvl="0" indent="0" algn="ctr" defTabSz="533400">
            <a:lnSpc>
              <a:spcPct val="90000"/>
            </a:lnSpc>
            <a:spcBef>
              <a:spcPct val="0"/>
            </a:spcBef>
            <a:spcAft>
              <a:spcPct val="35000"/>
            </a:spcAft>
            <a:buNone/>
          </a:pPr>
          <a:r>
            <a:rPr lang="es-CO" sz="1200" b="1" kern="1200" err="1">
              <a:latin typeface="+mn-lt"/>
              <a:cs typeface="Arial"/>
            </a:rPr>
            <a:t>Request</a:t>
          </a:r>
          <a:r>
            <a:rPr lang="es-CO" sz="1200" b="1" kern="1200">
              <a:latin typeface="+mn-lt"/>
              <a:cs typeface="Arial"/>
            </a:rPr>
            <a:t> </a:t>
          </a:r>
          <a:r>
            <a:rPr lang="es-CO" sz="1200" b="1" kern="1200" err="1">
              <a:latin typeface="+mn-lt"/>
              <a:cs typeface="Arial"/>
            </a:rPr>
            <a:t>for</a:t>
          </a:r>
          <a:r>
            <a:rPr lang="es-CO" sz="1200" b="1" kern="1200">
              <a:latin typeface="+mn-lt"/>
              <a:cs typeface="Arial"/>
            </a:rPr>
            <a:t> </a:t>
          </a:r>
          <a:r>
            <a:rPr lang="es-CO" sz="1200" b="1" kern="1200" err="1">
              <a:latin typeface="+mn-lt"/>
              <a:cs typeface="Arial"/>
            </a:rPr>
            <a:t>information</a:t>
          </a:r>
          <a:r>
            <a:rPr lang="es-CO" sz="1200" b="1" kern="1200">
              <a:latin typeface="+mn-lt"/>
              <a:cs typeface="Arial"/>
            </a:rPr>
            <a:t> (RFI</a:t>
          </a:r>
          <a:r>
            <a:rPr lang="es-CO" sz="1200" kern="1200">
              <a:latin typeface="+mn-lt"/>
              <a:cs typeface="Arial"/>
            </a:rPr>
            <a:t>) sobre soluciones tecnológicas para la administración tributaria.</a:t>
          </a:r>
          <a:endParaRPr lang="es-MX" sz="1200" kern="1200">
            <a:latin typeface="+mn-lt"/>
            <a:cs typeface="Arial"/>
          </a:endParaRPr>
        </a:p>
      </dsp:txBody>
      <dsp:txXfrm>
        <a:off x="4539063" y="3724387"/>
        <a:ext cx="1800069" cy="539252"/>
      </dsp:txXfrm>
    </dsp:sp>
    <dsp:sp modelId="{7FA711A8-C0DB-477E-83A3-582B5696A4AB}">
      <dsp:nvSpPr>
        <dsp:cNvPr id="0" name=""/>
        <dsp:cNvSpPr/>
      </dsp:nvSpPr>
      <dsp:spPr>
        <a:xfrm>
          <a:off x="6674436" y="274425"/>
          <a:ext cx="1745731" cy="706631"/>
        </a:xfrm>
        <a:prstGeom prst="roundRect">
          <a:avLst>
            <a:gd name="adj" fmla="val 10000"/>
          </a:avLst>
        </a:prstGeom>
        <a:solidFill>
          <a:schemeClr val="accent2">
            <a:hueOff val="-16075225"/>
            <a:satOff val="-56166"/>
            <a:lumOff val="145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b="1" kern="1200"/>
            <a:t>Resultados AC </a:t>
          </a:r>
          <a:br>
            <a:rPr lang="es-MX" sz="1300" b="1" kern="1200"/>
          </a:br>
          <a:r>
            <a:rPr lang="es-MX" sz="1300" b="1" kern="1200"/>
            <a:t>Banco Mundial</a:t>
          </a:r>
        </a:p>
      </dsp:txBody>
      <dsp:txXfrm>
        <a:off x="6695133" y="295122"/>
        <a:ext cx="1704337" cy="665237"/>
      </dsp:txXfrm>
    </dsp:sp>
    <dsp:sp modelId="{853BF8B9-FB9C-4345-BC25-48EA7EC9005A}">
      <dsp:nvSpPr>
        <dsp:cNvPr id="0" name=""/>
        <dsp:cNvSpPr/>
      </dsp:nvSpPr>
      <dsp:spPr>
        <a:xfrm rot="5400000">
          <a:off x="7494339" y="1036862"/>
          <a:ext cx="105925" cy="100241"/>
        </a:xfrm>
        <a:prstGeom prst="rightArrow">
          <a:avLst>
            <a:gd name="adj1" fmla="val 66700"/>
            <a:gd name="adj2" fmla="val 50000"/>
          </a:avLst>
        </a:prstGeom>
        <a:solidFill>
          <a:schemeClr val="accent2">
            <a:hueOff val="-14289088"/>
            <a:satOff val="-49925"/>
            <a:lumOff val="129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9A4AC82-9F48-49AA-9D58-774C0F22C232}">
      <dsp:nvSpPr>
        <dsp:cNvPr id="0" name=""/>
        <dsp:cNvSpPr/>
      </dsp:nvSpPr>
      <dsp:spPr>
        <a:xfrm>
          <a:off x="6674436" y="1192908"/>
          <a:ext cx="1745731" cy="572806"/>
        </a:xfrm>
        <a:prstGeom prst="roundRect">
          <a:avLst>
            <a:gd name="adj" fmla="val 10000"/>
          </a:avLst>
        </a:prstGeom>
        <a:solidFill>
          <a:schemeClr val="accent2">
            <a:tint val="40000"/>
            <a:alpha val="90000"/>
            <a:hueOff val="-14371654"/>
            <a:satOff val="-29953"/>
            <a:lumOff val="1242"/>
            <a:alphaOff val="0"/>
          </a:schemeClr>
        </a:solidFill>
        <a:ln w="12700" cap="flat" cmpd="sng" algn="ctr">
          <a:solidFill>
            <a:schemeClr val="accent2">
              <a:tint val="40000"/>
              <a:alpha val="90000"/>
              <a:hueOff val="-14371654"/>
              <a:satOff val="-29953"/>
              <a:lumOff val="124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0" kern="1200">
              <a:latin typeface="+mn-lt"/>
              <a:cs typeface="Arial"/>
            </a:rPr>
            <a:t>Evaluación</a:t>
          </a:r>
          <a:r>
            <a:rPr lang="es-MX" sz="1200" b="1" kern="1200">
              <a:latin typeface="+mn-lt"/>
              <a:cs typeface="Arial"/>
            </a:rPr>
            <a:t> TIC.</a:t>
          </a:r>
          <a:endParaRPr lang="es-MX" sz="1200" kern="1200">
            <a:latin typeface="+mn-lt"/>
            <a:cs typeface="Arial"/>
          </a:endParaRPr>
        </a:p>
      </dsp:txBody>
      <dsp:txXfrm>
        <a:off x="6691213" y="1209685"/>
        <a:ext cx="1712177" cy="539252"/>
      </dsp:txXfrm>
    </dsp:sp>
    <dsp:sp modelId="{6904163B-5C6E-45B4-BA10-C523C0792F87}">
      <dsp:nvSpPr>
        <dsp:cNvPr id="0" name=""/>
        <dsp:cNvSpPr/>
      </dsp:nvSpPr>
      <dsp:spPr>
        <a:xfrm rot="5400000">
          <a:off x="7474443" y="1838574"/>
          <a:ext cx="145718" cy="100241"/>
        </a:xfrm>
        <a:prstGeom prst="rightArrow">
          <a:avLst>
            <a:gd name="adj1" fmla="val 66700"/>
            <a:gd name="adj2" fmla="val 50000"/>
          </a:avLst>
        </a:prstGeom>
        <a:solidFill>
          <a:schemeClr val="accent2">
            <a:hueOff val="-15479844"/>
            <a:satOff val="-54086"/>
            <a:lumOff val="14019"/>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C7D8E94-A8CD-4BF1-AB46-24899A75B77C}">
      <dsp:nvSpPr>
        <dsp:cNvPr id="0" name=""/>
        <dsp:cNvSpPr/>
      </dsp:nvSpPr>
      <dsp:spPr>
        <a:xfrm>
          <a:off x="6674436" y="2011675"/>
          <a:ext cx="1745731" cy="572806"/>
        </a:xfrm>
        <a:prstGeom prst="roundRect">
          <a:avLst>
            <a:gd name="adj" fmla="val 10000"/>
          </a:avLst>
        </a:prstGeom>
        <a:solidFill>
          <a:schemeClr val="accent2">
            <a:tint val="40000"/>
            <a:alpha val="90000"/>
            <a:hueOff val="-15569291"/>
            <a:satOff val="-32449"/>
            <a:lumOff val="1345"/>
            <a:alphaOff val="0"/>
          </a:schemeClr>
        </a:solidFill>
        <a:ln w="12700" cap="flat" cmpd="sng" algn="ctr">
          <a:solidFill>
            <a:schemeClr val="accent2">
              <a:tint val="40000"/>
              <a:alpha val="90000"/>
              <a:hueOff val="-15569291"/>
              <a:satOff val="-32449"/>
              <a:lumOff val="134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0" kern="1200">
              <a:latin typeface="+mn-lt"/>
              <a:cs typeface="Arial"/>
            </a:rPr>
            <a:t>Evaluación Funcional del Sistema de Información Tributaria.</a:t>
          </a:r>
        </a:p>
      </dsp:txBody>
      <dsp:txXfrm>
        <a:off x="6691213" y="2028452"/>
        <a:ext cx="1712177" cy="539252"/>
      </dsp:txXfrm>
    </dsp:sp>
    <dsp:sp modelId="{16704101-961C-4591-97E1-F4854AE16423}">
      <dsp:nvSpPr>
        <dsp:cNvPr id="0" name=""/>
        <dsp:cNvSpPr/>
      </dsp:nvSpPr>
      <dsp:spPr>
        <a:xfrm rot="5400000">
          <a:off x="7440335" y="2691448"/>
          <a:ext cx="213932" cy="100241"/>
        </a:xfrm>
        <a:prstGeom prst="rightArrow">
          <a:avLst>
            <a:gd name="adj1" fmla="val 66700"/>
            <a:gd name="adj2" fmla="val 50000"/>
          </a:avLst>
        </a:prstGeom>
        <a:solidFill>
          <a:schemeClr val="accent2">
            <a:hueOff val="-16670603"/>
            <a:satOff val="-58246"/>
            <a:lumOff val="15097"/>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F024B6B-690B-4F23-81A4-E1A9E20720FC}">
      <dsp:nvSpPr>
        <dsp:cNvPr id="0" name=""/>
        <dsp:cNvSpPr/>
      </dsp:nvSpPr>
      <dsp:spPr>
        <a:xfrm>
          <a:off x="6674436" y="2898655"/>
          <a:ext cx="1745731" cy="572806"/>
        </a:xfrm>
        <a:prstGeom prst="roundRect">
          <a:avLst>
            <a:gd name="adj" fmla="val 10000"/>
          </a:avLst>
        </a:prstGeom>
        <a:solidFill>
          <a:schemeClr val="accent2">
            <a:tint val="40000"/>
            <a:alpha val="90000"/>
            <a:hueOff val="-16766929"/>
            <a:satOff val="-34945"/>
            <a:lumOff val="1449"/>
            <a:alphaOff val="0"/>
          </a:schemeClr>
        </a:solidFill>
        <a:ln w="12700" cap="flat" cmpd="sng" algn="ctr">
          <a:solidFill>
            <a:schemeClr val="accent2">
              <a:tint val="40000"/>
              <a:alpha val="90000"/>
              <a:hueOff val="-16766929"/>
              <a:satOff val="-34945"/>
              <a:lumOff val="144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0" kern="1200">
              <a:latin typeface="+mn-lt"/>
              <a:cs typeface="Arial"/>
            </a:rPr>
            <a:t>Asesoría Técnica definición de necesidades (Requerimientos CORE).</a:t>
          </a:r>
        </a:p>
      </dsp:txBody>
      <dsp:txXfrm>
        <a:off x="6691213" y="2915432"/>
        <a:ext cx="1712177" cy="539252"/>
      </dsp:txXfrm>
    </dsp:sp>
    <dsp:sp modelId="{59E68161-8036-48D0-B46A-294E309972BE}">
      <dsp:nvSpPr>
        <dsp:cNvPr id="0" name=""/>
        <dsp:cNvSpPr/>
      </dsp:nvSpPr>
      <dsp:spPr>
        <a:xfrm rot="5230760">
          <a:off x="7495270" y="3543474"/>
          <a:ext cx="144320" cy="100241"/>
        </a:xfrm>
        <a:prstGeom prst="rightArrow">
          <a:avLst>
            <a:gd name="adj1" fmla="val 66700"/>
            <a:gd name="adj2" fmla="val 50000"/>
          </a:avLst>
        </a:prstGeom>
        <a:solidFill>
          <a:schemeClr val="accent2">
            <a:hueOff val="-17861360"/>
            <a:satOff val="-62407"/>
            <a:lumOff val="16176"/>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F6955B-E7CC-4AA3-B60F-877DF8C80D31}">
      <dsp:nvSpPr>
        <dsp:cNvPr id="0" name=""/>
        <dsp:cNvSpPr/>
      </dsp:nvSpPr>
      <dsp:spPr>
        <a:xfrm>
          <a:off x="6714693" y="3715728"/>
          <a:ext cx="1745731" cy="572806"/>
        </a:xfrm>
        <a:prstGeom prst="roundRect">
          <a:avLst>
            <a:gd name="adj" fmla="val 10000"/>
          </a:avLst>
        </a:prstGeom>
        <a:solidFill>
          <a:schemeClr val="accent2">
            <a:tint val="40000"/>
            <a:alpha val="90000"/>
            <a:hueOff val="-17964567"/>
            <a:satOff val="-37441"/>
            <a:lumOff val="1552"/>
            <a:alphaOff val="0"/>
          </a:schemeClr>
        </a:solidFill>
        <a:ln w="12700" cap="flat" cmpd="sng" algn="ctr">
          <a:solidFill>
            <a:schemeClr val="accent2">
              <a:tint val="40000"/>
              <a:alpha val="90000"/>
              <a:hueOff val="-17964567"/>
              <a:satOff val="-37441"/>
              <a:lumOff val="15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s-MX" sz="1200" b="1" kern="1200">
              <a:latin typeface="+mn-lt"/>
              <a:cs typeface="Arial"/>
            </a:rPr>
            <a:t>Exploración de otras </a:t>
          </a:r>
          <a:br>
            <a:rPr lang="es-MX" sz="1200" b="1" kern="1200">
              <a:latin typeface="+mn-lt"/>
              <a:cs typeface="Arial"/>
            </a:rPr>
          </a:br>
          <a:r>
            <a:rPr lang="es-MX" sz="1200" b="1" kern="1200">
              <a:latin typeface="+mn-lt"/>
              <a:cs typeface="Arial"/>
            </a:rPr>
            <a:t>experiencias.*</a:t>
          </a:r>
          <a:endParaRPr lang="es-MX" sz="1200" kern="1200">
            <a:latin typeface="+mn-lt"/>
            <a:cs typeface="Arial"/>
          </a:endParaRPr>
        </a:p>
      </dsp:txBody>
      <dsp:txXfrm>
        <a:off x="6731470" y="3732505"/>
        <a:ext cx="1712177" cy="539252"/>
      </dsp:txXfrm>
    </dsp:sp>
    <dsp:sp modelId="{807B046B-0804-48D2-AADE-227ED8447C87}">
      <dsp:nvSpPr>
        <dsp:cNvPr id="0" name=""/>
        <dsp:cNvSpPr/>
      </dsp:nvSpPr>
      <dsp:spPr>
        <a:xfrm>
          <a:off x="8722312" y="293342"/>
          <a:ext cx="1643153" cy="683908"/>
        </a:xfrm>
        <a:prstGeom prst="roundRect">
          <a:avLst>
            <a:gd name="adj" fmla="val 10000"/>
          </a:avLst>
        </a:prstGeom>
        <a:solidFill>
          <a:schemeClr val="accent2">
            <a:hueOff val="-21433632"/>
            <a:satOff val="-74888"/>
            <a:lumOff val="19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s-MX" sz="1300" b="1" kern="1200"/>
            <a:t>Escenarios Financieros</a:t>
          </a:r>
        </a:p>
      </dsp:txBody>
      <dsp:txXfrm>
        <a:off x="8742343" y="313373"/>
        <a:ext cx="1603091" cy="643846"/>
      </dsp:txXfrm>
    </dsp:sp>
    <dsp:sp modelId="{40F72F72-07AC-49C5-9ED8-0F4A7CE471E2}">
      <dsp:nvSpPr>
        <dsp:cNvPr id="0" name=""/>
        <dsp:cNvSpPr/>
      </dsp:nvSpPr>
      <dsp:spPr>
        <a:xfrm rot="5332907">
          <a:off x="9472235" y="1090119"/>
          <a:ext cx="163020" cy="100241"/>
        </a:xfrm>
        <a:prstGeom prst="rightArrow">
          <a:avLst>
            <a:gd name="adj1" fmla="val 66700"/>
            <a:gd name="adj2" fmla="val 50000"/>
          </a:avLst>
        </a:prstGeom>
        <a:solidFill>
          <a:schemeClr val="accent2">
            <a:hueOff val="-19052119"/>
            <a:satOff val="-66567"/>
            <a:lumOff val="17254"/>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9F004AD-6419-4ABF-A674-E770015007BD}">
      <dsp:nvSpPr>
        <dsp:cNvPr id="0" name=""/>
        <dsp:cNvSpPr/>
      </dsp:nvSpPr>
      <dsp:spPr>
        <a:xfrm>
          <a:off x="8740940" y="1303229"/>
          <a:ext cx="1643153" cy="572806"/>
        </a:xfrm>
        <a:prstGeom prst="roundRect">
          <a:avLst>
            <a:gd name="adj" fmla="val 10000"/>
          </a:avLst>
        </a:prstGeom>
        <a:solidFill>
          <a:schemeClr val="accent2">
            <a:tint val="40000"/>
            <a:alpha val="90000"/>
            <a:hueOff val="-19162205"/>
            <a:satOff val="-39937"/>
            <a:lumOff val="1656"/>
            <a:alphaOff val="0"/>
          </a:schemeClr>
        </a:solidFill>
        <a:ln w="12700" cap="flat" cmpd="sng" algn="ctr">
          <a:solidFill>
            <a:schemeClr val="accent2">
              <a:tint val="40000"/>
              <a:alpha val="90000"/>
              <a:hueOff val="-19162205"/>
              <a:satOff val="-39937"/>
              <a:lumOff val="165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5240" rIns="15240" bIns="15240" numCol="1" spcCol="1270" anchor="ctr" anchorCtr="0">
          <a:noAutofit/>
        </a:bodyPr>
        <a:lstStyle/>
        <a:p>
          <a:pPr marL="0" lvl="0" indent="0" algn="l" defTabSz="533400" rtl="0">
            <a:lnSpc>
              <a:spcPct val="90000"/>
            </a:lnSpc>
            <a:spcBef>
              <a:spcPct val="0"/>
            </a:spcBef>
            <a:spcAft>
              <a:spcPct val="35000"/>
            </a:spcAft>
            <a:buNone/>
          </a:pPr>
          <a:r>
            <a:rPr lang="es-MX" sz="1200" kern="1200">
              <a:latin typeface="+mn-lt"/>
              <a:cs typeface="Arial"/>
            </a:rPr>
            <a:t>1. Mantener </a:t>
          </a:r>
          <a:r>
            <a:rPr lang="es-MX" sz="1200" kern="1200" err="1">
              <a:latin typeface="+mn-lt"/>
              <a:cs typeface="Arial"/>
            </a:rPr>
            <a:t>SiCapital</a:t>
          </a:r>
          <a:r>
            <a:rPr lang="es-MX" sz="1200" kern="1200">
              <a:latin typeface="+mn-lt"/>
              <a:cs typeface="Arial"/>
            </a:rPr>
            <a:t> </a:t>
          </a:r>
          <a:r>
            <a:rPr lang="es-MX" sz="1200" b="1" kern="1200">
              <a:latin typeface="+mn-lt"/>
              <a:cs typeface="Arial"/>
            </a:rPr>
            <a:t>$110.419,69</a:t>
          </a:r>
        </a:p>
      </dsp:txBody>
      <dsp:txXfrm>
        <a:off x="8757717" y="1320006"/>
        <a:ext cx="1609599" cy="539252"/>
      </dsp:txXfrm>
    </dsp:sp>
    <dsp:sp modelId="{3FA734E0-89FC-4DDA-B74C-F48E63C7B641}">
      <dsp:nvSpPr>
        <dsp:cNvPr id="0" name=""/>
        <dsp:cNvSpPr/>
      </dsp:nvSpPr>
      <dsp:spPr>
        <a:xfrm rot="5477692">
          <a:off x="9477640" y="1951566"/>
          <a:ext cx="151125" cy="100241"/>
        </a:xfrm>
        <a:prstGeom prst="rightArrow">
          <a:avLst>
            <a:gd name="adj1" fmla="val 66700"/>
            <a:gd name="adj2" fmla="val 50000"/>
          </a:avLst>
        </a:prstGeom>
        <a:solidFill>
          <a:schemeClr val="accent2">
            <a:hueOff val="-20242874"/>
            <a:satOff val="-70728"/>
            <a:lumOff val="18333"/>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E76FDA6-7278-4EA3-80D8-DD4F5E8D361D}">
      <dsp:nvSpPr>
        <dsp:cNvPr id="0" name=""/>
        <dsp:cNvSpPr/>
      </dsp:nvSpPr>
      <dsp:spPr>
        <a:xfrm>
          <a:off x="8722312" y="2127338"/>
          <a:ext cx="1643153" cy="572806"/>
        </a:xfrm>
        <a:prstGeom prst="roundRect">
          <a:avLst>
            <a:gd name="adj" fmla="val 10000"/>
          </a:avLst>
        </a:prstGeom>
        <a:solidFill>
          <a:schemeClr val="accent2">
            <a:tint val="40000"/>
            <a:alpha val="90000"/>
            <a:hueOff val="-20359843"/>
            <a:satOff val="-42433"/>
            <a:lumOff val="1759"/>
            <a:alphaOff val="0"/>
          </a:schemeClr>
        </a:solidFill>
        <a:ln w="12700" cap="flat" cmpd="sng" algn="ctr">
          <a:solidFill>
            <a:schemeClr val="accent2">
              <a:tint val="40000"/>
              <a:alpha val="90000"/>
              <a:hueOff val="-20359843"/>
              <a:satOff val="-42433"/>
              <a:lumOff val="175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5240" rIns="15240" bIns="15240" numCol="1" spcCol="1270" anchor="ctr" anchorCtr="0">
          <a:noAutofit/>
        </a:bodyPr>
        <a:lstStyle/>
        <a:p>
          <a:pPr marL="0" lvl="0" indent="0" algn="l" defTabSz="533400" rtl="0">
            <a:lnSpc>
              <a:spcPct val="90000"/>
            </a:lnSpc>
            <a:spcBef>
              <a:spcPct val="0"/>
            </a:spcBef>
            <a:spcAft>
              <a:spcPct val="35000"/>
            </a:spcAft>
            <a:buNone/>
          </a:pPr>
          <a:r>
            <a:rPr lang="es-MX" sz="1200" kern="1200">
              <a:latin typeface="+mn-lt"/>
              <a:cs typeface="Arial"/>
            </a:rPr>
            <a:t>2. Mejorar </a:t>
          </a:r>
          <a:r>
            <a:rPr lang="es-MX" sz="1200" kern="1200" err="1">
              <a:latin typeface="+mn-lt"/>
              <a:cs typeface="Arial"/>
            </a:rPr>
            <a:t>SiCapital</a:t>
          </a:r>
          <a:r>
            <a:rPr lang="es-MX" sz="1200" kern="1200">
              <a:latin typeface="+mn-lt"/>
              <a:cs typeface="Arial"/>
            </a:rPr>
            <a:t> </a:t>
          </a:r>
          <a:br>
            <a:rPr lang="es-MX" sz="1200" kern="1200">
              <a:latin typeface="+mn-lt"/>
              <a:cs typeface="Arial"/>
            </a:rPr>
          </a:br>
          <a:r>
            <a:rPr lang="es-MX" sz="1200" b="1" kern="1200">
              <a:latin typeface="+mn-lt"/>
              <a:cs typeface="Arial"/>
            </a:rPr>
            <a:t>$172.692,31</a:t>
          </a:r>
        </a:p>
      </dsp:txBody>
      <dsp:txXfrm>
        <a:off x="8739089" y="2144115"/>
        <a:ext cx="1609599" cy="539252"/>
      </dsp:txXfrm>
    </dsp:sp>
    <dsp:sp modelId="{001BB192-2DB0-4889-869E-6310499CEFED}">
      <dsp:nvSpPr>
        <dsp:cNvPr id="0" name=""/>
        <dsp:cNvSpPr/>
      </dsp:nvSpPr>
      <dsp:spPr>
        <a:xfrm rot="5323246">
          <a:off x="9447517" y="2806364"/>
          <a:ext cx="212516" cy="100241"/>
        </a:xfrm>
        <a:prstGeom prst="rightArrow">
          <a:avLst>
            <a:gd name="adj1" fmla="val 66700"/>
            <a:gd name="adj2" fmla="val 50000"/>
          </a:avLst>
        </a:prstGeom>
        <a:solidFill>
          <a:schemeClr val="accent2">
            <a:hueOff val="-21433632"/>
            <a:satOff val="-74888"/>
            <a:lumOff val="1941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189382D-E0DA-4305-B512-B7075B9DB460}">
      <dsp:nvSpPr>
        <dsp:cNvPr id="0" name=""/>
        <dsp:cNvSpPr/>
      </dsp:nvSpPr>
      <dsp:spPr>
        <a:xfrm>
          <a:off x="8742085" y="3012825"/>
          <a:ext cx="1643153" cy="572806"/>
        </a:xfrm>
        <a:prstGeom prst="roundRect">
          <a:avLst>
            <a:gd name="adj" fmla="val 10000"/>
          </a:avLst>
        </a:prstGeom>
        <a:solidFill>
          <a:schemeClr val="accent2">
            <a:tint val="40000"/>
            <a:alpha val="90000"/>
            <a:hueOff val="-21557481"/>
            <a:satOff val="-44929"/>
            <a:lumOff val="1863"/>
            <a:alphaOff val="0"/>
          </a:schemeClr>
        </a:solidFill>
        <a:ln w="12700" cap="flat" cmpd="sng" algn="ctr">
          <a:solidFill>
            <a:schemeClr val="accent2">
              <a:tint val="40000"/>
              <a:alpha val="90000"/>
              <a:hueOff val="-21557481"/>
              <a:satOff val="-44929"/>
              <a:lumOff val="186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4000" tIns="15240" rIns="15240" bIns="15240" numCol="1" spcCol="1270" anchor="ctr" anchorCtr="0">
          <a:noAutofit/>
        </a:bodyPr>
        <a:lstStyle/>
        <a:p>
          <a:pPr marL="0" lvl="0" indent="0" algn="l" defTabSz="533400" rtl="0">
            <a:lnSpc>
              <a:spcPct val="90000"/>
            </a:lnSpc>
            <a:spcBef>
              <a:spcPct val="0"/>
            </a:spcBef>
            <a:spcAft>
              <a:spcPct val="35000"/>
            </a:spcAft>
            <a:buNone/>
          </a:pPr>
          <a:r>
            <a:rPr lang="es-MX" sz="1200" kern="1200">
              <a:latin typeface="+mn-lt"/>
              <a:cs typeface="Arial"/>
            </a:rPr>
            <a:t>3. Adquirir e Implementar</a:t>
          </a:r>
        </a:p>
        <a:p>
          <a:pPr marL="0" lvl="0" indent="0" algn="l" defTabSz="533400">
            <a:lnSpc>
              <a:spcPct val="90000"/>
            </a:lnSpc>
            <a:spcBef>
              <a:spcPct val="0"/>
            </a:spcBef>
            <a:spcAft>
              <a:spcPct val="35000"/>
            </a:spcAft>
            <a:buNone/>
          </a:pPr>
          <a:r>
            <a:rPr lang="es-MX" sz="1200" b="1" kern="1200">
              <a:latin typeface="+mn-lt"/>
              <a:cs typeface="Arial"/>
            </a:rPr>
            <a:t>$93.366,93</a:t>
          </a:r>
        </a:p>
      </dsp:txBody>
      <dsp:txXfrm>
        <a:off x="8758862" y="3029602"/>
        <a:ext cx="1609599" cy="53925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F4295785-B454-2DCC-D0FB-0457254D67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Marcador de fecha 2">
            <a:extLst>
              <a:ext uri="{FF2B5EF4-FFF2-40B4-BE49-F238E27FC236}">
                <a16:creationId xmlns:a16="http://schemas.microsoft.com/office/drawing/2014/main" id="{FCE97250-5257-93C3-EBA8-8493419E5B9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A95E062-E894-4AD6-9795-0722E163A116}" type="datetimeFigureOut">
              <a:rPr lang="es-CO"/>
              <a:pPr>
                <a:defRPr/>
              </a:pPr>
              <a:t>4/11/2022</a:t>
            </a:fld>
            <a:endParaRPr lang="es-CO"/>
          </a:p>
        </p:txBody>
      </p:sp>
      <p:sp>
        <p:nvSpPr>
          <p:cNvPr id="4" name="Marcador de pie de página 3">
            <a:extLst>
              <a:ext uri="{FF2B5EF4-FFF2-40B4-BE49-F238E27FC236}">
                <a16:creationId xmlns:a16="http://schemas.microsoft.com/office/drawing/2014/main" id="{A1782F23-29F8-FCF6-26C9-B8D88C4FF2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5" name="Marcador de número de diapositiva 4">
            <a:extLst>
              <a:ext uri="{FF2B5EF4-FFF2-40B4-BE49-F238E27FC236}">
                <a16:creationId xmlns:a16="http://schemas.microsoft.com/office/drawing/2014/main" id="{AD2A8718-48D3-BCA0-BE6B-147F375A73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28188AA2-F49D-4AB4-83CA-BB09E976F430}" type="slidenum">
              <a:rPr lang="es-CO"/>
              <a:pPr>
                <a:defRPr/>
              </a:pPr>
              <a:t>‹Nº›</a:t>
            </a:fld>
            <a:endParaRPr lang="es-C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2-07-14T21:48:08.644"/>
    </inkml:context>
    <inkml:brush xml:id="br0">
      <inkml:brushProperty name="width" value="0.05" units="cm"/>
      <inkml:brushProperty name="height" value="0.05" units="cm"/>
    </inkml:brush>
  </inkml:definitions>
  <inkml:trace contextRef="#ctx0" brushRef="#br0">27 49 564 0 0,'0'1'211'0'0,"0"0"-1"0"0,0-1 1 0 0,-1 1 0 0 0,1 0-1 0 0,-1-1 1 0 0,0 1 0 0 0,0-1-1 0 0,1 1 1 0 0,-1-1 0 0 0,0 1-1 0 0,0-1 1 0 0,1 0-1 0 0,-1 1 1 0 0,0-1 0 0 0,0 0-1 0 0,0 0 1 0 0,0 1 0 0 0,0-1-1 0 0,1 0 1 0 0,-1 0 0 0 0,0 0-1 0 0,0 0 1 0 0,0 0 0 0 0,0-1-211 0 0,-8 0 2118 0 0,14-2-2133 0 0,-3 2-10 0 0,0 0 0 0 0,-1 0 1 0 0,1 0-1 0 0,0 0 0 0 0,0 0 0 0 0,0-1 0 0 0,0 2 0 0 0,-1-1 0 0 0,1-1 0 0 0,0 0 0 0 0,-1 1 0 0 0,0-1 0 0 0,1-1 25 0 0,-2 3-61 0 0,1-1 0 0 0,-1 0 0 0 0,0 0 0 0 0,1 0 1 0 0,-1 1-1 0 0,0-1 0 0 0,0 1 0 0 0,0-1 0 0 0,0 0 0 0 0,0 1 0 0 0,0-1 0 0 0,0 0 0 0 0,0 0 0 0 0,0 0 1 0 0,0 0-1 0 0,0 0 0 0 0,0 1 0 0 0,-1-1 0 0 0,1 0 0 0 0,0 0 0 0 0,-1 0 0 0 0,1 0 0 0 0,0 1 0 0 0,-1-1 1 0 0,1 0-1 0 0,-1 0 0 0 0,1 1 0 0 0,0-1 0 0 0,-1 0 0 0 0,1 1 0 0 0,-1-1 0 0 0,0 0 0 0 0,0 1 0 0 0,1 0 1 0 0,-1 0-1 0 0,0 0 0 0 0,0-1 61 0 0,-1-7-3643 0 0,2 8 2756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A0D03F87-0BC2-52A0-0041-2D795504F0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Marcador de fecha 2">
            <a:extLst>
              <a:ext uri="{FF2B5EF4-FFF2-40B4-BE49-F238E27FC236}">
                <a16:creationId xmlns:a16="http://schemas.microsoft.com/office/drawing/2014/main" id="{EBE61CEE-40FD-68A0-1409-3D158FD739A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8D58421A-BBE8-448C-AB5E-7BD3229716D1}" type="datetimeFigureOut">
              <a:rPr lang="es-CO"/>
              <a:pPr>
                <a:defRPr/>
              </a:pPr>
              <a:t>4/11/2022</a:t>
            </a:fld>
            <a:endParaRPr lang="es-CO"/>
          </a:p>
        </p:txBody>
      </p:sp>
      <p:sp>
        <p:nvSpPr>
          <p:cNvPr id="4" name="Marcador de imagen de diapositiva 3">
            <a:extLst>
              <a:ext uri="{FF2B5EF4-FFF2-40B4-BE49-F238E27FC236}">
                <a16:creationId xmlns:a16="http://schemas.microsoft.com/office/drawing/2014/main" id="{30D7BDAE-69C8-6E57-F5E2-2B6DC3C64F5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CO" noProof="0"/>
          </a:p>
        </p:txBody>
      </p:sp>
      <p:sp>
        <p:nvSpPr>
          <p:cNvPr id="5" name="Marcador de notas 4">
            <a:extLst>
              <a:ext uri="{FF2B5EF4-FFF2-40B4-BE49-F238E27FC236}">
                <a16:creationId xmlns:a16="http://schemas.microsoft.com/office/drawing/2014/main" id="{9AE5A6F9-F4F4-6CC9-290B-0EC15BB87375}"/>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CO" noProof="0"/>
          </a:p>
        </p:txBody>
      </p:sp>
      <p:sp>
        <p:nvSpPr>
          <p:cNvPr id="6" name="Marcador de pie de página 5">
            <a:extLst>
              <a:ext uri="{FF2B5EF4-FFF2-40B4-BE49-F238E27FC236}">
                <a16:creationId xmlns:a16="http://schemas.microsoft.com/office/drawing/2014/main" id="{AA4EAF13-A0C5-E44A-D7A6-EC565990484B}"/>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7" name="Marcador de número de diapositiva 6">
            <a:extLst>
              <a:ext uri="{FF2B5EF4-FFF2-40B4-BE49-F238E27FC236}">
                <a16:creationId xmlns:a16="http://schemas.microsoft.com/office/drawing/2014/main" id="{76C10F20-32B6-2840-369D-73F2C6B8EA4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A531053-7AEC-4C7D-AD76-10ADC4CCC481}" type="slidenum">
              <a:rPr lang="es-CO"/>
              <a:pPr>
                <a:defRPr/>
              </a:pPr>
              <a:t>‹Nº›</a:t>
            </a:fld>
            <a:endParaRPr lang="es-CO"/>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Marcador de imagen de diapositiva 1">
            <a:extLst>
              <a:ext uri="{FF2B5EF4-FFF2-40B4-BE49-F238E27FC236}">
                <a16:creationId xmlns:a16="http://schemas.microsoft.com/office/drawing/2014/main" id="{88899D2E-B00B-33E1-7537-91F5AA1939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8" name="Marcador de notas 2">
            <a:extLst>
              <a:ext uri="{FF2B5EF4-FFF2-40B4-BE49-F238E27FC236}">
                <a16:creationId xmlns:a16="http://schemas.microsoft.com/office/drawing/2014/main" id="{9A675312-3767-D825-CFEB-B751422A1DB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a:p>
        </p:txBody>
      </p:sp>
      <p:sp>
        <p:nvSpPr>
          <p:cNvPr id="9219" name="Marcador de número de diapositiva 3">
            <a:extLst>
              <a:ext uri="{FF2B5EF4-FFF2-40B4-BE49-F238E27FC236}">
                <a16:creationId xmlns:a16="http://schemas.microsoft.com/office/drawing/2014/main" id="{5F2462C7-CE6C-37BC-3E97-C9E6064960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6637064-7FA9-4771-8850-DE01642D32A2}" type="slidenum">
              <a:rPr lang="es-CO" altLang="es-CO"/>
              <a:pPr fontAlgn="base">
                <a:spcBef>
                  <a:spcPct val="0"/>
                </a:spcBef>
                <a:spcAft>
                  <a:spcPct val="0"/>
                </a:spcAft>
              </a:pPr>
              <a:t>1</a:t>
            </a:fld>
            <a:endParaRPr lang="es-CO" altLang="es-CO"/>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1041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28600" indent="-228600">
              <a:buAutoNum type="arabicPeriod"/>
            </a:pPr>
            <a:r>
              <a:rPr lang="es-CO"/>
              <a:t>Dimensión </a:t>
            </a:r>
            <a:r>
              <a:rPr lang="es-CO" b="1"/>
              <a:t>Gestión con Valores para Resultados</a:t>
            </a:r>
            <a:r>
              <a:rPr lang="es-CO"/>
              <a:t>: incluye las </a:t>
            </a:r>
            <a:r>
              <a:rPr lang="es-CO" b="1"/>
              <a:t>políticas</a:t>
            </a:r>
            <a:r>
              <a:rPr lang="es-CO"/>
              <a:t> de fortalecimiento organizacional, gobierno y seguridad digital, defensa jurídica y mejora normativa, servicio al ciudadano, participación ciudadana y racionalización de trámites. </a:t>
            </a:r>
          </a:p>
          <a:p>
            <a:pPr marL="228600" indent="-228600">
              <a:buAutoNum type="arabicPeriod"/>
            </a:pPr>
            <a:r>
              <a:rPr lang="es-CO"/>
              <a:t>Dimensión </a:t>
            </a:r>
            <a:r>
              <a:rPr lang="es-CO" b="1"/>
              <a:t>Información y Comunicación</a:t>
            </a:r>
            <a:r>
              <a:rPr lang="es-CO"/>
              <a:t>: incluye las </a:t>
            </a:r>
            <a:r>
              <a:rPr lang="es-CO" b="1"/>
              <a:t>políticas</a:t>
            </a:r>
            <a:r>
              <a:rPr lang="es-CO"/>
              <a:t> de gestión documental, transparencia y acceso a la información pública, gestión de la información estadística. </a:t>
            </a:r>
          </a:p>
        </p:txBody>
      </p:sp>
      <p:sp>
        <p:nvSpPr>
          <p:cNvPr id="4" name="Marcador de número de diapositiva 3"/>
          <p:cNvSpPr>
            <a:spLocks noGrp="1"/>
          </p:cNvSpPr>
          <p:nvPr>
            <p:ph type="sldNum" sz="quarter" idx="5"/>
          </p:nvPr>
        </p:nvSpPr>
        <p:spPr/>
        <p:txBody>
          <a:bodyPr/>
          <a:lstStyle/>
          <a:p>
            <a:fld id="{F8BE610D-3775-4EB0-8D01-DA98A7869C0F}" type="slidenum">
              <a:rPr lang="es-CO" smtClean="0"/>
              <a:t>23</a:t>
            </a:fld>
            <a:endParaRPr lang="es-CO"/>
          </a:p>
        </p:txBody>
      </p:sp>
    </p:spTree>
    <p:extLst>
      <p:ext uri="{BB962C8B-B14F-4D97-AF65-F5344CB8AC3E}">
        <p14:creationId xmlns:p14="http://schemas.microsoft.com/office/powerpoint/2010/main" val="684897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3b3472e22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13b3472e22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13b3472e22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33</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13b3472e228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g13b3472e228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200"/>
              <a:t>En cuanto al cumplimiento con descuento del impuesto Predial, en el 2022, con corte al 24 de junio (primer vencimiento antes del aplazamiento), ya </a:t>
            </a:r>
            <a:r>
              <a:rPr lang="es-MX" sz="1200" b="1"/>
              <a:t>se había igualado el cumplimiento del año 2021; </a:t>
            </a:r>
            <a:r>
              <a:rPr lang="es-MX" sz="1200"/>
              <a:t>quedan pendientes por incluir al indicador los predios que paguen hasta el 15 de julio.</a:t>
            </a:r>
          </a:p>
          <a:p>
            <a:pPr marL="0" lvl="0" indent="0" algn="l" rtl="0">
              <a:lnSpc>
                <a:spcPct val="100000"/>
              </a:lnSpc>
              <a:spcBef>
                <a:spcPts val="0"/>
              </a:spcBef>
              <a:spcAft>
                <a:spcPts val="0"/>
              </a:spcAft>
              <a:buSzPts val="1400"/>
              <a:buNone/>
            </a:pPr>
            <a:endParaRPr/>
          </a:p>
        </p:txBody>
      </p:sp>
      <p:sp>
        <p:nvSpPr>
          <p:cNvPr id="180" name="Google Shape;180;g13b3472e228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34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367be83b6f_3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g1367be83b6f_3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0" name="Google Shape;200;g1367be83b6f_3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s-ES"/>
              <a:t>35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 name="Google Shape;15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0800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14" name="Marcador de medios 13"/>
          <p:cNvSpPr>
            <a:spLocks noGrp="1"/>
          </p:cNvSpPr>
          <p:nvPr>
            <p:ph type="media" sz="quarter" idx="14"/>
          </p:nvPr>
        </p:nvSpPr>
        <p:spPr>
          <a:xfrm>
            <a:off x="762000" y="136525"/>
            <a:ext cx="9220200" cy="6858000"/>
          </a:xfrm>
        </p:spPr>
        <p:txBody>
          <a:bodyPr rtlCol="0">
            <a:normAutofit/>
          </a:bodyPr>
          <a:lstStyle/>
          <a:p>
            <a:pPr lvl="0"/>
            <a:r>
              <a:rPr lang="es-ES" noProof="0"/>
              <a:t>Haga clic en el icono para agregar medios</a:t>
            </a:r>
            <a:endParaRPr lang="es-CO" noProof="0"/>
          </a:p>
        </p:txBody>
      </p:sp>
      <p:sp>
        <p:nvSpPr>
          <p:cNvPr id="2" name="Título 1"/>
          <p:cNvSpPr>
            <a:spLocks noGrp="1"/>
          </p:cNvSpPr>
          <p:nvPr>
            <p:ph type="ctrTitle"/>
          </p:nvPr>
        </p:nvSpPr>
        <p:spPr>
          <a:xfrm>
            <a:off x="4349227" y="1122363"/>
            <a:ext cx="7209982" cy="2387600"/>
          </a:xfrm>
          <a:prstGeom prst="rect">
            <a:avLst/>
          </a:prstGeom>
        </p:spPr>
        <p:txBody>
          <a:bodyPr anchor="b"/>
          <a:lstStyle>
            <a:lvl1pPr algn="ctr">
              <a:defRPr sz="4800"/>
            </a:lvl1pPr>
          </a:lstStyle>
          <a:p>
            <a:r>
              <a:rPr lang="es-ES"/>
              <a:t>Haga clic para modificar el estilo de título del patrón</a:t>
            </a:r>
            <a:endParaRPr lang="es-CO"/>
          </a:p>
        </p:txBody>
      </p:sp>
      <p:sp>
        <p:nvSpPr>
          <p:cNvPr id="3" name="Subtítulo 2"/>
          <p:cNvSpPr>
            <a:spLocks noGrp="1"/>
          </p:cNvSpPr>
          <p:nvPr>
            <p:ph type="subTitle" idx="1"/>
          </p:nvPr>
        </p:nvSpPr>
        <p:spPr>
          <a:xfrm>
            <a:off x="5002296" y="3509963"/>
            <a:ext cx="5903843" cy="771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5" name="Marcador de fecha 3">
            <a:extLst>
              <a:ext uri="{FF2B5EF4-FFF2-40B4-BE49-F238E27FC236}">
                <a16:creationId xmlns:a16="http://schemas.microsoft.com/office/drawing/2014/main" id="{C9AC7B6D-35D7-E8B2-5900-76D22D60C07E}"/>
              </a:ext>
            </a:extLst>
          </p:cNvPr>
          <p:cNvSpPr>
            <a:spLocks noGrp="1"/>
          </p:cNvSpPr>
          <p:nvPr>
            <p:ph type="dt" sz="half" idx="15"/>
          </p:nvPr>
        </p:nvSpPr>
        <p:spPr/>
        <p:txBody>
          <a:bodyPr/>
          <a:lstStyle>
            <a:lvl1pPr>
              <a:defRPr/>
            </a:lvl1pPr>
          </a:lstStyle>
          <a:p>
            <a:pPr>
              <a:defRPr/>
            </a:pPr>
            <a:fld id="{14FBF085-E118-4BAC-B065-4700841F2FC8}" type="datetimeFigureOut">
              <a:rPr lang="es-CO"/>
              <a:pPr>
                <a:defRPr/>
              </a:pPr>
              <a:t>4/11/2022</a:t>
            </a:fld>
            <a:endParaRPr lang="es-CO"/>
          </a:p>
        </p:txBody>
      </p:sp>
      <p:sp>
        <p:nvSpPr>
          <p:cNvPr id="6" name="Marcador de pie de página 4">
            <a:extLst>
              <a:ext uri="{FF2B5EF4-FFF2-40B4-BE49-F238E27FC236}">
                <a16:creationId xmlns:a16="http://schemas.microsoft.com/office/drawing/2014/main" id="{F0184014-B83C-AADF-50B2-BE0F701CFBAF}"/>
              </a:ext>
            </a:extLst>
          </p:cNvPr>
          <p:cNvSpPr>
            <a:spLocks noGrp="1"/>
          </p:cNvSpPr>
          <p:nvPr>
            <p:ph type="ftr" sz="quarter" idx="16"/>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9C646B4D-2E8E-EF61-C59B-0DC7164F0CFC}"/>
              </a:ext>
            </a:extLst>
          </p:cNvPr>
          <p:cNvSpPr>
            <a:spLocks noGrp="1"/>
          </p:cNvSpPr>
          <p:nvPr>
            <p:ph type="sldNum" sz="quarter" idx="17"/>
          </p:nvPr>
        </p:nvSpPr>
        <p:spPr/>
        <p:txBody>
          <a:bodyPr/>
          <a:lstStyle>
            <a:lvl1pPr>
              <a:defRPr/>
            </a:lvl1pPr>
          </a:lstStyle>
          <a:p>
            <a:pPr>
              <a:defRPr/>
            </a:pPr>
            <a:fld id="{6D7C38B0-DF6A-4956-AAEB-3A6E066A22AE}" type="slidenum">
              <a:rPr lang="es-CO"/>
              <a:pPr>
                <a:defRPr/>
              </a:pPr>
              <a:t>‹Nº›</a:t>
            </a:fld>
            <a:endParaRPr lang="es-CO"/>
          </a:p>
        </p:txBody>
      </p:sp>
    </p:spTree>
    <p:extLst>
      <p:ext uri="{BB962C8B-B14F-4D97-AF65-F5344CB8AC3E}">
        <p14:creationId xmlns:p14="http://schemas.microsoft.com/office/powerpoint/2010/main" val="3333658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8200" y="188913"/>
            <a:ext cx="7873314"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Subtítulo 2"/>
          <p:cNvSpPr>
            <a:spLocks noGrp="1"/>
          </p:cNvSpPr>
          <p:nvPr>
            <p:ph type="subTitle" idx="13"/>
          </p:nvPr>
        </p:nvSpPr>
        <p:spPr>
          <a:xfrm>
            <a:off x="838200" y="1065043"/>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11"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9" name="Marcador de fecha 3">
            <a:extLst>
              <a:ext uri="{FF2B5EF4-FFF2-40B4-BE49-F238E27FC236}">
                <a16:creationId xmlns:a16="http://schemas.microsoft.com/office/drawing/2014/main" id="{988D6EBA-32FA-0AD0-C1E9-413D23B64EEA}"/>
              </a:ext>
            </a:extLst>
          </p:cNvPr>
          <p:cNvSpPr>
            <a:spLocks noGrp="1"/>
          </p:cNvSpPr>
          <p:nvPr>
            <p:ph type="dt" sz="half" idx="15"/>
          </p:nvPr>
        </p:nvSpPr>
        <p:spPr/>
        <p:txBody>
          <a:bodyPr/>
          <a:lstStyle>
            <a:lvl1pPr>
              <a:defRPr/>
            </a:lvl1pPr>
          </a:lstStyle>
          <a:p>
            <a:pPr>
              <a:defRPr/>
            </a:pPr>
            <a:fld id="{46C7D8DA-B2C7-4639-9ED2-A8CFAD4A6DB5}" type="datetimeFigureOut">
              <a:rPr lang="es-CO"/>
              <a:pPr>
                <a:defRPr/>
              </a:pPr>
              <a:t>4/11/2022</a:t>
            </a:fld>
            <a:endParaRPr lang="es-CO"/>
          </a:p>
        </p:txBody>
      </p:sp>
      <p:sp>
        <p:nvSpPr>
          <p:cNvPr id="12" name="Marcador de pie de página 4">
            <a:extLst>
              <a:ext uri="{FF2B5EF4-FFF2-40B4-BE49-F238E27FC236}">
                <a16:creationId xmlns:a16="http://schemas.microsoft.com/office/drawing/2014/main" id="{C262B678-538B-9141-1A4A-A94650C3672D}"/>
              </a:ext>
            </a:extLst>
          </p:cNvPr>
          <p:cNvSpPr>
            <a:spLocks noGrp="1"/>
          </p:cNvSpPr>
          <p:nvPr>
            <p:ph type="ftr" sz="quarter" idx="16"/>
          </p:nvPr>
        </p:nvSpPr>
        <p:spPr/>
        <p:txBody>
          <a:bodyPr/>
          <a:lstStyle>
            <a:lvl1pPr>
              <a:defRPr/>
            </a:lvl1pPr>
          </a:lstStyle>
          <a:p>
            <a:pPr>
              <a:defRPr/>
            </a:pPr>
            <a:endParaRPr lang="es-CO"/>
          </a:p>
        </p:txBody>
      </p:sp>
      <p:sp>
        <p:nvSpPr>
          <p:cNvPr id="13" name="Marcador de número de diapositiva 5">
            <a:extLst>
              <a:ext uri="{FF2B5EF4-FFF2-40B4-BE49-F238E27FC236}">
                <a16:creationId xmlns:a16="http://schemas.microsoft.com/office/drawing/2014/main" id="{A8920B66-6BBF-7F10-32F1-2A9017F6DD9B}"/>
              </a:ext>
            </a:extLst>
          </p:cNvPr>
          <p:cNvSpPr>
            <a:spLocks noGrp="1"/>
          </p:cNvSpPr>
          <p:nvPr>
            <p:ph type="sldNum" sz="quarter" idx="17"/>
          </p:nvPr>
        </p:nvSpPr>
        <p:spPr/>
        <p:txBody>
          <a:bodyPr/>
          <a:lstStyle>
            <a:lvl1pPr>
              <a:defRPr/>
            </a:lvl1pPr>
          </a:lstStyle>
          <a:p>
            <a:pPr>
              <a:defRPr/>
            </a:pPr>
            <a:fld id="{F76CE951-553E-4E6F-86D3-B76EA1B01F0C}" type="slidenum">
              <a:rPr lang="es-CO"/>
              <a:pPr>
                <a:defRPr/>
              </a:pPr>
              <a:t>‹Nº›</a:t>
            </a:fld>
            <a:endParaRPr lang="es-CO"/>
          </a:p>
        </p:txBody>
      </p:sp>
    </p:spTree>
    <p:extLst>
      <p:ext uri="{BB962C8B-B14F-4D97-AF65-F5344CB8AC3E}">
        <p14:creationId xmlns:p14="http://schemas.microsoft.com/office/powerpoint/2010/main" val="705911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6" name="Subtítulo 2"/>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7" name="Marcador de posición de imagen 7"/>
          <p:cNvSpPr>
            <a:spLocks noGrp="1"/>
          </p:cNvSpPr>
          <p:nvPr>
            <p:ph type="pic" sz="quarter" idx="13"/>
          </p:nvPr>
        </p:nvSpPr>
        <p:spPr>
          <a:xfrm>
            <a:off x="111125" y="160338"/>
            <a:ext cx="727075" cy="679450"/>
          </a:xfrm>
        </p:spPr>
        <p:txBody>
          <a:bodyPr rtlCol="0">
            <a:normAutofit/>
          </a:bodyPr>
          <a:lstStyle/>
          <a:p>
            <a:pPr lvl="0"/>
            <a:endParaRPr lang="es-CO" noProof="0"/>
          </a:p>
        </p:txBody>
      </p:sp>
      <p:sp>
        <p:nvSpPr>
          <p:cNvPr id="5" name="Marcador de fecha 3">
            <a:extLst>
              <a:ext uri="{FF2B5EF4-FFF2-40B4-BE49-F238E27FC236}">
                <a16:creationId xmlns:a16="http://schemas.microsoft.com/office/drawing/2014/main" id="{2DC707A2-A283-B472-8687-7C1B3B8903B8}"/>
              </a:ext>
            </a:extLst>
          </p:cNvPr>
          <p:cNvSpPr>
            <a:spLocks noGrp="1"/>
          </p:cNvSpPr>
          <p:nvPr>
            <p:ph type="dt" sz="half" idx="14"/>
          </p:nvPr>
        </p:nvSpPr>
        <p:spPr/>
        <p:txBody>
          <a:bodyPr/>
          <a:lstStyle>
            <a:lvl1pPr>
              <a:defRPr/>
            </a:lvl1pPr>
          </a:lstStyle>
          <a:p>
            <a:pPr>
              <a:defRPr/>
            </a:pPr>
            <a:fld id="{9AE7A562-6C3E-4388-9D49-099E10AD07C9}" type="datetimeFigureOut">
              <a:rPr lang="es-CO"/>
              <a:pPr>
                <a:defRPr/>
              </a:pPr>
              <a:t>4/11/2022</a:t>
            </a:fld>
            <a:endParaRPr lang="es-CO"/>
          </a:p>
        </p:txBody>
      </p:sp>
      <p:sp>
        <p:nvSpPr>
          <p:cNvPr id="8" name="Marcador de pie de página 4">
            <a:extLst>
              <a:ext uri="{FF2B5EF4-FFF2-40B4-BE49-F238E27FC236}">
                <a16:creationId xmlns:a16="http://schemas.microsoft.com/office/drawing/2014/main" id="{E8B90DFB-5E56-A74E-4FE8-182CED2DBE42}"/>
              </a:ext>
            </a:extLst>
          </p:cNvPr>
          <p:cNvSpPr>
            <a:spLocks noGrp="1"/>
          </p:cNvSpPr>
          <p:nvPr>
            <p:ph type="ftr" sz="quarter" idx="15"/>
          </p:nvPr>
        </p:nvSpPr>
        <p:spPr/>
        <p:txBody>
          <a:bodyPr/>
          <a:lstStyle>
            <a:lvl1pPr>
              <a:defRPr/>
            </a:lvl1pPr>
          </a:lstStyle>
          <a:p>
            <a:pPr>
              <a:defRPr/>
            </a:pPr>
            <a:endParaRPr lang="es-CO"/>
          </a:p>
        </p:txBody>
      </p:sp>
      <p:sp>
        <p:nvSpPr>
          <p:cNvPr id="9" name="Marcador de número de diapositiva 5">
            <a:extLst>
              <a:ext uri="{FF2B5EF4-FFF2-40B4-BE49-F238E27FC236}">
                <a16:creationId xmlns:a16="http://schemas.microsoft.com/office/drawing/2014/main" id="{FFDF6CB5-35FB-78D6-A388-D4BBAD679E50}"/>
              </a:ext>
            </a:extLst>
          </p:cNvPr>
          <p:cNvSpPr>
            <a:spLocks noGrp="1"/>
          </p:cNvSpPr>
          <p:nvPr>
            <p:ph type="sldNum" sz="quarter" idx="16"/>
          </p:nvPr>
        </p:nvSpPr>
        <p:spPr/>
        <p:txBody>
          <a:bodyPr/>
          <a:lstStyle>
            <a:lvl1pPr>
              <a:defRPr/>
            </a:lvl1pPr>
          </a:lstStyle>
          <a:p>
            <a:pPr>
              <a:defRPr/>
            </a:pPr>
            <a:fld id="{59D7DB19-BB49-445B-936D-E97013B7103B}" type="slidenum">
              <a:rPr lang="es-CO"/>
              <a:pPr>
                <a:defRPr/>
              </a:pPr>
              <a:t>‹Nº›</a:t>
            </a:fld>
            <a:endParaRPr lang="es-CO"/>
          </a:p>
        </p:txBody>
      </p:sp>
    </p:spTree>
    <p:extLst>
      <p:ext uri="{BB962C8B-B14F-4D97-AF65-F5344CB8AC3E}">
        <p14:creationId xmlns:p14="http://schemas.microsoft.com/office/powerpoint/2010/main" val="532648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6172200" cy="539750"/>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1952582"/>
            <a:ext cx="6172200" cy="3908468"/>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1952582"/>
            <a:ext cx="3932237" cy="3916406"/>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9"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7" name="Marcador de fecha 3">
            <a:extLst>
              <a:ext uri="{FF2B5EF4-FFF2-40B4-BE49-F238E27FC236}">
                <a16:creationId xmlns:a16="http://schemas.microsoft.com/office/drawing/2014/main" id="{7AFB665E-9CFA-D1F5-34B8-FB13AE744710}"/>
              </a:ext>
            </a:extLst>
          </p:cNvPr>
          <p:cNvSpPr>
            <a:spLocks noGrp="1"/>
          </p:cNvSpPr>
          <p:nvPr>
            <p:ph type="dt" sz="half" idx="15"/>
          </p:nvPr>
        </p:nvSpPr>
        <p:spPr/>
        <p:txBody>
          <a:bodyPr/>
          <a:lstStyle>
            <a:lvl1pPr>
              <a:defRPr/>
            </a:lvl1pPr>
          </a:lstStyle>
          <a:p>
            <a:pPr>
              <a:defRPr/>
            </a:pPr>
            <a:fld id="{EE07C072-4DCF-4107-9214-3F39D06B923B}" type="datetimeFigureOut">
              <a:rPr lang="es-CO"/>
              <a:pPr>
                <a:defRPr/>
              </a:pPr>
              <a:t>4/11/2022</a:t>
            </a:fld>
            <a:endParaRPr lang="es-CO"/>
          </a:p>
        </p:txBody>
      </p:sp>
      <p:sp>
        <p:nvSpPr>
          <p:cNvPr id="10" name="Marcador de pie de página 4">
            <a:extLst>
              <a:ext uri="{FF2B5EF4-FFF2-40B4-BE49-F238E27FC236}">
                <a16:creationId xmlns:a16="http://schemas.microsoft.com/office/drawing/2014/main" id="{CE20FD0A-B645-54C5-20DE-60CD2E65445E}"/>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682D4A4F-735C-F42D-5B90-1E9B45E6871B}"/>
              </a:ext>
            </a:extLst>
          </p:cNvPr>
          <p:cNvSpPr>
            <a:spLocks noGrp="1"/>
          </p:cNvSpPr>
          <p:nvPr>
            <p:ph type="sldNum" sz="quarter" idx="17"/>
          </p:nvPr>
        </p:nvSpPr>
        <p:spPr/>
        <p:txBody>
          <a:bodyPr/>
          <a:lstStyle>
            <a:lvl1pPr>
              <a:defRPr/>
            </a:lvl1pPr>
          </a:lstStyle>
          <a:p>
            <a:pPr>
              <a:defRPr/>
            </a:pPr>
            <a:fld id="{6D279D91-A18A-49F6-B2CB-C1D01F3D8AFB}" type="slidenum">
              <a:rPr lang="es-CO"/>
              <a:pPr>
                <a:defRPr/>
              </a:pPr>
              <a:t>‹Nº›</a:t>
            </a:fld>
            <a:endParaRPr lang="es-CO"/>
          </a:p>
        </p:txBody>
      </p:sp>
    </p:spTree>
    <p:extLst>
      <p:ext uri="{BB962C8B-B14F-4D97-AF65-F5344CB8AC3E}">
        <p14:creationId xmlns:p14="http://schemas.microsoft.com/office/powerpoint/2010/main" val="779420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a:prstGeom prst="rect">
            <a:avLst/>
          </a:prstGeo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Marcador de texto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3">
            <a:extLst>
              <a:ext uri="{FF2B5EF4-FFF2-40B4-BE49-F238E27FC236}">
                <a16:creationId xmlns:a16="http://schemas.microsoft.com/office/drawing/2014/main" id="{464F54D7-E52B-617B-12A5-E76C6D074518}"/>
              </a:ext>
            </a:extLst>
          </p:cNvPr>
          <p:cNvSpPr>
            <a:spLocks noGrp="1"/>
          </p:cNvSpPr>
          <p:nvPr>
            <p:ph type="dt" sz="half" idx="10"/>
          </p:nvPr>
        </p:nvSpPr>
        <p:spPr/>
        <p:txBody>
          <a:bodyPr/>
          <a:lstStyle>
            <a:lvl1pPr>
              <a:defRPr/>
            </a:lvl1pPr>
          </a:lstStyle>
          <a:p>
            <a:pPr>
              <a:defRPr/>
            </a:pPr>
            <a:fld id="{A95DFADE-B646-4BFD-9D74-E0D69128E02F}" type="datetimeFigureOut">
              <a:rPr lang="es-CO"/>
              <a:pPr>
                <a:defRPr/>
              </a:pPr>
              <a:t>4/11/2022</a:t>
            </a:fld>
            <a:endParaRPr lang="es-CO"/>
          </a:p>
        </p:txBody>
      </p:sp>
      <p:sp>
        <p:nvSpPr>
          <p:cNvPr id="6" name="Marcador de pie de página 4">
            <a:extLst>
              <a:ext uri="{FF2B5EF4-FFF2-40B4-BE49-F238E27FC236}">
                <a16:creationId xmlns:a16="http://schemas.microsoft.com/office/drawing/2014/main" id="{530DAAEA-6AE9-82F0-C767-7FA628667599}"/>
              </a:ext>
            </a:extLst>
          </p:cNvPr>
          <p:cNvSpPr>
            <a:spLocks noGrp="1"/>
          </p:cNvSpPr>
          <p:nvPr>
            <p:ph type="ftr" sz="quarter" idx="11"/>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8C42EE39-EFE7-78F5-6BCB-785AD9F4522C}"/>
              </a:ext>
            </a:extLst>
          </p:cNvPr>
          <p:cNvSpPr>
            <a:spLocks noGrp="1"/>
          </p:cNvSpPr>
          <p:nvPr>
            <p:ph type="sldNum" sz="quarter" idx="12"/>
          </p:nvPr>
        </p:nvSpPr>
        <p:spPr/>
        <p:txBody>
          <a:bodyPr/>
          <a:lstStyle>
            <a:lvl1pPr>
              <a:defRPr/>
            </a:lvl1pPr>
          </a:lstStyle>
          <a:p>
            <a:pPr>
              <a:defRPr/>
            </a:pPr>
            <a:fld id="{1D5A19DD-1093-431C-B1A3-F475DDCCF6D5}" type="slidenum">
              <a:rPr lang="es-CO"/>
              <a:pPr>
                <a:defRPr/>
              </a:pPr>
              <a:t>‹Nº›</a:t>
            </a:fld>
            <a:endParaRPr lang="es-CO"/>
          </a:p>
        </p:txBody>
      </p:sp>
    </p:spTree>
    <p:extLst>
      <p:ext uri="{BB962C8B-B14F-4D97-AF65-F5344CB8AC3E}">
        <p14:creationId xmlns:p14="http://schemas.microsoft.com/office/powerpoint/2010/main" val="20262518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a:xfrm>
            <a:off x="838199" y="498564"/>
            <a:ext cx="6993715" cy="520611"/>
          </a:xfrm>
        </p:spPr>
        <p:txBody>
          <a:bodyPr/>
          <a:lstStyle/>
          <a:p>
            <a:r>
              <a:rPr lang="es-ES"/>
              <a:t>Haga clic para modificar el estilo de título del patrón</a:t>
            </a:r>
            <a:endParaRPr lang="es-CO"/>
          </a:p>
        </p:txBody>
      </p:sp>
      <p:sp>
        <p:nvSpPr>
          <p:cNvPr id="3" name="Marcador de texto vertical 2"/>
          <p:cNvSpPr>
            <a:spLocks noGrp="1"/>
          </p:cNvSpPr>
          <p:nvPr>
            <p:ph type="body" orient="vert" idx="1"/>
          </p:nvPr>
        </p:nvSpPr>
        <p:spPr>
          <a:xfrm>
            <a:off x="838200" y="1825625"/>
            <a:ext cx="10515600" cy="4351338"/>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6" name="Marcador de fecha 3">
            <a:extLst>
              <a:ext uri="{FF2B5EF4-FFF2-40B4-BE49-F238E27FC236}">
                <a16:creationId xmlns:a16="http://schemas.microsoft.com/office/drawing/2014/main" id="{DAD25AB2-4EA0-6DED-AA38-136CA7B728FB}"/>
              </a:ext>
            </a:extLst>
          </p:cNvPr>
          <p:cNvSpPr>
            <a:spLocks noGrp="1"/>
          </p:cNvSpPr>
          <p:nvPr>
            <p:ph type="dt" sz="half" idx="15"/>
          </p:nvPr>
        </p:nvSpPr>
        <p:spPr/>
        <p:txBody>
          <a:bodyPr/>
          <a:lstStyle>
            <a:lvl1pPr>
              <a:defRPr/>
            </a:lvl1pPr>
          </a:lstStyle>
          <a:p>
            <a:pPr>
              <a:defRPr/>
            </a:pPr>
            <a:fld id="{F8900CBE-3982-4B05-A6D6-4CA571A97230}" type="datetimeFigureOut">
              <a:rPr lang="es-CO"/>
              <a:pPr>
                <a:defRPr/>
              </a:pPr>
              <a:t>4/11/2022</a:t>
            </a:fld>
            <a:endParaRPr lang="es-CO"/>
          </a:p>
        </p:txBody>
      </p:sp>
      <p:sp>
        <p:nvSpPr>
          <p:cNvPr id="9" name="Marcador de pie de página 4">
            <a:extLst>
              <a:ext uri="{FF2B5EF4-FFF2-40B4-BE49-F238E27FC236}">
                <a16:creationId xmlns:a16="http://schemas.microsoft.com/office/drawing/2014/main" id="{54261D9C-DA91-AC41-B747-7C2A45B605CF}"/>
              </a:ext>
            </a:extLst>
          </p:cNvPr>
          <p:cNvSpPr>
            <a:spLocks noGrp="1"/>
          </p:cNvSpPr>
          <p:nvPr>
            <p:ph type="ftr" sz="quarter" idx="16"/>
          </p:nvPr>
        </p:nvSpPr>
        <p:spPr/>
        <p:txBody>
          <a:bodyPr/>
          <a:lstStyle>
            <a:lvl1pPr>
              <a:defRPr/>
            </a:lvl1pPr>
          </a:lstStyle>
          <a:p>
            <a:pPr>
              <a:defRPr/>
            </a:pPr>
            <a:endParaRPr lang="es-CO"/>
          </a:p>
        </p:txBody>
      </p:sp>
      <p:sp>
        <p:nvSpPr>
          <p:cNvPr id="10" name="Marcador de número de diapositiva 5">
            <a:extLst>
              <a:ext uri="{FF2B5EF4-FFF2-40B4-BE49-F238E27FC236}">
                <a16:creationId xmlns:a16="http://schemas.microsoft.com/office/drawing/2014/main" id="{15900C7C-8125-740E-A4B9-46AFDEAF8040}"/>
              </a:ext>
            </a:extLst>
          </p:cNvPr>
          <p:cNvSpPr>
            <a:spLocks noGrp="1"/>
          </p:cNvSpPr>
          <p:nvPr>
            <p:ph type="sldNum" sz="quarter" idx="17"/>
          </p:nvPr>
        </p:nvSpPr>
        <p:spPr/>
        <p:txBody>
          <a:bodyPr/>
          <a:lstStyle>
            <a:lvl1pPr>
              <a:defRPr/>
            </a:lvl1pPr>
          </a:lstStyle>
          <a:p>
            <a:pPr>
              <a:defRPr/>
            </a:pPr>
            <a:fld id="{A6148CCC-4559-4FED-97F0-AB377B29C778}" type="slidenum">
              <a:rPr lang="es-CO"/>
              <a:pPr>
                <a:defRPr/>
              </a:pPr>
              <a:t>‹Nº›</a:t>
            </a:fld>
            <a:endParaRPr lang="es-CO"/>
          </a:p>
        </p:txBody>
      </p:sp>
    </p:spTree>
    <p:extLst>
      <p:ext uri="{BB962C8B-B14F-4D97-AF65-F5344CB8AC3E}">
        <p14:creationId xmlns:p14="http://schemas.microsoft.com/office/powerpoint/2010/main" val="581431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1_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0B3998-5194-42B2-A32B-04231060134E}"/>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CAA90B31-FFD1-4E80-9808-4A6443A26371}"/>
              </a:ext>
            </a:extLst>
          </p:cNvPr>
          <p:cNvSpPr>
            <a:spLocks noGrp="1"/>
          </p:cNvSpPr>
          <p:nvPr>
            <p:ph type="dt" sz="half" idx="10"/>
          </p:nvPr>
        </p:nvSpPr>
        <p:spPr/>
        <p:txBody>
          <a:bodyPr/>
          <a:lstStyle/>
          <a:p>
            <a:fld id="{8E27C2D7-4C80-4826-B78D-4BFDBD8A0EF9}" type="datetimeFigureOut">
              <a:rPr lang="es-CO" smtClean="0"/>
              <a:t>4/11/2022</a:t>
            </a:fld>
            <a:endParaRPr lang="es-CO"/>
          </a:p>
        </p:txBody>
      </p:sp>
      <p:sp>
        <p:nvSpPr>
          <p:cNvPr id="4" name="Marcador de pie de página 3">
            <a:extLst>
              <a:ext uri="{FF2B5EF4-FFF2-40B4-BE49-F238E27FC236}">
                <a16:creationId xmlns:a16="http://schemas.microsoft.com/office/drawing/2014/main" id="{EB87DF2E-D28B-4642-AD81-2209773E7D16}"/>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111E0A5A-C8E6-49E1-AA86-4D3474652FDA}"/>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41637773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BC2F39D-4413-4DFC-B648-93E3926FFDD1}"/>
              </a:ext>
            </a:extLst>
          </p:cNvPr>
          <p:cNvSpPr>
            <a:spLocks noGrp="1"/>
          </p:cNvSpPr>
          <p:nvPr>
            <p:ph type="dt" sz="half" idx="10"/>
          </p:nvPr>
        </p:nvSpPr>
        <p:spPr/>
        <p:txBody>
          <a:bodyPr/>
          <a:lstStyle/>
          <a:p>
            <a:fld id="{8E27C2D7-4C80-4826-B78D-4BFDBD8A0EF9}" type="datetimeFigureOut">
              <a:rPr lang="es-CO" smtClean="0"/>
              <a:t>4/11/2022</a:t>
            </a:fld>
            <a:endParaRPr lang="es-CO"/>
          </a:p>
        </p:txBody>
      </p:sp>
      <p:sp>
        <p:nvSpPr>
          <p:cNvPr id="3" name="Marcador de pie de página 2">
            <a:extLst>
              <a:ext uri="{FF2B5EF4-FFF2-40B4-BE49-F238E27FC236}">
                <a16:creationId xmlns:a16="http://schemas.microsoft.com/office/drawing/2014/main" id="{51672460-F2BF-4F07-8A92-A060C0FAEF58}"/>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B2B7CBC-EF2B-479E-88BA-40DC60388CE9}"/>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37860760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C00000"/>
                </a:solidFill>
                <a:latin typeface="Tahoma"/>
                <a:cs typeface="Tahom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11/4/2022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29285783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Diapositiva de título">
    <p:spTree>
      <p:nvGrpSpPr>
        <p:cNvPr id="1" name=""/>
        <p:cNvGrpSpPr/>
        <p:nvPr/>
      </p:nvGrpSpPr>
      <p:grpSpPr>
        <a:xfrm>
          <a:off x="0" y="0"/>
          <a:ext cx="0" cy="0"/>
          <a:chOff x="0" y="0"/>
          <a:chExt cx="0" cy="0"/>
        </a:xfrm>
      </p:grpSpPr>
      <p:sp>
        <p:nvSpPr>
          <p:cNvPr id="14" name="Marcador de medios 13"/>
          <p:cNvSpPr>
            <a:spLocks noGrp="1"/>
          </p:cNvSpPr>
          <p:nvPr>
            <p:ph type="media" sz="quarter" idx="14"/>
          </p:nvPr>
        </p:nvSpPr>
        <p:spPr>
          <a:xfrm>
            <a:off x="762000" y="136525"/>
            <a:ext cx="9220200" cy="6858000"/>
          </a:xfrm>
        </p:spPr>
        <p:txBody>
          <a:bodyPr rtlCol="0">
            <a:normAutofit/>
          </a:bodyPr>
          <a:lstStyle/>
          <a:p>
            <a:pPr lvl="0"/>
            <a:r>
              <a:rPr lang="es-ES" noProof="0"/>
              <a:t>Haga clic en el icono para agregar medios</a:t>
            </a:r>
            <a:endParaRPr lang="es-CO" noProof="0"/>
          </a:p>
        </p:txBody>
      </p:sp>
      <p:sp>
        <p:nvSpPr>
          <p:cNvPr id="2" name="Título 1"/>
          <p:cNvSpPr>
            <a:spLocks noGrp="1"/>
          </p:cNvSpPr>
          <p:nvPr>
            <p:ph type="ctrTitle"/>
          </p:nvPr>
        </p:nvSpPr>
        <p:spPr>
          <a:xfrm>
            <a:off x="4349227" y="1122363"/>
            <a:ext cx="7209982" cy="2387600"/>
          </a:xfrm>
          <a:prstGeom prst="rect">
            <a:avLst/>
          </a:prstGeom>
        </p:spPr>
        <p:txBody>
          <a:bodyPr anchor="b"/>
          <a:lstStyle>
            <a:lvl1pPr algn="ctr">
              <a:defRPr sz="4800"/>
            </a:lvl1pPr>
          </a:lstStyle>
          <a:p>
            <a:r>
              <a:rPr lang="es-ES"/>
              <a:t>Haga clic para modificar el estilo de título del patrón</a:t>
            </a:r>
            <a:endParaRPr lang="es-CO"/>
          </a:p>
        </p:txBody>
      </p:sp>
      <p:sp>
        <p:nvSpPr>
          <p:cNvPr id="3" name="Subtítulo 2"/>
          <p:cNvSpPr>
            <a:spLocks noGrp="1"/>
          </p:cNvSpPr>
          <p:nvPr>
            <p:ph type="subTitle" idx="1"/>
          </p:nvPr>
        </p:nvSpPr>
        <p:spPr>
          <a:xfrm>
            <a:off x="5002296" y="3509963"/>
            <a:ext cx="5903843" cy="771179"/>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5" name="Marcador de fecha 3">
            <a:extLst>
              <a:ext uri="{FF2B5EF4-FFF2-40B4-BE49-F238E27FC236}">
                <a16:creationId xmlns:a16="http://schemas.microsoft.com/office/drawing/2014/main" id="{C9AC7B6D-35D7-E8B2-5900-76D22D60C07E}"/>
              </a:ext>
            </a:extLst>
          </p:cNvPr>
          <p:cNvSpPr>
            <a:spLocks noGrp="1"/>
          </p:cNvSpPr>
          <p:nvPr>
            <p:ph type="dt" sz="half" idx="15"/>
          </p:nvPr>
        </p:nvSpPr>
        <p:spPr/>
        <p:txBody>
          <a:bodyPr/>
          <a:lstStyle>
            <a:lvl1pPr>
              <a:defRPr/>
            </a:lvl1pPr>
          </a:lstStyle>
          <a:p>
            <a:pPr>
              <a:defRPr/>
            </a:pPr>
            <a:fld id="{14FBF085-E118-4BAC-B065-4700841F2FC8}" type="datetimeFigureOut">
              <a:rPr lang="es-CO"/>
              <a:pPr>
                <a:defRPr/>
              </a:pPr>
              <a:t>4/11/2022</a:t>
            </a:fld>
            <a:endParaRPr lang="es-CO"/>
          </a:p>
        </p:txBody>
      </p:sp>
      <p:sp>
        <p:nvSpPr>
          <p:cNvPr id="6" name="Marcador de pie de página 4">
            <a:extLst>
              <a:ext uri="{FF2B5EF4-FFF2-40B4-BE49-F238E27FC236}">
                <a16:creationId xmlns:a16="http://schemas.microsoft.com/office/drawing/2014/main" id="{F0184014-B83C-AADF-50B2-BE0F701CFBAF}"/>
              </a:ext>
            </a:extLst>
          </p:cNvPr>
          <p:cNvSpPr>
            <a:spLocks noGrp="1"/>
          </p:cNvSpPr>
          <p:nvPr>
            <p:ph type="ftr" sz="quarter" idx="16"/>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9C646B4D-2E8E-EF61-C59B-0DC7164F0CFC}"/>
              </a:ext>
            </a:extLst>
          </p:cNvPr>
          <p:cNvSpPr>
            <a:spLocks noGrp="1"/>
          </p:cNvSpPr>
          <p:nvPr>
            <p:ph type="sldNum" sz="quarter" idx="17"/>
          </p:nvPr>
        </p:nvSpPr>
        <p:spPr/>
        <p:txBody>
          <a:bodyPr/>
          <a:lstStyle>
            <a:lvl1pPr>
              <a:defRPr/>
            </a:lvl1pPr>
          </a:lstStyle>
          <a:p>
            <a:pPr>
              <a:defRPr/>
            </a:pPr>
            <a:fld id="{6D7C38B0-DF6A-4956-AAEB-3A6E066A22AE}" type="slidenum">
              <a:rPr lang="es-CO"/>
              <a:pPr>
                <a:defRPr/>
              </a:pPr>
              <a:t>‹Nº›</a:t>
            </a:fld>
            <a:endParaRPr lang="es-CO"/>
          </a:p>
        </p:txBody>
      </p:sp>
    </p:spTree>
    <p:extLst>
      <p:ext uri="{BB962C8B-B14F-4D97-AF65-F5344CB8AC3E}">
        <p14:creationId xmlns:p14="http://schemas.microsoft.com/office/powerpoint/2010/main" val="330259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BB20B1A-B029-2EA1-B350-B00E1E28658E}"/>
              </a:ext>
            </a:extLst>
          </p:cNvPr>
          <p:cNvSpPr>
            <a:spLocks noGrp="1"/>
          </p:cNvSpPr>
          <p:nvPr>
            <p:ph type="dt" sz="half" idx="10"/>
          </p:nvPr>
        </p:nvSpPr>
        <p:spPr/>
        <p:txBody>
          <a:bodyPr/>
          <a:lstStyle>
            <a:lvl1pPr>
              <a:defRPr/>
            </a:lvl1pPr>
          </a:lstStyle>
          <a:p>
            <a:pPr>
              <a:defRPr/>
            </a:pPr>
            <a:fld id="{63920E8A-EDAE-4C7D-84B1-8768FF2EE99A}" type="datetimeFigureOut">
              <a:rPr lang="es-CO"/>
              <a:pPr>
                <a:defRPr/>
              </a:pPr>
              <a:t>4/11/2022</a:t>
            </a:fld>
            <a:endParaRPr lang="es-CO"/>
          </a:p>
        </p:txBody>
      </p:sp>
      <p:sp>
        <p:nvSpPr>
          <p:cNvPr id="5" name="Marcador de pie de página 4">
            <a:extLst>
              <a:ext uri="{FF2B5EF4-FFF2-40B4-BE49-F238E27FC236}">
                <a16:creationId xmlns:a16="http://schemas.microsoft.com/office/drawing/2014/main" id="{38DE63AD-7F5D-A527-2B2F-9BF234548CEF}"/>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32253D99-4D3E-6BB2-8639-E4259E3ADE43}"/>
              </a:ext>
            </a:extLst>
          </p:cNvPr>
          <p:cNvSpPr>
            <a:spLocks noGrp="1"/>
          </p:cNvSpPr>
          <p:nvPr>
            <p:ph type="sldNum" sz="quarter" idx="12"/>
          </p:nvPr>
        </p:nvSpPr>
        <p:spPr/>
        <p:txBody>
          <a:bodyPr/>
          <a:lstStyle>
            <a:lvl1pPr>
              <a:defRPr/>
            </a:lvl1pPr>
          </a:lstStyle>
          <a:p>
            <a:pPr>
              <a:defRPr/>
            </a:pPr>
            <a:fld id="{61AD616B-20BE-45B1-A5D6-E2357BA44D8E}" type="slidenum">
              <a:rPr lang="es-CO"/>
              <a:pPr>
                <a:defRPr/>
              </a:pPr>
              <a:t>‹Nº›</a:t>
            </a:fld>
            <a:endParaRPr lang="es-CO"/>
          </a:p>
        </p:txBody>
      </p:sp>
    </p:spTree>
    <p:extLst>
      <p:ext uri="{BB962C8B-B14F-4D97-AF65-F5344CB8AC3E}">
        <p14:creationId xmlns:p14="http://schemas.microsoft.com/office/powerpoint/2010/main" val="258298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3">
            <a:extLst>
              <a:ext uri="{FF2B5EF4-FFF2-40B4-BE49-F238E27FC236}">
                <a16:creationId xmlns:a16="http://schemas.microsoft.com/office/drawing/2014/main" id="{8996C421-E36F-A5E0-8C34-CCCE13900148}"/>
              </a:ext>
            </a:extLst>
          </p:cNvPr>
          <p:cNvSpPr>
            <a:spLocks noGrp="1"/>
          </p:cNvSpPr>
          <p:nvPr>
            <p:ph type="dt" sz="half" idx="10"/>
          </p:nvPr>
        </p:nvSpPr>
        <p:spPr/>
        <p:txBody>
          <a:bodyPr/>
          <a:lstStyle>
            <a:lvl1pPr>
              <a:defRPr/>
            </a:lvl1pPr>
          </a:lstStyle>
          <a:p>
            <a:pPr>
              <a:defRPr/>
            </a:pPr>
            <a:fld id="{AA610AFF-2CB6-4859-B85E-E246F5D3308F}" type="datetimeFigureOut">
              <a:rPr lang="es-CO"/>
              <a:pPr>
                <a:defRPr/>
              </a:pPr>
              <a:t>4/11/2022</a:t>
            </a:fld>
            <a:endParaRPr lang="es-CO"/>
          </a:p>
        </p:txBody>
      </p:sp>
      <p:sp>
        <p:nvSpPr>
          <p:cNvPr id="4" name="Marcador de pie de página 4">
            <a:extLst>
              <a:ext uri="{FF2B5EF4-FFF2-40B4-BE49-F238E27FC236}">
                <a16:creationId xmlns:a16="http://schemas.microsoft.com/office/drawing/2014/main" id="{C72666DF-2843-E110-480A-0BF6BC676480}"/>
              </a:ext>
            </a:extLst>
          </p:cNvPr>
          <p:cNvSpPr>
            <a:spLocks noGrp="1"/>
          </p:cNvSpPr>
          <p:nvPr>
            <p:ph type="ftr" sz="quarter" idx="11"/>
          </p:nvPr>
        </p:nvSpPr>
        <p:spPr/>
        <p:txBody>
          <a:bodyPr/>
          <a:lstStyle>
            <a:lvl1pPr>
              <a:defRPr/>
            </a:lvl1pPr>
          </a:lstStyle>
          <a:p>
            <a:pPr>
              <a:defRPr/>
            </a:pPr>
            <a:endParaRPr lang="es-CO"/>
          </a:p>
        </p:txBody>
      </p:sp>
      <p:sp>
        <p:nvSpPr>
          <p:cNvPr id="5" name="Marcador de número de diapositiva 5">
            <a:extLst>
              <a:ext uri="{FF2B5EF4-FFF2-40B4-BE49-F238E27FC236}">
                <a16:creationId xmlns:a16="http://schemas.microsoft.com/office/drawing/2014/main" id="{97E0739E-21CD-BB30-4995-9CD40FB30365}"/>
              </a:ext>
            </a:extLst>
          </p:cNvPr>
          <p:cNvSpPr>
            <a:spLocks noGrp="1"/>
          </p:cNvSpPr>
          <p:nvPr>
            <p:ph type="sldNum" sz="quarter" idx="12"/>
          </p:nvPr>
        </p:nvSpPr>
        <p:spPr/>
        <p:txBody>
          <a:bodyPr/>
          <a:lstStyle>
            <a:lvl1pPr>
              <a:defRPr/>
            </a:lvl1pPr>
          </a:lstStyle>
          <a:p>
            <a:pPr>
              <a:defRPr/>
            </a:pPr>
            <a:fld id="{B336BE27-513C-4B15-BD52-54E1456BD1AA}" type="slidenum">
              <a:rPr lang="es-CO"/>
              <a:pPr>
                <a:defRPr/>
              </a:pPr>
              <a:t>‹Nº›</a:t>
            </a:fld>
            <a:endParaRPr lang="es-CO"/>
          </a:p>
        </p:txBody>
      </p:sp>
    </p:spTree>
    <p:extLst>
      <p:ext uri="{BB962C8B-B14F-4D97-AF65-F5344CB8AC3E}">
        <p14:creationId xmlns:p14="http://schemas.microsoft.com/office/powerpoint/2010/main" val="40999369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cSld name="1_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12FE47-D0A5-4C5A-B0EA-EC98770FBC26}"/>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1DE53D4-C1E5-4BA5-9EE6-F44B42FDB0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FC632012-B967-4CAB-ADF5-60AB9C7902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BCF842F-16E8-40AB-A91B-166CC9B1301B}"/>
              </a:ext>
            </a:extLst>
          </p:cNvPr>
          <p:cNvSpPr>
            <a:spLocks noGrp="1"/>
          </p:cNvSpPr>
          <p:nvPr>
            <p:ph type="dt" sz="half" idx="10"/>
          </p:nvPr>
        </p:nvSpPr>
        <p:spPr/>
        <p:txBody>
          <a:bodyPr/>
          <a:lstStyle/>
          <a:p>
            <a:fld id="{8E27C2D7-4C80-4826-B78D-4BFDBD8A0EF9}" type="datetimeFigureOut">
              <a:rPr lang="es-CO" smtClean="0"/>
              <a:t>4/11/2022</a:t>
            </a:fld>
            <a:endParaRPr lang="es-CO"/>
          </a:p>
        </p:txBody>
      </p:sp>
      <p:sp>
        <p:nvSpPr>
          <p:cNvPr id="6" name="Marcador de pie de página 5">
            <a:extLst>
              <a:ext uri="{FF2B5EF4-FFF2-40B4-BE49-F238E27FC236}">
                <a16:creationId xmlns:a16="http://schemas.microsoft.com/office/drawing/2014/main" id="{C064CD14-73A4-4466-BC6D-C696D8F6BF5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5B2CD26-B91F-4426-B9AD-BDC5E2F56B7A}"/>
              </a:ext>
            </a:extLst>
          </p:cNvPr>
          <p:cNvSpPr>
            <a:spLocks noGrp="1"/>
          </p:cNvSpPr>
          <p:nvPr>
            <p:ph type="sldNum" sz="quarter" idx="12"/>
          </p:nvPr>
        </p:nvSpPr>
        <p:spPr/>
        <p:txBody>
          <a:bodyPr/>
          <a:lstStyle/>
          <a:p>
            <a:fld id="{5894B0F9-EF27-49CC-9545-B39B94CF04A7}" type="slidenum">
              <a:rPr lang="es-CO" smtClean="0"/>
              <a:t>‹Nº›</a:t>
            </a:fld>
            <a:endParaRPr lang="es-CO"/>
          </a:p>
        </p:txBody>
      </p:sp>
    </p:spTree>
    <p:extLst>
      <p:ext uri="{BB962C8B-B14F-4D97-AF65-F5344CB8AC3E}">
        <p14:creationId xmlns:p14="http://schemas.microsoft.com/office/powerpoint/2010/main" val="4273672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_Diapositiva de título" type="title">
  <p:cSld name="2_Diapositiva de título">
    <p:spTree>
      <p:nvGrpSpPr>
        <p:cNvPr id="1" name="Shape 67"/>
        <p:cNvGrpSpPr/>
        <p:nvPr/>
      </p:nvGrpSpPr>
      <p:grpSpPr>
        <a:xfrm>
          <a:off x="0" y="0"/>
          <a:ext cx="0" cy="0"/>
          <a:chOff x="0" y="0"/>
          <a:chExt cx="0" cy="0"/>
        </a:xfrm>
      </p:grpSpPr>
      <p:sp>
        <p:nvSpPr>
          <p:cNvPr id="68" name="Google Shape;68;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70" name="Google Shape;70;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s-ES"/>
              <a:t>‹Nº›</a:t>
            </a:fld>
            <a:endParaRPr/>
          </a:p>
        </p:txBody>
      </p:sp>
    </p:spTree>
    <p:extLst>
      <p:ext uri="{BB962C8B-B14F-4D97-AF65-F5344CB8AC3E}">
        <p14:creationId xmlns:p14="http://schemas.microsoft.com/office/powerpoint/2010/main" val="350764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ítulo y texto vertical">
  <p:cSld name="1_Título y texto vertical">
    <p:spTree>
      <p:nvGrpSpPr>
        <p:cNvPr id="1" name="Shape 73"/>
        <p:cNvGrpSpPr/>
        <p:nvPr/>
      </p:nvGrpSpPr>
      <p:grpSpPr>
        <a:xfrm>
          <a:off x="0" y="0"/>
          <a:ext cx="0" cy="0"/>
          <a:chOff x="0" y="0"/>
          <a:chExt cx="0" cy="0"/>
        </a:xfrm>
      </p:grpSpPr>
    </p:spTree>
    <p:extLst>
      <p:ext uri="{BB962C8B-B14F-4D97-AF65-F5344CB8AC3E}">
        <p14:creationId xmlns:p14="http://schemas.microsoft.com/office/powerpoint/2010/main" val="5017416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10"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fecha 3">
            <a:extLst>
              <a:ext uri="{FF2B5EF4-FFF2-40B4-BE49-F238E27FC236}">
                <a16:creationId xmlns:a16="http://schemas.microsoft.com/office/drawing/2014/main" id="{EB4A73DA-E917-B90A-52B8-FACCCFAAC240}"/>
              </a:ext>
            </a:extLst>
          </p:cNvPr>
          <p:cNvSpPr>
            <a:spLocks noGrp="1"/>
          </p:cNvSpPr>
          <p:nvPr>
            <p:ph type="dt" sz="half" idx="15"/>
          </p:nvPr>
        </p:nvSpPr>
        <p:spPr/>
        <p:txBody>
          <a:bodyPr/>
          <a:lstStyle>
            <a:lvl1pPr>
              <a:defRPr/>
            </a:lvl1pPr>
          </a:lstStyle>
          <a:p>
            <a:pPr>
              <a:defRPr/>
            </a:pPr>
            <a:fld id="{7D118D34-8115-42E7-8E3E-7FE035047F1F}" type="datetimeFigureOut">
              <a:rPr lang="es-CO"/>
              <a:pPr>
                <a:defRPr/>
              </a:pPr>
              <a:t>4/11/2022</a:t>
            </a:fld>
            <a:endParaRPr lang="es-CO"/>
          </a:p>
        </p:txBody>
      </p:sp>
      <p:sp>
        <p:nvSpPr>
          <p:cNvPr id="7" name="Marcador de pie de página 4">
            <a:extLst>
              <a:ext uri="{FF2B5EF4-FFF2-40B4-BE49-F238E27FC236}">
                <a16:creationId xmlns:a16="http://schemas.microsoft.com/office/drawing/2014/main" id="{F01B22AE-6DDB-62EE-756E-83A378DEC19D}"/>
              </a:ext>
            </a:extLst>
          </p:cNvPr>
          <p:cNvSpPr>
            <a:spLocks noGrp="1"/>
          </p:cNvSpPr>
          <p:nvPr>
            <p:ph type="ftr" sz="quarter" idx="16"/>
          </p:nvPr>
        </p:nvSpPr>
        <p:spPr/>
        <p:txBody>
          <a:bodyPr/>
          <a:lstStyle>
            <a:lvl1pPr>
              <a:defRPr/>
            </a:lvl1pPr>
          </a:lstStyle>
          <a:p>
            <a:pPr>
              <a:defRPr/>
            </a:pPr>
            <a:endParaRPr lang="es-CO"/>
          </a:p>
        </p:txBody>
      </p:sp>
      <p:sp>
        <p:nvSpPr>
          <p:cNvPr id="9" name="Marcador de número de diapositiva 5">
            <a:extLst>
              <a:ext uri="{FF2B5EF4-FFF2-40B4-BE49-F238E27FC236}">
                <a16:creationId xmlns:a16="http://schemas.microsoft.com/office/drawing/2014/main" id="{074A8A54-37AB-A29E-8630-15BCB54C93E1}"/>
              </a:ext>
            </a:extLst>
          </p:cNvPr>
          <p:cNvSpPr>
            <a:spLocks noGrp="1"/>
          </p:cNvSpPr>
          <p:nvPr>
            <p:ph type="sldNum" sz="quarter" idx="17"/>
          </p:nvPr>
        </p:nvSpPr>
        <p:spPr/>
        <p:txBody>
          <a:bodyPr/>
          <a:lstStyle>
            <a:lvl1pPr>
              <a:defRPr/>
            </a:lvl1pPr>
          </a:lstStyle>
          <a:p>
            <a:pPr>
              <a:defRPr/>
            </a:pPr>
            <a:fld id="{DB7451B0-C0F6-4152-AC18-ED3BA2DD52CA}" type="slidenum">
              <a:rPr lang="es-CO"/>
              <a:pPr>
                <a:defRPr/>
              </a:pPr>
              <a:t>‹Nº›</a:t>
            </a:fld>
            <a:endParaRPr lang="es-CO"/>
          </a:p>
        </p:txBody>
      </p:sp>
    </p:spTree>
    <p:extLst>
      <p:ext uri="{BB962C8B-B14F-4D97-AF65-F5344CB8AC3E}">
        <p14:creationId xmlns:p14="http://schemas.microsoft.com/office/powerpoint/2010/main" val="40745812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9"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3">
            <a:extLst>
              <a:ext uri="{FF2B5EF4-FFF2-40B4-BE49-F238E27FC236}">
                <a16:creationId xmlns:a16="http://schemas.microsoft.com/office/drawing/2014/main" id="{F9250F47-E023-22B9-5ECB-32F6D25FE6D0}"/>
              </a:ext>
            </a:extLst>
          </p:cNvPr>
          <p:cNvSpPr>
            <a:spLocks noGrp="1"/>
          </p:cNvSpPr>
          <p:nvPr>
            <p:ph type="dt" sz="half" idx="15"/>
          </p:nvPr>
        </p:nvSpPr>
        <p:spPr/>
        <p:txBody>
          <a:bodyPr/>
          <a:lstStyle>
            <a:lvl1pPr>
              <a:defRPr/>
            </a:lvl1pPr>
          </a:lstStyle>
          <a:p>
            <a:pPr>
              <a:defRPr/>
            </a:pPr>
            <a:fld id="{7EE90EF3-F9D1-49EB-BFD1-F21C6E1EAA7C}" type="datetimeFigureOut">
              <a:rPr lang="es-CO"/>
              <a:pPr>
                <a:defRPr/>
              </a:pPr>
              <a:t>4/11/2022</a:t>
            </a:fld>
            <a:endParaRPr lang="es-CO"/>
          </a:p>
        </p:txBody>
      </p:sp>
      <p:sp>
        <p:nvSpPr>
          <p:cNvPr id="10" name="Marcador de pie de página 4">
            <a:extLst>
              <a:ext uri="{FF2B5EF4-FFF2-40B4-BE49-F238E27FC236}">
                <a16:creationId xmlns:a16="http://schemas.microsoft.com/office/drawing/2014/main" id="{9D10CE2A-02E2-70DB-5403-369CFE867A18}"/>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9F9D91C0-B7A7-4BA1-9D6A-4FDACFA75845}"/>
              </a:ext>
            </a:extLst>
          </p:cNvPr>
          <p:cNvSpPr>
            <a:spLocks noGrp="1"/>
          </p:cNvSpPr>
          <p:nvPr>
            <p:ph type="sldNum" sz="quarter" idx="17"/>
          </p:nvPr>
        </p:nvSpPr>
        <p:spPr/>
        <p:txBody>
          <a:bodyPr/>
          <a:lstStyle>
            <a:lvl1pPr>
              <a:defRPr/>
            </a:lvl1pPr>
          </a:lstStyle>
          <a:p>
            <a:pPr>
              <a:defRPr/>
            </a:pPr>
            <a:fld id="{96A5E4BB-8D09-4E56-9E31-D6E84C89626C}" type="slidenum">
              <a:rPr lang="es-CO"/>
              <a:pPr>
                <a:defRPr/>
              </a:pPr>
              <a:t>‹Nº›</a:t>
            </a:fld>
            <a:endParaRPr lang="es-CO"/>
          </a:p>
        </p:txBody>
      </p:sp>
    </p:spTree>
    <p:extLst>
      <p:ext uri="{BB962C8B-B14F-4D97-AF65-F5344CB8AC3E}">
        <p14:creationId xmlns:p14="http://schemas.microsoft.com/office/powerpoint/2010/main" val="4146530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76300" y="-91282"/>
            <a:ext cx="10515600" cy="1325563"/>
          </a:xfrm>
        </p:spPr>
        <p:txBody>
          <a:bodyPr/>
          <a:lstStyle/>
          <a:p>
            <a:r>
              <a:rPr lang="es-ES"/>
              <a:t>Haga clic para modificar el estilo de título del patrón</a:t>
            </a:r>
            <a:endParaRPr lang="es-CO"/>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0"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11"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fecha 3">
            <a:extLst>
              <a:ext uri="{FF2B5EF4-FFF2-40B4-BE49-F238E27FC236}">
                <a16:creationId xmlns:a16="http://schemas.microsoft.com/office/drawing/2014/main" id="{9691DAD2-77CC-73D0-DB98-1C261DC1C76E}"/>
              </a:ext>
            </a:extLst>
          </p:cNvPr>
          <p:cNvSpPr>
            <a:spLocks noGrp="1"/>
          </p:cNvSpPr>
          <p:nvPr>
            <p:ph type="dt" sz="half" idx="15"/>
          </p:nvPr>
        </p:nvSpPr>
        <p:spPr/>
        <p:txBody>
          <a:bodyPr/>
          <a:lstStyle>
            <a:lvl1pPr>
              <a:defRPr/>
            </a:lvl1pPr>
          </a:lstStyle>
          <a:p>
            <a:pPr>
              <a:defRPr/>
            </a:pPr>
            <a:fld id="{DE125E61-5B58-4B54-8D87-14C92F1B09F1}" type="datetimeFigureOut">
              <a:rPr lang="es-CO"/>
              <a:pPr>
                <a:defRPr/>
              </a:pPr>
              <a:t>4/11/2022</a:t>
            </a:fld>
            <a:endParaRPr lang="es-CO"/>
          </a:p>
        </p:txBody>
      </p:sp>
      <p:sp>
        <p:nvSpPr>
          <p:cNvPr id="12" name="Marcador de pie de página 4">
            <a:extLst>
              <a:ext uri="{FF2B5EF4-FFF2-40B4-BE49-F238E27FC236}">
                <a16:creationId xmlns:a16="http://schemas.microsoft.com/office/drawing/2014/main" id="{B4D96D9F-63E1-1D39-B3E0-9C3C651FF138}"/>
              </a:ext>
            </a:extLst>
          </p:cNvPr>
          <p:cNvSpPr>
            <a:spLocks noGrp="1"/>
          </p:cNvSpPr>
          <p:nvPr>
            <p:ph type="ftr" sz="quarter" idx="16"/>
          </p:nvPr>
        </p:nvSpPr>
        <p:spPr/>
        <p:txBody>
          <a:bodyPr/>
          <a:lstStyle>
            <a:lvl1pPr>
              <a:defRPr/>
            </a:lvl1pPr>
          </a:lstStyle>
          <a:p>
            <a:pPr>
              <a:defRPr/>
            </a:pPr>
            <a:endParaRPr lang="es-CO"/>
          </a:p>
        </p:txBody>
      </p:sp>
      <p:sp>
        <p:nvSpPr>
          <p:cNvPr id="13" name="Marcador de número de diapositiva 5">
            <a:extLst>
              <a:ext uri="{FF2B5EF4-FFF2-40B4-BE49-F238E27FC236}">
                <a16:creationId xmlns:a16="http://schemas.microsoft.com/office/drawing/2014/main" id="{A3E0CB0B-7003-61B2-1367-27947476CA03}"/>
              </a:ext>
            </a:extLst>
          </p:cNvPr>
          <p:cNvSpPr>
            <a:spLocks noGrp="1"/>
          </p:cNvSpPr>
          <p:nvPr>
            <p:ph type="sldNum" sz="quarter" idx="17"/>
          </p:nvPr>
        </p:nvSpPr>
        <p:spPr/>
        <p:txBody>
          <a:bodyPr/>
          <a:lstStyle>
            <a:lvl1pPr>
              <a:defRPr/>
            </a:lvl1pPr>
          </a:lstStyle>
          <a:p>
            <a:pPr>
              <a:defRPr/>
            </a:pPr>
            <a:fld id="{1FB9810F-5B68-4CA5-BF4C-5227CF6C3EFB}" type="slidenum">
              <a:rPr lang="es-CO"/>
              <a:pPr>
                <a:defRPr/>
              </a:pPr>
              <a:t>‹Nº›</a:t>
            </a:fld>
            <a:endParaRPr lang="es-CO"/>
          </a:p>
        </p:txBody>
      </p:sp>
    </p:spTree>
    <p:extLst>
      <p:ext uri="{BB962C8B-B14F-4D97-AF65-F5344CB8AC3E}">
        <p14:creationId xmlns:p14="http://schemas.microsoft.com/office/powerpoint/2010/main" val="30297122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10930181" cy="365125"/>
          </a:xfrm>
        </p:spPr>
        <p:txBody>
          <a:bodyPr anchor="b"/>
          <a:lstStyle>
            <a:lvl1pPr>
              <a:defRPr sz="3200"/>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9"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3">
            <a:extLst>
              <a:ext uri="{FF2B5EF4-FFF2-40B4-BE49-F238E27FC236}">
                <a16:creationId xmlns:a16="http://schemas.microsoft.com/office/drawing/2014/main" id="{21F3E7C6-3922-7A40-F4C5-FE96AA25BADD}"/>
              </a:ext>
            </a:extLst>
          </p:cNvPr>
          <p:cNvSpPr>
            <a:spLocks noGrp="1"/>
          </p:cNvSpPr>
          <p:nvPr>
            <p:ph type="dt" sz="half" idx="15"/>
          </p:nvPr>
        </p:nvSpPr>
        <p:spPr/>
        <p:txBody>
          <a:bodyPr/>
          <a:lstStyle>
            <a:lvl1pPr>
              <a:defRPr/>
            </a:lvl1pPr>
          </a:lstStyle>
          <a:p>
            <a:pPr>
              <a:defRPr/>
            </a:pPr>
            <a:fld id="{E3026910-0EBD-4773-814F-E2B5556B5472}" type="datetimeFigureOut">
              <a:rPr lang="es-CO"/>
              <a:pPr>
                <a:defRPr/>
              </a:pPr>
              <a:t>4/11/2022</a:t>
            </a:fld>
            <a:endParaRPr lang="es-CO"/>
          </a:p>
        </p:txBody>
      </p:sp>
      <p:sp>
        <p:nvSpPr>
          <p:cNvPr id="10" name="Marcador de pie de página 4">
            <a:extLst>
              <a:ext uri="{FF2B5EF4-FFF2-40B4-BE49-F238E27FC236}">
                <a16:creationId xmlns:a16="http://schemas.microsoft.com/office/drawing/2014/main" id="{8785E05B-CD83-9EB5-14D8-C4F93982AFF1}"/>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3B18D992-7322-0634-3ED8-1D8FA382D5D4}"/>
              </a:ext>
            </a:extLst>
          </p:cNvPr>
          <p:cNvSpPr>
            <a:spLocks noGrp="1"/>
          </p:cNvSpPr>
          <p:nvPr>
            <p:ph type="sldNum" sz="quarter" idx="17"/>
          </p:nvPr>
        </p:nvSpPr>
        <p:spPr/>
        <p:txBody>
          <a:bodyPr/>
          <a:lstStyle>
            <a:lvl1pPr>
              <a:defRPr/>
            </a:lvl1pPr>
          </a:lstStyle>
          <a:p>
            <a:pPr>
              <a:defRPr/>
            </a:pPr>
            <a:fld id="{EDC0D592-83E7-45C0-9E03-5D41DD75DBC2}" type="slidenum">
              <a:rPr lang="es-CO"/>
              <a:pPr>
                <a:defRPr/>
              </a:pPr>
              <a:t>‹Nº›</a:t>
            </a:fld>
            <a:endParaRPr lang="es-CO"/>
          </a:p>
        </p:txBody>
      </p:sp>
    </p:spTree>
    <p:extLst>
      <p:ext uri="{BB962C8B-B14F-4D97-AF65-F5344CB8AC3E}">
        <p14:creationId xmlns:p14="http://schemas.microsoft.com/office/powerpoint/2010/main" val="2059330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11352212" cy="365125"/>
          </a:xfrm>
        </p:spPr>
        <p:txBody>
          <a:bodyPr anchor="b"/>
          <a:lstStyle>
            <a:lvl1pPr>
              <a:defRPr sz="3200"/>
            </a:lvl1pPr>
          </a:lstStyle>
          <a:p>
            <a:r>
              <a:rPr lang="es-ES"/>
              <a:t>Haga clic para modificar el estilo de título del patrón</a:t>
            </a:r>
            <a:endParaRPr lang="es-CO"/>
          </a:p>
        </p:txBody>
      </p:sp>
      <p:sp>
        <p:nvSpPr>
          <p:cNvPr id="3" name="Marcador de posición de imagen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CO" noProof="0"/>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8"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9"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3">
            <a:extLst>
              <a:ext uri="{FF2B5EF4-FFF2-40B4-BE49-F238E27FC236}">
                <a16:creationId xmlns:a16="http://schemas.microsoft.com/office/drawing/2014/main" id="{71A76B13-8625-C5E1-FAC9-7DB7E02CA3E1}"/>
              </a:ext>
            </a:extLst>
          </p:cNvPr>
          <p:cNvSpPr>
            <a:spLocks noGrp="1"/>
          </p:cNvSpPr>
          <p:nvPr>
            <p:ph type="dt" sz="half" idx="15"/>
          </p:nvPr>
        </p:nvSpPr>
        <p:spPr/>
        <p:txBody>
          <a:bodyPr/>
          <a:lstStyle>
            <a:lvl1pPr>
              <a:defRPr/>
            </a:lvl1pPr>
          </a:lstStyle>
          <a:p>
            <a:pPr>
              <a:defRPr/>
            </a:pPr>
            <a:fld id="{736C6CE5-108B-4AB5-B8C8-C67E78123794}" type="datetimeFigureOut">
              <a:rPr lang="es-CO"/>
              <a:pPr>
                <a:defRPr/>
              </a:pPr>
              <a:t>4/11/2022</a:t>
            </a:fld>
            <a:endParaRPr lang="es-CO"/>
          </a:p>
        </p:txBody>
      </p:sp>
      <p:sp>
        <p:nvSpPr>
          <p:cNvPr id="10" name="Marcador de pie de página 4">
            <a:extLst>
              <a:ext uri="{FF2B5EF4-FFF2-40B4-BE49-F238E27FC236}">
                <a16:creationId xmlns:a16="http://schemas.microsoft.com/office/drawing/2014/main" id="{7933B4B0-8C59-ECB4-AA4F-DCB0E2A52368}"/>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153F6E22-DBF8-B06C-4EAE-0813DF257502}"/>
              </a:ext>
            </a:extLst>
          </p:cNvPr>
          <p:cNvSpPr>
            <a:spLocks noGrp="1"/>
          </p:cNvSpPr>
          <p:nvPr>
            <p:ph type="sldNum" sz="quarter" idx="17"/>
          </p:nvPr>
        </p:nvSpPr>
        <p:spPr/>
        <p:txBody>
          <a:bodyPr/>
          <a:lstStyle>
            <a:lvl1pPr>
              <a:defRPr/>
            </a:lvl1pPr>
          </a:lstStyle>
          <a:p>
            <a:pPr>
              <a:defRPr/>
            </a:pPr>
            <a:fld id="{15DD21D8-0149-48EF-AF65-0E90653F1716}" type="slidenum">
              <a:rPr lang="es-CO"/>
              <a:pPr>
                <a:defRPr/>
              </a:pPr>
              <a:t>‹Nº›</a:t>
            </a:fld>
            <a:endParaRPr lang="es-CO"/>
          </a:p>
        </p:txBody>
      </p:sp>
    </p:spTree>
    <p:extLst>
      <p:ext uri="{BB962C8B-B14F-4D97-AF65-F5344CB8AC3E}">
        <p14:creationId xmlns:p14="http://schemas.microsoft.com/office/powerpoint/2010/main" val="11477050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8EFAAC-7F87-4BB4-A733-B2ABD96AAA1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A7CA9B42-D172-4124-9A82-2023F71B9E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72B24E44-2643-44DB-B6D4-6D7B905CCEC7}"/>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5" name="Marcador de pie de página 4">
            <a:extLst>
              <a:ext uri="{FF2B5EF4-FFF2-40B4-BE49-F238E27FC236}">
                <a16:creationId xmlns:a16="http://schemas.microsoft.com/office/drawing/2014/main" id="{4B4F4710-E40E-4928-881D-70B31C154B6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C6F5C11-2429-45A5-85DC-467BAC76C58A}"/>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8680683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32D6A4-6978-44B9-A5D5-16FA0D71145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5B1E363-CD73-4066-89BD-B05E2DC9DD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FE2F926-22D1-419C-B423-556A219729D0}"/>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5" name="Marcador de pie de página 4">
            <a:extLst>
              <a:ext uri="{FF2B5EF4-FFF2-40B4-BE49-F238E27FC236}">
                <a16:creationId xmlns:a16="http://schemas.microsoft.com/office/drawing/2014/main" id="{F71E69AA-FC8B-46EB-922B-66DCF7942AD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3880C0B-8E00-49EB-BE74-7E81AC4B4BFF}"/>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1792413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32D6A4-6978-44B9-A5D5-16FA0D71145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25B1E363-CD73-4066-89BD-B05E2DC9DD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FE2F926-22D1-419C-B423-556A219729D0}"/>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5" name="Marcador de pie de página 4">
            <a:extLst>
              <a:ext uri="{FF2B5EF4-FFF2-40B4-BE49-F238E27FC236}">
                <a16:creationId xmlns:a16="http://schemas.microsoft.com/office/drawing/2014/main" id="{F71E69AA-FC8B-46EB-922B-66DCF7942AD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23880C0B-8E00-49EB-BE74-7E81AC4B4BFF}"/>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411212263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A67188-5EEA-4524-A1CC-BAC89CA12A8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2B629058-3709-4EAE-8166-DF196777D18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ABB4E3A-DD5C-4AE8-B9D5-70D8DCAB2418}"/>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5" name="Marcador de pie de página 4">
            <a:extLst>
              <a:ext uri="{FF2B5EF4-FFF2-40B4-BE49-F238E27FC236}">
                <a16:creationId xmlns:a16="http://schemas.microsoft.com/office/drawing/2014/main" id="{FF48A2C0-57FF-4CAD-B11D-1DF718BB1CB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4BAFEDB-9777-43F7-9825-6A474D240ABA}"/>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24294011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47F129-F8ED-4929-B4CE-C2FE88F7D5C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6C87302-BD7F-41CB-AE7C-E149B847B28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1D4E16B-C0B4-4B8A-A85B-2F962A9C154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410EDFB4-CF34-4213-99B8-08D78B145C85}"/>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6" name="Marcador de pie de página 5">
            <a:extLst>
              <a:ext uri="{FF2B5EF4-FFF2-40B4-BE49-F238E27FC236}">
                <a16:creationId xmlns:a16="http://schemas.microsoft.com/office/drawing/2014/main" id="{D3008FE5-AF64-43E2-A6E5-04E3892D05B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B145662-BA50-4694-A11D-4802E8AD8402}"/>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559256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1FE50-EF20-4E25-834B-C95D209FF4BB}"/>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57D9FC2C-5122-467E-865E-A23C55D87C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33DE2411-0FE9-4961-A8A9-D4327309583A}"/>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3A48EF2F-087C-42B2-8EFF-6915B29A1A7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EFAA5929-0928-4A3E-9742-1FD5660287E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9033EA31-A240-47DF-94E2-8C4AAEB13120}"/>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8" name="Marcador de pie de página 7">
            <a:extLst>
              <a:ext uri="{FF2B5EF4-FFF2-40B4-BE49-F238E27FC236}">
                <a16:creationId xmlns:a16="http://schemas.microsoft.com/office/drawing/2014/main" id="{F0AF0FBF-1DFF-41E3-A561-B203E467A0AC}"/>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FE868349-E5F2-4D99-A1FF-33D6D9678BC5}"/>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1607634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2FCF9C-2A30-49C4-A549-9FB997AA9287}"/>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2D73A956-4E51-44A1-A930-3E8597773CEC}"/>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4" name="Marcador de pie de página 3">
            <a:extLst>
              <a:ext uri="{FF2B5EF4-FFF2-40B4-BE49-F238E27FC236}">
                <a16:creationId xmlns:a16="http://schemas.microsoft.com/office/drawing/2014/main" id="{912890A7-5B2F-473F-A0B6-49A32C22D60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9948CAB5-05EA-4533-AC80-56BCC6A34077}"/>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2125676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40DEDED-A9CA-47B0-BA07-C8524D557EEF}"/>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3" name="Marcador de pie de página 2">
            <a:extLst>
              <a:ext uri="{FF2B5EF4-FFF2-40B4-BE49-F238E27FC236}">
                <a16:creationId xmlns:a16="http://schemas.microsoft.com/office/drawing/2014/main" id="{84A8734D-588C-43C7-B2D5-5F69213DFB19}"/>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6C466596-8A55-478A-B54B-09EA3BEC3336}"/>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31142773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8EAD904-0C56-4CC0-B837-E48BFD27EB6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41771DB9-C27D-4986-8955-1B26E1A8B6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B1584E25-E60A-49C0-8D55-2586D6504F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EEA3D5F-4AEB-4A75-A089-1179A2F55455}"/>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6" name="Marcador de pie de página 5">
            <a:extLst>
              <a:ext uri="{FF2B5EF4-FFF2-40B4-BE49-F238E27FC236}">
                <a16:creationId xmlns:a16="http://schemas.microsoft.com/office/drawing/2014/main" id="{0D829D64-4A12-4470-B77A-6AFD0252D882}"/>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7AFBFB7F-24E1-42DE-8785-1685B77CDE23}"/>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33635770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371116-130F-43A3-983E-9134E1D847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D203C59A-9407-4AFC-9241-32DFF5E60B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D3EC883B-2EE9-4251-A6A2-DE7F95F3C1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974372-1235-4CD6-9EF2-FF5020535D87}"/>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6" name="Marcador de pie de página 5">
            <a:extLst>
              <a:ext uri="{FF2B5EF4-FFF2-40B4-BE49-F238E27FC236}">
                <a16:creationId xmlns:a16="http://schemas.microsoft.com/office/drawing/2014/main" id="{314487B3-4C60-4D7F-A27B-EE7FFA9701D5}"/>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9AF2E08C-2B1B-482F-8B03-3A95076CE223}"/>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33030003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BC1B584-A992-4391-9C16-ED034CE4C4B8}"/>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D7AEAF6B-142D-4833-A7CE-A5EE193FE87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BB961D80-64CF-4317-8B50-F742147F6ABB}"/>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5" name="Marcador de pie de página 4">
            <a:extLst>
              <a:ext uri="{FF2B5EF4-FFF2-40B4-BE49-F238E27FC236}">
                <a16:creationId xmlns:a16="http://schemas.microsoft.com/office/drawing/2014/main" id="{1214B774-A75E-4ECB-A5EE-6ED058FCAF4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1144235-804C-4A3D-9D4D-98B249C7A80B}"/>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1952093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7BA8D2E-E5FA-4560-B536-92FF1FE8E69E}"/>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AD11C0C-B57C-4CD4-B855-60BDC23A0FE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621A65F3-C6EE-441D-8D43-C97119BDECB7}"/>
              </a:ext>
            </a:extLst>
          </p:cNvPr>
          <p:cNvSpPr>
            <a:spLocks noGrp="1"/>
          </p:cNvSpPr>
          <p:nvPr>
            <p:ph type="dt" sz="half" idx="10"/>
          </p:nvPr>
        </p:nvSpPr>
        <p:spPr/>
        <p:txBody>
          <a:bodyPr/>
          <a:lstStyle/>
          <a:p>
            <a:fld id="{B839BC9B-DA27-4F49-ADA3-4E55B3FB4169}" type="datetimeFigureOut">
              <a:rPr lang="es-CO" smtClean="0"/>
              <a:t>4/11/2022</a:t>
            </a:fld>
            <a:endParaRPr lang="es-CO"/>
          </a:p>
        </p:txBody>
      </p:sp>
      <p:sp>
        <p:nvSpPr>
          <p:cNvPr id="5" name="Marcador de pie de página 4">
            <a:extLst>
              <a:ext uri="{FF2B5EF4-FFF2-40B4-BE49-F238E27FC236}">
                <a16:creationId xmlns:a16="http://schemas.microsoft.com/office/drawing/2014/main" id="{8C4BA254-A6E9-47D6-A1B4-4BCEF50087E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E79A64C3-FF8F-4801-8CA1-CEE12A63349C}"/>
              </a:ext>
            </a:extLst>
          </p:cNvPr>
          <p:cNvSpPr>
            <a:spLocks noGrp="1"/>
          </p:cNvSpPr>
          <p:nvPr>
            <p:ph type="sldNum" sz="quarter" idx="12"/>
          </p:nvPr>
        </p:nvSpPr>
        <p:spPr/>
        <p:txBody>
          <a:bodyPr/>
          <a:lstStyle/>
          <a:p>
            <a:fld id="{33EF8F98-BA22-48D3-91D4-BA51659E9D83}" type="slidenum">
              <a:rPr lang="es-CO" smtClean="0"/>
              <a:t>‹Nº›</a:t>
            </a:fld>
            <a:endParaRPr lang="es-CO"/>
          </a:p>
        </p:txBody>
      </p:sp>
    </p:spTree>
    <p:extLst>
      <p:ext uri="{BB962C8B-B14F-4D97-AF65-F5344CB8AC3E}">
        <p14:creationId xmlns:p14="http://schemas.microsoft.com/office/powerpoint/2010/main" val="3516243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50422" y="1720880"/>
            <a:ext cx="10403378" cy="2387600"/>
          </a:xfrm>
        </p:spPr>
        <p:txBody>
          <a:bodyPr anchor="b"/>
          <a:lstStyle>
            <a:lvl1pPr algn="ctr">
              <a:defRPr sz="6000"/>
            </a:lvl1pPr>
          </a:lstStyle>
          <a:p>
            <a:r>
              <a:rPr lang="es-ES"/>
              <a:t>Haga clic para modificar el estilo de título del patrón</a:t>
            </a:r>
            <a:endParaRPr lang="es-CO"/>
          </a:p>
        </p:txBody>
      </p:sp>
      <p:sp>
        <p:nvSpPr>
          <p:cNvPr id="3" name="Subtítulo 2"/>
          <p:cNvSpPr>
            <a:spLocks noGrp="1"/>
          </p:cNvSpPr>
          <p:nvPr>
            <p:ph type="subTitle" idx="1"/>
          </p:nvPr>
        </p:nvSpPr>
        <p:spPr>
          <a:xfrm>
            <a:off x="1088967" y="4275369"/>
            <a:ext cx="9288088" cy="1655762"/>
          </a:xfrm>
        </p:spPr>
        <p:txBody>
          <a:bodyPr/>
          <a:lstStyle>
            <a:lvl1pPr marL="0" indent="0" algn="ctr">
              <a:buNone/>
              <a:defRPr sz="2400">
                <a:solidFill>
                  <a:schemeClr val="bg2">
                    <a:lumMod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AA062695-AC4B-B9AF-B465-0EB64363BA03}"/>
              </a:ext>
            </a:extLst>
          </p:cNvPr>
          <p:cNvSpPr>
            <a:spLocks noGrp="1"/>
          </p:cNvSpPr>
          <p:nvPr>
            <p:ph type="dt" sz="half" idx="10"/>
          </p:nvPr>
        </p:nvSpPr>
        <p:spPr/>
        <p:txBody>
          <a:bodyPr/>
          <a:lstStyle>
            <a:lvl1pPr>
              <a:defRPr/>
            </a:lvl1pPr>
          </a:lstStyle>
          <a:p>
            <a:pPr>
              <a:defRPr/>
            </a:pPr>
            <a:fld id="{003EF2EC-C107-483B-9B96-DDB0F500F520}" type="datetimeFigureOut">
              <a:rPr lang="es-CO"/>
              <a:pPr>
                <a:defRPr/>
              </a:pPr>
              <a:t>4/11/2022</a:t>
            </a:fld>
            <a:endParaRPr lang="es-CO"/>
          </a:p>
        </p:txBody>
      </p:sp>
      <p:sp>
        <p:nvSpPr>
          <p:cNvPr id="5" name="Marcador de pie de página 4">
            <a:extLst>
              <a:ext uri="{FF2B5EF4-FFF2-40B4-BE49-F238E27FC236}">
                <a16:creationId xmlns:a16="http://schemas.microsoft.com/office/drawing/2014/main" id="{85F1F802-8726-B19E-8B1C-FC19329A12DB}"/>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C6FE3B13-87F5-6522-50D3-A20E85FE5F0C}"/>
              </a:ext>
            </a:extLst>
          </p:cNvPr>
          <p:cNvSpPr>
            <a:spLocks noGrp="1"/>
          </p:cNvSpPr>
          <p:nvPr>
            <p:ph type="sldNum" sz="quarter" idx="12"/>
          </p:nvPr>
        </p:nvSpPr>
        <p:spPr/>
        <p:txBody>
          <a:bodyPr/>
          <a:lstStyle>
            <a:lvl1pPr>
              <a:defRPr/>
            </a:lvl1pPr>
          </a:lstStyle>
          <a:p>
            <a:pPr>
              <a:defRPr/>
            </a:pPr>
            <a:fld id="{D3AD1D44-B701-4854-9900-8177FBD6B48E}" type="slidenum">
              <a:rPr lang="es-CO"/>
              <a:pPr>
                <a:defRPr/>
              </a:pPr>
              <a:t>‹Nº›</a:t>
            </a:fld>
            <a:endParaRPr lang="es-CO"/>
          </a:p>
        </p:txBody>
      </p:sp>
    </p:spTree>
    <p:extLst>
      <p:ext uri="{BB962C8B-B14F-4D97-AF65-F5344CB8AC3E}">
        <p14:creationId xmlns:p14="http://schemas.microsoft.com/office/powerpoint/2010/main" val="3835689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4BB20B1A-B029-2EA1-B350-B00E1E28658E}"/>
              </a:ext>
            </a:extLst>
          </p:cNvPr>
          <p:cNvSpPr>
            <a:spLocks noGrp="1"/>
          </p:cNvSpPr>
          <p:nvPr>
            <p:ph type="dt" sz="half" idx="10"/>
          </p:nvPr>
        </p:nvSpPr>
        <p:spPr/>
        <p:txBody>
          <a:bodyPr/>
          <a:lstStyle>
            <a:lvl1pPr>
              <a:defRPr/>
            </a:lvl1pPr>
          </a:lstStyle>
          <a:p>
            <a:pPr>
              <a:defRPr/>
            </a:pPr>
            <a:fld id="{63920E8A-EDAE-4C7D-84B1-8768FF2EE99A}" type="datetimeFigureOut">
              <a:rPr lang="es-CO"/>
              <a:pPr>
                <a:defRPr/>
              </a:pPr>
              <a:t>4/11/2022</a:t>
            </a:fld>
            <a:endParaRPr lang="es-CO"/>
          </a:p>
        </p:txBody>
      </p:sp>
      <p:sp>
        <p:nvSpPr>
          <p:cNvPr id="5" name="Marcador de pie de página 4">
            <a:extLst>
              <a:ext uri="{FF2B5EF4-FFF2-40B4-BE49-F238E27FC236}">
                <a16:creationId xmlns:a16="http://schemas.microsoft.com/office/drawing/2014/main" id="{38DE63AD-7F5D-A527-2B2F-9BF234548CEF}"/>
              </a:ext>
            </a:extLst>
          </p:cNvPr>
          <p:cNvSpPr>
            <a:spLocks noGrp="1"/>
          </p:cNvSpPr>
          <p:nvPr>
            <p:ph type="ftr" sz="quarter" idx="11"/>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32253D99-4D3E-6BB2-8639-E4259E3ADE43}"/>
              </a:ext>
            </a:extLst>
          </p:cNvPr>
          <p:cNvSpPr>
            <a:spLocks noGrp="1"/>
          </p:cNvSpPr>
          <p:nvPr>
            <p:ph type="sldNum" sz="quarter" idx="12"/>
          </p:nvPr>
        </p:nvSpPr>
        <p:spPr/>
        <p:txBody>
          <a:bodyPr/>
          <a:lstStyle>
            <a:lvl1pPr>
              <a:defRPr/>
            </a:lvl1pPr>
          </a:lstStyle>
          <a:p>
            <a:pPr>
              <a:defRPr/>
            </a:pPr>
            <a:fld id="{61AD616B-20BE-45B1-A5D6-E2357BA44D8E}" type="slidenum">
              <a:rPr lang="es-CO"/>
              <a:pPr>
                <a:defRPr/>
              </a:pPr>
              <a:t>‹Nº›</a:t>
            </a:fld>
            <a:endParaRPr lang="es-CO"/>
          </a:p>
        </p:txBody>
      </p:sp>
    </p:spTree>
    <p:extLst>
      <p:ext uri="{BB962C8B-B14F-4D97-AF65-F5344CB8AC3E}">
        <p14:creationId xmlns:p14="http://schemas.microsoft.com/office/powerpoint/2010/main" val="2686216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fecha 3">
            <a:extLst>
              <a:ext uri="{FF2B5EF4-FFF2-40B4-BE49-F238E27FC236}">
                <a16:creationId xmlns:a16="http://schemas.microsoft.com/office/drawing/2014/main" id="{419D6FC3-F817-A306-2FE3-D19189E55B53}"/>
              </a:ext>
            </a:extLst>
          </p:cNvPr>
          <p:cNvSpPr>
            <a:spLocks noGrp="1"/>
          </p:cNvSpPr>
          <p:nvPr>
            <p:ph type="dt" sz="half" idx="10"/>
          </p:nvPr>
        </p:nvSpPr>
        <p:spPr/>
        <p:txBody>
          <a:bodyPr/>
          <a:lstStyle>
            <a:lvl1pPr>
              <a:defRPr/>
            </a:lvl1pPr>
          </a:lstStyle>
          <a:p>
            <a:pPr>
              <a:defRPr/>
            </a:pPr>
            <a:fld id="{4FC94330-6A35-41A8-8CCA-03C10B54732B}" type="datetimeFigureOut">
              <a:rPr lang="es-CO"/>
              <a:pPr>
                <a:defRPr/>
              </a:pPr>
              <a:t>4/11/2022</a:t>
            </a:fld>
            <a:endParaRPr lang="es-CO"/>
          </a:p>
        </p:txBody>
      </p:sp>
      <p:sp>
        <p:nvSpPr>
          <p:cNvPr id="4" name="Marcador de pie de página 4">
            <a:extLst>
              <a:ext uri="{FF2B5EF4-FFF2-40B4-BE49-F238E27FC236}">
                <a16:creationId xmlns:a16="http://schemas.microsoft.com/office/drawing/2014/main" id="{56160736-19E8-B785-9283-BC83E8735528}"/>
              </a:ext>
            </a:extLst>
          </p:cNvPr>
          <p:cNvSpPr>
            <a:spLocks noGrp="1"/>
          </p:cNvSpPr>
          <p:nvPr>
            <p:ph type="ftr" sz="quarter" idx="11"/>
          </p:nvPr>
        </p:nvSpPr>
        <p:spPr/>
        <p:txBody>
          <a:bodyPr/>
          <a:lstStyle>
            <a:lvl1pPr>
              <a:defRPr/>
            </a:lvl1pPr>
          </a:lstStyle>
          <a:p>
            <a:pPr>
              <a:defRPr/>
            </a:pPr>
            <a:endParaRPr lang="es-CO"/>
          </a:p>
        </p:txBody>
      </p:sp>
      <p:sp>
        <p:nvSpPr>
          <p:cNvPr id="5" name="Marcador de número de diapositiva 5">
            <a:extLst>
              <a:ext uri="{FF2B5EF4-FFF2-40B4-BE49-F238E27FC236}">
                <a16:creationId xmlns:a16="http://schemas.microsoft.com/office/drawing/2014/main" id="{D5E3A1E0-5059-8546-19D2-2FC2F3E5C454}"/>
              </a:ext>
            </a:extLst>
          </p:cNvPr>
          <p:cNvSpPr>
            <a:spLocks noGrp="1"/>
          </p:cNvSpPr>
          <p:nvPr>
            <p:ph type="sldNum" sz="quarter" idx="12"/>
          </p:nvPr>
        </p:nvSpPr>
        <p:spPr/>
        <p:txBody>
          <a:bodyPr/>
          <a:lstStyle>
            <a:lvl1pPr>
              <a:defRPr/>
            </a:lvl1pPr>
          </a:lstStyle>
          <a:p>
            <a:pPr>
              <a:defRPr/>
            </a:pPr>
            <a:fld id="{CEF11381-FEE2-4D38-9A94-7EAC4B9970AD}" type="slidenum">
              <a:rPr lang="es-CO"/>
              <a:pPr>
                <a:defRPr/>
              </a:pPr>
              <a:t>‹Nº›</a:t>
            </a:fld>
            <a:endParaRPr lang="es-CO"/>
          </a:p>
        </p:txBody>
      </p:sp>
    </p:spTree>
    <p:extLst>
      <p:ext uri="{BB962C8B-B14F-4D97-AF65-F5344CB8AC3E}">
        <p14:creationId xmlns:p14="http://schemas.microsoft.com/office/powerpoint/2010/main" val="368491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24698" y="214807"/>
            <a:ext cx="8033951" cy="570512"/>
          </a:xfrm>
        </p:spPr>
        <p:txBody>
          <a:bodyPr anchor="b">
            <a:normAutofit/>
          </a:bodyPr>
          <a:lstStyle>
            <a:lvl1pPr algn="ctr">
              <a:defRPr sz="4000"/>
            </a:lvl1pPr>
          </a:lstStyle>
          <a:p>
            <a:r>
              <a:rPr lang="es-ES"/>
              <a:t>Haga clic para modificar el estilo de título del patrón</a:t>
            </a:r>
            <a:endParaRPr lang="es-CO"/>
          </a:p>
        </p:txBody>
      </p:sp>
      <p:sp>
        <p:nvSpPr>
          <p:cNvPr id="3" name="Subtítulo 2"/>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3"/>
          </p:nvPr>
        </p:nvSpPr>
        <p:spPr>
          <a:xfrm>
            <a:off x="111125" y="160338"/>
            <a:ext cx="727075" cy="679450"/>
          </a:xfrm>
        </p:spPr>
        <p:txBody>
          <a:bodyPr rtlCol="0">
            <a:normAutofit/>
          </a:bodyPr>
          <a:lstStyle/>
          <a:p>
            <a:pPr lvl="0"/>
            <a:endParaRPr lang="es-CO" noProof="0"/>
          </a:p>
        </p:txBody>
      </p:sp>
      <p:sp>
        <p:nvSpPr>
          <p:cNvPr id="5" name="Marcador de fecha 3">
            <a:extLst>
              <a:ext uri="{FF2B5EF4-FFF2-40B4-BE49-F238E27FC236}">
                <a16:creationId xmlns:a16="http://schemas.microsoft.com/office/drawing/2014/main" id="{ACC21FEC-D7F1-C515-03BE-765E8FD671F6}"/>
              </a:ext>
            </a:extLst>
          </p:cNvPr>
          <p:cNvSpPr>
            <a:spLocks noGrp="1"/>
          </p:cNvSpPr>
          <p:nvPr>
            <p:ph type="dt" sz="half" idx="14"/>
          </p:nvPr>
        </p:nvSpPr>
        <p:spPr/>
        <p:txBody>
          <a:bodyPr/>
          <a:lstStyle>
            <a:lvl1pPr>
              <a:defRPr/>
            </a:lvl1pPr>
          </a:lstStyle>
          <a:p>
            <a:pPr>
              <a:defRPr/>
            </a:pPr>
            <a:fld id="{36FD8903-865E-433F-BFE2-FACB6DB30239}" type="datetimeFigureOut">
              <a:rPr lang="es-CO"/>
              <a:pPr>
                <a:defRPr/>
              </a:pPr>
              <a:t>4/11/2022</a:t>
            </a:fld>
            <a:endParaRPr lang="es-CO"/>
          </a:p>
        </p:txBody>
      </p:sp>
      <p:sp>
        <p:nvSpPr>
          <p:cNvPr id="6" name="Marcador de pie de página 4">
            <a:extLst>
              <a:ext uri="{FF2B5EF4-FFF2-40B4-BE49-F238E27FC236}">
                <a16:creationId xmlns:a16="http://schemas.microsoft.com/office/drawing/2014/main" id="{6679F058-F73D-A588-7E3C-F5CD7C29404F}"/>
              </a:ext>
            </a:extLst>
          </p:cNvPr>
          <p:cNvSpPr>
            <a:spLocks noGrp="1"/>
          </p:cNvSpPr>
          <p:nvPr>
            <p:ph type="ftr" sz="quarter" idx="15"/>
          </p:nvPr>
        </p:nvSpPr>
        <p:spPr/>
        <p:txBody>
          <a:bodyPr/>
          <a:lstStyle>
            <a:lvl1pPr>
              <a:defRPr/>
            </a:lvl1pPr>
          </a:lstStyle>
          <a:p>
            <a:pPr>
              <a:defRPr/>
            </a:pPr>
            <a:endParaRPr lang="es-CO"/>
          </a:p>
        </p:txBody>
      </p:sp>
      <p:sp>
        <p:nvSpPr>
          <p:cNvPr id="7" name="Marcador de número de diapositiva 5">
            <a:extLst>
              <a:ext uri="{FF2B5EF4-FFF2-40B4-BE49-F238E27FC236}">
                <a16:creationId xmlns:a16="http://schemas.microsoft.com/office/drawing/2014/main" id="{4EFFD077-06FF-9E8E-391F-CC7B5D1DC518}"/>
              </a:ext>
            </a:extLst>
          </p:cNvPr>
          <p:cNvSpPr>
            <a:spLocks noGrp="1"/>
          </p:cNvSpPr>
          <p:nvPr>
            <p:ph type="sldNum" sz="quarter" idx="16"/>
          </p:nvPr>
        </p:nvSpPr>
        <p:spPr/>
        <p:txBody>
          <a:bodyPr/>
          <a:lstStyle>
            <a:lvl1pPr>
              <a:defRPr/>
            </a:lvl1pPr>
          </a:lstStyle>
          <a:p>
            <a:pPr>
              <a:defRPr/>
            </a:pPr>
            <a:fld id="{E660EF99-FB5D-4592-AD47-00CC19578C2A}" type="slidenum">
              <a:rPr lang="es-CO"/>
              <a:pPr>
                <a:defRPr/>
              </a:pPr>
              <a:t>‹Nº›</a:t>
            </a:fld>
            <a:endParaRPr lang="es-CO"/>
          </a:p>
        </p:txBody>
      </p:sp>
    </p:spTree>
    <p:extLst>
      <p:ext uri="{BB962C8B-B14F-4D97-AF65-F5344CB8AC3E}">
        <p14:creationId xmlns:p14="http://schemas.microsoft.com/office/powerpoint/2010/main" val="3700261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a:xfrm>
            <a:off x="838200" y="1841157"/>
            <a:ext cx="10515600" cy="4335806"/>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8"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6" name="Marcador de fecha 3">
            <a:extLst>
              <a:ext uri="{FF2B5EF4-FFF2-40B4-BE49-F238E27FC236}">
                <a16:creationId xmlns:a16="http://schemas.microsoft.com/office/drawing/2014/main" id="{4A3D6828-687D-E587-518B-FA351048ACAE}"/>
              </a:ext>
            </a:extLst>
          </p:cNvPr>
          <p:cNvSpPr>
            <a:spLocks noGrp="1"/>
          </p:cNvSpPr>
          <p:nvPr>
            <p:ph type="dt" sz="half" idx="15"/>
          </p:nvPr>
        </p:nvSpPr>
        <p:spPr/>
        <p:txBody>
          <a:bodyPr/>
          <a:lstStyle>
            <a:lvl1pPr>
              <a:defRPr/>
            </a:lvl1pPr>
          </a:lstStyle>
          <a:p>
            <a:pPr>
              <a:defRPr/>
            </a:pPr>
            <a:fld id="{E26696DB-138E-48E8-81BB-99EC4D4F0CBD}" type="datetimeFigureOut">
              <a:rPr lang="es-CO"/>
              <a:pPr>
                <a:defRPr/>
              </a:pPr>
              <a:t>4/11/2022</a:t>
            </a:fld>
            <a:endParaRPr lang="es-CO"/>
          </a:p>
        </p:txBody>
      </p:sp>
      <p:sp>
        <p:nvSpPr>
          <p:cNvPr id="9" name="Marcador de pie de página 4">
            <a:extLst>
              <a:ext uri="{FF2B5EF4-FFF2-40B4-BE49-F238E27FC236}">
                <a16:creationId xmlns:a16="http://schemas.microsoft.com/office/drawing/2014/main" id="{E0D8C07E-6682-10AB-828E-976F95A27E23}"/>
              </a:ext>
            </a:extLst>
          </p:cNvPr>
          <p:cNvSpPr>
            <a:spLocks noGrp="1"/>
          </p:cNvSpPr>
          <p:nvPr>
            <p:ph type="ftr" sz="quarter" idx="16"/>
          </p:nvPr>
        </p:nvSpPr>
        <p:spPr/>
        <p:txBody>
          <a:bodyPr/>
          <a:lstStyle>
            <a:lvl1pPr>
              <a:defRPr/>
            </a:lvl1pPr>
          </a:lstStyle>
          <a:p>
            <a:pPr>
              <a:defRPr/>
            </a:pPr>
            <a:endParaRPr lang="es-CO"/>
          </a:p>
        </p:txBody>
      </p:sp>
      <p:sp>
        <p:nvSpPr>
          <p:cNvPr id="10" name="Marcador de número de diapositiva 5">
            <a:extLst>
              <a:ext uri="{FF2B5EF4-FFF2-40B4-BE49-F238E27FC236}">
                <a16:creationId xmlns:a16="http://schemas.microsoft.com/office/drawing/2014/main" id="{A163975C-666D-ECC6-FB4A-42B758F68361}"/>
              </a:ext>
            </a:extLst>
          </p:cNvPr>
          <p:cNvSpPr>
            <a:spLocks noGrp="1"/>
          </p:cNvSpPr>
          <p:nvPr>
            <p:ph type="sldNum" sz="quarter" idx="17"/>
          </p:nvPr>
        </p:nvSpPr>
        <p:spPr/>
        <p:txBody>
          <a:bodyPr/>
          <a:lstStyle>
            <a:lvl1pPr>
              <a:defRPr/>
            </a:lvl1pPr>
          </a:lstStyle>
          <a:p>
            <a:pPr>
              <a:defRPr/>
            </a:pPr>
            <a:fld id="{82ED2526-2C24-4D66-9A8C-75A567110DFB}" type="slidenum">
              <a:rPr lang="es-CO"/>
              <a:pPr>
                <a:defRPr/>
              </a:pPr>
              <a:t>‹Nº›</a:t>
            </a:fld>
            <a:endParaRPr lang="es-CO"/>
          </a:p>
        </p:txBody>
      </p:sp>
    </p:spTree>
    <p:extLst>
      <p:ext uri="{BB962C8B-B14F-4D97-AF65-F5344CB8AC3E}">
        <p14:creationId xmlns:p14="http://schemas.microsoft.com/office/powerpoint/2010/main" val="1361083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sz="half" idx="1"/>
          </p:nvPr>
        </p:nvSpPr>
        <p:spPr>
          <a:xfrm>
            <a:off x="838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Subtítulo 2"/>
          <p:cNvSpPr>
            <a:spLocks noGrp="1"/>
          </p:cNvSpPr>
          <p:nvPr>
            <p:ph type="subTitle" idx="13"/>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9" name="Marcador de posición de imagen 7"/>
          <p:cNvSpPr>
            <a:spLocks noGrp="1"/>
          </p:cNvSpPr>
          <p:nvPr>
            <p:ph type="pic" sz="quarter" idx="14"/>
          </p:nvPr>
        </p:nvSpPr>
        <p:spPr>
          <a:xfrm>
            <a:off x="111125" y="160338"/>
            <a:ext cx="727075" cy="679450"/>
          </a:xfrm>
        </p:spPr>
        <p:txBody>
          <a:bodyPr rtlCol="0">
            <a:normAutofit/>
          </a:bodyPr>
          <a:lstStyle/>
          <a:p>
            <a:pPr lvl="0"/>
            <a:endParaRPr lang="es-CO" noProof="0"/>
          </a:p>
        </p:txBody>
      </p:sp>
      <p:sp>
        <p:nvSpPr>
          <p:cNvPr id="7" name="Marcador de fecha 3">
            <a:extLst>
              <a:ext uri="{FF2B5EF4-FFF2-40B4-BE49-F238E27FC236}">
                <a16:creationId xmlns:a16="http://schemas.microsoft.com/office/drawing/2014/main" id="{C6BEE6B3-A678-7C29-3A56-3ABCC5DE7EF4}"/>
              </a:ext>
            </a:extLst>
          </p:cNvPr>
          <p:cNvSpPr>
            <a:spLocks noGrp="1"/>
          </p:cNvSpPr>
          <p:nvPr>
            <p:ph type="dt" sz="half" idx="15"/>
          </p:nvPr>
        </p:nvSpPr>
        <p:spPr/>
        <p:txBody>
          <a:bodyPr/>
          <a:lstStyle>
            <a:lvl1pPr>
              <a:defRPr/>
            </a:lvl1pPr>
          </a:lstStyle>
          <a:p>
            <a:pPr>
              <a:defRPr/>
            </a:pPr>
            <a:fld id="{E99255C0-4F88-4CF0-B420-0EA482B7FE3E}" type="datetimeFigureOut">
              <a:rPr lang="es-CO"/>
              <a:pPr>
                <a:defRPr/>
              </a:pPr>
              <a:t>4/11/2022</a:t>
            </a:fld>
            <a:endParaRPr lang="es-CO"/>
          </a:p>
        </p:txBody>
      </p:sp>
      <p:sp>
        <p:nvSpPr>
          <p:cNvPr id="10" name="Marcador de pie de página 4">
            <a:extLst>
              <a:ext uri="{FF2B5EF4-FFF2-40B4-BE49-F238E27FC236}">
                <a16:creationId xmlns:a16="http://schemas.microsoft.com/office/drawing/2014/main" id="{4EB7C25F-2A45-6BD3-5354-EE1CCE8DD612}"/>
              </a:ext>
            </a:extLst>
          </p:cNvPr>
          <p:cNvSpPr>
            <a:spLocks noGrp="1"/>
          </p:cNvSpPr>
          <p:nvPr>
            <p:ph type="ftr" sz="quarter" idx="16"/>
          </p:nvPr>
        </p:nvSpPr>
        <p:spPr/>
        <p:txBody>
          <a:bodyPr/>
          <a:lstStyle>
            <a:lvl1pPr>
              <a:defRPr/>
            </a:lvl1pPr>
          </a:lstStyle>
          <a:p>
            <a:pPr>
              <a:defRPr/>
            </a:pPr>
            <a:endParaRPr lang="es-CO"/>
          </a:p>
        </p:txBody>
      </p:sp>
      <p:sp>
        <p:nvSpPr>
          <p:cNvPr id="11" name="Marcador de número de diapositiva 5">
            <a:extLst>
              <a:ext uri="{FF2B5EF4-FFF2-40B4-BE49-F238E27FC236}">
                <a16:creationId xmlns:a16="http://schemas.microsoft.com/office/drawing/2014/main" id="{90C887CB-F5D5-7F5E-819D-628AE15B48EF}"/>
              </a:ext>
            </a:extLst>
          </p:cNvPr>
          <p:cNvSpPr>
            <a:spLocks noGrp="1"/>
          </p:cNvSpPr>
          <p:nvPr>
            <p:ph type="sldNum" sz="quarter" idx="17"/>
          </p:nvPr>
        </p:nvSpPr>
        <p:spPr/>
        <p:txBody>
          <a:bodyPr/>
          <a:lstStyle>
            <a:lvl1pPr>
              <a:defRPr/>
            </a:lvl1pPr>
          </a:lstStyle>
          <a:p>
            <a:pPr>
              <a:defRPr/>
            </a:pPr>
            <a:fld id="{34FCD199-9CBE-49C4-B334-4875112944EB}" type="slidenum">
              <a:rPr lang="es-CO"/>
              <a:pPr>
                <a:defRPr/>
              </a:pPr>
              <a:t>‹Nº›</a:t>
            </a:fld>
            <a:endParaRPr lang="es-CO"/>
          </a:p>
        </p:txBody>
      </p:sp>
    </p:spTree>
    <p:extLst>
      <p:ext uri="{BB962C8B-B14F-4D97-AF65-F5344CB8AC3E}">
        <p14:creationId xmlns:p14="http://schemas.microsoft.com/office/powerpoint/2010/main" val="28897296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image" Target="../media/image4.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heme" Target="../theme/theme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0"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5" Type="http://schemas.openxmlformats.org/officeDocument/2006/relationships/slideLayout" Target="../slideLayouts/slideLayout21.xml"/><Relationship Id="rId10" Type="http://schemas.openxmlformats.org/officeDocument/2006/relationships/slideLayout" Target="../slideLayouts/slideLayout16.xml"/><Relationship Id="rId19" Type="http://schemas.openxmlformats.org/officeDocument/2006/relationships/image" Target="../media/image5.png"/><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image" Target="../media/image5.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441E49E4-7030-0594-86C0-DAEEB43C98C3}"/>
              </a:ext>
            </a:extLst>
          </p:cNvPr>
          <p:cNvSpPr>
            <a:spLocks noGrp="1" noChangeArrowheads="1"/>
          </p:cNvSpPr>
          <p:nvPr>
            <p:ph type="title"/>
          </p:nvPr>
        </p:nvSpPr>
        <p:spPr bwMode="auto">
          <a:xfrm>
            <a:off x="4495800" y="1343025"/>
            <a:ext cx="73152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1027" name="Marcador de texto 2">
            <a:extLst>
              <a:ext uri="{FF2B5EF4-FFF2-40B4-BE49-F238E27FC236}">
                <a16:creationId xmlns:a16="http://schemas.microsoft.com/office/drawing/2014/main" id="{8F5CB388-228B-1D4D-F7C5-EA426D7A2586}"/>
              </a:ext>
            </a:extLst>
          </p:cNvPr>
          <p:cNvSpPr>
            <a:spLocks noGrp="1" noChangeArrowheads="1"/>
          </p:cNvSpPr>
          <p:nvPr>
            <p:ph type="body" idx="1"/>
          </p:nvPr>
        </p:nvSpPr>
        <p:spPr bwMode="auto">
          <a:xfrm>
            <a:off x="4699000" y="3100388"/>
            <a:ext cx="6964363" cy="78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
        <p:nvSpPr>
          <p:cNvPr id="4" name="Marcador de fecha 3">
            <a:extLst>
              <a:ext uri="{FF2B5EF4-FFF2-40B4-BE49-F238E27FC236}">
                <a16:creationId xmlns:a16="http://schemas.microsoft.com/office/drawing/2014/main" id="{613AE601-904F-8401-6D41-E153F48471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E79655E9-7DF7-45B6-A602-978223DEBCCE}" type="datetimeFigureOut">
              <a:rPr lang="es-CO"/>
              <a:pPr>
                <a:defRPr/>
              </a:pPr>
              <a:t>4/11/2022</a:t>
            </a:fld>
            <a:endParaRPr lang="es-CO"/>
          </a:p>
        </p:txBody>
      </p:sp>
      <p:sp>
        <p:nvSpPr>
          <p:cNvPr id="5" name="Marcador de pie de página 4">
            <a:extLst>
              <a:ext uri="{FF2B5EF4-FFF2-40B4-BE49-F238E27FC236}">
                <a16:creationId xmlns:a16="http://schemas.microsoft.com/office/drawing/2014/main" id="{75F30BFB-CA64-71EE-CF1A-74FA971D4F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4CA87418-CDAD-CC9F-0105-3119C9F549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4A4D575C-2F47-41C9-85B2-A4859BD094D7}" type="slidenum">
              <a:rPr lang="es-CO"/>
              <a:pPr>
                <a:defRPr/>
              </a:pPr>
              <a:t>‹Nº›</a:t>
            </a:fld>
            <a:endParaRPr lang="es-CO"/>
          </a:p>
        </p:txBody>
      </p:sp>
      <p:sp>
        <p:nvSpPr>
          <p:cNvPr id="9" name="Rectángulo 8">
            <a:extLst>
              <a:ext uri="{FF2B5EF4-FFF2-40B4-BE49-F238E27FC236}">
                <a16:creationId xmlns:a16="http://schemas.microsoft.com/office/drawing/2014/main" id="{F866F5B1-B12B-255E-D2D7-CED6BF04F671}"/>
              </a:ext>
            </a:extLst>
          </p:cNvPr>
          <p:cNvSpPr/>
          <p:nvPr/>
        </p:nvSpPr>
        <p:spPr>
          <a:xfrm>
            <a:off x="-33338" y="1343025"/>
            <a:ext cx="374651" cy="4202113"/>
          </a:xfrm>
          <a:prstGeom prst="rect">
            <a:avLst/>
          </a:prstGeom>
          <a:solidFill>
            <a:srgbClr val="CA1E2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pic>
        <p:nvPicPr>
          <p:cNvPr id="11" name="Gráfico 10">
            <a:extLst>
              <a:ext uri="{FF2B5EF4-FFF2-40B4-BE49-F238E27FC236}">
                <a16:creationId xmlns:a16="http://schemas.microsoft.com/office/drawing/2014/main" id="{69A58540-0B19-C0E7-6724-59F1811100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050" y="4324350"/>
            <a:ext cx="32607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áfico 11">
            <a:extLst>
              <a:ext uri="{FF2B5EF4-FFF2-40B4-BE49-F238E27FC236}">
                <a16:creationId xmlns:a16="http://schemas.microsoft.com/office/drawing/2014/main" id="{CA6A858B-0633-5B8E-18E3-FFECD63E2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861175" y="4014788"/>
            <a:ext cx="4802188"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5" r:id="rId1"/>
    <p:sldLayoutId id="2147483766" r:id="rId2"/>
    <p:sldLayoutId id="2147483784" r:id="rId3"/>
  </p:sldLayoutIdLst>
  <p:txStyles>
    <p:titleStyle>
      <a:lvl1pPr algn="l" rtl="0" eaLnBrk="1" fontAlgn="base" hangingPunct="1">
        <a:lnSpc>
          <a:spcPct val="90000"/>
        </a:lnSpc>
        <a:spcBef>
          <a:spcPct val="0"/>
        </a:spcBef>
        <a:spcAft>
          <a:spcPct val="0"/>
        </a:spcAft>
        <a:defRPr lang="es-CO" sz="5400" b="1" kern="1200" dirty="0">
          <a:solidFill>
            <a:schemeClr val="tx1"/>
          </a:solidFill>
          <a:latin typeface="Arial" panose="020B0604020202020204" pitchFamily="34" charset="0"/>
          <a:ea typeface="+mn-ea"/>
          <a:cs typeface="Arial" panose="020B0604020202020204" pitchFamily="34" charset="0"/>
        </a:defRPr>
      </a:lvl1pPr>
      <a:lvl2pPr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2pPr>
      <a:lvl3pPr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3pPr>
      <a:lvl4pPr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4pPr>
      <a:lvl5pPr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5pPr>
      <a:lvl6pPr marL="457200"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6pPr>
      <a:lvl7pPr marL="914400"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7pPr>
      <a:lvl8pPr marL="1371600"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8pPr>
      <a:lvl9pPr marL="1828800" algn="l" rtl="0" eaLnBrk="1" fontAlgn="base" hangingPunct="1">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9pPr>
    </p:titleStyle>
    <p:bodyStyle>
      <a:lvl1pPr algn="l" rtl="0" eaLnBrk="1" fontAlgn="base" hangingPunct="1">
        <a:lnSpc>
          <a:spcPct val="90000"/>
        </a:lnSpc>
        <a:spcBef>
          <a:spcPts val="1000"/>
        </a:spcBef>
        <a:spcAft>
          <a:spcPct val="0"/>
        </a:spcAft>
        <a:buFont typeface="Arial" panose="020B0604020202020204" pitchFamily="34" charset="0"/>
        <a:defRPr lang="es-ES" sz="2800" b="1" kern="1200" dirty="0">
          <a:solidFill>
            <a:schemeClr val="tx1"/>
          </a:solidFill>
          <a:latin typeface="Arial" panose="020B0604020202020204" pitchFamily="34" charset="0"/>
          <a:ea typeface="+mn-ea"/>
          <a:cs typeface="Arial" panose="020B0604020202020204" pitchFamily="34" charset="0"/>
        </a:defRPr>
      </a:lvl1pPr>
      <a:lvl2pPr marL="457200" algn="l" rtl="0" eaLnBrk="1" fontAlgn="base" hangingPunct="1">
        <a:lnSpc>
          <a:spcPct val="90000"/>
        </a:lnSpc>
        <a:spcBef>
          <a:spcPts val="500"/>
        </a:spcBef>
        <a:spcAft>
          <a:spcPct val="0"/>
        </a:spcAft>
        <a:buFont typeface="Arial" panose="020B0604020202020204" pitchFamily="34" charset="0"/>
        <a:defRPr sz="2400" kern="1200">
          <a:solidFill>
            <a:schemeClr val="tx1"/>
          </a:solidFill>
          <a:latin typeface="+mn-lt"/>
          <a:ea typeface="+mn-ea"/>
          <a:cs typeface="Arial" panose="020B0604020202020204" pitchFamily="34" charset="0"/>
        </a:defRPr>
      </a:lvl2pPr>
      <a:lvl3pPr marL="914400" algn="l" rtl="0" eaLnBrk="1" fontAlgn="base" hangingPunct="1">
        <a:lnSpc>
          <a:spcPct val="90000"/>
        </a:lnSpc>
        <a:spcBef>
          <a:spcPts val="500"/>
        </a:spcBef>
        <a:spcAft>
          <a:spcPct val="0"/>
        </a:spcAft>
        <a:buFont typeface="Arial" panose="020B0604020202020204" pitchFamily="34" charset="0"/>
        <a:defRPr sz="2000" kern="1200">
          <a:solidFill>
            <a:schemeClr val="tx1"/>
          </a:solidFill>
          <a:latin typeface="+mn-lt"/>
          <a:ea typeface="+mn-ea"/>
          <a:cs typeface="Arial" panose="020B0604020202020204" pitchFamily="34" charset="0"/>
        </a:defRPr>
      </a:lvl3pPr>
      <a:lvl4pPr marL="13716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Arial" panose="020B0604020202020204" pitchFamily="34" charset="0"/>
        </a:defRPr>
      </a:lvl4pPr>
      <a:lvl5pPr marL="1828800" algn="l" rtl="0" eaLnBrk="1" fontAlgn="base" hangingPunct="1">
        <a:lnSpc>
          <a:spcPct val="90000"/>
        </a:lnSpc>
        <a:spcBef>
          <a:spcPts val="500"/>
        </a:spcBef>
        <a:spcAft>
          <a:spcPct val="0"/>
        </a:spcAft>
        <a:buFont typeface="Arial" panose="020B0604020202020204" pitchFamily="34" charset="0"/>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exto 2">
            <a:extLst>
              <a:ext uri="{FF2B5EF4-FFF2-40B4-BE49-F238E27FC236}">
                <a16:creationId xmlns:a16="http://schemas.microsoft.com/office/drawing/2014/main" id="{BE4F6AFA-2F3B-75C1-1D92-854B2D987AD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
        <p:nvSpPr>
          <p:cNvPr id="4" name="Marcador de fecha 3">
            <a:extLst>
              <a:ext uri="{FF2B5EF4-FFF2-40B4-BE49-F238E27FC236}">
                <a16:creationId xmlns:a16="http://schemas.microsoft.com/office/drawing/2014/main" id="{6FDF3DF2-9B47-8390-92FA-66A1E9B532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2E67E1E9-1D17-47D1-825F-ECFBCC6DB34A}" type="datetimeFigureOut">
              <a:rPr lang="es-CO"/>
              <a:pPr>
                <a:defRPr/>
              </a:pPr>
              <a:t>4/11/2022</a:t>
            </a:fld>
            <a:endParaRPr lang="es-CO"/>
          </a:p>
        </p:txBody>
      </p:sp>
      <p:sp>
        <p:nvSpPr>
          <p:cNvPr id="5" name="Marcador de pie de página 4">
            <a:extLst>
              <a:ext uri="{FF2B5EF4-FFF2-40B4-BE49-F238E27FC236}">
                <a16:creationId xmlns:a16="http://schemas.microsoft.com/office/drawing/2014/main" id="{5DF19D3C-1DE3-107C-22A9-DBDF6A9D72A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47857165-A81E-5B41-6B76-5FE78BC4A9E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2B5A3BEB-2A8F-4E94-B276-836BD3AF0988}" type="slidenum">
              <a:rPr lang="es-CO"/>
              <a:pPr>
                <a:defRPr/>
              </a:pPr>
              <a:t>‹Nº›</a:t>
            </a:fld>
            <a:endParaRPr lang="es-CO"/>
          </a:p>
        </p:txBody>
      </p:sp>
      <p:sp>
        <p:nvSpPr>
          <p:cNvPr id="7" name="Rectángulo 6">
            <a:extLst>
              <a:ext uri="{FF2B5EF4-FFF2-40B4-BE49-F238E27FC236}">
                <a16:creationId xmlns:a16="http://schemas.microsoft.com/office/drawing/2014/main" id="{A9812220-BDE2-33F5-D8FC-D5FE643FBD57}"/>
              </a:ext>
            </a:extLst>
          </p:cNvPr>
          <p:cNvSpPr/>
          <p:nvPr/>
        </p:nvSpPr>
        <p:spPr>
          <a:xfrm>
            <a:off x="676275" y="1343025"/>
            <a:ext cx="10975975" cy="42021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8" name="Rectángulo 7">
            <a:extLst>
              <a:ext uri="{FF2B5EF4-FFF2-40B4-BE49-F238E27FC236}">
                <a16:creationId xmlns:a16="http://schemas.microsoft.com/office/drawing/2014/main" id="{2538FA1F-6B98-47D5-3A94-2500E3708DA8}"/>
              </a:ext>
            </a:extLst>
          </p:cNvPr>
          <p:cNvSpPr/>
          <p:nvPr/>
        </p:nvSpPr>
        <p:spPr>
          <a:xfrm>
            <a:off x="596900" y="1343025"/>
            <a:ext cx="84138" cy="4202113"/>
          </a:xfrm>
          <a:prstGeom prst="rect">
            <a:avLst/>
          </a:prstGeom>
          <a:solidFill>
            <a:srgbClr val="CA1E25"/>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pic>
        <p:nvPicPr>
          <p:cNvPr id="10" name="Gráfico 9">
            <a:extLst>
              <a:ext uri="{FF2B5EF4-FFF2-40B4-BE49-F238E27FC236}">
                <a16:creationId xmlns:a16="http://schemas.microsoft.com/office/drawing/2014/main" id="{BDE26F39-0013-44C3-A3D8-7B5434EE18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3075" y="5999163"/>
            <a:ext cx="2289175"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ángulo 10">
            <a:extLst>
              <a:ext uri="{FF2B5EF4-FFF2-40B4-BE49-F238E27FC236}">
                <a16:creationId xmlns:a16="http://schemas.microsoft.com/office/drawing/2014/main" id="{304BEEF3-BF40-59CA-F72F-3F3D03A42DF0}"/>
              </a:ext>
            </a:extLst>
          </p:cNvPr>
          <p:cNvSpPr/>
          <p:nvPr/>
        </p:nvSpPr>
        <p:spPr>
          <a:xfrm>
            <a:off x="528638" y="1346200"/>
            <a:ext cx="85725" cy="4202113"/>
          </a:xfrm>
          <a:prstGeom prst="rect">
            <a:avLst/>
          </a:prstGeom>
          <a:solidFill>
            <a:srgbClr val="F7B03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2058" name="Marcador de título 1">
            <a:extLst>
              <a:ext uri="{FF2B5EF4-FFF2-40B4-BE49-F238E27FC236}">
                <a16:creationId xmlns:a16="http://schemas.microsoft.com/office/drawing/2014/main" id="{069CC408-C567-6117-61E5-2FDFD69BA570}"/>
              </a:ext>
            </a:extLst>
          </p:cNvPr>
          <p:cNvSpPr>
            <a:spLocks noGrp="1" noChangeArrowheads="1"/>
          </p:cNvSpPr>
          <p:nvPr>
            <p:ph type="title"/>
          </p:nvPr>
        </p:nvSpPr>
        <p:spPr bwMode="auto">
          <a:xfrm>
            <a:off x="1144588" y="2103438"/>
            <a:ext cx="1004570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pic>
        <p:nvPicPr>
          <p:cNvPr id="2059" name="Imagen 11" descr="Logotipo&#10;&#10;Descripción generada automáticamente">
            <a:extLst>
              <a:ext uri="{FF2B5EF4-FFF2-40B4-BE49-F238E27FC236}">
                <a16:creationId xmlns:a16="http://schemas.microsoft.com/office/drawing/2014/main" id="{3BA1622B-439A-A191-E0F6-95C1E3A280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9763" y="6070600"/>
            <a:ext cx="188595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Lst>
  <p:txStyles>
    <p:titleStyle>
      <a:lvl1pPr algn="l" rtl="0" fontAlgn="base">
        <a:lnSpc>
          <a:spcPct val="90000"/>
        </a:lnSpc>
        <a:spcBef>
          <a:spcPct val="0"/>
        </a:spcBef>
        <a:spcAft>
          <a:spcPct val="0"/>
        </a:spcAft>
        <a:defRPr lang="es-CO" sz="5400" b="1" kern="1200" dirty="0">
          <a:solidFill>
            <a:schemeClr val="tx1"/>
          </a:solidFill>
          <a:latin typeface="Arial" panose="020B0604020202020204" pitchFamily="34" charset="0"/>
          <a:ea typeface="+mn-ea"/>
          <a:cs typeface="Arial" panose="020B0604020202020204" pitchFamily="34" charset="0"/>
        </a:defRPr>
      </a:lvl1pPr>
      <a:lvl2pPr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5400" b="1">
          <a:solidFill>
            <a:schemeClr val="tx1"/>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Marcador de título 1">
            <a:extLst>
              <a:ext uri="{FF2B5EF4-FFF2-40B4-BE49-F238E27FC236}">
                <a16:creationId xmlns:a16="http://schemas.microsoft.com/office/drawing/2014/main" id="{8B73287C-2B56-7FC8-6694-92657AF0C53B}"/>
              </a:ext>
            </a:extLst>
          </p:cNvPr>
          <p:cNvSpPr>
            <a:spLocks noGrp="1" noChangeArrowheads="1"/>
          </p:cNvSpPr>
          <p:nvPr>
            <p:ph type="title"/>
          </p:nvPr>
        </p:nvSpPr>
        <p:spPr bwMode="auto">
          <a:xfrm>
            <a:off x="828675" y="225425"/>
            <a:ext cx="699293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3075" name="Marcador de texto 2">
            <a:extLst>
              <a:ext uri="{FF2B5EF4-FFF2-40B4-BE49-F238E27FC236}">
                <a16:creationId xmlns:a16="http://schemas.microsoft.com/office/drawing/2014/main" id="{39E74E93-7FBF-29EC-B5F3-240658E40296}"/>
              </a:ext>
            </a:extLst>
          </p:cNvPr>
          <p:cNvSpPr>
            <a:spLocks noGrp="1" noChangeArrowheads="1"/>
          </p:cNvSpPr>
          <p:nvPr>
            <p:ph type="body" idx="1"/>
          </p:nvPr>
        </p:nvSpPr>
        <p:spPr bwMode="auto">
          <a:xfrm>
            <a:off x="838200" y="1465263"/>
            <a:ext cx="106045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
        <p:nvSpPr>
          <p:cNvPr id="4" name="Marcador de fecha 3">
            <a:extLst>
              <a:ext uri="{FF2B5EF4-FFF2-40B4-BE49-F238E27FC236}">
                <a16:creationId xmlns:a16="http://schemas.microsoft.com/office/drawing/2014/main" id="{061742A8-CDD4-4EA9-B5B9-EF66EA4FD4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15E93E98-1042-4B2F-A7E7-D87C8F229B53}" type="datetimeFigureOut">
              <a:rPr lang="es-CO"/>
              <a:pPr>
                <a:defRPr/>
              </a:pPr>
              <a:t>4/11/2022</a:t>
            </a:fld>
            <a:endParaRPr lang="es-CO"/>
          </a:p>
        </p:txBody>
      </p:sp>
      <p:sp>
        <p:nvSpPr>
          <p:cNvPr id="5" name="Marcador de pie de página 4">
            <a:extLst>
              <a:ext uri="{FF2B5EF4-FFF2-40B4-BE49-F238E27FC236}">
                <a16:creationId xmlns:a16="http://schemas.microsoft.com/office/drawing/2014/main" id="{D0AAAAA7-185A-2DC3-62C2-F854C1ED42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C6D80573-AE0A-AC6C-6975-B5CFE3256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01A0B8F2-177B-4C02-AB6A-18BC6B58212B}" type="slidenum">
              <a:rPr lang="es-CO"/>
              <a:pPr>
                <a:defRPr/>
              </a:pPr>
              <a:t>‹Nº›</a:t>
            </a:fld>
            <a:endParaRPr lang="es-CO"/>
          </a:p>
        </p:txBody>
      </p:sp>
      <p:pic>
        <p:nvPicPr>
          <p:cNvPr id="7" name="Gráfico 6">
            <a:extLst>
              <a:ext uri="{FF2B5EF4-FFF2-40B4-BE49-F238E27FC236}">
                <a16:creationId xmlns:a16="http://schemas.microsoft.com/office/drawing/2014/main" id="{0C9CCC26-92AF-23C2-FD0A-B212781F51D1}"/>
              </a:ext>
            </a:extLst>
          </p:cNvPr>
          <p:cNvPicPr>
            <a:picLocks noChangeAspect="1"/>
          </p:cNvPicPr>
          <p:nvPr/>
        </p:nvPicPr>
        <p:blipFill>
          <a:blip r:embed="rId18"/>
          <a:stretch>
            <a:fillRect/>
          </a:stretch>
        </p:blipFill>
        <p:spPr>
          <a:xfrm>
            <a:off x="-19050" y="900113"/>
            <a:ext cx="7704138" cy="44450"/>
          </a:xfrm>
          <a:prstGeom prst="rect">
            <a:avLst/>
          </a:prstGeom>
        </p:spPr>
      </p:pic>
      <p:pic>
        <p:nvPicPr>
          <p:cNvPr id="8" name="Gráfico 7">
            <a:extLst>
              <a:ext uri="{FF2B5EF4-FFF2-40B4-BE49-F238E27FC236}">
                <a16:creationId xmlns:a16="http://schemas.microsoft.com/office/drawing/2014/main" id="{85188771-BBA0-AFB1-074C-FD32F4DFF2B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345613" y="339725"/>
            <a:ext cx="24431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1" name="Imagen 8" descr="Logotipo&#10;&#10;Descripción generada automáticamente">
            <a:extLst>
              <a:ext uri="{FF2B5EF4-FFF2-40B4-BE49-F238E27FC236}">
                <a16:creationId xmlns:a16="http://schemas.microsoft.com/office/drawing/2014/main" id="{0E960772-56EB-1788-4CD7-B66E51B3ACE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6575" y="6089650"/>
            <a:ext cx="20970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Lst>
  <p:txStyles>
    <p:titleStyle>
      <a:lvl1pPr algn="l" rtl="0" fontAlgn="base">
        <a:lnSpc>
          <a:spcPct val="90000"/>
        </a:lnSpc>
        <a:spcBef>
          <a:spcPct val="0"/>
        </a:spcBef>
        <a:spcAft>
          <a:spcPct val="0"/>
        </a:spcAft>
        <a:defRPr lang="es-CO" sz="3800" b="1" kern="1200" dirty="0">
          <a:solidFill>
            <a:schemeClr val="tx1"/>
          </a:solidFill>
          <a:latin typeface="Arial" panose="020B0604020202020204" pitchFamily="34" charset="0"/>
          <a:ea typeface="+mn-ea"/>
          <a:cs typeface="Arial" panose="020B0604020202020204" pitchFamily="34" charset="0"/>
        </a:defRPr>
      </a:lvl1pPr>
      <a:lvl2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800" b="1">
          <a:solidFill>
            <a:schemeClr val="tx1"/>
          </a:solidFill>
          <a:latin typeface="Arial" panose="020B0604020202020204" pitchFamily="34"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Marcador de título 1">
            <a:extLst>
              <a:ext uri="{FF2B5EF4-FFF2-40B4-BE49-F238E27FC236}">
                <a16:creationId xmlns:a16="http://schemas.microsoft.com/office/drawing/2014/main" id="{2021A0F0-0169-5B7B-A252-BE68EB2B5D6E}"/>
              </a:ext>
            </a:extLst>
          </p:cNvPr>
          <p:cNvSpPr>
            <a:spLocks noGrp="1" noChangeArrowheads="1"/>
          </p:cNvSpPr>
          <p:nvPr>
            <p:ph type="title"/>
          </p:nvPr>
        </p:nvSpPr>
        <p:spPr bwMode="auto">
          <a:xfrm>
            <a:off x="876300" y="-146050"/>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4099" name="Marcador de texto 2">
            <a:extLst>
              <a:ext uri="{FF2B5EF4-FFF2-40B4-BE49-F238E27FC236}">
                <a16:creationId xmlns:a16="http://schemas.microsoft.com/office/drawing/2014/main" id="{BE90C7FF-03BF-4371-2E29-37BADC648E78}"/>
              </a:ext>
            </a:extLst>
          </p:cNvPr>
          <p:cNvSpPr>
            <a:spLocks noGrp="1" noChangeArrowheads="1"/>
          </p:cNvSpPr>
          <p:nvPr>
            <p:ph type="body" idx="1"/>
          </p:nvPr>
        </p:nvSpPr>
        <p:spPr bwMode="auto">
          <a:xfrm>
            <a:off x="790575" y="1531938"/>
            <a:ext cx="10515600"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
        <p:nvSpPr>
          <p:cNvPr id="4" name="Marcador de fecha 3">
            <a:extLst>
              <a:ext uri="{FF2B5EF4-FFF2-40B4-BE49-F238E27FC236}">
                <a16:creationId xmlns:a16="http://schemas.microsoft.com/office/drawing/2014/main" id="{76E27D9E-01B6-5330-07B1-484EA304F7A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2D4596C6-85A1-4A47-8B14-3204620AA0BE}" type="datetimeFigureOut">
              <a:rPr lang="es-CO"/>
              <a:pPr>
                <a:defRPr/>
              </a:pPr>
              <a:t>4/11/2022</a:t>
            </a:fld>
            <a:endParaRPr lang="es-CO"/>
          </a:p>
        </p:txBody>
      </p:sp>
      <p:sp>
        <p:nvSpPr>
          <p:cNvPr id="5" name="Marcador de pie de página 4">
            <a:extLst>
              <a:ext uri="{FF2B5EF4-FFF2-40B4-BE49-F238E27FC236}">
                <a16:creationId xmlns:a16="http://schemas.microsoft.com/office/drawing/2014/main" id="{E0A60C8F-C560-FF38-A9B8-0ABC4919E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s-CO"/>
          </a:p>
        </p:txBody>
      </p:sp>
      <p:sp>
        <p:nvSpPr>
          <p:cNvPr id="6" name="Marcador de número de diapositiva 5">
            <a:extLst>
              <a:ext uri="{FF2B5EF4-FFF2-40B4-BE49-F238E27FC236}">
                <a16:creationId xmlns:a16="http://schemas.microsoft.com/office/drawing/2014/main" id="{9FECF4F1-9E22-C507-D217-FC9A49E8EE4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6CFCBB91-7EC4-4981-BE4F-B84CB215E1B8}" type="slidenum">
              <a:rPr lang="es-CO"/>
              <a:pPr>
                <a:defRPr/>
              </a:pPr>
              <a:t>‹Nº›</a:t>
            </a:fld>
            <a:endParaRPr lang="es-CO"/>
          </a:p>
        </p:txBody>
      </p:sp>
      <p:pic>
        <p:nvPicPr>
          <p:cNvPr id="8" name="Gráfico 7">
            <a:extLst>
              <a:ext uri="{FF2B5EF4-FFF2-40B4-BE49-F238E27FC236}">
                <a16:creationId xmlns:a16="http://schemas.microsoft.com/office/drawing/2014/main" id="{77C2F912-9044-1FBB-CA94-F3D7C672FB8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83713" y="6121400"/>
            <a:ext cx="244316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04" name="Grupo 11">
            <a:extLst>
              <a:ext uri="{FF2B5EF4-FFF2-40B4-BE49-F238E27FC236}">
                <a16:creationId xmlns:a16="http://schemas.microsoft.com/office/drawing/2014/main" id="{A6821BBB-3BDA-AABC-171F-8468F67782E6}"/>
              </a:ext>
            </a:extLst>
          </p:cNvPr>
          <p:cNvGrpSpPr>
            <a:grpSpLocks/>
          </p:cNvGrpSpPr>
          <p:nvPr/>
        </p:nvGrpSpPr>
        <p:grpSpPr bwMode="auto">
          <a:xfrm>
            <a:off x="2935288" y="6540500"/>
            <a:ext cx="6321425" cy="101600"/>
            <a:chOff x="-13467" y="6486524"/>
            <a:chExt cx="9166992" cy="371475"/>
          </a:xfrm>
        </p:grpSpPr>
        <p:sp>
          <p:nvSpPr>
            <p:cNvPr id="4106" name="Forma libre: forma 7">
              <a:extLst>
                <a:ext uri="{FF2B5EF4-FFF2-40B4-BE49-F238E27FC236}">
                  <a16:creationId xmlns:a16="http://schemas.microsoft.com/office/drawing/2014/main" id="{AA860DD8-49CE-58D3-AFC0-0FC8DF2486B9}"/>
                </a:ext>
              </a:extLst>
            </p:cNvPr>
            <p:cNvSpPr>
              <a:spLocks/>
            </p:cNvSpPr>
            <p:nvPr/>
          </p:nvSpPr>
          <p:spPr bwMode="auto">
            <a:xfrm>
              <a:off x="-13467" y="6486524"/>
              <a:ext cx="5953124" cy="371475"/>
            </a:xfrm>
            <a:custGeom>
              <a:avLst/>
              <a:gdLst>
                <a:gd name="T0" fmla="*/ 0 w 803716"/>
                <a:gd name="T1" fmla="*/ 0 h 811434"/>
                <a:gd name="T2" fmla="*/ 5953124 w 803716"/>
                <a:gd name="T3" fmla="*/ 0 h 811434"/>
                <a:gd name="T4" fmla="*/ 5953124 w 803716"/>
                <a:gd name="T5" fmla="*/ 371475 h 811434"/>
                <a:gd name="T6" fmla="*/ 0 w 803716"/>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716" h="811434">
                  <a:moveTo>
                    <a:pt x="0" y="0"/>
                  </a:moveTo>
                  <a:lnTo>
                    <a:pt x="803716" y="0"/>
                  </a:lnTo>
                  <a:lnTo>
                    <a:pt x="803716" y="811435"/>
                  </a:lnTo>
                  <a:lnTo>
                    <a:pt x="0" y="811435"/>
                  </a:lnTo>
                  <a:lnTo>
                    <a:pt x="0" y="0"/>
                  </a:lnTo>
                  <a:close/>
                </a:path>
              </a:pathLst>
            </a:custGeom>
            <a:solidFill>
              <a:srgbClr val="AA1C2E"/>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sp>
          <p:nvSpPr>
            <p:cNvPr id="4107" name="Forma libre: forma 8">
              <a:extLst>
                <a:ext uri="{FF2B5EF4-FFF2-40B4-BE49-F238E27FC236}">
                  <a16:creationId xmlns:a16="http://schemas.microsoft.com/office/drawing/2014/main" id="{2A85746B-22EB-A868-B10B-C6967B69656A}"/>
                </a:ext>
              </a:extLst>
            </p:cNvPr>
            <p:cNvSpPr>
              <a:spLocks/>
            </p:cNvSpPr>
            <p:nvPr/>
          </p:nvSpPr>
          <p:spPr bwMode="auto">
            <a:xfrm>
              <a:off x="790255" y="6486524"/>
              <a:ext cx="5950791" cy="371475"/>
            </a:xfrm>
            <a:custGeom>
              <a:avLst/>
              <a:gdLst>
                <a:gd name="T0" fmla="*/ 0 w 803401"/>
                <a:gd name="T1" fmla="*/ 0 h 811434"/>
                <a:gd name="T2" fmla="*/ 5950791 w 803401"/>
                <a:gd name="T3" fmla="*/ 0 h 811434"/>
                <a:gd name="T4" fmla="*/ 5950791 w 803401"/>
                <a:gd name="T5" fmla="*/ 371475 h 811434"/>
                <a:gd name="T6" fmla="*/ 0 w 803401"/>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401" h="811434">
                  <a:moveTo>
                    <a:pt x="0" y="0"/>
                  </a:moveTo>
                  <a:lnTo>
                    <a:pt x="803401" y="0"/>
                  </a:lnTo>
                  <a:lnTo>
                    <a:pt x="803401" y="811435"/>
                  </a:lnTo>
                  <a:lnTo>
                    <a:pt x="0" y="811435"/>
                  </a:lnTo>
                  <a:lnTo>
                    <a:pt x="0" y="0"/>
                  </a:lnTo>
                  <a:close/>
                </a:path>
              </a:pathLst>
            </a:custGeom>
            <a:solidFill>
              <a:srgbClr val="CA1E25"/>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sp>
          <p:nvSpPr>
            <p:cNvPr id="4108" name="Forma libre: forma 9">
              <a:extLst>
                <a:ext uri="{FF2B5EF4-FFF2-40B4-BE49-F238E27FC236}">
                  <a16:creationId xmlns:a16="http://schemas.microsoft.com/office/drawing/2014/main" id="{27CDC74C-A4FF-187D-EBA3-F2C9214BF986}"/>
                </a:ext>
              </a:extLst>
            </p:cNvPr>
            <p:cNvSpPr>
              <a:spLocks/>
            </p:cNvSpPr>
            <p:nvPr/>
          </p:nvSpPr>
          <p:spPr bwMode="auto">
            <a:xfrm>
              <a:off x="1593656" y="6486524"/>
              <a:ext cx="5950791" cy="371475"/>
            </a:xfrm>
            <a:custGeom>
              <a:avLst/>
              <a:gdLst>
                <a:gd name="T0" fmla="*/ 0 w 803401"/>
                <a:gd name="T1" fmla="*/ 0 h 811434"/>
                <a:gd name="T2" fmla="*/ 5950791 w 803401"/>
                <a:gd name="T3" fmla="*/ 0 h 811434"/>
                <a:gd name="T4" fmla="*/ 5950791 w 803401"/>
                <a:gd name="T5" fmla="*/ 371475 h 811434"/>
                <a:gd name="T6" fmla="*/ 0 w 803401"/>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401" h="811434">
                  <a:moveTo>
                    <a:pt x="0" y="0"/>
                  </a:moveTo>
                  <a:lnTo>
                    <a:pt x="803401" y="0"/>
                  </a:lnTo>
                  <a:lnTo>
                    <a:pt x="803401" y="811435"/>
                  </a:lnTo>
                  <a:lnTo>
                    <a:pt x="0" y="811435"/>
                  </a:lnTo>
                  <a:lnTo>
                    <a:pt x="0" y="0"/>
                  </a:lnTo>
                  <a:close/>
                </a:path>
              </a:pathLst>
            </a:custGeom>
            <a:solidFill>
              <a:srgbClr val="EA422D"/>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sp>
          <p:nvSpPr>
            <p:cNvPr id="4109" name="Forma libre: forma 10">
              <a:extLst>
                <a:ext uri="{FF2B5EF4-FFF2-40B4-BE49-F238E27FC236}">
                  <a16:creationId xmlns:a16="http://schemas.microsoft.com/office/drawing/2014/main" id="{09D4C7EC-8B68-23C5-5EF5-D47E065BFDFD}"/>
                </a:ext>
              </a:extLst>
            </p:cNvPr>
            <p:cNvSpPr>
              <a:spLocks/>
            </p:cNvSpPr>
            <p:nvPr/>
          </p:nvSpPr>
          <p:spPr bwMode="auto">
            <a:xfrm>
              <a:off x="2397005" y="6486524"/>
              <a:ext cx="5950791" cy="371475"/>
            </a:xfrm>
            <a:custGeom>
              <a:avLst/>
              <a:gdLst>
                <a:gd name="T0" fmla="*/ 0 w 803401"/>
                <a:gd name="T1" fmla="*/ 0 h 811434"/>
                <a:gd name="T2" fmla="*/ 5950791 w 803401"/>
                <a:gd name="T3" fmla="*/ 0 h 811434"/>
                <a:gd name="T4" fmla="*/ 5950791 w 803401"/>
                <a:gd name="T5" fmla="*/ 371475 h 811434"/>
                <a:gd name="T6" fmla="*/ 0 w 803401"/>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401" h="811434">
                  <a:moveTo>
                    <a:pt x="0" y="0"/>
                  </a:moveTo>
                  <a:lnTo>
                    <a:pt x="803401" y="0"/>
                  </a:lnTo>
                  <a:lnTo>
                    <a:pt x="803401" y="811435"/>
                  </a:lnTo>
                  <a:lnTo>
                    <a:pt x="0" y="811435"/>
                  </a:lnTo>
                  <a:lnTo>
                    <a:pt x="0" y="0"/>
                  </a:lnTo>
                  <a:close/>
                </a:path>
              </a:pathLst>
            </a:custGeom>
            <a:solidFill>
              <a:srgbClr val="F7B036"/>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sp>
          <p:nvSpPr>
            <p:cNvPr id="4110" name="Forma libre: forma 11">
              <a:extLst>
                <a:ext uri="{FF2B5EF4-FFF2-40B4-BE49-F238E27FC236}">
                  <a16:creationId xmlns:a16="http://schemas.microsoft.com/office/drawing/2014/main" id="{B62E75F6-5C39-4D87-5967-52BB3FDFCCD8}"/>
                </a:ext>
              </a:extLst>
            </p:cNvPr>
            <p:cNvSpPr>
              <a:spLocks/>
            </p:cNvSpPr>
            <p:nvPr/>
          </p:nvSpPr>
          <p:spPr bwMode="auto">
            <a:xfrm>
              <a:off x="3200401" y="6486524"/>
              <a:ext cx="5953124" cy="371475"/>
            </a:xfrm>
            <a:custGeom>
              <a:avLst/>
              <a:gdLst>
                <a:gd name="T0" fmla="*/ 0 w 803716"/>
                <a:gd name="T1" fmla="*/ 0 h 811434"/>
                <a:gd name="T2" fmla="*/ 5953131 w 803716"/>
                <a:gd name="T3" fmla="*/ 0 h 811434"/>
                <a:gd name="T4" fmla="*/ 5953131 w 803716"/>
                <a:gd name="T5" fmla="*/ 371475 h 811434"/>
                <a:gd name="T6" fmla="*/ 0 w 803716"/>
                <a:gd name="T7" fmla="*/ 371475 h 81143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03716" h="811434">
                  <a:moveTo>
                    <a:pt x="0" y="0"/>
                  </a:moveTo>
                  <a:lnTo>
                    <a:pt x="803717" y="0"/>
                  </a:lnTo>
                  <a:lnTo>
                    <a:pt x="803717" y="811435"/>
                  </a:lnTo>
                  <a:lnTo>
                    <a:pt x="0" y="811435"/>
                  </a:lnTo>
                  <a:lnTo>
                    <a:pt x="0" y="0"/>
                  </a:lnTo>
                  <a:close/>
                </a:path>
              </a:pathLst>
            </a:custGeom>
            <a:solidFill>
              <a:srgbClr val="FADD2C"/>
            </a:solidFill>
            <a:ln>
              <a:noFill/>
            </a:ln>
            <a:extLst>
              <a:ext uri="{91240B29-F687-4F45-9708-019B960494DF}">
                <a14:hiddenLine xmlns:a14="http://schemas.microsoft.com/office/drawing/2010/main" w="5251" cap="flat">
                  <a:solidFill>
                    <a:srgbClr val="000000"/>
                  </a:solidFill>
                  <a:prstDash val="solid"/>
                  <a:miter lim="800000"/>
                  <a:headEnd/>
                  <a:tailEnd/>
                </a14:hiddenLine>
              </a:ext>
            </a:extLst>
          </p:spPr>
          <p:txBody>
            <a:bodyPr anchor="ctr"/>
            <a:lstStyle/>
            <a:p>
              <a:endParaRPr lang="es-CO"/>
            </a:p>
          </p:txBody>
        </p:sp>
      </p:grpSp>
      <p:pic>
        <p:nvPicPr>
          <p:cNvPr id="4105" name="Imagen 17" descr="Logotipo&#10;&#10;Descripción generada automáticamente">
            <a:extLst>
              <a:ext uri="{FF2B5EF4-FFF2-40B4-BE49-F238E27FC236}">
                <a16:creationId xmlns:a16="http://schemas.microsoft.com/office/drawing/2014/main" id="{7E5D0525-EFD2-8E01-12CE-E5DE76C146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1850" y="6178550"/>
            <a:ext cx="1868488"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Lst>
  <p:txStyles>
    <p:titleStyle>
      <a:lvl1pPr algn="l" rtl="0" fontAlgn="base">
        <a:lnSpc>
          <a:spcPct val="90000"/>
        </a:lnSpc>
        <a:spcBef>
          <a:spcPct val="0"/>
        </a:spcBef>
        <a:spcAft>
          <a:spcPct val="0"/>
        </a:spcAft>
        <a:defRPr lang="es-CO" sz="3200" b="1" kern="1200" dirty="0">
          <a:solidFill>
            <a:srgbClr val="C00000"/>
          </a:solidFill>
          <a:latin typeface="Arial" panose="020B0604020202020204" pitchFamily="34" charset="0"/>
          <a:ea typeface="+mn-ea"/>
          <a:cs typeface="Arial" panose="020B0604020202020204" pitchFamily="34" charset="0"/>
        </a:defRPr>
      </a:lvl1pPr>
      <a:lvl2pPr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2pPr>
      <a:lvl3pPr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3pPr>
      <a:lvl4pPr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4pPr>
      <a:lvl5pPr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9pPr>
    </p:titleStyle>
    <p:bodyStyle>
      <a:lvl1pPr indent="-228600" algn="l" rtl="0" fontAlgn="base">
        <a:lnSpc>
          <a:spcPct val="90000"/>
        </a:lnSpc>
        <a:spcBef>
          <a:spcPts val="1000"/>
        </a:spcBef>
        <a:spcAft>
          <a:spcPct val="0"/>
        </a:spcAft>
        <a:buFont typeface="Arial" panose="020B0604020202020204" pitchFamily="34" charset="0"/>
        <a:buChar char="•"/>
        <a:defRPr lang="es-ES" sz="2400" b="1" kern="1200" dirty="0">
          <a:solidFill>
            <a:srgbClr val="262626"/>
          </a:solidFill>
          <a:latin typeface="Arial" panose="020B0604020202020204" pitchFamily="34" charset="0"/>
          <a:ea typeface="+mn-ea"/>
          <a:cs typeface="Arial" panose="020B0604020202020204" pitchFamily="34" charset="0"/>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Arial" panose="020B0604020202020204" pitchFamily="34" charset="0"/>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Arial" panose="020B0604020202020204" pitchFamily="34" charset="0"/>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396B387D-F409-43DE-B83F-5DE0035E63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CB80FC2-FC9A-4CDA-897A-8DD5C2BB0B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72BA3DF5-1921-41BA-A753-F686315372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39BC9B-DA27-4F49-ADA3-4E55B3FB4169}" type="datetimeFigureOut">
              <a:rPr lang="es-CO" smtClean="0"/>
              <a:t>4/11/2022</a:t>
            </a:fld>
            <a:endParaRPr lang="es-CO"/>
          </a:p>
        </p:txBody>
      </p:sp>
      <p:sp>
        <p:nvSpPr>
          <p:cNvPr id="5" name="Marcador de pie de página 4">
            <a:extLst>
              <a:ext uri="{FF2B5EF4-FFF2-40B4-BE49-F238E27FC236}">
                <a16:creationId xmlns:a16="http://schemas.microsoft.com/office/drawing/2014/main" id="{AE2C4CB3-600D-466E-8677-BAA1E15912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3A584739-66E1-4FE5-A9EB-E9530F367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EF8F98-BA22-48D3-91D4-BA51659E9D83}" type="slidenum">
              <a:rPr lang="es-CO" smtClean="0"/>
              <a:t>‹Nº›</a:t>
            </a:fld>
            <a:endParaRPr lang="es-CO"/>
          </a:p>
        </p:txBody>
      </p:sp>
    </p:spTree>
    <p:extLst>
      <p:ext uri="{BB962C8B-B14F-4D97-AF65-F5344CB8AC3E}">
        <p14:creationId xmlns:p14="http://schemas.microsoft.com/office/powerpoint/2010/main" val="22798073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19.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Layout" Target="../diagrams/layout1.xml"/><Relationship Id="rId7" Type="http://schemas.openxmlformats.org/officeDocument/2006/relationships/image" Target="../media/image11.jpe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2.xml"/><Relationship Id="rId7" Type="http://schemas.openxmlformats.org/officeDocument/2006/relationships/image" Target="../media/image13.png"/><Relationship Id="rId2" Type="http://schemas.openxmlformats.org/officeDocument/2006/relationships/diagramData" Target="../diagrams/data2.xml"/><Relationship Id="rId1" Type="http://schemas.openxmlformats.org/officeDocument/2006/relationships/slideLayout" Target="../slideLayouts/slideLayout1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Layout" Target="../diagrams/layout3.xml"/><Relationship Id="rId7" Type="http://schemas.openxmlformats.org/officeDocument/2006/relationships/image" Target="../media/image13.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6.xml"/><Relationship Id="rId5" Type="http://schemas.openxmlformats.org/officeDocument/2006/relationships/chart" Target="../charts/chart6.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8" Type="http://schemas.openxmlformats.org/officeDocument/2006/relationships/hyperlink" Target="https://hayderecho.com/encuesta-transparencia-gobierno/" TargetMode="External"/><Relationship Id="rId13"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2.png"/><Relationship Id="rId12" Type="http://schemas.openxmlformats.org/officeDocument/2006/relationships/hyperlink" Target="https://www.cienciamx.com/index.php/libro/17642-tecnologias-de-informacion-comunicacion-en-la-administracion-publica-conceptos-enfoques-aplicaciones-y-resultados" TargetMode="External"/><Relationship Id="rId2" Type="http://schemas.openxmlformats.org/officeDocument/2006/relationships/notesSlide" Target="../notesSlides/notesSlide3.xml"/><Relationship Id="rId16" Type="http://schemas.openxmlformats.org/officeDocument/2006/relationships/hyperlink" Target="https://www.redycomercio.com/es/auditoria-marketing-online.php" TargetMode="External"/><Relationship Id="rId1" Type="http://schemas.openxmlformats.org/officeDocument/2006/relationships/slideLayout" Target="../slideLayouts/slideLayout16.xml"/><Relationship Id="rId6" Type="http://schemas.openxmlformats.org/officeDocument/2006/relationships/hyperlink" Target="http://elconta.com/2011/09/21/planeacion-estrategica-sus-procesos-peligros-y-beneficios/" TargetMode="External"/><Relationship Id="rId11" Type="http://schemas.openxmlformats.org/officeDocument/2006/relationships/image" Target="../media/image24.jpeg"/><Relationship Id="rId5" Type="http://schemas.openxmlformats.org/officeDocument/2006/relationships/image" Target="../media/image21.jpeg"/><Relationship Id="rId15" Type="http://schemas.openxmlformats.org/officeDocument/2006/relationships/image" Target="../media/image26.jpeg"/><Relationship Id="rId10" Type="http://schemas.openxmlformats.org/officeDocument/2006/relationships/hyperlink" Target="http://enriquesacanell.blogspot.com/2015/02/la-gestion-orientada-resultados-en-la.html" TargetMode="External"/><Relationship Id="rId4" Type="http://schemas.openxmlformats.org/officeDocument/2006/relationships/hyperlink" Target="https://www.eoi.es/blogs/alfredo-fernandez-lorenzo/2016/04/04/vamos-a-dirigir-una-reunion/" TargetMode="External"/><Relationship Id="rId9" Type="http://schemas.openxmlformats.org/officeDocument/2006/relationships/image" Target="../media/image23.jpeg"/><Relationship Id="rId14" Type="http://schemas.openxmlformats.org/officeDocument/2006/relationships/hyperlink" Target="https://www.picuida.es/ii-jornadas-conocimiento-enfermero-organizadas-colegio-enfermeria-cadiz/"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16.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svg"/><Relationship Id="rId7" Type="http://schemas.openxmlformats.org/officeDocument/2006/relationships/image" Target="../media/image37.svg"/><Relationship Id="rId2"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16.xml"/><Relationship Id="rId6" Type="http://schemas.openxmlformats.org/officeDocument/2006/relationships/image" Target="../media/image53.emf"/><Relationship Id="rId5" Type="http://schemas.openxmlformats.org/officeDocument/2006/relationships/image" Target="../media/image52.svg"/><Relationship Id="rId4" Type="http://schemas.openxmlformats.org/officeDocument/2006/relationships/image" Target="../media/image51.png"/></Relationships>
</file>

<file path=ppt/slides/_rels/slide47.xml.rels><?xml version="1.0" encoding="UTF-8" standalone="yes"?>
<Relationships xmlns="http://schemas.openxmlformats.org/package/2006/relationships"><Relationship Id="rId8" Type="http://schemas.openxmlformats.org/officeDocument/2006/relationships/image" Target="../media/image54.emf"/><Relationship Id="rId3" Type="http://schemas.openxmlformats.org/officeDocument/2006/relationships/image" Target="../media/image49.png"/><Relationship Id="rId7" Type="http://schemas.openxmlformats.org/officeDocument/2006/relationships/package" Target="../embeddings/Microsoft_Excel_Worksheet4.xlsx"/><Relationship Id="rId2" Type="http://schemas.openxmlformats.org/officeDocument/2006/relationships/slideLayout" Target="../slideLayouts/slideLayout16.xml"/><Relationship Id="rId1" Type="http://schemas.openxmlformats.org/officeDocument/2006/relationships/vmlDrawing" Target="../drawings/vmlDrawing3.vml"/><Relationship Id="rId6" Type="http://schemas.openxmlformats.org/officeDocument/2006/relationships/image" Target="../media/image52.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50.svg"/><Relationship Id="rId9"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6.xml"/><Relationship Id="rId4" Type="http://schemas.openxmlformats.org/officeDocument/2006/relationships/chart" Target="../charts/char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svg"/><Relationship Id="rId3" Type="http://schemas.openxmlformats.org/officeDocument/2006/relationships/image" Target="../media/image60.svg"/><Relationship Id="rId7" Type="http://schemas.openxmlformats.org/officeDocument/2006/relationships/image" Target="../media/image64.sv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Layout" Target="../slideLayouts/slideLayout16.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sv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9.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3" Type="http://schemas.openxmlformats.org/officeDocument/2006/relationships/hyperlink" Target="https://www.haciendabogota.gov.co/shd/sites/default/files/documentos/II_01_111_con_15.pdf" TargetMode="External"/><Relationship Id="rId2" Type="http://schemas.openxmlformats.org/officeDocument/2006/relationships/chart" Target="../charts/chart1.xml"/><Relationship Id="rId1" Type="http://schemas.openxmlformats.org/officeDocument/2006/relationships/slideLayout" Target="../slideLayouts/slideLayout1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91.svg"/><Relationship Id="rId7" Type="http://schemas.openxmlformats.org/officeDocument/2006/relationships/image" Target="../media/image94.png"/><Relationship Id="rId2" Type="http://schemas.openxmlformats.org/officeDocument/2006/relationships/image" Target="../media/image90.png"/><Relationship Id="rId1" Type="http://schemas.openxmlformats.org/officeDocument/2006/relationships/slideLayout" Target="../slideLayouts/slideLayout16.xml"/><Relationship Id="rId6" Type="http://schemas.openxmlformats.org/officeDocument/2006/relationships/image" Target="../media/image93.png"/><Relationship Id="rId5" Type="http://schemas.microsoft.com/office/2007/relationships/hdphoto" Target="../media/hdphoto1.wdp"/><Relationship Id="rId4" Type="http://schemas.openxmlformats.org/officeDocument/2006/relationships/image" Target="../media/image92.png"/><Relationship Id="rId9" Type="http://schemas.openxmlformats.org/officeDocument/2006/relationships/image" Target="../media/image95.png"/></Relationships>
</file>

<file path=ppt/slides/_rels/slide73.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image" Target="../media/image96.png"/><Relationship Id="rId7" Type="http://schemas.openxmlformats.org/officeDocument/2006/relationships/hyperlink" Target="https://www.istockphoto.com/es/fotos/s%C3%ADmbolo-de-visto-bueno" TargetMode="External"/><Relationship Id="rId2" Type="http://schemas.openxmlformats.org/officeDocument/2006/relationships/chart" Target="../charts/chart15.xml"/><Relationship Id="rId1" Type="http://schemas.openxmlformats.org/officeDocument/2006/relationships/slideLayout" Target="../slideLayouts/slideLayout16.xml"/><Relationship Id="rId6" Type="http://schemas.openxmlformats.org/officeDocument/2006/relationships/image" Target="../media/image99.jpeg"/><Relationship Id="rId5" Type="http://schemas.openxmlformats.org/officeDocument/2006/relationships/image" Target="../media/image98.svg"/><Relationship Id="rId4" Type="http://schemas.openxmlformats.org/officeDocument/2006/relationships/image" Target="../media/image97.png"/></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chart" Target="../charts/chart17.xml"/><Relationship Id="rId1" Type="http://schemas.openxmlformats.org/officeDocument/2006/relationships/slideLayout" Target="../slideLayouts/slideLayout16.xml"/><Relationship Id="rId4" Type="http://schemas.openxmlformats.org/officeDocument/2006/relationships/image" Target="../media/image98.svg"/></Relationships>
</file>

<file path=ppt/slides/_rels/slide7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hyperlink" Target="https://www.haciendabogota.gov.co/es/sdh/rendicion-de-cuentas-la-ciudadania" TargetMode="External"/><Relationship Id="rId7" Type="http://schemas.openxmlformats.org/officeDocument/2006/relationships/image" Target="../media/image103.svg"/><Relationship Id="rId2" Type="http://schemas.openxmlformats.org/officeDocument/2006/relationships/hyperlink" Target="https://www.facebook.com/HaciendaBogota/videos/827736598211245/" TargetMode="External"/><Relationship Id="rId1" Type="http://schemas.openxmlformats.org/officeDocument/2006/relationships/slideLayout" Target="../slideLayouts/slideLayout16.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5.svg"/></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9.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9.xml"/><Relationship Id="rId5" Type="http://schemas.openxmlformats.org/officeDocument/2006/relationships/chart" Target="../charts/chart5.xml"/><Relationship Id="rId4" Type="http://schemas.openxmlformats.org/officeDocument/2006/relationships/chart" Target="../charts/char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Imagen 5" descr="Imagen en blanco y negro de una ciudad&#10;&#10;Descripción generada automáticamente">
            <a:extLst>
              <a:ext uri="{FF2B5EF4-FFF2-40B4-BE49-F238E27FC236}">
                <a16:creationId xmlns:a16="http://schemas.microsoft.com/office/drawing/2014/main" id="{F9A4B825-6AD9-99CD-9D0D-49AB13078F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12" r="5745"/>
          <a:stretch>
            <a:fillRect/>
          </a:stretch>
        </p:blipFill>
        <p:spPr bwMode="auto">
          <a:xfrm>
            <a:off x="550863" y="11196"/>
            <a:ext cx="6300000" cy="6831814"/>
          </a:xfrm>
          <a:prstGeom prst="rect">
            <a:avLst/>
          </a:prstGeom>
          <a:noFill/>
          <a:ln>
            <a:noFill/>
          </a:ln>
          <a:scene3d>
            <a:camera prst="orthographicFront"/>
            <a:lightRig rig="threePt" dir="t"/>
          </a:scene3d>
          <a:sp3d>
            <a:bevelT w="165100" prst="coolSlan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094365C8-4D18-E8C5-B0AB-B30289E05737}"/>
              </a:ext>
            </a:extLst>
          </p:cNvPr>
          <p:cNvGrpSpPr/>
          <p:nvPr/>
        </p:nvGrpSpPr>
        <p:grpSpPr>
          <a:xfrm>
            <a:off x="6706348" y="1133469"/>
            <a:ext cx="5472000" cy="4896000"/>
            <a:chOff x="6782954" y="1008623"/>
            <a:chExt cx="4802188" cy="4202112"/>
          </a:xfrm>
        </p:grpSpPr>
        <p:sp>
          <p:nvSpPr>
            <p:cNvPr id="7" name="Rectángulo 6">
              <a:extLst>
                <a:ext uri="{FF2B5EF4-FFF2-40B4-BE49-F238E27FC236}">
                  <a16:creationId xmlns:a16="http://schemas.microsoft.com/office/drawing/2014/main" id="{91565AE9-8A54-5F69-E852-18C1E4164E46}"/>
                </a:ext>
              </a:extLst>
            </p:cNvPr>
            <p:cNvSpPr/>
            <p:nvPr/>
          </p:nvSpPr>
          <p:spPr>
            <a:xfrm>
              <a:off x="6782954" y="1008623"/>
              <a:ext cx="4802188" cy="4202112"/>
            </a:xfrm>
            <a:prstGeom prst="rect">
              <a:avLst/>
            </a:prstGeom>
            <a:solidFill>
              <a:srgbClr val="F7B036"/>
            </a:solidFill>
            <a:ln>
              <a:solidFill>
                <a:srgbClr val="FFC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pic>
          <p:nvPicPr>
            <p:cNvPr id="16" name="Gráfico 15">
              <a:extLst>
                <a:ext uri="{FF2B5EF4-FFF2-40B4-BE49-F238E27FC236}">
                  <a16:creationId xmlns:a16="http://schemas.microsoft.com/office/drawing/2014/main" id="{D37F79BC-82FB-6951-613B-A8D567E51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39050" y="4324350"/>
              <a:ext cx="3260725" cy="695325"/>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9" name="CuadroTexto 18">
              <a:extLst>
                <a:ext uri="{FF2B5EF4-FFF2-40B4-BE49-F238E27FC236}">
                  <a16:creationId xmlns:a16="http://schemas.microsoft.com/office/drawing/2014/main" id="{62175FBF-9D09-CBFE-599E-212B54C5E415}"/>
                </a:ext>
              </a:extLst>
            </p:cNvPr>
            <p:cNvSpPr txBox="1">
              <a:spLocks noChangeArrowheads="1"/>
            </p:cNvSpPr>
            <p:nvPr/>
          </p:nvSpPr>
          <p:spPr bwMode="auto">
            <a:xfrm>
              <a:off x="7345723" y="3319522"/>
              <a:ext cx="3676650" cy="52322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MX" sz="2800" b="0" i="0" u="none" strike="noStrike">
                  <a:solidFill>
                    <a:srgbClr val="000000"/>
                  </a:solidFill>
                  <a:effectLst/>
                  <a:latin typeface="Arial Narrow" panose="020B0606020202030204" pitchFamily="34" charset="0"/>
                </a:rPr>
                <a:t>Bogotá D.C., Julio de 2022</a:t>
              </a:r>
              <a:r>
                <a:rPr lang="es-MX" sz="2800" b="0" i="0">
                  <a:solidFill>
                    <a:srgbClr val="000000"/>
                  </a:solidFill>
                  <a:effectLst/>
                  <a:latin typeface="Arial Narrow" panose="020B0606020202030204" pitchFamily="34" charset="0"/>
                </a:rPr>
                <a:t>​</a:t>
              </a:r>
              <a:endParaRPr lang="es-CO" altLang="es-CO" sz="2800" b="1">
                <a:latin typeface="Arial" panose="020B0604020202020204" pitchFamily="34" charset="0"/>
                <a:cs typeface="Arial" panose="020B0604020202020204" pitchFamily="34" charset="0"/>
              </a:endParaRPr>
            </a:p>
          </p:txBody>
        </p:sp>
      </p:grpSp>
      <p:sp>
        <p:nvSpPr>
          <p:cNvPr id="13" name="Rectángulo 12">
            <a:extLst>
              <a:ext uri="{FF2B5EF4-FFF2-40B4-BE49-F238E27FC236}">
                <a16:creationId xmlns:a16="http://schemas.microsoft.com/office/drawing/2014/main" id="{016BEF05-C3D5-6DCA-C4C4-8F2F14D4A6A6}"/>
              </a:ext>
            </a:extLst>
          </p:cNvPr>
          <p:cNvSpPr/>
          <p:nvPr/>
        </p:nvSpPr>
        <p:spPr>
          <a:xfrm>
            <a:off x="-33338" y="1343025"/>
            <a:ext cx="584201" cy="4202113"/>
          </a:xfrm>
          <a:prstGeom prst="rect">
            <a:avLst/>
          </a:prstGeom>
          <a:solidFill>
            <a:srgbClr val="CA1E25"/>
          </a:solidFill>
          <a:ln>
            <a:noFill/>
          </a:ln>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8196" name="CuadroTexto 13">
            <a:extLst>
              <a:ext uri="{FF2B5EF4-FFF2-40B4-BE49-F238E27FC236}">
                <a16:creationId xmlns:a16="http://schemas.microsoft.com/office/drawing/2014/main" id="{41F5F78C-D827-CE32-1059-D215E5E39ED5}"/>
              </a:ext>
            </a:extLst>
          </p:cNvPr>
          <p:cNvSpPr txBox="1">
            <a:spLocks noChangeArrowheads="1"/>
          </p:cNvSpPr>
          <p:nvPr/>
        </p:nvSpPr>
        <p:spPr bwMode="auto">
          <a:xfrm>
            <a:off x="7011554" y="1313033"/>
            <a:ext cx="45735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MX" altLang="es-CO" sz="4000" b="1" dirty="0">
                <a:latin typeface="Arial"/>
                <a:cs typeface="Arial"/>
              </a:rPr>
              <a:t>Informe </a:t>
            </a:r>
            <a:r>
              <a:rPr lang="es-MX" altLang="es-CO" sz="4000" b="1" dirty="0" err="1">
                <a:latin typeface="Arial"/>
                <a:cs typeface="Arial"/>
              </a:rPr>
              <a:t>RdC</a:t>
            </a:r>
            <a:endParaRPr lang="es-MX" altLang="es-CO" sz="4000" b="1" dirty="0" err="1">
              <a:latin typeface="Arial" panose="020B0604020202020204" pitchFamily="34" charset="0"/>
              <a:cs typeface="Arial" panose="020B0604020202020204" pitchFamily="34" charset="0"/>
            </a:endParaRPr>
          </a:p>
          <a:p>
            <a:pPr algn="ctr" eaLnBrk="1" hangingPunct="1"/>
            <a:r>
              <a:rPr lang="es-MX" altLang="es-CO" sz="4000" b="1" dirty="0">
                <a:latin typeface="Arial"/>
                <a:cs typeface="Arial"/>
              </a:rPr>
              <a:t>Secretaría de Hacienda​</a:t>
            </a:r>
            <a:endParaRPr lang="es-CO" altLang="es-CO" sz="4000" b="1" dirty="0">
              <a:latin typeface="Arial"/>
              <a:cs typeface="Arial"/>
            </a:endParaRPr>
          </a:p>
        </p:txBody>
      </p:sp>
      <p:pic>
        <p:nvPicPr>
          <p:cNvPr id="18" name="Gráfico 17">
            <a:extLst>
              <a:ext uri="{FF2B5EF4-FFF2-40B4-BE49-F238E27FC236}">
                <a16:creationId xmlns:a16="http://schemas.microsoft.com/office/drawing/2014/main" id="{6F60AE73-B773-AAA2-3C87-D2E939B368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6897254" y="3535432"/>
            <a:ext cx="4802188"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a:extLst>
              <a:ext uri="{FF2B5EF4-FFF2-40B4-BE49-F238E27FC236}">
                <a16:creationId xmlns:a16="http://schemas.microsoft.com/office/drawing/2014/main" id="{E3FD46B5-DD06-C158-A3C4-8F434C520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98348" y="13526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E109D57E-7940-BFA9-A77C-D9D27BC01266}"/>
              </a:ext>
            </a:extLst>
          </p:cNvPr>
          <p:cNvSpPr>
            <a:spLocks noGrp="1"/>
          </p:cNvSpPr>
          <p:nvPr>
            <p:ph type="title"/>
          </p:nvPr>
        </p:nvSpPr>
        <p:spPr>
          <a:xfrm>
            <a:off x="0" y="408524"/>
            <a:ext cx="8820000" cy="828000"/>
          </a:xfrm>
        </p:spPr>
        <p:txBody>
          <a:bodyPr anchor="ctr"/>
          <a:lstStyle/>
          <a:p>
            <a:pPr eaLnBrk="0" hangingPunct="0"/>
            <a:r>
              <a:rPr lang="es-CO" sz="3600" spc="-130">
                <a:solidFill>
                  <a:srgbClr val="C00000"/>
                </a:solidFill>
                <a:latin typeface="Calibri" panose="020F0502020204030204" pitchFamily="34" charset="0"/>
                <a:cs typeface="Calibri" panose="020F0502020204030204" pitchFamily="34" charset="0"/>
              </a:rPr>
              <a:t>Ejecución presupuestal Proyectos 2022 –SHD</a:t>
            </a:r>
          </a:p>
          <a:p>
            <a:pPr rtl="0" eaLnBrk="1" latinLnBrk="0" hangingPunct="1"/>
            <a:r>
              <a:rPr lang="es-CO" sz="1600" spc="-130">
                <a:solidFill>
                  <a:srgbClr val="C00000"/>
                </a:solidFill>
                <a:latin typeface="Calibri" panose="020F0502020204030204" pitchFamily="34" charset="0"/>
                <a:cs typeface="Calibri" panose="020F0502020204030204" pitchFamily="34" charset="0"/>
              </a:rPr>
              <a:t>Corte junio de 2022</a:t>
            </a:r>
          </a:p>
        </p:txBody>
      </p:sp>
      <p:graphicFrame>
        <p:nvGraphicFramePr>
          <p:cNvPr id="7" name="Objeto 6">
            <a:extLst>
              <a:ext uri="{FF2B5EF4-FFF2-40B4-BE49-F238E27FC236}">
                <a16:creationId xmlns:a16="http://schemas.microsoft.com/office/drawing/2014/main" id="{280458B8-97B6-A95F-EA2F-CA18CD82D08E}"/>
              </a:ext>
            </a:extLst>
          </p:cNvPr>
          <p:cNvGraphicFramePr>
            <a:graphicFrameLocks noChangeAspect="1"/>
          </p:cNvGraphicFramePr>
          <p:nvPr>
            <p:extLst>
              <p:ext uri="{D42A27DB-BD31-4B8C-83A1-F6EECF244321}">
                <p14:modId xmlns:p14="http://schemas.microsoft.com/office/powerpoint/2010/main" val="3779547857"/>
              </p:ext>
            </p:extLst>
          </p:nvPr>
        </p:nvGraphicFramePr>
        <p:xfrm>
          <a:off x="431248" y="1509101"/>
          <a:ext cx="11057341" cy="3839797"/>
        </p:xfrm>
        <a:graphic>
          <a:graphicData uri="http://schemas.openxmlformats.org/presentationml/2006/ole">
            <mc:AlternateContent xmlns:mc="http://schemas.openxmlformats.org/markup-compatibility/2006">
              <mc:Choice xmlns:v="urn:schemas-microsoft-com:vml" Requires="v">
                <p:oleObj spid="_x0000_s2050" name="Worksheet" r:id="rId3" imgW="6610345" imgH="2295615" progId="Excel.Sheet.12">
                  <p:embed/>
                </p:oleObj>
              </mc:Choice>
              <mc:Fallback>
                <p:oleObj name="Worksheet" r:id="rId3" imgW="6610345" imgH="2295615" progId="Excel.Sheet.12">
                  <p:embed/>
                  <p:pic>
                    <p:nvPicPr>
                      <p:cNvPr id="7" name="Objeto 6">
                        <a:extLst>
                          <a:ext uri="{FF2B5EF4-FFF2-40B4-BE49-F238E27FC236}">
                            <a16:creationId xmlns:a16="http://schemas.microsoft.com/office/drawing/2014/main" id="{280458B8-97B6-A95F-EA2F-CA18CD82D08E}"/>
                          </a:ext>
                        </a:extLst>
                      </p:cNvPr>
                      <p:cNvPicPr/>
                      <p:nvPr/>
                    </p:nvPicPr>
                    <p:blipFill>
                      <a:blip r:embed="rId4"/>
                      <a:stretch>
                        <a:fillRect/>
                      </a:stretch>
                    </p:blipFill>
                    <p:spPr>
                      <a:xfrm>
                        <a:off x="431248" y="1509101"/>
                        <a:ext cx="11057341" cy="3839797"/>
                      </a:xfrm>
                      <a:prstGeom prst="rect">
                        <a:avLst/>
                      </a:prstGeom>
                    </p:spPr>
                  </p:pic>
                </p:oleObj>
              </mc:Fallback>
            </mc:AlternateContent>
          </a:graphicData>
        </a:graphic>
      </p:graphicFrame>
    </p:spTree>
    <p:extLst>
      <p:ext uri="{BB962C8B-B14F-4D97-AF65-F5344CB8AC3E}">
        <p14:creationId xmlns:p14="http://schemas.microsoft.com/office/powerpoint/2010/main" val="19118167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691050"/>
            <a:ext cx="10515600" cy="1260000"/>
          </a:xfrm>
        </p:spPr>
        <p:txBody>
          <a:bodyPr anchor="ctr"/>
          <a:lstStyle/>
          <a:p>
            <a:pPr algn="ctr"/>
            <a:r>
              <a:rPr lang="es-MX" sz="3600">
                <a:latin typeface="Calibri" panose="020F0502020204030204" pitchFamily="34" charset="0"/>
                <a:cs typeface="Calibri" panose="020F0502020204030204" pitchFamily="34" charset="0"/>
              </a:rPr>
              <a:t>ESTADO DE SITUACIÓN FINANCIERA 2022</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121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a 17">
            <a:extLst>
              <a:ext uri="{FF2B5EF4-FFF2-40B4-BE49-F238E27FC236}">
                <a16:creationId xmlns:a16="http://schemas.microsoft.com/office/drawing/2014/main" id="{6BFD3F5E-6BF8-4DA7-9E16-1759515169F1}"/>
              </a:ext>
            </a:extLst>
          </p:cNvPr>
          <p:cNvGraphicFramePr>
            <a:graphicFrameLocks noGrp="1"/>
          </p:cNvGraphicFramePr>
          <p:nvPr>
            <p:extLst>
              <p:ext uri="{D42A27DB-BD31-4B8C-83A1-F6EECF244321}">
                <p14:modId xmlns:p14="http://schemas.microsoft.com/office/powerpoint/2010/main" val="3592134343"/>
              </p:ext>
            </p:extLst>
          </p:nvPr>
        </p:nvGraphicFramePr>
        <p:xfrm>
          <a:off x="443366" y="2478469"/>
          <a:ext cx="4677273" cy="1793184"/>
        </p:xfrm>
        <a:graphic>
          <a:graphicData uri="http://schemas.openxmlformats.org/drawingml/2006/table">
            <a:tbl>
              <a:tblPr bandRow="1">
                <a:tableStyleId>{00A15C55-8517-42AA-B614-E9B94910E393}</a:tableStyleId>
              </a:tblPr>
              <a:tblGrid>
                <a:gridCol w="1877803">
                  <a:extLst>
                    <a:ext uri="{9D8B030D-6E8A-4147-A177-3AD203B41FA5}">
                      <a16:colId xmlns:a16="http://schemas.microsoft.com/office/drawing/2014/main" val="3242415368"/>
                    </a:ext>
                  </a:extLst>
                </a:gridCol>
                <a:gridCol w="1392702">
                  <a:extLst>
                    <a:ext uri="{9D8B030D-6E8A-4147-A177-3AD203B41FA5}">
                      <a16:colId xmlns:a16="http://schemas.microsoft.com/office/drawing/2014/main" val="1518750031"/>
                    </a:ext>
                  </a:extLst>
                </a:gridCol>
                <a:gridCol w="1406768">
                  <a:extLst>
                    <a:ext uri="{9D8B030D-6E8A-4147-A177-3AD203B41FA5}">
                      <a16:colId xmlns:a16="http://schemas.microsoft.com/office/drawing/2014/main" val="20002"/>
                    </a:ext>
                  </a:extLst>
                </a:gridCol>
              </a:tblGrid>
              <a:tr h="448296">
                <a:tc>
                  <a:txBody>
                    <a:bodyPr/>
                    <a:lstStyle/>
                    <a:p>
                      <a:endParaRPr lang="es-CO" sz="2000" b="1">
                        <a:latin typeface="Calibri" panose="020F0502020204030204" pitchFamily="34" charset="0"/>
                        <a:cs typeface="Calibri" panose="020F0502020204030204" pitchFamily="34" charset="0"/>
                      </a:endParaRPr>
                    </a:p>
                  </a:txBody>
                  <a:tcPr/>
                </a:tc>
                <a:tc>
                  <a:txBody>
                    <a:bodyPr/>
                    <a:lstStyle/>
                    <a:p>
                      <a:pPr algn="ctr"/>
                      <a:r>
                        <a:rPr lang="es-CO" sz="2000" b="1">
                          <a:latin typeface="Calibri" panose="020F0502020204030204" pitchFamily="34" charset="0"/>
                          <a:cs typeface="Calibri" panose="020F0502020204030204" pitchFamily="34" charset="0"/>
                        </a:rPr>
                        <a:t>MAY-2022</a:t>
                      </a:r>
                    </a:p>
                  </a:txBody>
                  <a:tcPr/>
                </a:tc>
                <a:tc>
                  <a:txBody>
                    <a:bodyPr/>
                    <a:lstStyle/>
                    <a:p>
                      <a:pPr algn="ctr"/>
                      <a:r>
                        <a:rPr lang="es-CO" sz="2000" b="1">
                          <a:latin typeface="Calibri" panose="020F0502020204030204" pitchFamily="34" charset="0"/>
                          <a:cs typeface="Calibri" panose="020F0502020204030204" pitchFamily="34" charset="0"/>
                        </a:rPr>
                        <a:t>MAY-2021</a:t>
                      </a:r>
                      <a:endParaRPr lang="es-ES" sz="200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000"/>
                  </a:ext>
                </a:extLst>
              </a:tr>
              <a:tr h="448296">
                <a:tc>
                  <a:txBody>
                    <a:bodyPr/>
                    <a:lstStyle/>
                    <a:p>
                      <a:r>
                        <a:rPr lang="es-CO" sz="2000">
                          <a:latin typeface="Calibri" panose="020F0502020204030204" pitchFamily="34" charset="0"/>
                          <a:cs typeface="Calibri" panose="020F0502020204030204" pitchFamily="34" charset="0"/>
                        </a:rPr>
                        <a:t>ACTIVO</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28,2</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22,1</a:t>
                      </a:r>
                      <a:endParaRPr lang="es-CO" sz="20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92719662"/>
                  </a:ext>
                </a:extLst>
              </a:tr>
              <a:tr h="448296">
                <a:tc>
                  <a:txBody>
                    <a:bodyPr/>
                    <a:lstStyle/>
                    <a:p>
                      <a:r>
                        <a:rPr lang="es-CO" sz="2000">
                          <a:latin typeface="Calibri" panose="020F0502020204030204" pitchFamily="34" charset="0"/>
                          <a:cs typeface="Calibri" panose="020F0502020204030204" pitchFamily="34" charset="0"/>
                        </a:rPr>
                        <a:t>PASIVO</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11,2</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6,9</a:t>
                      </a:r>
                      <a:endParaRPr lang="es-CO" sz="20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50565357"/>
                  </a:ext>
                </a:extLst>
              </a:tr>
              <a:tr h="448296">
                <a:tc>
                  <a:txBody>
                    <a:bodyPr/>
                    <a:lstStyle/>
                    <a:p>
                      <a:r>
                        <a:rPr lang="es-CO" sz="2000">
                          <a:latin typeface="Calibri" panose="020F0502020204030204" pitchFamily="34" charset="0"/>
                          <a:cs typeface="Calibri" panose="020F0502020204030204" pitchFamily="34" charset="0"/>
                        </a:rPr>
                        <a:t>PATRIMONIO</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17,0</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15,2</a:t>
                      </a:r>
                      <a:endParaRPr lang="es-CO" sz="20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36237923"/>
                  </a:ext>
                </a:extLst>
              </a:tr>
            </a:tbl>
          </a:graphicData>
        </a:graphic>
      </p:graphicFrame>
      <p:graphicFrame>
        <p:nvGraphicFramePr>
          <p:cNvPr id="20" name="Diagrama 19">
            <a:extLst>
              <a:ext uri="{FF2B5EF4-FFF2-40B4-BE49-F238E27FC236}">
                <a16:creationId xmlns:a16="http://schemas.microsoft.com/office/drawing/2014/main" id="{3EEFEAE4-7E19-4C77-A263-80F0925DB943}"/>
              </a:ext>
            </a:extLst>
          </p:cNvPr>
          <p:cNvGraphicFramePr/>
          <p:nvPr>
            <p:extLst>
              <p:ext uri="{D42A27DB-BD31-4B8C-83A1-F6EECF244321}">
                <p14:modId xmlns:p14="http://schemas.microsoft.com/office/powerpoint/2010/main" val="478565399"/>
              </p:ext>
            </p:extLst>
          </p:nvPr>
        </p:nvGraphicFramePr>
        <p:xfrm>
          <a:off x="4647646" y="1726429"/>
          <a:ext cx="7767792" cy="3864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1" name="Título 1">
            <a:extLst>
              <a:ext uri="{FF2B5EF4-FFF2-40B4-BE49-F238E27FC236}">
                <a16:creationId xmlns:a16="http://schemas.microsoft.com/office/drawing/2014/main" id="{DB109750-75DC-4D6A-A5E6-B927B98CC517}"/>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22" name="Rectángulo 21">
            <a:extLst>
              <a:ext uri="{FF2B5EF4-FFF2-40B4-BE49-F238E27FC236}">
                <a16:creationId xmlns:a16="http://schemas.microsoft.com/office/drawing/2014/main" id="{8A502D02-64CD-4391-A387-BD75F0B5B23F}"/>
              </a:ext>
            </a:extLst>
          </p:cNvPr>
          <p:cNvSpPr/>
          <p:nvPr/>
        </p:nvSpPr>
        <p:spPr>
          <a:xfrm>
            <a:off x="6787691" y="1290022"/>
            <a:ext cx="5104636" cy="407035"/>
          </a:xfrm>
          <a:prstGeom prst="rect">
            <a:avLst/>
          </a:prstGeom>
        </p:spPr>
        <p:txBody>
          <a:bodyPr wrap="square">
            <a:spAutoFit/>
          </a:bodyPr>
          <a:lstStyle/>
          <a:p>
            <a:pPr algn="ctr">
              <a:lnSpc>
                <a:spcPct val="107000"/>
              </a:lnSpc>
              <a:spcAft>
                <a:spcPts val="800"/>
              </a:spcAft>
            </a:pPr>
            <a:r>
              <a:rPr lang="es-CO" sz="2000" b="1">
                <a:cs typeface="Calibri" panose="020F0502020204030204" pitchFamily="34" charset="0"/>
              </a:rPr>
              <a:t>PRINCIPALES PARTIDAS</a:t>
            </a:r>
          </a:p>
        </p:txBody>
      </p:sp>
      <p:pic>
        <p:nvPicPr>
          <p:cNvPr id="23" name="Imagen 22">
            <a:extLst>
              <a:ext uri="{FF2B5EF4-FFF2-40B4-BE49-F238E27FC236}">
                <a16:creationId xmlns:a16="http://schemas.microsoft.com/office/drawing/2014/main" id="{98095F6D-D59E-43A4-9D6B-608C6DAB4E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0232" y="1726429"/>
            <a:ext cx="1611131" cy="1671112"/>
          </a:xfrm>
          <a:prstGeom prst="rect">
            <a:avLst/>
          </a:prstGeom>
        </p:spPr>
      </p:pic>
      <p:pic>
        <p:nvPicPr>
          <p:cNvPr id="24" name="Imagen 23">
            <a:extLst>
              <a:ext uri="{FF2B5EF4-FFF2-40B4-BE49-F238E27FC236}">
                <a16:creationId xmlns:a16="http://schemas.microsoft.com/office/drawing/2014/main" id="{1109225B-5245-47C9-BAD0-8BFA9159B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60232" y="3551072"/>
            <a:ext cx="1737264" cy="1671112"/>
          </a:xfrm>
          <a:prstGeom prst="rect">
            <a:avLst/>
          </a:prstGeom>
        </p:spPr>
      </p:pic>
      <p:sp>
        <p:nvSpPr>
          <p:cNvPr id="3" name="Subtítulo 2">
            <a:extLst>
              <a:ext uri="{FF2B5EF4-FFF2-40B4-BE49-F238E27FC236}">
                <a16:creationId xmlns:a16="http://schemas.microsoft.com/office/drawing/2014/main" id="{2E6A0B8A-620B-2F43-20FB-E5DE532CB991}"/>
              </a:ext>
            </a:extLst>
          </p:cNvPr>
          <p:cNvSpPr>
            <a:spLocks noGrp="1"/>
          </p:cNvSpPr>
          <p:nvPr>
            <p:ph type="subTitle" idx="1"/>
          </p:nvPr>
        </p:nvSpPr>
        <p:spPr>
          <a:xfrm>
            <a:off x="114531" y="228890"/>
            <a:ext cx="8417011" cy="13440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0" hangingPunct="0">
              <a:spcBef>
                <a:spcPct val="0"/>
              </a:spcBef>
            </a:pPr>
            <a:r>
              <a:rPr lang="es-MX" sz="3600" spc="-130" dirty="0">
                <a:solidFill>
                  <a:srgbClr val="C00000"/>
                </a:solidFill>
                <a:latin typeface="Calibri" panose="020F0502020204030204" pitchFamily="34" charset="0"/>
                <a:cs typeface="Calibri" panose="020F0502020204030204" pitchFamily="34" charset="0"/>
              </a:rPr>
              <a:t>Estado De Situación Financiera</a:t>
            </a:r>
          </a:p>
          <a:p>
            <a:pPr eaLnBrk="0" hangingPunct="0">
              <a:spcBef>
                <a:spcPct val="0"/>
              </a:spcBef>
            </a:pPr>
            <a:endParaRPr lang="es-MX" sz="3600" spc="-130" dirty="0">
              <a:solidFill>
                <a:srgbClr val="C00000"/>
              </a:solidFill>
              <a:latin typeface="Calibri" panose="020F0502020204030204" pitchFamily="34" charset="0"/>
              <a:cs typeface="Calibri" panose="020F0502020204030204" pitchFamily="34" charset="0"/>
            </a:endParaRPr>
          </a:p>
          <a:p>
            <a:pPr>
              <a:spcBef>
                <a:spcPct val="0"/>
              </a:spcBef>
            </a:pPr>
            <a:r>
              <a:rPr lang="es-CO" sz="1600" spc="-130" dirty="0">
                <a:solidFill>
                  <a:srgbClr val="C00000"/>
                </a:solidFill>
                <a:latin typeface="Calibri" panose="020F0502020204030204" pitchFamily="34" charset="0"/>
                <a:cs typeface="Calibri" panose="020F0502020204030204" pitchFamily="34" charset="0"/>
              </a:rPr>
              <a:t>corte 31 de mayo de 2022.</a:t>
            </a:r>
            <a:r>
              <a:rPr lang="es-ES" sz="1600" spc="-130" dirty="0">
                <a:solidFill>
                  <a:srgbClr val="C00000"/>
                </a:solidFill>
                <a:latin typeface="Calibri" panose="020F0502020204030204" pitchFamily="34" charset="0"/>
                <a:cs typeface="Calibri" panose="020F0502020204030204" pitchFamily="34" charset="0"/>
              </a:rPr>
              <a:t>  (</a:t>
            </a:r>
            <a:r>
              <a:rPr lang="es-419" sz="1600" spc="-130" dirty="0">
                <a:solidFill>
                  <a:srgbClr val="C00000"/>
                </a:solidFill>
                <a:latin typeface="Calibri" panose="020F0502020204030204" pitchFamily="34" charset="0"/>
                <a:cs typeface="Calibri" panose="020F0502020204030204" pitchFamily="34" charset="0"/>
              </a:rPr>
              <a:t>Cifras en Billones de pesos)</a:t>
            </a:r>
          </a:p>
          <a:p>
            <a:pPr>
              <a:spcBef>
                <a:spcPct val="0"/>
              </a:spcBef>
            </a:pPr>
            <a:endParaRPr lang="es-CO" sz="3200" spc="-130" dirty="0">
              <a:solidFill>
                <a:srgbClr val="C00000"/>
              </a:solidFill>
              <a:latin typeface="Tahoma"/>
              <a:cs typeface="Tahoma"/>
            </a:endParaRPr>
          </a:p>
        </p:txBody>
      </p:sp>
    </p:spTree>
    <p:extLst>
      <p:ext uri="{BB962C8B-B14F-4D97-AF65-F5344CB8AC3E}">
        <p14:creationId xmlns:p14="http://schemas.microsoft.com/office/powerpoint/2010/main" val="2984167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1112EA-85E8-404C-9AEB-B7E11A87E629}"/>
              </a:ext>
            </a:extLst>
          </p:cNvPr>
          <p:cNvSpPr txBox="1">
            <a:spLocks/>
          </p:cNvSpPr>
          <p:nvPr/>
        </p:nvSpPr>
        <p:spPr>
          <a:xfrm>
            <a:off x="8683027" y="873966"/>
            <a:ext cx="2403022" cy="414121"/>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r"/>
            <a:r>
              <a:rPr lang="es-419" sz="1400">
                <a:solidFill>
                  <a:srgbClr val="C00000"/>
                </a:solidFill>
                <a:latin typeface="+mn-lt"/>
                <a:ea typeface="+mn-ea"/>
                <a:cs typeface="+mn-cs"/>
              </a:rPr>
              <a:t>(Cifras en Billones de pesos)</a:t>
            </a:r>
            <a:endParaRPr lang="es-419" sz="1400">
              <a:solidFill>
                <a:srgbClr val="C00000"/>
              </a:solidFill>
              <a:latin typeface="+mn-lt"/>
              <a:ea typeface="+mn-ea"/>
              <a:cs typeface="Calibri"/>
            </a:endParaRPr>
          </a:p>
        </p:txBody>
      </p:sp>
      <p:graphicFrame>
        <p:nvGraphicFramePr>
          <p:cNvPr id="3" name="Tabla 2">
            <a:extLst>
              <a:ext uri="{FF2B5EF4-FFF2-40B4-BE49-F238E27FC236}">
                <a16:creationId xmlns:a16="http://schemas.microsoft.com/office/drawing/2014/main" id="{4AD31580-58B8-45EC-9A2D-17DAD5380810}"/>
              </a:ext>
            </a:extLst>
          </p:cNvPr>
          <p:cNvGraphicFramePr>
            <a:graphicFrameLocks noGrp="1"/>
          </p:cNvGraphicFramePr>
          <p:nvPr>
            <p:extLst>
              <p:ext uri="{D42A27DB-BD31-4B8C-83A1-F6EECF244321}">
                <p14:modId xmlns:p14="http://schemas.microsoft.com/office/powerpoint/2010/main" val="1928692481"/>
              </p:ext>
            </p:extLst>
          </p:nvPr>
        </p:nvGraphicFramePr>
        <p:xfrm>
          <a:off x="279458" y="2413828"/>
          <a:ext cx="4140238" cy="2015448"/>
        </p:xfrm>
        <a:graphic>
          <a:graphicData uri="http://schemas.openxmlformats.org/drawingml/2006/table">
            <a:tbl>
              <a:tblPr bandRow="1">
                <a:tableStyleId>{00A15C55-8517-42AA-B614-E9B94910E393}</a:tableStyleId>
              </a:tblPr>
              <a:tblGrid>
                <a:gridCol w="1844764">
                  <a:extLst>
                    <a:ext uri="{9D8B030D-6E8A-4147-A177-3AD203B41FA5}">
                      <a16:colId xmlns:a16="http://schemas.microsoft.com/office/drawing/2014/main" val="3242415368"/>
                    </a:ext>
                  </a:extLst>
                </a:gridCol>
                <a:gridCol w="1052845">
                  <a:extLst>
                    <a:ext uri="{9D8B030D-6E8A-4147-A177-3AD203B41FA5}">
                      <a16:colId xmlns:a16="http://schemas.microsoft.com/office/drawing/2014/main" val="1518750031"/>
                    </a:ext>
                  </a:extLst>
                </a:gridCol>
                <a:gridCol w="1242629">
                  <a:extLst>
                    <a:ext uri="{9D8B030D-6E8A-4147-A177-3AD203B41FA5}">
                      <a16:colId xmlns:a16="http://schemas.microsoft.com/office/drawing/2014/main" val="20002"/>
                    </a:ext>
                  </a:extLst>
                </a:gridCol>
              </a:tblGrid>
              <a:tr h="448296">
                <a:tc>
                  <a:txBody>
                    <a:bodyPr/>
                    <a:lstStyle/>
                    <a:p>
                      <a:endParaRPr lang="es-CO" sz="2000" b="0">
                        <a:latin typeface="Calibri" panose="020F0502020204030204" pitchFamily="34" charset="0"/>
                        <a:cs typeface="Calibri" panose="020F0502020204030204" pitchFamily="34" charset="0"/>
                      </a:endParaRPr>
                    </a:p>
                  </a:txBody>
                  <a:tcPr/>
                </a:tc>
                <a:tc>
                  <a:txBody>
                    <a:bodyPr/>
                    <a:lstStyle/>
                    <a:p>
                      <a:pPr algn="ctr"/>
                      <a:r>
                        <a:rPr lang="es-CO" sz="1900" b="1">
                          <a:latin typeface="Arial Rounded MT Bold"/>
                        </a:rPr>
                        <a:t>MAY-2022</a:t>
                      </a:r>
                      <a:endParaRPr lang="es-CO" sz="1900" b="1">
                        <a:latin typeface="Arial Rounded MT Bold" panose="020F0704030504030204" pitchFamily="34" charset="0"/>
                      </a:endParaRPr>
                    </a:p>
                  </a:txBody>
                  <a:tcPr/>
                </a:tc>
                <a:tc>
                  <a:txBody>
                    <a:bodyPr/>
                    <a:lstStyle/>
                    <a:p>
                      <a:pPr algn="ctr"/>
                      <a:r>
                        <a:rPr lang="es-CO" sz="1900" b="1">
                          <a:latin typeface="Arial Rounded MT Bold"/>
                        </a:rPr>
                        <a:t>MAY-2021</a:t>
                      </a:r>
                      <a:endParaRPr lang="es-CO" sz="1900" b="1">
                        <a:latin typeface="Arial Rounded MT Bold" panose="020F0704030504030204" pitchFamily="34" charset="0"/>
                      </a:endParaRPr>
                    </a:p>
                  </a:txBody>
                  <a:tcPr/>
                </a:tc>
                <a:extLst>
                  <a:ext uri="{0D108BD9-81ED-4DB2-BD59-A6C34878D82A}">
                    <a16:rowId xmlns:a16="http://schemas.microsoft.com/office/drawing/2014/main" val="10000"/>
                  </a:ext>
                </a:extLst>
              </a:tr>
              <a:tr h="448296">
                <a:tc>
                  <a:txBody>
                    <a:bodyPr/>
                    <a:lstStyle/>
                    <a:p>
                      <a:r>
                        <a:rPr lang="es-CO" sz="1900" b="0">
                          <a:latin typeface="Arial Rounded MT Bold"/>
                        </a:rPr>
                        <a:t>INGRESOS</a:t>
                      </a:r>
                    </a:p>
                  </a:txBody>
                  <a:tcPr/>
                </a:tc>
                <a:tc>
                  <a:txBody>
                    <a:bodyPr/>
                    <a:lstStyle/>
                    <a:p>
                      <a:pPr algn="l"/>
                      <a:r>
                        <a:rPr lang="es-CO" sz="1900">
                          <a:latin typeface="Arial Rounded MT Bold"/>
                        </a:rPr>
                        <a:t>$ 11,7</a:t>
                      </a:r>
                      <a:endParaRPr lang="es-CO" sz="1900" b="1">
                        <a:latin typeface="Arial Rounded MT Bold" panose="020F0704030504030204" pitchFamily="34" charset="0"/>
                      </a:endParaRPr>
                    </a:p>
                  </a:txBody>
                  <a:tcPr/>
                </a:tc>
                <a:tc>
                  <a:txBody>
                    <a:bodyPr/>
                    <a:lstStyle/>
                    <a:p>
                      <a:pPr algn="l"/>
                      <a:r>
                        <a:rPr lang="es-CO" sz="1900">
                          <a:latin typeface="Arial Rounded MT Bold"/>
                        </a:rPr>
                        <a:t>$     6,2</a:t>
                      </a:r>
                      <a:endParaRPr lang="es-CO" sz="1900" b="1">
                        <a:latin typeface="Arial Rounded MT Bold" panose="020F0704030504030204" pitchFamily="34" charset="0"/>
                      </a:endParaRPr>
                    </a:p>
                  </a:txBody>
                  <a:tcPr/>
                </a:tc>
                <a:extLst>
                  <a:ext uri="{0D108BD9-81ED-4DB2-BD59-A6C34878D82A}">
                    <a16:rowId xmlns:a16="http://schemas.microsoft.com/office/drawing/2014/main" val="2992719662"/>
                  </a:ext>
                </a:extLst>
              </a:tr>
              <a:tr h="448296">
                <a:tc>
                  <a:txBody>
                    <a:bodyPr/>
                    <a:lstStyle/>
                    <a:p>
                      <a:r>
                        <a:rPr lang="es-CO" sz="1900" b="0">
                          <a:latin typeface="Arial Rounded MT Bold"/>
                        </a:rPr>
                        <a:t>GASTOS</a:t>
                      </a:r>
                    </a:p>
                  </a:txBody>
                  <a:tcPr/>
                </a:tc>
                <a:tc>
                  <a:txBody>
                    <a:bodyPr/>
                    <a:lstStyle/>
                    <a:p>
                      <a:pPr algn="l"/>
                      <a:r>
                        <a:rPr lang="es-CO" sz="1900">
                          <a:latin typeface="Arial Rounded MT Bold"/>
                        </a:rPr>
                        <a:t>$   6,5</a:t>
                      </a:r>
                      <a:endParaRPr lang="es-CO" sz="1900" b="1">
                        <a:latin typeface="Arial Rounded MT Bold" panose="020F0704030504030204" pitchFamily="34" charset="0"/>
                      </a:endParaRPr>
                    </a:p>
                  </a:txBody>
                  <a:tcPr/>
                </a:tc>
                <a:tc>
                  <a:txBody>
                    <a:bodyPr/>
                    <a:lstStyle/>
                    <a:p>
                      <a:pPr algn="l"/>
                      <a:r>
                        <a:rPr lang="es-CO" sz="1900">
                          <a:latin typeface="Arial Rounded MT Bold"/>
                        </a:rPr>
                        <a:t>$     6,1</a:t>
                      </a:r>
                      <a:endParaRPr lang="es-CO" sz="1900" b="1">
                        <a:latin typeface="Arial Rounded MT Bold" panose="020F0704030504030204" pitchFamily="34" charset="0"/>
                      </a:endParaRPr>
                    </a:p>
                  </a:txBody>
                  <a:tcPr/>
                </a:tc>
                <a:extLst>
                  <a:ext uri="{0D108BD9-81ED-4DB2-BD59-A6C34878D82A}">
                    <a16:rowId xmlns:a16="http://schemas.microsoft.com/office/drawing/2014/main" val="2150565357"/>
                  </a:ext>
                </a:extLst>
              </a:tr>
              <a:tr h="448296">
                <a:tc>
                  <a:txBody>
                    <a:bodyPr/>
                    <a:lstStyle/>
                    <a:p>
                      <a:r>
                        <a:rPr lang="es-CO" sz="1900">
                          <a:latin typeface="Arial Rounded MT Bold"/>
                        </a:rPr>
                        <a:t>RESULTADO</a:t>
                      </a:r>
                      <a:endParaRPr lang="es-CO" sz="1900" b="1">
                        <a:latin typeface="Arial Rounded MT Bold"/>
                      </a:endParaRPr>
                    </a:p>
                  </a:txBody>
                  <a:tcPr/>
                </a:tc>
                <a:tc>
                  <a:txBody>
                    <a:bodyPr/>
                    <a:lstStyle/>
                    <a:p>
                      <a:pPr algn="l"/>
                      <a:r>
                        <a:rPr lang="es-CO" sz="1900">
                          <a:latin typeface="Arial Rounded MT Bold"/>
                        </a:rPr>
                        <a:t>$   5,2</a:t>
                      </a:r>
                      <a:endParaRPr lang="es-CO" sz="1900" b="1">
                        <a:latin typeface="Arial Rounded MT Bold" panose="020F0704030504030204" pitchFamily="34" charset="0"/>
                      </a:endParaRPr>
                    </a:p>
                  </a:txBody>
                  <a:tcPr/>
                </a:tc>
                <a:tc>
                  <a:txBody>
                    <a:bodyPr/>
                    <a:lstStyle/>
                    <a:p>
                      <a:pPr algn="l"/>
                      <a:r>
                        <a:rPr lang="es-CO" sz="1900">
                          <a:latin typeface="Arial Rounded MT Bold"/>
                        </a:rPr>
                        <a:t>$     0,1</a:t>
                      </a:r>
                      <a:endParaRPr lang="es-CO" sz="1900" b="1">
                        <a:latin typeface="Arial Rounded MT Bold" panose="020F0704030504030204" pitchFamily="34" charset="0"/>
                      </a:endParaRPr>
                    </a:p>
                  </a:txBody>
                  <a:tcPr/>
                </a:tc>
                <a:extLst>
                  <a:ext uri="{0D108BD9-81ED-4DB2-BD59-A6C34878D82A}">
                    <a16:rowId xmlns:a16="http://schemas.microsoft.com/office/drawing/2014/main" val="2836237923"/>
                  </a:ext>
                </a:extLst>
              </a:tr>
            </a:tbl>
          </a:graphicData>
        </a:graphic>
      </p:graphicFrame>
      <p:graphicFrame>
        <p:nvGraphicFramePr>
          <p:cNvPr id="4" name="Diagrama 3">
            <a:extLst>
              <a:ext uri="{FF2B5EF4-FFF2-40B4-BE49-F238E27FC236}">
                <a16:creationId xmlns:a16="http://schemas.microsoft.com/office/drawing/2014/main" id="{5FD7C011-6793-4FB3-A620-7E22B6F04F90}"/>
              </a:ext>
            </a:extLst>
          </p:cNvPr>
          <p:cNvGraphicFramePr/>
          <p:nvPr>
            <p:extLst>
              <p:ext uri="{D42A27DB-BD31-4B8C-83A1-F6EECF244321}">
                <p14:modId xmlns:p14="http://schemas.microsoft.com/office/powerpoint/2010/main" val="3956295552"/>
              </p:ext>
            </p:extLst>
          </p:nvPr>
        </p:nvGraphicFramePr>
        <p:xfrm>
          <a:off x="4192172" y="1831083"/>
          <a:ext cx="7999828" cy="3649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ángulo 5">
            <a:extLst>
              <a:ext uri="{FF2B5EF4-FFF2-40B4-BE49-F238E27FC236}">
                <a16:creationId xmlns:a16="http://schemas.microsoft.com/office/drawing/2014/main" id="{019B4A9F-689E-4139-8D67-AEE3A9E0814A}"/>
              </a:ext>
            </a:extLst>
          </p:cNvPr>
          <p:cNvSpPr/>
          <p:nvPr/>
        </p:nvSpPr>
        <p:spPr>
          <a:xfrm>
            <a:off x="5828249" y="1377035"/>
            <a:ext cx="5104636" cy="365100"/>
          </a:xfrm>
          <a:prstGeom prst="rect">
            <a:avLst/>
          </a:prstGeom>
        </p:spPr>
        <p:txBody>
          <a:bodyPr wrap="square">
            <a:spAutoFit/>
          </a:bodyPr>
          <a:lstStyle/>
          <a:p>
            <a:pPr algn="ctr">
              <a:lnSpc>
                <a:spcPct val="107000"/>
              </a:lnSpc>
              <a:spcAft>
                <a:spcPts val="800"/>
              </a:spcAft>
            </a:pPr>
            <a:r>
              <a:rPr lang="es-CO">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pic>
        <p:nvPicPr>
          <p:cNvPr id="7" name="Imagen 6">
            <a:extLst>
              <a:ext uri="{FF2B5EF4-FFF2-40B4-BE49-F238E27FC236}">
                <a16:creationId xmlns:a16="http://schemas.microsoft.com/office/drawing/2014/main" id="{3E7F33BD-089F-4788-B7D8-0132DC8C94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19696" y="1838866"/>
            <a:ext cx="1408553" cy="1830900"/>
          </a:xfrm>
          <a:prstGeom prst="rect">
            <a:avLst/>
          </a:prstGeom>
        </p:spPr>
      </p:pic>
      <p:pic>
        <p:nvPicPr>
          <p:cNvPr id="8" name="Imagen 7">
            <a:extLst>
              <a:ext uri="{FF2B5EF4-FFF2-40B4-BE49-F238E27FC236}">
                <a16:creationId xmlns:a16="http://schemas.microsoft.com/office/drawing/2014/main" id="{A91C844A-28E1-402E-885D-01AA1AF7B1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0145" y="3772782"/>
            <a:ext cx="1128904" cy="1446333"/>
          </a:xfrm>
          <a:prstGeom prst="rect">
            <a:avLst/>
          </a:prstGeom>
        </p:spPr>
      </p:pic>
      <p:sp>
        <p:nvSpPr>
          <p:cNvPr id="10" name="Subtítulo 2">
            <a:extLst>
              <a:ext uri="{FF2B5EF4-FFF2-40B4-BE49-F238E27FC236}">
                <a16:creationId xmlns:a16="http://schemas.microsoft.com/office/drawing/2014/main" id="{2395CF80-FA10-C393-D2D9-D94B6C7DD233}"/>
              </a:ext>
            </a:extLst>
          </p:cNvPr>
          <p:cNvSpPr txBox="1">
            <a:spLocks/>
          </p:cNvSpPr>
          <p:nvPr/>
        </p:nvSpPr>
        <p:spPr bwMode="auto">
          <a:xfrm>
            <a:off x="114531" y="228890"/>
            <a:ext cx="8417011" cy="134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Arial" panose="020B0604020202020204" pitchFamily="34" charset="0"/>
              <a:buChar char="•"/>
              <a:defRPr sz="2800" b="0" i="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s-MX" sz="3600" b="1" spc="-130" dirty="0">
                <a:solidFill>
                  <a:srgbClr val="C00000"/>
                </a:solidFill>
                <a:latin typeface="Calibri" panose="020F0502020204030204" pitchFamily="34" charset="0"/>
                <a:cs typeface="Calibri" panose="020F0502020204030204" pitchFamily="34" charset="0"/>
              </a:rPr>
              <a:t>Estado De Situación Financiera</a:t>
            </a:r>
          </a:p>
          <a:p>
            <a:pPr eaLnBrk="0" hangingPunct="0">
              <a:spcBef>
                <a:spcPct val="0"/>
              </a:spcBef>
            </a:pPr>
            <a:endParaRPr lang="es-MX" sz="3600" spc="-130" dirty="0">
              <a:solidFill>
                <a:srgbClr val="C00000"/>
              </a:solidFill>
              <a:latin typeface="Calibri" panose="020F0502020204030204" pitchFamily="34" charset="0"/>
              <a:cs typeface="Calibri" panose="020F0502020204030204" pitchFamily="34" charset="0"/>
            </a:endParaRPr>
          </a:p>
          <a:p>
            <a:pPr marL="0" indent="0" eaLnBrk="1" hangingPunct="1">
              <a:spcBef>
                <a:spcPct val="0"/>
              </a:spcBef>
              <a:buNone/>
            </a:pPr>
            <a:r>
              <a:rPr lang="es-CO" sz="1600" b="1" spc="-130" dirty="0">
                <a:solidFill>
                  <a:srgbClr val="C00000"/>
                </a:solidFill>
                <a:latin typeface="Calibri" panose="020F0502020204030204" pitchFamily="34" charset="0"/>
                <a:cs typeface="Calibri" panose="020F0502020204030204" pitchFamily="34" charset="0"/>
              </a:rPr>
              <a:t>corte 31 de mayo de 2022.</a:t>
            </a:r>
            <a:r>
              <a:rPr lang="es-ES" sz="1600" b="1" spc="-130" dirty="0">
                <a:solidFill>
                  <a:srgbClr val="C00000"/>
                </a:solidFill>
                <a:latin typeface="Calibri" panose="020F0502020204030204" pitchFamily="34" charset="0"/>
                <a:cs typeface="Calibri" panose="020F0502020204030204" pitchFamily="34" charset="0"/>
              </a:rPr>
              <a:t>  (</a:t>
            </a:r>
            <a:r>
              <a:rPr lang="es-419" sz="1600" b="1" spc="-130" dirty="0">
                <a:solidFill>
                  <a:srgbClr val="C00000"/>
                </a:solidFill>
                <a:latin typeface="Calibri" panose="020F0502020204030204" pitchFamily="34" charset="0"/>
                <a:cs typeface="Calibri" panose="020F0502020204030204" pitchFamily="34" charset="0"/>
              </a:rPr>
              <a:t>Cifras en Billones de pesos)</a:t>
            </a:r>
          </a:p>
          <a:p>
            <a:pPr eaLnBrk="1" hangingPunct="1">
              <a:spcBef>
                <a:spcPct val="0"/>
              </a:spcBef>
            </a:pPr>
            <a:endParaRPr lang="es-CO" sz="3200" spc="-130" dirty="0">
              <a:solidFill>
                <a:srgbClr val="C00000"/>
              </a:solidFill>
              <a:latin typeface="Tahoma"/>
              <a:cs typeface="Tahoma"/>
            </a:endParaRPr>
          </a:p>
        </p:txBody>
      </p:sp>
    </p:spTree>
    <p:extLst>
      <p:ext uri="{BB962C8B-B14F-4D97-AF65-F5344CB8AC3E}">
        <p14:creationId xmlns:p14="http://schemas.microsoft.com/office/powerpoint/2010/main" val="4241547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981336"/>
            <a:ext cx="10515600" cy="684000"/>
          </a:xfrm>
        </p:spPr>
        <p:txBody>
          <a:bodyPr anchor="ctr"/>
          <a:lstStyle/>
          <a:p>
            <a:pPr algn="ctr"/>
            <a:r>
              <a:rPr lang="es-MX" sz="3600">
                <a:latin typeface="Calibri" panose="020F0502020204030204" pitchFamily="34" charset="0"/>
                <a:cs typeface="Calibri" panose="020F0502020204030204" pitchFamily="34" charset="0"/>
              </a:rPr>
              <a:t>ESTADO DE RESULTADOS 2022</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899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2">
            <a:extLst>
              <a:ext uri="{FF2B5EF4-FFF2-40B4-BE49-F238E27FC236}">
                <a16:creationId xmlns:a16="http://schemas.microsoft.com/office/drawing/2014/main" id="{4AD31580-58B8-45EC-9A2D-17DAD5380810}"/>
              </a:ext>
            </a:extLst>
          </p:cNvPr>
          <p:cNvGraphicFramePr>
            <a:graphicFrameLocks noGrp="1"/>
          </p:cNvGraphicFramePr>
          <p:nvPr>
            <p:extLst>
              <p:ext uri="{D42A27DB-BD31-4B8C-83A1-F6EECF244321}">
                <p14:modId xmlns:p14="http://schemas.microsoft.com/office/powerpoint/2010/main" val="2959821850"/>
              </p:ext>
            </p:extLst>
          </p:nvPr>
        </p:nvGraphicFramePr>
        <p:xfrm>
          <a:off x="197106" y="2532408"/>
          <a:ext cx="4423171" cy="1793184"/>
        </p:xfrm>
        <a:graphic>
          <a:graphicData uri="http://schemas.openxmlformats.org/drawingml/2006/table">
            <a:tbl>
              <a:tblPr bandRow="1">
                <a:tableStyleId>{00A15C55-8517-42AA-B614-E9B94910E393}</a:tableStyleId>
              </a:tblPr>
              <a:tblGrid>
                <a:gridCol w="1578372">
                  <a:extLst>
                    <a:ext uri="{9D8B030D-6E8A-4147-A177-3AD203B41FA5}">
                      <a16:colId xmlns:a16="http://schemas.microsoft.com/office/drawing/2014/main" val="3242415368"/>
                    </a:ext>
                  </a:extLst>
                </a:gridCol>
                <a:gridCol w="1517252">
                  <a:extLst>
                    <a:ext uri="{9D8B030D-6E8A-4147-A177-3AD203B41FA5}">
                      <a16:colId xmlns:a16="http://schemas.microsoft.com/office/drawing/2014/main" val="1518750031"/>
                    </a:ext>
                  </a:extLst>
                </a:gridCol>
                <a:gridCol w="1327547">
                  <a:extLst>
                    <a:ext uri="{9D8B030D-6E8A-4147-A177-3AD203B41FA5}">
                      <a16:colId xmlns:a16="http://schemas.microsoft.com/office/drawing/2014/main" val="20002"/>
                    </a:ext>
                  </a:extLst>
                </a:gridCol>
              </a:tblGrid>
              <a:tr h="448296">
                <a:tc>
                  <a:txBody>
                    <a:bodyPr/>
                    <a:lstStyle/>
                    <a:p>
                      <a:endParaRPr lang="es-CO" sz="2000" b="0">
                        <a:latin typeface="Calibri" panose="020F0502020204030204" pitchFamily="34" charset="0"/>
                        <a:cs typeface="Calibri" panose="020F0502020204030204" pitchFamily="34" charset="0"/>
                      </a:endParaRPr>
                    </a:p>
                  </a:txBody>
                  <a:tcPr/>
                </a:tc>
                <a:tc>
                  <a:txBody>
                    <a:bodyPr/>
                    <a:lstStyle/>
                    <a:p>
                      <a:pPr algn="ctr"/>
                      <a:r>
                        <a:rPr lang="es-CO" sz="2000" b="1">
                          <a:latin typeface="Calibri" panose="020F0502020204030204" pitchFamily="34" charset="0"/>
                          <a:cs typeface="Calibri" panose="020F0502020204030204" pitchFamily="34" charset="0"/>
                        </a:rPr>
                        <a:t>MAY-2022</a:t>
                      </a:r>
                    </a:p>
                  </a:txBody>
                  <a:tcPr/>
                </a:tc>
                <a:tc>
                  <a:txBody>
                    <a:bodyPr/>
                    <a:lstStyle/>
                    <a:p>
                      <a:pPr algn="ctr"/>
                      <a:r>
                        <a:rPr lang="es-CO" sz="2000" b="1">
                          <a:latin typeface="Calibri" panose="020F0502020204030204" pitchFamily="34" charset="0"/>
                          <a:cs typeface="Calibri" panose="020F0502020204030204" pitchFamily="34" charset="0"/>
                        </a:rPr>
                        <a:t>MAY-2021</a:t>
                      </a:r>
                    </a:p>
                  </a:txBody>
                  <a:tcPr/>
                </a:tc>
                <a:extLst>
                  <a:ext uri="{0D108BD9-81ED-4DB2-BD59-A6C34878D82A}">
                    <a16:rowId xmlns:a16="http://schemas.microsoft.com/office/drawing/2014/main" val="10000"/>
                  </a:ext>
                </a:extLst>
              </a:tr>
              <a:tr h="448296">
                <a:tc>
                  <a:txBody>
                    <a:bodyPr/>
                    <a:lstStyle/>
                    <a:p>
                      <a:r>
                        <a:rPr lang="es-CO" sz="2000" b="0">
                          <a:latin typeface="Calibri" panose="020F0502020204030204" pitchFamily="34" charset="0"/>
                          <a:cs typeface="Calibri" panose="020F0502020204030204" pitchFamily="34" charset="0"/>
                        </a:rPr>
                        <a:t>INGRESOS</a:t>
                      </a:r>
                    </a:p>
                  </a:txBody>
                  <a:tcPr/>
                </a:tc>
                <a:tc>
                  <a:txBody>
                    <a:bodyPr/>
                    <a:lstStyle/>
                    <a:p>
                      <a:pPr algn="l"/>
                      <a:r>
                        <a:rPr lang="es-CO" sz="2000">
                          <a:latin typeface="Calibri" panose="020F0502020204030204" pitchFamily="34" charset="0"/>
                          <a:cs typeface="Calibri" panose="020F0502020204030204" pitchFamily="34" charset="0"/>
                        </a:rPr>
                        <a:t>$ 11,7</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6,2</a:t>
                      </a:r>
                      <a:endParaRPr lang="es-CO" sz="20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92719662"/>
                  </a:ext>
                </a:extLst>
              </a:tr>
              <a:tr h="448296">
                <a:tc>
                  <a:txBody>
                    <a:bodyPr/>
                    <a:lstStyle/>
                    <a:p>
                      <a:r>
                        <a:rPr lang="es-CO" sz="2000" b="0">
                          <a:latin typeface="Calibri" panose="020F0502020204030204" pitchFamily="34" charset="0"/>
                          <a:cs typeface="Calibri" panose="020F0502020204030204" pitchFamily="34" charset="0"/>
                        </a:rPr>
                        <a:t>GASTOS</a:t>
                      </a:r>
                    </a:p>
                  </a:txBody>
                  <a:tcPr/>
                </a:tc>
                <a:tc>
                  <a:txBody>
                    <a:bodyPr/>
                    <a:lstStyle/>
                    <a:p>
                      <a:pPr algn="l"/>
                      <a:r>
                        <a:rPr lang="es-CO" sz="2000">
                          <a:latin typeface="Calibri" panose="020F0502020204030204" pitchFamily="34" charset="0"/>
                          <a:cs typeface="Calibri" panose="020F0502020204030204" pitchFamily="34" charset="0"/>
                        </a:rPr>
                        <a:t>$   6,5</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6,1</a:t>
                      </a:r>
                      <a:endParaRPr lang="es-CO" sz="20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50565357"/>
                  </a:ext>
                </a:extLst>
              </a:tr>
              <a:tr h="448296">
                <a:tc>
                  <a:txBody>
                    <a:bodyPr/>
                    <a:lstStyle/>
                    <a:p>
                      <a:r>
                        <a:rPr lang="es-CO" sz="2000">
                          <a:latin typeface="Calibri" panose="020F0502020204030204" pitchFamily="34" charset="0"/>
                          <a:cs typeface="Calibri" panose="020F0502020204030204" pitchFamily="34" charset="0"/>
                        </a:rPr>
                        <a:t>RESULTADO</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5,2</a:t>
                      </a:r>
                      <a:endParaRPr lang="es-CO" sz="2000" b="1">
                        <a:latin typeface="Calibri" panose="020F0502020204030204" pitchFamily="34" charset="0"/>
                        <a:cs typeface="Calibri" panose="020F0502020204030204" pitchFamily="34" charset="0"/>
                      </a:endParaRPr>
                    </a:p>
                  </a:txBody>
                  <a:tcPr/>
                </a:tc>
                <a:tc>
                  <a:txBody>
                    <a:bodyPr/>
                    <a:lstStyle/>
                    <a:p>
                      <a:pPr algn="l"/>
                      <a:r>
                        <a:rPr lang="es-CO" sz="2000">
                          <a:latin typeface="Calibri" panose="020F0502020204030204" pitchFamily="34" charset="0"/>
                          <a:cs typeface="Calibri" panose="020F0502020204030204" pitchFamily="34" charset="0"/>
                        </a:rPr>
                        <a:t>$     0,1</a:t>
                      </a:r>
                      <a:endParaRPr lang="es-CO" sz="2000" b="1">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836237923"/>
                  </a:ext>
                </a:extLst>
              </a:tr>
            </a:tbl>
          </a:graphicData>
        </a:graphic>
      </p:graphicFrame>
      <p:graphicFrame>
        <p:nvGraphicFramePr>
          <p:cNvPr id="4" name="Diagrama 3">
            <a:extLst>
              <a:ext uri="{FF2B5EF4-FFF2-40B4-BE49-F238E27FC236}">
                <a16:creationId xmlns:a16="http://schemas.microsoft.com/office/drawing/2014/main" id="{5FD7C011-6793-4FB3-A620-7E22B6F04F90}"/>
              </a:ext>
            </a:extLst>
          </p:cNvPr>
          <p:cNvGraphicFramePr/>
          <p:nvPr>
            <p:extLst>
              <p:ext uri="{D42A27DB-BD31-4B8C-83A1-F6EECF244321}">
                <p14:modId xmlns:p14="http://schemas.microsoft.com/office/powerpoint/2010/main" val="4021848419"/>
              </p:ext>
            </p:extLst>
          </p:nvPr>
        </p:nvGraphicFramePr>
        <p:xfrm>
          <a:off x="5036234" y="1838866"/>
          <a:ext cx="7155766" cy="36420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Imagen 6">
            <a:extLst>
              <a:ext uri="{FF2B5EF4-FFF2-40B4-BE49-F238E27FC236}">
                <a16:creationId xmlns:a16="http://schemas.microsoft.com/office/drawing/2014/main" id="{3E7F33BD-089F-4788-B7D8-0132DC8C94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29165" y="1941882"/>
            <a:ext cx="1408553" cy="1830900"/>
          </a:xfrm>
          <a:prstGeom prst="rect">
            <a:avLst/>
          </a:prstGeom>
        </p:spPr>
      </p:pic>
      <p:pic>
        <p:nvPicPr>
          <p:cNvPr id="8" name="Imagen 7">
            <a:extLst>
              <a:ext uri="{FF2B5EF4-FFF2-40B4-BE49-F238E27FC236}">
                <a16:creationId xmlns:a16="http://schemas.microsoft.com/office/drawing/2014/main" id="{A91C844A-28E1-402E-885D-01AA1AF7B1E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263797" y="3869513"/>
            <a:ext cx="1128904" cy="1446333"/>
          </a:xfrm>
          <a:prstGeom prst="rect">
            <a:avLst/>
          </a:prstGeom>
        </p:spPr>
      </p:pic>
      <p:sp>
        <p:nvSpPr>
          <p:cNvPr id="9" name="Subtítulo 2">
            <a:extLst>
              <a:ext uri="{FF2B5EF4-FFF2-40B4-BE49-F238E27FC236}">
                <a16:creationId xmlns:a16="http://schemas.microsoft.com/office/drawing/2014/main" id="{AF826129-06CE-D02E-8E84-DCA1A4D8076D}"/>
              </a:ext>
            </a:extLst>
          </p:cNvPr>
          <p:cNvSpPr txBox="1">
            <a:spLocks/>
          </p:cNvSpPr>
          <p:nvPr/>
        </p:nvSpPr>
        <p:spPr bwMode="auto">
          <a:xfrm>
            <a:off x="197106" y="62954"/>
            <a:ext cx="8417011" cy="1344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914400" rtl="0" eaLnBrk="1" fontAlgn="base" latinLnBrk="0" hangingPunct="1">
              <a:lnSpc>
                <a:spcPct val="90000"/>
              </a:lnSpc>
              <a:spcBef>
                <a:spcPts val="1000"/>
              </a:spcBef>
              <a:spcAft>
                <a:spcPct val="0"/>
              </a:spcAft>
              <a:buFont typeface="Arial" panose="020B0604020202020204" pitchFamily="34" charset="0"/>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rtl="0" fontAlgn="base">
              <a:lnSpc>
                <a:spcPct val="90000"/>
              </a:lnSpc>
              <a:spcBef>
                <a:spcPts val="500"/>
              </a:spcBef>
              <a:spcAft>
                <a:spcPct val="0"/>
              </a:spcAft>
              <a:buFont typeface="Arial" panose="020B0604020202020204" pitchFamily="34" charset="0"/>
              <a:buNone/>
              <a:defRPr sz="2000" kern="1200">
                <a:solidFill>
                  <a:schemeClr val="tx1"/>
                </a:solidFill>
                <a:latin typeface="+mn-lt"/>
                <a:ea typeface="+mn-ea"/>
                <a:cs typeface="+mn-cs"/>
              </a:defRPr>
            </a:lvl2pPr>
            <a:lvl3pPr marL="914400" indent="0" algn="ctr" rtl="0" fontAlgn="base">
              <a:lnSpc>
                <a:spcPct val="90000"/>
              </a:lnSpc>
              <a:spcBef>
                <a:spcPts val="500"/>
              </a:spcBef>
              <a:spcAft>
                <a:spcPct val="0"/>
              </a:spcAft>
              <a:buFont typeface="Arial" panose="020B0604020202020204" pitchFamily="34" charset="0"/>
              <a:buNone/>
              <a:defRPr sz="1800" kern="1200">
                <a:solidFill>
                  <a:schemeClr val="tx1"/>
                </a:solidFill>
                <a:latin typeface="+mn-lt"/>
                <a:ea typeface="+mn-ea"/>
                <a:cs typeface="+mn-cs"/>
              </a:defRPr>
            </a:lvl3pPr>
            <a:lvl4pPr marL="13716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4pPr>
            <a:lvl5pPr marL="1828800" indent="0" algn="ctr" rtl="0" fontAlgn="base">
              <a:lnSpc>
                <a:spcPct val="90000"/>
              </a:lnSpc>
              <a:spcBef>
                <a:spcPts val="500"/>
              </a:spcBef>
              <a:spcAft>
                <a:spcPct val="0"/>
              </a:spcAft>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eaLnBrk="0" hangingPunct="0">
              <a:spcBef>
                <a:spcPct val="0"/>
              </a:spcBef>
            </a:pPr>
            <a:r>
              <a:rPr lang="es-MX" sz="3600" spc="-130">
                <a:solidFill>
                  <a:srgbClr val="C00000"/>
                </a:solidFill>
                <a:latin typeface="Calibri" panose="020F0502020204030204" pitchFamily="34" charset="0"/>
                <a:cs typeface="Calibri" panose="020F0502020204030204" pitchFamily="34" charset="0"/>
              </a:rPr>
              <a:t>Estado de Resultados </a:t>
            </a:r>
          </a:p>
          <a:p>
            <a:pPr eaLnBrk="0" hangingPunct="0">
              <a:spcBef>
                <a:spcPct val="0"/>
              </a:spcBef>
            </a:pPr>
            <a:endParaRPr lang="es-MX" sz="3600" spc="-130">
              <a:solidFill>
                <a:srgbClr val="C00000"/>
              </a:solidFill>
              <a:latin typeface="Calibri" panose="020F0502020204030204" pitchFamily="34" charset="0"/>
              <a:cs typeface="Calibri" panose="020F0502020204030204" pitchFamily="34" charset="0"/>
            </a:endParaRPr>
          </a:p>
          <a:p>
            <a:pPr eaLnBrk="0" hangingPunct="0">
              <a:spcBef>
                <a:spcPct val="0"/>
              </a:spcBef>
            </a:pPr>
            <a:r>
              <a:rPr lang="es-MX" sz="1600" spc="-130">
                <a:solidFill>
                  <a:srgbClr val="C00000"/>
                </a:solidFill>
                <a:latin typeface="Calibri" panose="020F0502020204030204" pitchFamily="34" charset="0"/>
                <a:cs typeface="Calibri" panose="020F0502020204030204" pitchFamily="34" charset="0"/>
              </a:rPr>
              <a:t>corte 31 de mayo de 2022.  (Cifras en Billones de pesos)</a:t>
            </a:r>
          </a:p>
          <a:p>
            <a:pPr>
              <a:spcBef>
                <a:spcPct val="0"/>
              </a:spcBef>
            </a:pPr>
            <a:endParaRPr lang="es-MX" sz="3200" spc="-130">
              <a:solidFill>
                <a:srgbClr val="C00000"/>
              </a:solidFill>
              <a:latin typeface="Tahoma"/>
              <a:cs typeface="Tahoma"/>
            </a:endParaRPr>
          </a:p>
        </p:txBody>
      </p:sp>
      <p:sp>
        <p:nvSpPr>
          <p:cNvPr id="10" name="Rectángulo 9">
            <a:extLst>
              <a:ext uri="{FF2B5EF4-FFF2-40B4-BE49-F238E27FC236}">
                <a16:creationId xmlns:a16="http://schemas.microsoft.com/office/drawing/2014/main" id="{9764CD2A-5FB7-79A7-60F3-65115CB6D920}"/>
              </a:ext>
            </a:extLst>
          </p:cNvPr>
          <p:cNvSpPr/>
          <p:nvPr/>
        </p:nvSpPr>
        <p:spPr>
          <a:xfrm>
            <a:off x="6787691" y="1290022"/>
            <a:ext cx="5104636" cy="407035"/>
          </a:xfrm>
          <a:prstGeom prst="rect">
            <a:avLst/>
          </a:prstGeom>
        </p:spPr>
        <p:txBody>
          <a:bodyPr wrap="square">
            <a:spAutoFit/>
          </a:bodyPr>
          <a:lstStyle/>
          <a:p>
            <a:pPr algn="ctr">
              <a:lnSpc>
                <a:spcPct val="107000"/>
              </a:lnSpc>
              <a:spcAft>
                <a:spcPts val="800"/>
              </a:spcAft>
            </a:pPr>
            <a:r>
              <a:rPr lang="es-CO" sz="2000" b="1">
                <a:cs typeface="Calibri" panose="020F0502020204030204" pitchFamily="34" charset="0"/>
              </a:rPr>
              <a:t>PRINCIPALES PARTIDAS</a:t>
            </a:r>
          </a:p>
        </p:txBody>
      </p:sp>
    </p:spTree>
    <p:extLst>
      <p:ext uri="{BB962C8B-B14F-4D97-AF65-F5344CB8AC3E}">
        <p14:creationId xmlns:p14="http://schemas.microsoft.com/office/powerpoint/2010/main" val="7402162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ítulo 1">
            <a:extLst>
              <a:ext uri="{FF2B5EF4-FFF2-40B4-BE49-F238E27FC236}">
                <a16:creationId xmlns:a16="http://schemas.microsoft.com/office/drawing/2014/main" id="{FC0FF9EF-A786-4140-A236-820FA51E5F3F}"/>
              </a:ext>
            </a:extLst>
          </p:cNvPr>
          <p:cNvSpPr txBox="1">
            <a:spLocks/>
          </p:cNvSpPr>
          <p:nvPr/>
        </p:nvSpPr>
        <p:spPr>
          <a:xfrm>
            <a:off x="292357" y="321719"/>
            <a:ext cx="11071785" cy="68609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endParaRPr lang="es-419"/>
          </a:p>
        </p:txBody>
      </p:sp>
      <p:graphicFrame>
        <p:nvGraphicFramePr>
          <p:cNvPr id="5" name="Tabla 4">
            <a:extLst>
              <a:ext uri="{FF2B5EF4-FFF2-40B4-BE49-F238E27FC236}">
                <a16:creationId xmlns:a16="http://schemas.microsoft.com/office/drawing/2014/main" id="{E8D1B2DB-8235-4C7D-BA71-FC5F97910AE9}"/>
              </a:ext>
            </a:extLst>
          </p:cNvPr>
          <p:cNvGraphicFramePr>
            <a:graphicFrameLocks noGrp="1"/>
          </p:cNvGraphicFramePr>
          <p:nvPr>
            <p:extLst>
              <p:ext uri="{D42A27DB-BD31-4B8C-83A1-F6EECF244321}">
                <p14:modId xmlns:p14="http://schemas.microsoft.com/office/powerpoint/2010/main" val="4061157769"/>
              </p:ext>
            </p:extLst>
          </p:nvPr>
        </p:nvGraphicFramePr>
        <p:xfrm>
          <a:off x="478971" y="2102748"/>
          <a:ext cx="4754759" cy="2494224"/>
        </p:xfrm>
        <a:graphic>
          <a:graphicData uri="http://schemas.openxmlformats.org/drawingml/2006/table">
            <a:tbl>
              <a:tblPr bandRow="1">
                <a:tableStyleId>{00A15C55-8517-42AA-B614-E9B94910E393}</a:tableStyleId>
              </a:tblPr>
              <a:tblGrid>
                <a:gridCol w="1720890">
                  <a:extLst>
                    <a:ext uri="{9D8B030D-6E8A-4147-A177-3AD203B41FA5}">
                      <a16:colId xmlns:a16="http://schemas.microsoft.com/office/drawing/2014/main" val="3242415368"/>
                    </a:ext>
                  </a:extLst>
                </a:gridCol>
                <a:gridCol w="1537252">
                  <a:extLst>
                    <a:ext uri="{9D8B030D-6E8A-4147-A177-3AD203B41FA5}">
                      <a16:colId xmlns:a16="http://schemas.microsoft.com/office/drawing/2014/main" val="1518750031"/>
                    </a:ext>
                  </a:extLst>
                </a:gridCol>
                <a:gridCol w="1496617">
                  <a:extLst>
                    <a:ext uri="{9D8B030D-6E8A-4147-A177-3AD203B41FA5}">
                      <a16:colId xmlns:a16="http://schemas.microsoft.com/office/drawing/2014/main" val="562052270"/>
                    </a:ext>
                  </a:extLst>
                </a:gridCol>
              </a:tblGrid>
              <a:tr h="448296">
                <a:tc>
                  <a:txBody>
                    <a:bodyPr/>
                    <a:lstStyle/>
                    <a:p>
                      <a:endParaRPr lang="es-CO" sz="2000" b="0">
                        <a:latin typeface="Arial Rounded MT Bold" panose="020F0704030504030204" pitchFamily="34" charset="0"/>
                      </a:endParaRPr>
                    </a:p>
                  </a:txBody>
                  <a:tcPr/>
                </a:tc>
                <a:tc>
                  <a:txBody>
                    <a:bodyPr/>
                    <a:lstStyle/>
                    <a:p>
                      <a:pPr marL="0" algn="ctr" defTabSz="914400" rtl="0" eaLnBrk="1" latinLnBrk="0" hangingPunct="1"/>
                      <a:r>
                        <a:rPr lang="es-CO" sz="2000" b="1" kern="1200">
                          <a:solidFill>
                            <a:schemeClr val="dk1"/>
                          </a:solidFill>
                          <a:latin typeface="Calibri" panose="020F0502020204030204" pitchFamily="34" charset="0"/>
                          <a:ea typeface="+mn-ea"/>
                          <a:cs typeface="Calibri" panose="020F0502020204030204" pitchFamily="34" charset="0"/>
                        </a:rPr>
                        <a:t>MAR-2022</a:t>
                      </a:r>
                    </a:p>
                  </a:txBody>
                  <a:tcPr/>
                </a:tc>
                <a:tc>
                  <a:txBody>
                    <a:bodyPr/>
                    <a:lstStyle/>
                    <a:p>
                      <a:pPr marL="0" algn="ctr" defTabSz="914400" rtl="0" eaLnBrk="1" latinLnBrk="0" hangingPunct="1"/>
                      <a:r>
                        <a:rPr lang="es-CO" sz="2000" b="1" kern="1200">
                          <a:solidFill>
                            <a:schemeClr val="dk1"/>
                          </a:solidFill>
                          <a:latin typeface="Calibri" panose="020F0502020204030204" pitchFamily="34" charset="0"/>
                          <a:ea typeface="+mn-ea"/>
                          <a:cs typeface="Calibri" panose="020F0502020204030204" pitchFamily="34" charset="0"/>
                        </a:rPr>
                        <a:t>MAR-2021</a:t>
                      </a:r>
                    </a:p>
                  </a:txBody>
                  <a:tcPr/>
                </a:tc>
                <a:extLst>
                  <a:ext uri="{0D108BD9-81ED-4DB2-BD59-A6C34878D82A}">
                    <a16:rowId xmlns:a16="http://schemas.microsoft.com/office/drawing/2014/main" val="1758741601"/>
                  </a:ext>
                </a:extLst>
              </a:tr>
              <a:tr h="448296">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INGRESOS</a:t>
                      </a:r>
                    </a:p>
                  </a:txBody>
                  <a:tcPr/>
                </a:tc>
                <a:tc>
                  <a:txBody>
                    <a:bodyPr/>
                    <a:lstStyle/>
                    <a:p>
                      <a:pPr marL="0" algn="ctr"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$ 9,2</a:t>
                      </a:r>
                    </a:p>
                  </a:txBody>
                  <a:tcPr/>
                </a:tc>
                <a:tc>
                  <a:txBody>
                    <a:bodyPr/>
                    <a:lstStyle/>
                    <a:p>
                      <a:pPr marL="0" algn="ctr"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$3,7</a:t>
                      </a:r>
                    </a:p>
                  </a:txBody>
                  <a:tcPr/>
                </a:tc>
                <a:extLst>
                  <a:ext uri="{0D108BD9-81ED-4DB2-BD59-A6C34878D82A}">
                    <a16:rowId xmlns:a16="http://schemas.microsoft.com/office/drawing/2014/main" val="2992719662"/>
                  </a:ext>
                </a:extLst>
              </a:tr>
              <a:tr h="448296">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GASTOS</a:t>
                      </a:r>
                    </a:p>
                  </a:txBody>
                  <a:tcPr/>
                </a:tc>
                <a:tc>
                  <a:txBody>
                    <a:bodyPr/>
                    <a:lstStyle/>
                    <a:p>
                      <a:pPr marL="0" algn="ctr"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$ 3,9</a:t>
                      </a:r>
                    </a:p>
                  </a:txBody>
                  <a:tcPr/>
                </a:tc>
                <a:tc>
                  <a:txBody>
                    <a:bodyPr/>
                    <a:lstStyle/>
                    <a:p>
                      <a:pPr marL="0" algn="ctr"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$3,3</a:t>
                      </a:r>
                    </a:p>
                  </a:txBody>
                  <a:tcPr/>
                </a:tc>
                <a:extLst>
                  <a:ext uri="{0D108BD9-81ED-4DB2-BD59-A6C34878D82A}">
                    <a16:rowId xmlns:a16="http://schemas.microsoft.com/office/drawing/2014/main" val="2150565357"/>
                  </a:ext>
                </a:extLst>
              </a:tr>
              <a:tr h="448295">
                <a:tc>
                  <a:txBody>
                    <a:bodyPr/>
                    <a:lstStyle/>
                    <a:p>
                      <a:pPr marL="0" lvl="0" algn="l" defTabSz="914400" rtl="0" eaLnBrk="1" latinLnBrk="0" hangingPunct="1">
                        <a:buNone/>
                      </a:pPr>
                      <a:r>
                        <a:rPr lang="es-CO" sz="2000" b="0" kern="1200">
                          <a:solidFill>
                            <a:schemeClr val="dk1"/>
                          </a:solidFill>
                          <a:latin typeface="Calibri" panose="020F0502020204030204" pitchFamily="34" charset="0"/>
                          <a:ea typeface="+mn-ea"/>
                          <a:cs typeface="Calibri" panose="020F0502020204030204" pitchFamily="34" charset="0"/>
                        </a:rPr>
                        <a:t>COSTO DE VENTAS</a:t>
                      </a:r>
                    </a:p>
                  </a:txBody>
                  <a:tcPr/>
                </a:tc>
                <a:tc>
                  <a:txBody>
                    <a:bodyPr/>
                    <a:lstStyle/>
                    <a:p>
                      <a:pPr marL="0" lvl="0" algn="ctr" defTabSz="914400" rtl="0" eaLnBrk="1" latinLnBrk="0" hangingPunct="1">
                        <a:buNone/>
                      </a:pPr>
                      <a:r>
                        <a:rPr lang="es-CO" sz="2000" b="0" kern="1200">
                          <a:solidFill>
                            <a:schemeClr val="dk1"/>
                          </a:solidFill>
                          <a:latin typeface="Calibri" panose="020F0502020204030204" pitchFamily="34" charset="0"/>
                          <a:ea typeface="+mn-ea"/>
                          <a:cs typeface="Calibri" panose="020F0502020204030204" pitchFamily="34" charset="0"/>
                        </a:rPr>
                        <a:t>$1,0</a:t>
                      </a:r>
                    </a:p>
                  </a:txBody>
                  <a:tcPr/>
                </a:tc>
                <a:tc>
                  <a:txBody>
                    <a:bodyPr/>
                    <a:lstStyle/>
                    <a:p>
                      <a:pPr marL="0" lvl="0" algn="ctr" defTabSz="914400" rtl="0" eaLnBrk="1" latinLnBrk="0" hangingPunct="1">
                        <a:buNone/>
                      </a:pPr>
                      <a:endParaRPr lang="es-CO" sz="2000" b="0" kern="1200">
                        <a:solidFill>
                          <a:schemeClr val="dk1"/>
                        </a:solidFill>
                        <a:latin typeface="Calibri" panose="020F0502020204030204" pitchFamily="34" charset="0"/>
                        <a:ea typeface="+mn-ea"/>
                        <a:cs typeface="Calibri" panose="020F0502020204030204" pitchFamily="34" charset="0"/>
                      </a:endParaRPr>
                    </a:p>
                  </a:txBody>
                  <a:tcPr/>
                </a:tc>
                <a:extLst>
                  <a:ext uri="{0D108BD9-81ED-4DB2-BD59-A6C34878D82A}">
                    <a16:rowId xmlns:a16="http://schemas.microsoft.com/office/drawing/2014/main" val="3408597902"/>
                  </a:ext>
                </a:extLst>
              </a:tr>
              <a:tr h="448296">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RESULTADO</a:t>
                      </a:r>
                    </a:p>
                  </a:txBody>
                  <a:tcPr/>
                </a:tc>
                <a:tc>
                  <a:txBody>
                    <a:bodyPr/>
                    <a:lstStyle/>
                    <a:p>
                      <a:pPr marL="0" algn="ctr"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$4,3</a:t>
                      </a:r>
                    </a:p>
                  </a:txBody>
                  <a:tcPr/>
                </a:tc>
                <a:tc>
                  <a:txBody>
                    <a:bodyPr/>
                    <a:lstStyle/>
                    <a:p>
                      <a:pPr marL="0" algn="ctr"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$0,4</a:t>
                      </a:r>
                    </a:p>
                  </a:txBody>
                  <a:tcPr/>
                </a:tc>
                <a:extLst>
                  <a:ext uri="{0D108BD9-81ED-4DB2-BD59-A6C34878D82A}">
                    <a16:rowId xmlns:a16="http://schemas.microsoft.com/office/drawing/2014/main" val="2836237923"/>
                  </a:ext>
                </a:extLst>
              </a:tr>
            </a:tbl>
          </a:graphicData>
        </a:graphic>
      </p:graphicFrame>
      <p:sp>
        <p:nvSpPr>
          <p:cNvPr id="23" name="Rectángulo 22">
            <a:extLst>
              <a:ext uri="{FF2B5EF4-FFF2-40B4-BE49-F238E27FC236}">
                <a16:creationId xmlns:a16="http://schemas.microsoft.com/office/drawing/2014/main" id="{0F5906C8-D712-4629-9A3D-9F983143D3F9}"/>
              </a:ext>
            </a:extLst>
          </p:cNvPr>
          <p:cNvSpPr/>
          <p:nvPr/>
        </p:nvSpPr>
        <p:spPr>
          <a:xfrm>
            <a:off x="755511" y="4920069"/>
            <a:ext cx="1604475" cy="637932"/>
          </a:xfrm>
          <a:prstGeom prst="rect">
            <a:avLst/>
          </a:prstGeom>
        </p:spPr>
        <p:txBody>
          <a:bodyPr wrap="square">
            <a:spAutoFit/>
          </a:bodyPr>
          <a:lstStyle/>
          <a:p>
            <a:pPr>
              <a:lnSpc>
                <a:spcPct val="107000"/>
              </a:lnSpc>
              <a:spcAft>
                <a:spcPts val="800"/>
              </a:spcAft>
            </a:pPr>
            <a:r>
              <a:rPr lang="es-CO" sz="3600" b="1">
                <a:solidFill>
                  <a:srgbClr val="2F5597"/>
                </a:solidFill>
                <a:effectLst>
                  <a:reflection blurRad="6350" stA="53000" endA="300" endPos="35500" dir="5400000" sy="-90000" algn="bl"/>
                </a:effectLst>
                <a:latin typeface="Arial Rounded MT Bold" panose="020F0704030504030204" pitchFamily="34" charset="0"/>
                <a:ea typeface="Calibri" panose="020F0502020204030204" pitchFamily="34" charset="0"/>
                <a:cs typeface="Times New Roman" panose="02020603050405020304" pitchFamily="18" charset="0"/>
              </a:rPr>
              <a:t>41% </a:t>
            </a:r>
            <a:endParaRPr lang="es-CO" sz="360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24" name="Rectángulo 23">
            <a:extLst>
              <a:ext uri="{FF2B5EF4-FFF2-40B4-BE49-F238E27FC236}">
                <a16:creationId xmlns:a16="http://schemas.microsoft.com/office/drawing/2014/main" id="{9EA03B5B-51F1-40C8-B1C1-92089736852E}"/>
              </a:ext>
            </a:extLst>
          </p:cNvPr>
          <p:cNvSpPr/>
          <p:nvPr/>
        </p:nvSpPr>
        <p:spPr>
          <a:xfrm>
            <a:off x="2373979" y="4860697"/>
            <a:ext cx="9244780" cy="736355"/>
          </a:xfrm>
          <a:prstGeom prst="rect">
            <a:avLst/>
          </a:prstGeom>
        </p:spPr>
        <p:txBody>
          <a:bodyPr wrap="square">
            <a:spAutoFit/>
          </a:bodyPr>
          <a:lstStyle/>
          <a:p>
            <a:pPr algn="just">
              <a:lnSpc>
                <a:spcPct val="107000"/>
              </a:lnSpc>
              <a:spcAft>
                <a:spcPts val="800"/>
              </a:spcAft>
            </a:pPr>
            <a:r>
              <a:rPr lang="es-CO" sz="2000">
                <a:ea typeface="Calibri" panose="020F0502020204030204" pitchFamily="34" charset="0"/>
                <a:cs typeface="Calibri" panose="020F0502020204030204" pitchFamily="34" charset="0"/>
              </a:rPr>
              <a:t>Participación de Bogotá en el total de ingresos de las ciudades capitales del país a diciembre de 2021.</a:t>
            </a:r>
          </a:p>
        </p:txBody>
      </p:sp>
      <p:graphicFrame>
        <p:nvGraphicFramePr>
          <p:cNvPr id="27" name="Diagrama 26">
            <a:extLst>
              <a:ext uri="{FF2B5EF4-FFF2-40B4-BE49-F238E27FC236}">
                <a16:creationId xmlns:a16="http://schemas.microsoft.com/office/drawing/2014/main" id="{F6019EC1-82A4-4E44-8EC2-155CA5EE0EA6}"/>
              </a:ext>
            </a:extLst>
          </p:cNvPr>
          <p:cNvGraphicFramePr/>
          <p:nvPr>
            <p:extLst>
              <p:ext uri="{D42A27DB-BD31-4B8C-83A1-F6EECF244321}">
                <p14:modId xmlns:p14="http://schemas.microsoft.com/office/powerpoint/2010/main" val="3513900052"/>
              </p:ext>
            </p:extLst>
          </p:nvPr>
        </p:nvGraphicFramePr>
        <p:xfrm>
          <a:off x="5233730" y="1702185"/>
          <a:ext cx="6958269" cy="3132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8">
            <a:extLst>
              <a:ext uri="{FF2B5EF4-FFF2-40B4-BE49-F238E27FC236}">
                <a16:creationId xmlns:a16="http://schemas.microsoft.com/office/drawing/2014/main" id="{0F0B3BAF-742F-4BB5-BD23-868F0CEBB062}"/>
              </a:ext>
            </a:extLst>
          </p:cNvPr>
          <p:cNvSpPr/>
          <p:nvPr/>
        </p:nvSpPr>
        <p:spPr>
          <a:xfrm>
            <a:off x="2597054" y="5751277"/>
            <a:ext cx="9398000" cy="798680"/>
          </a:xfrm>
          <a:prstGeom prst="rect">
            <a:avLst/>
          </a:prstGeom>
        </p:spPr>
        <p:txBody>
          <a:bodyPr wrap="square">
            <a:spAutoFit/>
          </a:bodyPr>
          <a:lstStyle/>
          <a:p>
            <a:pPr algn="ctr">
              <a:lnSpc>
                <a:spcPct val="107000"/>
              </a:lnSpc>
              <a:spcAft>
                <a:spcPts val="800"/>
              </a:spcAft>
            </a:pPr>
            <a:r>
              <a:rPr lang="es-CO" sz="2200">
                <a:solidFill>
                  <a:schemeClr val="accent1">
                    <a:lumMod val="50000"/>
                  </a:schemeClr>
                </a:solidFill>
                <a:ea typeface="Calibri" panose="020F0502020204030204" pitchFamily="34" charset="0"/>
                <a:cs typeface="Calibri" panose="020F0502020204030204" pitchFamily="34" charset="0"/>
              </a:rPr>
              <a:t>Dictamen Contraloría de Bogotá: Estados Financieros </a:t>
            </a:r>
            <a:r>
              <a:rPr lang="es-CO" sz="2200">
                <a:solidFill>
                  <a:schemeClr val="accent1">
                    <a:lumMod val="50000"/>
                  </a:schemeClr>
                </a:solidFill>
                <a:cs typeface="Calibri" panose="020F0502020204030204" pitchFamily="34" charset="0"/>
              </a:rPr>
              <a:t>SHD</a:t>
            </a:r>
            <a:r>
              <a:rPr lang="es-CO" sz="2200">
                <a:solidFill>
                  <a:schemeClr val="accent1">
                    <a:lumMod val="50000"/>
                  </a:schemeClr>
                </a:solidFill>
                <a:ea typeface="Calibri" panose="020F0502020204030204" pitchFamily="34" charset="0"/>
                <a:cs typeface="Calibri" panose="020F0502020204030204" pitchFamily="34" charset="0"/>
              </a:rPr>
              <a:t> y Consolidado Bogotá DC con OPINIÓN LIMPIA a diciembre de 2021</a:t>
            </a:r>
            <a:r>
              <a:rPr lang="es-CO" sz="2200">
                <a:solidFill>
                  <a:schemeClr val="accent1">
                    <a:lumMod val="50000"/>
                  </a:schemeClr>
                </a:solidFill>
                <a:latin typeface="+mn-lt"/>
                <a:ea typeface="Calibri" panose="020F0502020204030204" pitchFamily="34" charset="0"/>
                <a:cs typeface="Times New Roman" panose="02020603050405020304" pitchFamily="18" charset="0"/>
              </a:rPr>
              <a:t>.</a:t>
            </a:r>
          </a:p>
        </p:txBody>
      </p:sp>
      <p:sp>
        <p:nvSpPr>
          <p:cNvPr id="11" name="Rectángulo 10">
            <a:extLst>
              <a:ext uri="{FF2B5EF4-FFF2-40B4-BE49-F238E27FC236}">
                <a16:creationId xmlns:a16="http://schemas.microsoft.com/office/drawing/2014/main" id="{9FD0D129-E505-4308-B1C6-5D91618957AA}"/>
              </a:ext>
            </a:extLst>
          </p:cNvPr>
          <p:cNvSpPr/>
          <p:nvPr/>
        </p:nvSpPr>
        <p:spPr>
          <a:xfrm>
            <a:off x="6478202" y="1286484"/>
            <a:ext cx="5104636" cy="407035"/>
          </a:xfrm>
          <a:prstGeom prst="rect">
            <a:avLst/>
          </a:prstGeom>
        </p:spPr>
        <p:txBody>
          <a:bodyPr wrap="square">
            <a:spAutoFit/>
          </a:bodyPr>
          <a:lstStyle/>
          <a:p>
            <a:pPr algn="ctr">
              <a:lnSpc>
                <a:spcPct val="107000"/>
              </a:lnSpc>
              <a:spcAft>
                <a:spcPts val="800"/>
              </a:spcAft>
            </a:pPr>
            <a:r>
              <a:rPr lang="es-CO" sz="2000" b="1">
                <a:cs typeface="Calibri" panose="020F0502020204030204" pitchFamily="34" charset="0"/>
              </a:rPr>
              <a:t>PRINCIPALES PARTIDAS</a:t>
            </a:r>
          </a:p>
        </p:txBody>
      </p:sp>
      <p:sp>
        <p:nvSpPr>
          <p:cNvPr id="3" name="Subtítulo 2">
            <a:extLst>
              <a:ext uri="{FF2B5EF4-FFF2-40B4-BE49-F238E27FC236}">
                <a16:creationId xmlns:a16="http://schemas.microsoft.com/office/drawing/2014/main" id="{A426A428-2242-80CE-D246-CC68DB739955}"/>
              </a:ext>
            </a:extLst>
          </p:cNvPr>
          <p:cNvSpPr>
            <a:spLocks noGrp="1"/>
          </p:cNvSpPr>
          <p:nvPr>
            <p:ph type="subTitle" idx="1"/>
          </p:nvPr>
        </p:nvSpPr>
        <p:spPr>
          <a:xfrm>
            <a:off x="0" y="467809"/>
            <a:ext cx="8417011" cy="1080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0" hangingPunct="0">
              <a:spcBef>
                <a:spcPct val="0"/>
              </a:spcBef>
            </a:pPr>
            <a:r>
              <a:rPr lang="es-419" sz="3600" spc="-130">
                <a:solidFill>
                  <a:srgbClr val="C00000"/>
                </a:solidFill>
                <a:latin typeface="Calibri" panose="020F0502020204030204" pitchFamily="34" charset="0"/>
                <a:cs typeface="Calibri" panose="020F0502020204030204" pitchFamily="34" charset="0"/>
              </a:rPr>
              <a:t>Estado de Resultados </a:t>
            </a:r>
          </a:p>
          <a:p>
            <a:pPr eaLnBrk="0" hangingPunct="0">
              <a:spcBef>
                <a:spcPct val="0"/>
              </a:spcBef>
            </a:pPr>
            <a:r>
              <a:rPr lang="es-419" sz="1600" spc="-130">
                <a:solidFill>
                  <a:srgbClr val="C00000"/>
                </a:solidFill>
                <a:latin typeface="Calibri" panose="020F0502020204030204" pitchFamily="34" charset="0"/>
                <a:cs typeface="Calibri" panose="020F0502020204030204" pitchFamily="34" charset="0"/>
              </a:rPr>
              <a:t>a marzo 31 de 2022 – ECP Bogotá</a:t>
            </a:r>
          </a:p>
          <a:p>
            <a:pPr eaLnBrk="0" hangingPunct="0">
              <a:spcBef>
                <a:spcPct val="0"/>
              </a:spcBef>
            </a:pPr>
            <a:r>
              <a:rPr lang="es-419" sz="1600" spc="-130">
                <a:solidFill>
                  <a:srgbClr val="C00000"/>
                </a:solidFill>
                <a:latin typeface="Calibri" panose="020F0502020204030204" pitchFamily="34" charset="0"/>
                <a:cs typeface="Calibri" panose="020F0502020204030204" pitchFamily="34" charset="0"/>
              </a:rPr>
              <a:t>(Cifras en Billones de pesos)</a:t>
            </a:r>
          </a:p>
          <a:p>
            <a:pPr>
              <a:spcBef>
                <a:spcPct val="0"/>
              </a:spcBef>
            </a:pPr>
            <a:endParaRPr lang="es-CO" sz="1600" spc="-13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2331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981336"/>
            <a:ext cx="10515600" cy="684000"/>
          </a:xfrm>
        </p:spPr>
        <p:txBody>
          <a:bodyPr anchor="ctr"/>
          <a:lstStyle/>
          <a:p>
            <a:pPr algn="ctr"/>
            <a:r>
              <a:rPr lang="es-MX" sz="3600">
                <a:latin typeface="Calibri" panose="020F0502020204030204" pitchFamily="34" charset="0"/>
                <a:cs typeface="Calibri" panose="020F0502020204030204" pitchFamily="34" charset="0"/>
              </a:rPr>
              <a:t>AUSTERIDAD DEL GASTO</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8193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Placeholder 5">
            <a:extLst>
              <a:ext uri="{FF2B5EF4-FFF2-40B4-BE49-F238E27FC236}">
                <a16:creationId xmlns:a16="http://schemas.microsoft.com/office/drawing/2014/main" id="{1AEBC286-5829-4D7A-B4B1-50F415886521}"/>
              </a:ext>
            </a:extLst>
          </p:cNvPr>
          <p:cNvGraphicFramePr>
            <a:graphicFrameLocks/>
          </p:cNvGraphicFramePr>
          <p:nvPr>
            <p:extLst>
              <p:ext uri="{D42A27DB-BD31-4B8C-83A1-F6EECF244321}">
                <p14:modId xmlns:p14="http://schemas.microsoft.com/office/powerpoint/2010/main" val="2062230057"/>
              </p:ext>
            </p:extLst>
          </p:nvPr>
        </p:nvGraphicFramePr>
        <p:xfrm>
          <a:off x="226423" y="1252385"/>
          <a:ext cx="2135482" cy="3313461"/>
        </p:xfrm>
        <a:graphic>
          <a:graphicData uri="http://schemas.openxmlformats.org/drawingml/2006/table">
            <a:tbl>
              <a:tblPr firstRow="1" bandRow="1">
                <a:effectLst/>
                <a:tableStyleId>{5FD0F851-EC5A-4D38-B0AD-8093EC10F338}</a:tableStyleId>
              </a:tblPr>
              <a:tblGrid>
                <a:gridCol w="2135482">
                  <a:extLst>
                    <a:ext uri="{9D8B030D-6E8A-4147-A177-3AD203B41FA5}">
                      <a16:colId xmlns:a16="http://schemas.microsoft.com/office/drawing/2014/main" val="20000"/>
                    </a:ext>
                  </a:extLst>
                </a:gridCol>
              </a:tblGrid>
              <a:tr h="534675">
                <a:tc>
                  <a:txBody>
                    <a:bodyPr/>
                    <a:lstStyle/>
                    <a:p>
                      <a:pPr algn="ctr"/>
                      <a:r>
                        <a:rPr lang="es-CO" sz="1600" b="1" spc="0" noProof="0">
                          <a:solidFill>
                            <a:schemeClr val="bg1"/>
                          </a:solidFill>
                          <a:latin typeface="Calibri" panose="020F0502020204030204" pitchFamily="34" charset="0"/>
                          <a:cs typeface="Calibri" panose="020F0502020204030204" pitchFamily="34" charset="0"/>
                        </a:rPr>
                        <a:t>Conceptos</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950333">
                <a:tc>
                  <a:txBody>
                    <a:bodyPr/>
                    <a:lstStyle/>
                    <a:p>
                      <a:pPr algn="ctr"/>
                      <a:endParaRPr lang="es-CO" altLang="ko-KR" sz="2000" baseline="0" noProof="0">
                        <a:solidFill>
                          <a:schemeClr val="tx1">
                            <a:lumMod val="75000"/>
                            <a:lumOff val="25000"/>
                          </a:schemeClr>
                        </a:solidFill>
                        <a:latin typeface="Calibri" panose="020F0502020204030204" pitchFamily="34" charset="0"/>
                        <a:cs typeface="Calibri" panose="020F0502020204030204"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8947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Contratos</a:t>
                      </a:r>
                    </a:p>
                  </a:txBody>
                  <a:tcPr anchor="ctr">
                    <a:lnL>
                      <a:noFill/>
                    </a:lnL>
                    <a:lnR>
                      <a:noFill/>
                    </a:lnR>
                    <a:lnT w="381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3"/>
                  </a:ext>
                </a:extLst>
              </a:tr>
              <a:tr h="378583">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Horas Extras</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35208">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Compensación por vacaciones </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6"/>
                  </a:ext>
                </a:extLst>
              </a:tr>
              <a:tr h="52518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baseline="0" noProof="0">
                          <a:solidFill>
                            <a:schemeClr val="tx1">
                              <a:lumMod val="75000"/>
                              <a:lumOff val="25000"/>
                            </a:schemeClr>
                          </a:solidFill>
                          <a:latin typeface="Calibri" panose="020F0502020204030204" pitchFamily="34" charset="0"/>
                          <a:cs typeface="Calibri" panose="020F0502020204030204" pitchFamily="34" charset="0"/>
                        </a:rPr>
                        <a:t>Viáticos y Gastos de Viaje</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5"/>
                  </a:ext>
                </a:extLst>
              </a:tr>
            </a:tbl>
          </a:graphicData>
        </a:graphic>
      </p:graphicFrame>
      <p:graphicFrame>
        <p:nvGraphicFramePr>
          <p:cNvPr id="4" name="Table Placeholder 5">
            <a:extLst>
              <a:ext uri="{FF2B5EF4-FFF2-40B4-BE49-F238E27FC236}">
                <a16:creationId xmlns:a16="http://schemas.microsoft.com/office/drawing/2014/main" id="{2660E50A-1BFA-4560-86EA-648FACCC9FAB}"/>
              </a:ext>
            </a:extLst>
          </p:cNvPr>
          <p:cNvGraphicFramePr>
            <a:graphicFrameLocks/>
          </p:cNvGraphicFramePr>
          <p:nvPr>
            <p:extLst>
              <p:ext uri="{D42A27DB-BD31-4B8C-83A1-F6EECF244321}">
                <p14:modId xmlns:p14="http://schemas.microsoft.com/office/powerpoint/2010/main" val="4254630626"/>
              </p:ext>
            </p:extLst>
          </p:nvPr>
        </p:nvGraphicFramePr>
        <p:xfrm>
          <a:off x="2455605" y="1252385"/>
          <a:ext cx="2232000" cy="3243958"/>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2330">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2021</a:t>
                      </a:r>
                    </a:p>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Trimestre 1</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95547">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$24.030.325.998</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101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a:t>
                      </a:r>
                      <a:r>
                        <a:rPr lang="es-CO" sz="1600" b="1" kern="1200" spc="0" noProof="0">
                          <a:solidFill>
                            <a:schemeClr val="tx1"/>
                          </a:solidFill>
                          <a:latin typeface="Calibri" panose="020F0502020204030204" pitchFamily="34" charset="0"/>
                          <a:ea typeface="+mn-ea"/>
                          <a:cs typeface="Calibri" panose="020F0502020204030204" pitchFamily="34" charset="0"/>
                        </a:rPr>
                        <a:t>23.914.971.484</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1015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$ 8.522.594</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101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$106.831.920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256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5" name="Table Placeholder 5">
            <a:extLst>
              <a:ext uri="{FF2B5EF4-FFF2-40B4-BE49-F238E27FC236}">
                <a16:creationId xmlns:a16="http://schemas.microsoft.com/office/drawing/2014/main" id="{E7DFC816-E84B-497A-AF0A-88C117E14F48}"/>
              </a:ext>
            </a:extLst>
          </p:cNvPr>
          <p:cNvGraphicFramePr>
            <a:graphicFrameLocks/>
          </p:cNvGraphicFramePr>
          <p:nvPr>
            <p:extLst>
              <p:ext uri="{D42A27DB-BD31-4B8C-83A1-F6EECF244321}">
                <p14:modId xmlns:p14="http://schemas.microsoft.com/office/powerpoint/2010/main" val="2683176097"/>
              </p:ext>
            </p:extLst>
          </p:nvPr>
        </p:nvGraphicFramePr>
        <p:xfrm>
          <a:off x="4788924" y="1252386"/>
          <a:ext cx="2232000" cy="3243956"/>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0915">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2022</a:t>
                      </a:r>
                    </a:p>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Trimestre 1</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893408">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$16.338.405.729</a:t>
                      </a:r>
                    </a:p>
                  </a:txBody>
                  <a:tcPr anchor="ctr">
                    <a:lnL>
                      <a:noFill/>
                    </a:lnL>
                    <a:lnR>
                      <a:noFill/>
                    </a:lnR>
                    <a:lnT w="5715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91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$ 16.113.950.287</a:t>
                      </a:r>
                    </a:p>
                  </a:txBody>
                  <a:tcPr anchor="ctr">
                    <a:lnL>
                      <a:noFill/>
                    </a:lnL>
                    <a:lnR>
                      <a:noFill/>
                    </a:lnR>
                    <a:lnT w="3810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91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$ 32.529.855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91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$ 191.925.587</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3209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6" name="Table Placeholder 5">
            <a:extLst>
              <a:ext uri="{FF2B5EF4-FFF2-40B4-BE49-F238E27FC236}">
                <a16:creationId xmlns:a16="http://schemas.microsoft.com/office/drawing/2014/main" id="{A1560B67-0BFD-40C3-AF6E-1968507D3572}"/>
              </a:ext>
            </a:extLst>
          </p:cNvPr>
          <p:cNvGraphicFramePr>
            <a:graphicFrameLocks/>
          </p:cNvGraphicFramePr>
          <p:nvPr>
            <p:extLst>
              <p:ext uri="{D42A27DB-BD31-4B8C-83A1-F6EECF244321}">
                <p14:modId xmlns:p14="http://schemas.microsoft.com/office/powerpoint/2010/main" val="2789899410"/>
              </p:ext>
            </p:extLst>
          </p:nvPr>
        </p:nvGraphicFramePr>
        <p:xfrm>
          <a:off x="7223563" y="1252386"/>
          <a:ext cx="2232000" cy="3243955"/>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2567">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80787">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$7.691.920.269</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339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$ 7.801.021.197</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3397">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panose="020F0502020204030204" pitchFamily="34" charset="0"/>
                          <a:ea typeface="+mn-ea"/>
                          <a:cs typeface="Calibri" panose="020F0502020204030204" pitchFamily="34" charset="0"/>
                        </a:rPr>
                        <a:t>-$ </a:t>
                      </a:r>
                      <a:r>
                        <a:rPr lang="es-CO" sz="1600" b="1" kern="1200" spc="0">
                          <a:solidFill>
                            <a:schemeClr val="tx1"/>
                          </a:solidFill>
                          <a:latin typeface="Calibri" panose="020F0502020204030204" pitchFamily="34" charset="0"/>
                          <a:ea typeface="+mn-ea"/>
                          <a:cs typeface="Calibri" panose="020F0502020204030204" pitchFamily="34" charset="0"/>
                        </a:rPr>
                        <a:t>24.007.261</a:t>
                      </a:r>
                      <a:r>
                        <a:rPr lang="es-CO" altLang="ko-KR" sz="1600" b="1" kern="1200" spc="0" noProof="0">
                          <a:solidFill>
                            <a:schemeClr val="tx1"/>
                          </a:solidFill>
                          <a:latin typeface="Calibri" panose="020F0502020204030204" pitchFamily="34" charset="0"/>
                          <a:ea typeface="+mn-ea"/>
                          <a:cs typeface="Calibri" panose="020F0502020204030204" pitchFamily="34" charset="0"/>
                        </a:rPr>
                        <a:t> </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339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-$ 85.093.667</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704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graphicFrame>
        <p:nvGraphicFramePr>
          <p:cNvPr id="8" name="Table Placeholder 5">
            <a:extLst>
              <a:ext uri="{FF2B5EF4-FFF2-40B4-BE49-F238E27FC236}">
                <a16:creationId xmlns:a16="http://schemas.microsoft.com/office/drawing/2014/main" id="{B5A59665-B188-4D7B-B54D-0A93B2F71703}"/>
              </a:ext>
            </a:extLst>
          </p:cNvPr>
          <p:cNvGraphicFramePr>
            <a:graphicFrameLocks/>
          </p:cNvGraphicFramePr>
          <p:nvPr>
            <p:extLst>
              <p:ext uri="{D42A27DB-BD31-4B8C-83A1-F6EECF244321}">
                <p14:modId xmlns:p14="http://schemas.microsoft.com/office/powerpoint/2010/main" val="301184217"/>
              </p:ext>
            </p:extLst>
          </p:nvPr>
        </p:nvGraphicFramePr>
        <p:xfrm>
          <a:off x="9658202" y="1252386"/>
          <a:ext cx="2232000" cy="3243954"/>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8">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 de 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7">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32,00%</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1" kern="1200" spc="0">
                          <a:solidFill>
                            <a:schemeClr val="tx1"/>
                          </a:solidFill>
                          <a:latin typeface="Calibri" panose="020F0502020204030204" pitchFamily="34" charset="0"/>
                          <a:ea typeface="+mn-ea"/>
                          <a:cs typeface="Calibri" panose="020F0502020204030204" pitchFamily="34" charset="0"/>
                        </a:rPr>
                        <a:t>32,62%</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381,69%</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24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kern="1200" spc="0">
                          <a:solidFill>
                            <a:schemeClr val="tx1"/>
                          </a:solidFill>
                          <a:latin typeface="Calibri" panose="020F0502020204030204" pitchFamily="34" charset="0"/>
                          <a:ea typeface="+mn-ea"/>
                          <a:cs typeface="Calibri" panose="020F0502020204030204" pitchFamily="34" charset="0"/>
                        </a:rPr>
                        <a:t>79,65%</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57668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sp>
        <p:nvSpPr>
          <p:cNvPr id="9" name="CuadroTexto 8">
            <a:extLst>
              <a:ext uri="{FF2B5EF4-FFF2-40B4-BE49-F238E27FC236}">
                <a16:creationId xmlns:a16="http://schemas.microsoft.com/office/drawing/2014/main" id="{926BCEE3-489C-413C-87BA-16472F0D9685}"/>
              </a:ext>
            </a:extLst>
          </p:cNvPr>
          <p:cNvSpPr txBox="1"/>
          <p:nvPr/>
        </p:nvSpPr>
        <p:spPr>
          <a:xfrm>
            <a:off x="226423" y="4702094"/>
            <a:ext cx="11663779" cy="1384995"/>
          </a:xfrm>
          <a:prstGeom prst="rect">
            <a:avLst/>
          </a:prstGeom>
          <a:noFill/>
        </p:spPr>
        <p:txBody>
          <a:bodyPr wrap="square" lIns="91440" tIns="45720" rIns="91440" bIns="45720" rtlCol="0" anchor="t">
            <a:spAutoFit/>
          </a:bodyPr>
          <a:lstStyle/>
          <a:p>
            <a:pPr algn="just"/>
            <a:r>
              <a:rPr lang="es-CO" sz="1400">
                <a:cs typeface="Calibri" panose="020F0502020204030204" pitchFamily="34" charset="0"/>
              </a:rPr>
              <a:t>Durante el primer trimestre del 2022 el porcentaje de ahorro en la austeridad del gasto en la Secretaría Distrital de Hacienda en lo relacionado a la administración de personal fue de un 32,00%, lo anterior debido a la disminución en los gastos en contratación con $7.801.021.197 menos que en el primer trimestre del 2021, así mismo, se evidencia que aunque aumentaron los conceptos de horas extras en mas de un 300%, lo anterior se presento, debido al retorno a las actividades presenciales en la SHD,  ya que en el 2021 se privilegio el trabajo en casa por las condiciones de la pandemia de COVID-19,  respecto al concepto de compensación por vacaciones el aumento en este gasto se presento por que se realizo el pago por indemnización de vacaciones a 18 exfuncionarios más que en el mismo periodo de 2021, los gastos por el concepto de viáticos y gastos de viaje se mantuvieron en $0.</a:t>
            </a:r>
          </a:p>
        </p:txBody>
      </p:sp>
      <p:sp>
        <p:nvSpPr>
          <p:cNvPr id="10" name="CuadroTexto 9">
            <a:extLst>
              <a:ext uri="{FF2B5EF4-FFF2-40B4-BE49-F238E27FC236}">
                <a16:creationId xmlns:a16="http://schemas.microsoft.com/office/drawing/2014/main" id="{20E1CB6F-9DD6-4701-BF83-770868BE0D2C}"/>
              </a:ext>
            </a:extLst>
          </p:cNvPr>
          <p:cNvSpPr txBox="1"/>
          <p:nvPr/>
        </p:nvSpPr>
        <p:spPr>
          <a:xfrm>
            <a:off x="226422" y="64836"/>
            <a:ext cx="9229141" cy="867930"/>
          </a:xfrm>
          <a:prstGeom prst="rect">
            <a:avLst/>
          </a:prstGeom>
          <a:noFill/>
        </p:spPr>
        <p:txBody>
          <a:bodyPr wrap="square" rtlCol="0">
            <a:spAutoFit/>
          </a:bodyPr>
          <a:lstStyle/>
          <a:p>
            <a:pPr>
              <a:lnSpc>
                <a:spcPct val="90000"/>
              </a:lnSpc>
            </a:pPr>
            <a:r>
              <a:rPr lang="es-CO" sz="3600" b="1" spc="-130">
                <a:solidFill>
                  <a:srgbClr val="C00000"/>
                </a:solidFill>
                <a:cs typeface="Calibri" panose="020F0502020204030204" pitchFamily="34" charset="0"/>
              </a:rPr>
              <a:t>Austeridad del Gasto SHD  </a:t>
            </a:r>
          </a:p>
          <a:p>
            <a:pPr>
              <a:lnSpc>
                <a:spcPct val="90000"/>
              </a:lnSpc>
            </a:pPr>
            <a:r>
              <a:rPr lang="es-CO" sz="2000" b="1" spc="-130">
                <a:solidFill>
                  <a:srgbClr val="C00000"/>
                </a:solidFill>
                <a:cs typeface="Calibri" panose="020F0502020204030204" pitchFamily="34" charset="0"/>
              </a:rPr>
              <a:t>Administración De Personal</a:t>
            </a:r>
          </a:p>
        </p:txBody>
      </p:sp>
      <p:sp>
        <p:nvSpPr>
          <p:cNvPr id="2" name="CuadroTexto 1">
            <a:extLst>
              <a:ext uri="{FF2B5EF4-FFF2-40B4-BE49-F238E27FC236}">
                <a16:creationId xmlns:a16="http://schemas.microsoft.com/office/drawing/2014/main" id="{500BE167-F4BA-4C51-97ED-BDA9D4806048}"/>
              </a:ext>
            </a:extLst>
          </p:cNvPr>
          <p:cNvSpPr txBox="1"/>
          <p:nvPr/>
        </p:nvSpPr>
        <p:spPr>
          <a:xfrm>
            <a:off x="8555333" y="6292840"/>
            <a:ext cx="3334869" cy="216027"/>
          </a:xfrm>
          <a:prstGeom prst="rect">
            <a:avLst/>
          </a:prstGeom>
          <a:noFill/>
        </p:spPr>
        <p:txBody>
          <a:bodyPr wrap="square" lIns="91440" tIns="45720" rIns="91440" bIns="45720" rtlCol="0" anchor="t">
            <a:spAutoFit/>
          </a:bodyPr>
          <a:lstStyle/>
          <a:p>
            <a:r>
              <a:rPr lang="es-CO" sz="800"/>
              <a:t>Fuente: Informe de austeridad del gasto del primer trimestre de 2022, SAF</a:t>
            </a:r>
            <a:endParaRPr lang="es-CO" sz="800">
              <a:cs typeface="Calibri"/>
            </a:endParaRPr>
          </a:p>
        </p:txBody>
      </p:sp>
      <p:sp>
        <p:nvSpPr>
          <p:cNvPr id="7" name="Flecha abajo 6"/>
          <p:cNvSpPr/>
          <p:nvPr/>
        </p:nvSpPr>
        <p:spPr>
          <a:xfrm>
            <a:off x="11418570" y="2066289"/>
            <a:ext cx="148590" cy="35433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
        <p:nvSpPr>
          <p:cNvPr id="11" name="Flecha abajo 10"/>
          <p:cNvSpPr/>
          <p:nvPr/>
        </p:nvSpPr>
        <p:spPr>
          <a:xfrm>
            <a:off x="11418570" y="2743380"/>
            <a:ext cx="148590" cy="317319"/>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
        <p:nvSpPr>
          <p:cNvPr id="12" name="Flecha abajo 11"/>
          <p:cNvSpPr/>
          <p:nvPr/>
        </p:nvSpPr>
        <p:spPr>
          <a:xfrm rot="10800000">
            <a:off x="11417935" y="3168971"/>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
        <p:nvSpPr>
          <p:cNvPr id="13" name="Flecha abajo 12"/>
          <p:cNvSpPr/>
          <p:nvPr/>
        </p:nvSpPr>
        <p:spPr>
          <a:xfrm rot="10800000">
            <a:off x="11417935" y="3619860"/>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latin typeface="Calibri" panose="020F0502020204030204" pitchFamily="34" charset="0"/>
              <a:cs typeface="Calibri" panose="020F0502020204030204" pitchFamily="34" charset="0"/>
            </a:endParaRPr>
          </a:p>
        </p:txBody>
      </p:sp>
      <p:sp>
        <p:nvSpPr>
          <p:cNvPr id="14" name="Igual que 13"/>
          <p:cNvSpPr/>
          <p:nvPr/>
        </p:nvSpPr>
        <p:spPr>
          <a:xfrm>
            <a:off x="11299934" y="4096246"/>
            <a:ext cx="384591" cy="228608"/>
          </a:xfrm>
          <a:prstGeom prst="mathEqual">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6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30556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A833645-900B-4A19-86BF-19166B586590}"/>
              </a:ext>
            </a:extLst>
          </p:cNvPr>
          <p:cNvSpPr txBox="1"/>
          <p:nvPr/>
        </p:nvSpPr>
        <p:spPr>
          <a:xfrm>
            <a:off x="219440" y="63472"/>
            <a:ext cx="8748930" cy="867930"/>
          </a:xfrm>
          <a:prstGeom prst="rect">
            <a:avLst/>
          </a:prstGeom>
          <a:noFill/>
        </p:spPr>
        <p:txBody>
          <a:bodyPr wrap="square" rtlCol="0">
            <a:spAutoFit/>
          </a:bodyPr>
          <a:lstStyle/>
          <a:p>
            <a:pPr eaLnBrk="1" hangingPunct="1">
              <a:lnSpc>
                <a:spcPct val="90000"/>
              </a:lnSpc>
            </a:pPr>
            <a:r>
              <a:rPr lang="es-CO" sz="3600" b="1" spc="-130">
                <a:solidFill>
                  <a:srgbClr val="C00000"/>
                </a:solidFill>
                <a:cs typeface="Calibri" panose="020F0502020204030204" pitchFamily="34" charset="0"/>
              </a:rPr>
              <a:t>Austeridad del Gasto SHD </a:t>
            </a:r>
            <a:endParaRPr lang="es-CO" sz="3200" b="1" spc="-130">
              <a:solidFill>
                <a:srgbClr val="C00000"/>
              </a:solidFill>
              <a:latin typeface="Tahoma"/>
              <a:cs typeface="Tahoma"/>
            </a:endParaRPr>
          </a:p>
          <a:p>
            <a:pPr>
              <a:lnSpc>
                <a:spcPct val="90000"/>
              </a:lnSpc>
            </a:pPr>
            <a:r>
              <a:rPr lang="es-CO" sz="2000" b="1" spc="-130">
                <a:solidFill>
                  <a:srgbClr val="C00000"/>
                </a:solidFill>
                <a:cs typeface="Calibri" panose="020F0502020204030204" pitchFamily="34" charset="0"/>
              </a:rPr>
              <a:t>Administración de servicios</a:t>
            </a:r>
          </a:p>
        </p:txBody>
      </p:sp>
      <p:graphicFrame>
        <p:nvGraphicFramePr>
          <p:cNvPr id="3" name="Table Placeholder 5">
            <a:extLst>
              <a:ext uri="{FF2B5EF4-FFF2-40B4-BE49-F238E27FC236}">
                <a16:creationId xmlns:a16="http://schemas.microsoft.com/office/drawing/2014/main" id="{3A11FA0E-A966-441C-B34D-0430A73C599F}"/>
              </a:ext>
            </a:extLst>
          </p:cNvPr>
          <p:cNvGraphicFramePr>
            <a:graphicFrameLocks/>
          </p:cNvGraphicFramePr>
          <p:nvPr>
            <p:extLst>
              <p:ext uri="{D42A27DB-BD31-4B8C-83A1-F6EECF244321}">
                <p14:modId xmlns:p14="http://schemas.microsoft.com/office/powerpoint/2010/main" val="1475767226"/>
              </p:ext>
            </p:extLst>
          </p:nvPr>
        </p:nvGraphicFramePr>
        <p:xfrm>
          <a:off x="422579" y="981726"/>
          <a:ext cx="1786828" cy="4152298"/>
        </p:xfrm>
        <a:graphic>
          <a:graphicData uri="http://schemas.openxmlformats.org/drawingml/2006/table">
            <a:tbl>
              <a:tblPr firstRow="1" bandRow="1">
                <a:effectLst/>
                <a:tableStyleId>{5FD0F851-EC5A-4D38-B0AD-8093EC10F338}</a:tableStyleId>
              </a:tblPr>
              <a:tblGrid>
                <a:gridCol w="1786828">
                  <a:extLst>
                    <a:ext uri="{9D8B030D-6E8A-4147-A177-3AD203B41FA5}">
                      <a16:colId xmlns:a16="http://schemas.microsoft.com/office/drawing/2014/main" val="20000"/>
                    </a:ext>
                  </a:extLst>
                </a:gridCol>
              </a:tblGrid>
              <a:tr h="55105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Conceptos</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10000"/>
                  </a:ext>
                </a:extLst>
              </a:tr>
              <a:tr h="927356">
                <a:tc>
                  <a:txBody>
                    <a:bodyPr/>
                    <a:lstStyle/>
                    <a:p>
                      <a:pPr algn="ctr"/>
                      <a:endParaRPr lang="es-CO" altLang="ko-KR" sz="2000" baseline="0" noProof="0">
                        <a:solidFill>
                          <a:schemeClr val="tx1">
                            <a:lumMod val="75000"/>
                            <a:lumOff val="25000"/>
                          </a:schemeClr>
                        </a:solidFill>
                        <a:latin typeface="+mn-lt"/>
                        <a:cs typeface="Arial" pitchFamily="34" charset="0"/>
                      </a:endParaRPr>
                    </a:p>
                  </a:txBody>
                  <a:tcPr anchor="ctr">
                    <a:lnL>
                      <a:noFill/>
                    </a:lnL>
                    <a:lnR>
                      <a:noFill/>
                    </a:lnR>
                    <a:lnT w="57150" cap="flat" cmpd="sng" algn="ctr">
                      <a:noFill/>
                      <a:prstDash val="solid"/>
                      <a:round/>
                      <a:headEnd type="none" w="med" len="med"/>
                      <a:tailEnd type="none" w="med" len="med"/>
                    </a:lnT>
                    <a:lnB w="38100" cap="flat" cmpd="sng" algn="ctr">
                      <a:solidFill>
                        <a:schemeClr val="accent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409">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Fija</a:t>
                      </a:r>
                    </a:p>
                  </a:txBody>
                  <a:tcPr anchor="ctr">
                    <a:lnL>
                      <a:noFill/>
                    </a:lnL>
                    <a:lnR>
                      <a:noFill/>
                    </a:lnR>
                    <a:lnT w="38100" cap="flat" cmpd="sng" algn="ctr">
                      <a:solidFill>
                        <a:schemeClr val="accent2"/>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0184">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LDI</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LDN</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Telefonía Celular</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Internet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Combustible</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39044158"/>
                  </a:ext>
                </a:extLst>
              </a:tr>
              <a:tr h="376458">
                <a:tc>
                  <a:txBody>
                    <a:bodyPr/>
                    <a:lstStyle/>
                    <a:p>
                      <a:pPr marL="0" marR="0" indent="0" algn="l" defTabSz="914400" rtl="0" eaLnBrk="1" fontAlgn="auto" latinLnBrk="1" hangingPunct="1">
                        <a:lnSpc>
                          <a:spcPct val="100000"/>
                        </a:lnSpc>
                        <a:spcBef>
                          <a:spcPts val="0"/>
                        </a:spcBef>
                        <a:spcAft>
                          <a:spcPts val="0"/>
                        </a:spcAft>
                        <a:buClrTx/>
                        <a:buSzTx/>
                        <a:buFontTx/>
                        <a:buNone/>
                        <a:tabLst/>
                        <a:defRPr/>
                      </a:pPr>
                      <a:r>
                        <a:rPr lang="es-CO" altLang="ko-KR" sz="1400" kern="1200" baseline="0" noProof="0">
                          <a:solidFill>
                            <a:schemeClr val="tx1">
                              <a:lumMod val="75000"/>
                              <a:lumOff val="25000"/>
                            </a:schemeClr>
                          </a:solidFill>
                          <a:latin typeface="Calibri" panose="020F0502020204030204" pitchFamily="34" charset="0"/>
                          <a:ea typeface="+mn-ea"/>
                          <a:cs typeface="Calibri" panose="020F0502020204030204" pitchFamily="34" charset="0"/>
                        </a:rPr>
                        <a:t>Impresiones</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96402083"/>
                  </a:ext>
                </a:extLst>
              </a:tr>
            </a:tbl>
          </a:graphicData>
        </a:graphic>
      </p:graphicFrame>
      <p:graphicFrame>
        <p:nvGraphicFramePr>
          <p:cNvPr id="4" name="Table Placeholder 5">
            <a:extLst>
              <a:ext uri="{FF2B5EF4-FFF2-40B4-BE49-F238E27FC236}">
                <a16:creationId xmlns:a16="http://schemas.microsoft.com/office/drawing/2014/main" id="{654E7E02-E49B-4D14-B23A-68962F04447C}"/>
              </a:ext>
            </a:extLst>
          </p:cNvPr>
          <p:cNvGraphicFramePr>
            <a:graphicFrameLocks/>
          </p:cNvGraphicFramePr>
          <p:nvPr>
            <p:extLst>
              <p:ext uri="{D42A27DB-BD31-4B8C-83A1-F6EECF244321}">
                <p14:modId xmlns:p14="http://schemas.microsoft.com/office/powerpoint/2010/main" val="1829531493"/>
              </p:ext>
            </p:extLst>
          </p:nvPr>
        </p:nvGraphicFramePr>
        <p:xfrm>
          <a:off x="2361905" y="981727"/>
          <a:ext cx="2232000" cy="4202509"/>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9154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2021</a:t>
                      </a:r>
                    </a:p>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Trimestre 1</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94366">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$103.629.799</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9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$ 56.789.910</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961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$114.896 </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57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57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$10.000.361</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5714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600" b="1" kern="1200" spc="0">
                          <a:solidFill>
                            <a:schemeClr val="tx1"/>
                          </a:solidFill>
                          <a:latin typeface="Calibri" panose="020F0502020204030204" pitchFamily="34" charset="0"/>
                          <a:ea typeface="+mn-ea"/>
                          <a:cs typeface="Calibri" panose="020F0502020204030204" pitchFamily="34" charset="0"/>
                        </a:rPr>
                        <a:t>$ 30.366.123</a:t>
                      </a:r>
                      <a:endParaRPr lang="es-CO" altLang="ko-KR" sz="1600" b="1" kern="1200" spc="0" noProof="0">
                        <a:solidFill>
                          <a:schemeClr val="tx1"/>
                        </a:solidFill>
                        <a:latin typeface="Calibri" panose="020F0502020204030204" pitchFamily="34" charset="0"/>
                        <a:ea typeface="+mn-ea"/>
                        <a:cs typeface="Calibri" panose="020F0502020204030204" pitchFamily="34" charset="0"/>
                      </a:endParaRP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5717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$2.113.509</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65423893"/>
                  </a:ext>
                </a:extLst>
              </a:tr>
              <a:tr h="36873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$4.245.000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56261509"/>
                  </a:ext>
                </a:extLst>
              </a:tr>
            </a:tbl>
          </a:graphicData>
        </a:graphic>
      </p:graphicFrame>
      <p:graphicFrame>
        <p:nvGraphicFramePr>
          <p:cNvPr id="5" name="Table Placeholder 5">
            <a:extLst>
              <a:ext uri="{FF2B5EF4-FFF2-40B4-BE49-F238E27FC236}">
                <a16:creationId xmlns:a16="http://schemas.microsoft.com/office/drawing/2014/main" id="{AF99178B-7C5B-40D0-BFE6-A7073CEA49DE}"/>
              </a:ext>
            </a:extLst>
          </p:cNvPr>
          <p:cNvGraphicFramePr>
            <a:graphicFrameLocks/>
          </p:cNvGraphicFramePr>
          <p:nvPr>
            <p:extLst>
              <p:ext uri="{D42A27DB-BD31-4B8C-83A1-F6EECF244321}">
                <p14:modId xmlns:p14="http://schemas.microsoft.com/office/powerpoint/2010/main" val="3700453043"/>
              </p:ext>
            </p:extLst>
          </p:nvPr>
        </p:nvGraphicFramePr>
        <p:xfrm>
          <a:off x="4788924" y="981727"/>
          <a:ext cx="2232000" cy="4202509"/>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2022</a:t>
                      </a:r>
                    </a:p>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Trimestre 1</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solidFill>
                  </a:tcPr>
                </a:tc>
                <a:extLst>
                  <a:ext uri="{0D108BD9-81ED-4DB2-BD59-A6C34878D82A}">
                    <a16:rowId xmlns:a16="http://schemas.microsoft.com/office/drawing/2014/main" val="10000"/>
                  </a:ext>
                </a:extLst>
              </a:tr>
              <a:tr h="878718">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$120.706.905</a:t>
                      </a:r>
                    </a:p>
                  </a:txBody>
                  <a:tcPr anchor="ctr">
                    <a:lnL>
                      <a:noFill/>
                    </a:lnL>
                    <a:lnR>
                      <a:noFill/>
                    </a:lnR>
                    <a:lnT w="57150" cap="flat" cmpd="sng" algn="ctr">
                      <a:noFill/>
                      <a:prstDash val="solid"/>
                      <a:round/>
                      <a:headEnd type="none" w="med" len="med"/>
                      <a:tailEnd type="none" w="med" len="med"/>
                    </a:lnT>
                    <a:lnB w="38100" cap="flat" cmpd="sng" algn="ctr">
                      <a:solidFill>
                        <a:schemeClr val="accent4"/>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$ 67.482.189</a:t>
                      </a:r>
                    </a:p>
                  </a:txBody>
                  <a:tcPr anchor="ctr">
                    <a:lnL>
                      <a:noFill/>
                    </a:lnL>
                    <a:lnR>
                      <a:noFill/>
                    </a:lnR>
                    <a:lnT w="38100" cap="flat" cmpd="sng" algn="ctr">
                      <a:solidFill>
                        <a:schemeClr val="accent4"/>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panose="020F0502020204030204" pitchFamily="34" charset="0"/>
                          <a:ea typeface="+mn-ea"/>
                          <a:cs typeface="Calibri" panose="020F0502020204030204" pitchFamily="34" charset="0"/>
                        </a:rPr>
                        <a:t>$28.724</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74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74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$ 9.725.713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749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$28.710.000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318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$ 8.521.029</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80369164"/>
                  </a:ext>
                </a:extLst>
              </a:tr>
              <a:tr h="3810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$ 6.239.250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27770605"/>
                  </a:ext>
                </a:extLst>
              </a:tr>
            </a:tbl>
          </a:graphicData>
        </a:graphic>
      </p:graphicFrame>
      <p:graphicFrame>
        <p:nvGraphicFramePr>
          <p:cNvPr id="6" name="Table Placeholder 5">
            <a:extLst>
              <a:ext uri="{FF2B5EF4-FFF2-40B4-BE49-F238E27FC236}">
                <a16:creationId xmlns:a16="http://schemas.microsoft.com/office/drawing/2014/main" id="{A643EC5C-57C8-41EC-B8AD-5B7DC898D0B7}"/>
              </a:ext>
            </a:extLst>
          </p:cNvPr>
          <p:cNvGraphicFramePr>
            <a:graphicFrameLocks/>
          </p:cNvGraphicFramePr>
          <p:nvPr>
            <p:extLst>
              <p:ext uri="{D42A27DB-BD31-4B8C-83A1-F6EECF244321}">
                <p14:modId xmlns:p14="http://schemas.microsoft.com/office/powerpoint/2010/main" val="1812442272"/>
              </p:ext>
            </p:extLst>
          </p:nvPr>
        </p:nvGraphicFramePr>
        <p:xfrm>
          <a:off x="7223563" y="981727"/>
          <a:ext cx="2232000" cy="4172383"/>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8">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-$17.077.106</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-$10.692.279</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panose="020F0502020204030204" pitchFamily="34" charset="0"/>
                          <a:ea typeface="+mn-ea"/>
                          <a:cs typeface="Calibri" panose="020F0502020204030204" pitchFamily="34" charset="0"/>
                        </a:rPr>
                        <a:t>$86.172</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2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62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$274.648</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622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$ 1.656.123</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59267">
                <a:tc>
                  <a:txBody>
                    <a:bodyPr/>
                    <a:lstStyle/>
                    <a:p>
                      <a:pPr marL="0" marR="0" indent="0" algn="ctr" defTabSz="914400" rtl="0" eaLnBrk="1" fontAlgn="auto" latinLnBrk="0" hangingPunct="1">
                        <a:lnSpc>
                          <a:spcPct val="100000"/>
                        </a:lnSpc>
                        <a:spcBef>
                          <a:spcPts val="0"/>
                        </a:spcBef>
                        <a:spcAft>
                          <a:spcPts val="0"/>
                        </a:spcAft>
                        <a:buClrTx/>
                        <a:buSzTx/>
                        <a:buFontTx/>
                        <a:buNone/>
                      </a:pPr>
                      <a:r>
                        <a:rPr lang="es-CO" altLang="ko-KR" sz="1600" b="1" kern="1200" spc="0" noProof="0">
                          <a:solidFill>
                            <a:schemeClr val="tx1"/>
                          </a:solidFill>
                          <a:latin typeface="Calibri" panose="020F0502020204030204" pitchFamily="34" charset="0"/>
                          <a:ea typeface="+mn-ea"/>
                          <a:cs typeface="Calibri" panose="020F0502020204030204" pitchFamily="34" charset="0"/>
                        </a:rPr>
                        <a:t>-$6.407.520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16904377"/>
                  </a:ext>
                </a:extLst>
              </a:tr>
              <a:tr h="3615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-$1.994.250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47175305"/>
                  </a:ext>
                </a:extLst>
              </a:tr>
            </a:tbl>
          </a:graphicData>
        </a:graphic>
      </p:graphicFrame>
      <p:graphicFrame>
        <p:nvGraphicFramePr>
          <p:cNvPr id="8" name="Table Placeholder 5">
            <a:extLst>
              <a:ext uri="{FF2B5EF4-FFF2-40B4-BE49-F238E27FC236}">
                <a16:creationId xmlns:a16="http://schemas.microsoft.com/office/drawing/2014/main" id="{2B9A218F-0C75-4062-A96B-0D87FBC77A82}"/>
              </a:ext>
            </a:extLst>
          </p:cNvPr>
          <p:cNvGraphicFramePr>
            <a:graphicFrameLocks/>
          </p:cNvGraphicFramePr>
          <p:nvPr>
            <p:extLst>
              <p:ext uri="{D42A27DB-BD31-4B8C-83A1-F6EECF244321}">
                <p14:modId xmlns:p14="http://schemas.microsoft.com/office/powerpoint/2010/main" val="766717843"/>
              </p:ext>
            </p:extLst>
          </p:nvPr>
        </p:nvGraphicFramePr>
        <p:xfrm>
          <a:off x="9658202" y="981727"/>
          <a:ext cx="2232000" cy="4133987"/>
        </p:xfrm>
        <a:graphic>
          <a:graphicData uri="http://schemas.openxmlformats.org/drawingml/2006/table">
            <a:tbl>
              <a:tblPr firstRow="1" bandRow="1">
                <a:effectLst/>
                <a:tableStyleId>{5FD0F851-EC5A-4D38-B0AD-8093EC10F338}</a:tableStyleId>
              </a:tblPr>
              <a:tblGrid>
                <a:gridCol w="2232000">
                  <a:extLst>
                    <a:ext uri="{9D8B030D-6E8A-4147-A177-3AD203B41FA5}">
                      <a16:colId xmlns:a16="http://schemas.microsoft.com/office/drawing/2014/main" val="20000"/>
                    </a:ext>
                  </a:extLst>
                </a:gridCol>
              </a:tblGrid>
              <a:tr h="581199">
                <a:tc>
                  <a:txBody>
                    <a:bodyPr/>
                    <a:lstStyle/>
                    <a:p>
                      <a:pPr marL="0" algn="ctr" defTabSz="914400" rtl="0" eaLnBrk="1" latinLnBrk="0" hangingPunct="1"/>
                      <a:r>
                        <a:rPr lang="es-CO" sz="1600" b="1" kern="1200" spc="0" noProof="0">
                          <a:solidFill>
                            <a:schemeClr val="bg1"/>
                          </a:solidFill>
                          <a:latin typeface="Calibri" panose="020F0502020204030204" pitchFamily="34" charset="0"/>
                          <a:ea typeface="+mn-ea"/>
                          <a:cs typeface="Calibri" panose="020F0502020204030204" pitchFamily="34" charset="0"/>
                        </a:rPr>
                        <a:t>% de Ahorro</a:t>
                      </a:r>
                    </a:p>
                  </a:txBody>
                  <a:tcPr anchor="ctr">
                    <a:lnL>
                      <a:noFill/>
                    </a:lnL>
                    <a:lnR>
                      <a:noFill/>
                    </a:lnR>
                    <a:lnT w="12700" cmpd="sng">
                      <a:noFill/>
                    </a:lnT>
                    <a:lnB w="571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solidFill>
                  </a:tcPr>
                </a:tc>
                <a:extLst>
                  <a:ext uri="{0D108BD9-81ED-4DB2-BD59-A6C34878D82A}">
                    <a16:rowId xmlns:a16="http://schemas.microsoft.com/office/drawing/2014/main" val="10000"/>
                  </a:ext>
                </a:extLst>
              </a:tr>
              <a:tr h="878718">
                <a:tc>
                  <a:txBody>
                    <a:bodyPr/>
                    <a:lstStyle/>
                    <a:p>
                      <a:pPr marL="0" algn="ctr" defTabSz="914400" rtl="0" eaLnBrk="1" latinLnBrk="0" hangingPunct="1"/>
                      <a:r>
                        <a:rPr lang="es-CO" altLang="ko-KR" sz="1600" b="1" kern="1200" spc="0" noProof="0">
                          <a:solidFill>
                            <a:schemeClr val="tx1"/>
                          </a:solidFill>
                          <a:latin typeface="Calibri" panose="020F0502020204030204" pitchFamily="34" charset="0"/>
                          <a:ea typeface="+mn-ea"/>
                          <a:cs typeface="Calibri" panose="020F0502020204030204" pitchFamily="34" charset="0"/>
                        </a:rPr>
                        <a:t>16,47%</a:t>
                      </a:r>
                    </a:p>
                  </a:txBody>
                  <a:tcPr anchor="ctr">
                    <a:lnL>
                      <a:noFill/>
                    </a:lnL>
                    <a:lnR>
                      <a:noFill/>
                    </a:lnR>
                    <a:lnT w="57150" cap="flat" cmpd="sng" algn="ctr">
                      <a:noFill/>
                      <a:prstDash val="solid"/>
                      <a:round/>
                      <a:headEnd type="none" w="med" len="med"/>
                      <a:tailEnd type="none" w="med" len="med"/>
                    </a:lnT>
                    <a:lnB w="38100" cap="flat" cmpd="sng" algn="ctr">
                      <a:solidFill>
                        <a:schemeClr val="accent3"/>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18,82%</a:t>
                      </a:r>
                    </a:p>
                  </a:txBody>
                  <a:tcPr anchor="ctr">
                    <a:lnL>
                      <a:noFill/>
                    </a:lnL>
                    <a:lnR>
                      <a:noFill/>
                    </a:lnR>
                    <a:lnT w="38100" cap="flat" cmpd="sng" algn="ctr">
                      <a:solidFill>
                        <a:schemeClr val="accent3"/>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245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75,00%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4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0%</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34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2,75%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34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5,45%</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7846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303,17%</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60670613"/>
                  </a:ext>
                </a:extLst>
              </a:tr>
              <a:tr h="36150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altLang="ko-KR" sz="1600" b="1" kern="1200" spc="0" noProof="0">
                          <a:solidFill>
                            <a:schemeClr val="tx1"/>
                          </a:solidFill>
                          <a:latin typeface="Calibri" panose="020F0502020204030204" pitchFamily="34" charset="0"/>
                          <a:ea typeface="+mn-ea"/>
                          <a:cs typeface="Calibri" panose="020F0502020204030204" pitchFamily="34" charset="0"/>
                        </a:rPr>
                        <a:t>46,98%</a:t>
                      </a:r>
                    </a:p>
                  </a:txBody>
                  <a:tcPr anchor="ctr">
                    <a:lnL>
                      <a:noFill/>
                    </a:lnL>
                    <a:lnR>
                      <a:noFill/>
                    </a:lnR>
                    <a:lnT>
                      <a:noFill/>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6226513"/>
                  </a:ext>
                </a:extLst>
              </a:tr>
            </a:tbl>
          </a:graphicData>
        </a:graphic>
      </p:graphicFrame>
      <p:sp>
        <p:nvSpPr>
          <p:cNvPr id="9" name="CuadroTexto 8">
            <a:extLst>
              <a:ext uri="{FF2B5EF4-FFF2-40B4-BE49-F238E27FC236}">
                <a16:creationId xmlns:a16="http://schemas.microsoft.com/office/drawing/2014/main" id="{D4ABA844-4A48-464B-951F-445C12F17615}"/>
              </a:ext>
            </a:extLst>
          </p:cNvPr>
          <p:cNvSpPr txBox="1"/>
          <p:nvPr/>
        </p:nvSpPr>
        <p:spPr>
          <a:xfrm>
            <a:off x="82174" y="5148383"/>
            <a:ext cx="11808028" cy="954107"/>
          </a:xfrm>
          <a:prstGeom prst="rect">
            <a:avLst/>
          </a:prstGeom>
          <a:noFill/>
        </p:spPr>
        <p:txBody>
          <a:bodyPr wrap="square" lIns="91440" tIns="45720" rIns="91440" bIns="45720" rtlCol="0" anchor="t">
            <a:spAutoFit/>
          </a:bodyPr>
          <a:lstStyle/>
          <a:p>
            <a:pPr algn="just"/>
            <a:r>
              <a:rPr lang="es-CO" sz="1400">
                <a:cs typeface="Calibri" panose="020F0502020204030204" pitchFamily="34" charset="0"/>
              </a:rPr>
              <a:t>Durante el primer trimestre del 2022 aumento el gasto en la administración de servicios en un 16,47% que corresponde a $17.077.106, el aumento se presentó principalmente en el  concepto de combustible con un porcentaje del 303,17%, seguido por el concepto de las impresiones con un porcentaje del 46,98% y la telefonía fija con un 18,82%, los aumentos en estos gastos se presentaron por el retorno a las actividades presenciales en la SHD,  ya que en el 2021 se privilegio el trabajo en casa por las condiciones de la pandemia de COVID-19.</a:t>
            </a:r>
          </a:p>
        </p:txBody>
      </p:sp>
      <p:sp>
        <p:nvSpPr>
          <p:cNvPr id="10" name="CuadroTexto 9">
            <a:extLst>
              <a:ext uri="{FF2B5EF4-FFF2-40B4-BE49-F238E27FC236}">
                <a16:creationId xmlns:a16="http://schemas.microsoft.com/office/drawing/2014/main" id="{500BE167-F4BA-4C51-97ED-BDA9D4806048}"/>
              </a:ext>
            </a:extLst>
          </p:cNvPr>
          <p:cNvSpPr txBox="1"/>
          <p:nvPr/>
        </p:nvSpPr>
        <p:spPr>
          <a:xfrm>
            <a:off x="694470" y="6320025"/>
            <a:ext cx="3334869" cy="216027"/>
          </a:xfrm>
          <a:prstGeom prst="rect">
            <a:avLst/>
          </a:prstGeom>
          <a:noFill/>
        </p:spPr>
        <p:txBody>
          <a:bodyPr wrap="square" lIns="91440" tIns="45720" rIns="91440" bIns="45720" rtlCol="0" anchor="t">
            <a:spAutoFit/>
          </a:bodyPr>
          <a:lstStyle/>
          <a:p>
            <a:r>
              <a:rPr lang="es-CO" sz="800"/>
              <a:t>Fuente: Informe de austeridad del gasto del primer trimestre de 2022, SAF</a:t>
            </a:r>
            <a:endParaRPr lang="es-CO" sz="800">
              <a:cs typeface="Calibri"/>
            </a:endParaRPr>
          </a:p>
        </p:txBody>
      </p:sp>
      <p:sp>
        <p:nvSpPr>
          <p:cNvPr id="11" name="Flecha abajo 10"/>
          <p:cNvSpPr/>
          <p:nvPr/>
        </p:nvSpPr>
        <p:spPr>
          <a:xfrm>
            <a:off x="11348304" y="2845755"/>
            <a:ext cx="148590" cy="35433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Flecha abajo 11"/>
          <p:cNvSpPr/>
          <p:nvPr/>
        </p:nvSpPr>
        <p:spPr>
          <a:xfrm rot="10800000">
            <a:off x="11348304" y="1793563"/>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Flecha abajo 12"/>
          <p:cNvSpPr/>
          <p:nvPr/>
        </p:nvSpPr>
        <p:spPr>
          <a:xfrm rot="10800000">
            <a:off x="11348304" y="4404462"/>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Flecha abajo 13"/>
          <p:cNvSpPr/>
          <p:nvPr/>
        </p:nvSpPr>
        <p:spPr>
          <a:xfrm rot="10800000">
            <a:off x="11348304" y="4797594"/>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5" name="Flecha abajo 14"/>
          <p:cNvSpPr/>
          <p:nvPr/>
        </p:nvSpPr>
        <p:spPr>
          <a:xfrm rot="10800000">
            <a:off x="11348304" y="2465324"/>
            <a:ext cx="148590" cy="317319"/>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6" name="Flecha abajo 15"/>
          <p:cNvSpPr/>
          <p:nvPr/>
        </p:nvSpPr>
        <p:spPr>
          <a:xfrm>
            <a:off x="11348304" y="3581408"/>
            <a:ext cx="148590" cy="35433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Flecha abajo 16"/>
          <p:cNvSpPr/>
          <p:nvPr/>
        </p:nvSpPr>
        <p:spPr>
          <a:xfrm>
            <a:off x="11353603" y="3974639"/>
            <a:ext cx="148590" cy="354330"/>
          </a:xfrm>
          <a:prstGeom prst="downArrow">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Igual que 17"/>
          <p:cNvSpPr/>
          <p:nvPr/>
        </p:nvSpPr>
        <p:spPr>
          <a:xfrm>
            <a:off x="11230303" y="3302878"/>
            <a:ext cx="384591" cy="228608"/>
          </a:xfrm>
          <a:prstGeom prst="mathEqual">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spTree>
    <p:extLst>
      <p:ext uri="{BB962C8B-B14F-4D97-AF65-F5344CB8AC3E}">
        <p14:creationId xmlns:p14="http://schemas.microsoft.com/office/powerpoint/2010/main" val="4150488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B1FAB365-F71F-E83C-6E56-ABC9BBA16E7C}"/>
              </a:ext>
            </a:extLst>
          </p:cNvPr>
          <p:cNvSpPr>
            <a:spLocks noGrp="1"/>
          </p:cNvSpPr>
          <p:nvPr>
            <p:ph type="title"/>
          </p:nvPr>
        </p:nvSpPr>
        <p:spPr>
          <a:xfrm>
            <a:off x="3009900" y="262535"/>
            <a:ext cx="6172200" cy="539750"/>
          </a:xfrm>
        </p:spPr>
        <p:txBody>
          <a:bodyPr/>
          <a:lstStyle/>
          <a:p>
            <a:pPr algn="ctr"/>
            <a:r>
              <a:rPr lang="es-MX" sz="3600">
                <a:solidFill>
                  <a:schemeClr val="accent1"/>
                </a:solidFill>
                <a:latin typeface="Calibri" panose="020F0502020204030204" pitchFamily="34" charset="0"/>
                <a:cs typeface="Calibri" panose="020F0502020204030204" pitchFamily="34" charset="0"/>
              </a:rPr>
              <a:t>INFORMES 2022</a:t>
            </a:r>
            <a:endParaRPr lang="es-CO" sz="3600">
              <a:solidFill>
                <a:schemeClr val="accent1"/>
              </a:solidFill>
              <a:latin typeface="Calibri" panose="020F0502020204030204" pitchFamily="34" charset="0"/>
              <a:cs typeface="Calibri" panose="020F0502020204030204" pitchFamily="34" charset="0"/>
            </a:endParaRPr>
          </a:p>
        </p:txBody>
      </p:sp>
      <p:sp>
        <p:nvSpPr>
          <p:cNvPr id="9" name="Marcador de contenido 2">
            <a:extLst>
              <a:ext uri="{FF2B5EF4-FFF2-40B4-BE49-F238E27FC236}">
                <a16:creationId xmlns:a16="http://schemas.microsoft.com/office/drawing/2014/main" id="{C01D538E-42F9-3D48-9058-FEEBD3AA2267}"/>
              </a:ext>
            </a:extLst>
          </p:cNvPr>
          <p:cNvSpPr txBox="1">
            <a:spLocks/>
          </p:cNvSpPr>
          <p:nvPr/>
        </p:nvSpPr>
        <p:spPr>
          <a:xfrm>
            <a:off x="240391" y="1160377"/>
            <a:ext cx="4920215" cy="4824000"/>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CO" sz="2400" b="1">
                <a:solidFill>
                  <a:schemeClr val="accent2">
                    <a:lumMod val="50000"/>
                  </a:schemeClr>
                </a:solidFill>
                <a:latin typeface="Calibri" panose="020F0502020204030204" pitchFamily="34" charset="0"/>
                <a:cs typeface="Calibri" panose="020F0502020204030204" pitchFamily="34" charset="0"/>
              </a:rPr>
              <a:t>CORPORATIVOS</a:t>
            </a:r>
            <a:endParaRPr lang="es-ES" sz="2400">
              <a:latin typeface="Calibri" panose="020F0502020204030204" pitchFamily="34" charset="0"/>
              <a:cs typeface="Calibri" panose="020F0502020204030204" pitchFamily="34" charset="0"/>
            </a:endParaRPr>
          </a:p>
          <a:p>
            <a:pPr lvl="1">
              <a:lnSpc>
                <a:spcPct val="100000"/>
              </a:lnSpc>
            </a:pPr>
            <a:r>
              <a:rPr lang="es-CO" sz="2000">
                <a:latin typeface="Calibri" panose="020F0502020204030204" pitchFamily="34" charset="0"/>
                <a:cs typeface="Calibri" panose="020F0502020204030204" pitchFamily="34" charset="0"/>
              </a:rPr>
              <a:t>Plan De Desarrollo Distrital. </a:t>
            </a:r>
          </a:p>
          <a:p>
            <a:pPr lvl="1">
              <a:lnSpc>
                <a:spcPct val="100000"/>
              </a:lnSpc>
            </a:pPr>
            <a:r>
              <a:rPr lang="es-CO" sz="2000">
                <a:latin typeface="Calibri" panose="020F0502020204030204" pitchFamily="34" charset="0"/>
                <a:cs typeface="Calibri" panose="020F0502020204030204" pitchFamily="34" charset="0"/>
              </a:rPr>
              <a:t>Ejecución Presupuestal 2021</a:t>
            </a:r>
          </a:p>
          <a:p>
            <a:pPr lvl="1">
              <a:lnSpc>
                <a:spcPct val="100000"/>
              </a:lnSpc>
            </a:pPr>
            <a:r>
              <a:rPr lang="es-CO" sz="2000">
                <a:latin typeface="Calibri" panose="020F0502020204030204" pitchFamily="34" charset="0"/>
                <a:cs typeface="Calibri" panose="020F0502020204030204" pitchFamily="34" charset="0"/>
              </a:rPr>
              <a:t>Estado De Situación Financiera  SHD </a:t>
            </a:r>
          </a:p>
          <a:p>
            <a:pPr lvl="1">
              <a:lnSpc>
                <a:spcPct val="100000"/>
              </a:lnSpc>
            </a:pPr>
            <a:r>
              <a:rPr lang="es-CO" sz="2000">
                <a:latin typeface="Calibri" panose="020F0502020204030204" pitchFamily="34" charset="0"/>
                <a:cs typeface="Calibri" panose="020F0502020204030204" pitchFamily="34" charset="0"/>
              </a:rPr>
              <a:t>Estado De Resultados SHD</a:t>
            </a:r>
          </a:p>
          <a:p>
            <a:pPr lvl="1">
              <a:lnSpc>
                <a:spcPct val="100000"/>
              </a:lnSpc>
            </a:pPr>
            <a:r>
              <a:rPr lang="es-CO" sz="2000">
                <a:latin typeface="Calibri" panose="020F0502020204030204" pitchFamily="34" charset="0"/>
                <a:cs typeface="Calibri" panose="020F0502020204030204" pitchFamily="34" charset="0"/>
              </a:rPr>
              <a:t>Austeridad Del Gasto</a:t>
            </a:r>
          </a:p>
          <a:p>
            <a:pPr lvl="1">
              <a:lnSpc>
                <a:spcPct val="100000"/>
              </a:lnSpc>
            </a:pPr>
            <a:r>
              <a:rPr lang="es-CO" sz="2000">
                <a:latin typeface="Calibri" panose="020F0502020204030204" pitchFamily="34" charset="0"/>
                <a:cs typeface="Calibri" panose="020F0502020204030204" pitchFamily="34" charset="0"/>
              </a:rPr>
              <a:t>Índice De Desempeño Institucional</a:t>
            </a:r>
            <a:endParaRPr lang="es-CO" sz="2000">
              <a:solidFill>
                <a:srgbClr val="002060"/>
              </a:solidFill>
              <a:latin typeface="Calibri" panose="020F0502020204030204" pitchFamily="34" charset="0"/>
              <a:cs typeface="Calibri" panose="020F0502020204030204" pitchFamily="34" charset="0"/>
            </a:endParaRPr>
          </a:p>
          <a:p>
            <a:pPr lvl="1">
              <a:lnSpc>
                <a:spcPct val="70000"/>
              </a:lnSpc>
            </a:pPr>
            <a:endParaRPr lang="es-CO">
              <a:solidFill>
                <a:srgbClr val="002060"/>
              </a:solidFill>
              <a:latin typeface="Calibri" panose="020F0502020204030204" pitchFamily="34" charset="0"/>
              <a:ea typeface="+mn-lt"/>
              <a:cs typeface="Calibri" panose="020F0502020204030204" pitchFamily="34" charset="0"/>
            </a:endParaRPr>
          </a:p>
          <a:p>
            <a:pPr lvl="1"/>
            <a:endParaRPr lang="es-CO">
              <a:solidFill>
                <a:srgbClr val="000000"/>
              </a:solidFill>
              <a:latin typeface="Arial Narrow" panose="020B0606020202030204" pitchFamily="34" charset="0"/>
            </a:endParaRPr>
          </a:p>
        </p:txBody>
      </p:sp>
      <p:sp>
        <p:nvSpPr>
          <p:cNvPr id="10" name="Marcador de contenido 2">
            <a:extLst>
              <a:ext uri="{FF2B5EF4-FFF2-40B4-BE49-F238E27FC236}">
                <a16:creationId xmlns:a16="http://schemas.microsoft.com/office/drawing/2014/main" id="{87C2A6D9-62E3-300A-AD6A-85F14D1FFD34}"/>
              </a:ext>
            </a:extLst>
          </p:cNvPr>
          <p:cNvSpPr txBox="1">
            <a:spLocks/>
          </p:cNvSpPr>
          <p:nvPr/>
        </p:nvSpPr>
        <p:spPr>
          <a:xfrm>
            <a:off x="5160606" y="1160377"/>
            <a:ext cx="6768000" cy="5688000"/>
          </a:xfrm>
          <a:prstGeom prst="rect">
            <a:avLst/>
          </a:prstGeom>
        </p:spPr>
        <p:txBody>
          <a:bodyPr lIns="91440" tIns="45720" rIns="91440" bIns="45720" anchor="t"/>
          <a:lstStyle>
            <a:defPPr>
              <a:defRPr lang="es-CO"/>
            </a:defPPr>
            <a:lvl1pPr marL="228600" indent="-228600" defTabSz="914400" eaLnBrk="1" latinLnBrk="0" hangingPunct="1">
              <a:lnSpc>
                <a:spcPct val="100000"/>
              </a:lnSpc>
              <a:spcBef>
                <a:spcPts val="1000"/>
              </a:spcBef>
              <a:buFont typeface="Arial" panose="020B0604020202020204" pitchFamily="34" charset="0"/>
              <a:buChar char="•"/>
              <a:defRPr sz="2400" b="1">
                <a:solidFill>
                  <a:schemeClr val="accent2">
                    <a:lumMod val="50000"/>
                  </a:schemeClr>
                </a:solidFill>
                <a:cs typeface="Calibri" panose="020F0502020204030204" pitchFamily="34" charset="0"/>
              </a:defRPr>
            </a:lvl1pPr>
            <a:lvl2pPr marL="685800" lvl="1" indent="-228600" defTabSz="914400" eaLnBrk="1" latinLnBrk="0" hangingPunct="1">
              <a:lnSpc>
                <a:spcPct val="100000"/>
              </a:lnSpc>
              <a:spcBef>
                <a:spcPts val="500"/>
              </a:spcBef>
              <a:buFont typeface="Arial" panose="020B0604020202020204" pitchFamily="34" charset="0"/>
              <a:buChar char="•"/>
              <a:defRPr sz="2400">
                <a:cs typeface="Calibri" panose="020F0502020204030204" pitchFamily="34" charset="0"/>
              </a:defRPr>
            </a:lvl2pPr>
            <a:lvl3pPr marL="1143000" indent="-228600" defTabSz="914400" eaLnBrk="1" latinLnBrk="0" hangingPunct="1">
              <a:lnSpc>
                <a:spcPct val="90000"/>
              </a:lnSpc>
              <a:spcBef>
                <a:spcPts val="500"/>
              </a:spcBef>
              <a:buFont typeface="Arial" panose="020B0604020202020204" pitchFamily="34" charset="0"/>
              <a:buChar char="•"/>
              <a:defRPr sz="2000">
                <a:latin typeface="+mn-lt"/>
              </a:defRPr>
            </a:lvl3pPr>
            <a:lvl4pPr marL="1600200" indent="-228600" defTabSz="914400" eaLnBrk="1" latinLnBrk="0" hangingPunct="1">
              <a:lnSpc>
                <a:spcPct val="90000"/>
              </a:lnSpc>
              <a:spcBef>
                <a:spcPts val="500"/>
              </a:spcBef>
              <a:buFont typeface="Arial" panose="020B0604020202020204" pitchFamily="34" charset="0"/>
              <a:buChar char="•"/>
              <a:defRPr sz="1800">
                <a:latin typeface="+mn-lt"/>
              </a:defRPr>
            </a:lvl4pPr>
            <a:lvl5pPr marL="2057400" indent="-228600" defTabSz="914400" eaLnBrk="1" latinLnBrk="0" hangingPunct="1">
              <a:lnSpc>
                <a:spcPct val="90000"/>
              </a:lnSpc>
              <a:spcBef>
                <a:spcPts val="500"/>
              </a:spcBef>
              <a:buFont typeface="Arial" panose="020B0604020202020204" pitchFamily="34" charset="0"/>
              <a:buChar char="•"/>
              <a:defRPr sz="1800">
                <a:latin typeface="+mn-lt"/>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s-MX">
                <a:latin typeface="Calibri"/>
                <a:cs typeface="Calibri"/>
              </a:rPr>
              <a:t>ESTRATÉGICOS</a:t>
            </a:r>
            <a:endParaRPr lang="es-ES">
              <a:latin typeface="Calibri"/>
              <a:cs typeface="Calibri"/>
            </a:endParaRPr>
          </a:p>
          <a:p>
            <a:pPr lvl="1"/>
            <a:r>
              <a:rPr lang="es-ES" sz="2000">
                <a:latin typeface="Calibri"/>
                <a:cs typeface="Calibri"/>
              </a:rPr>
              <a:t>Estrategias y beneficios tributarios para la reactivación económica Acuerdo 780/2020</a:t>
            </a:r>
            <a:endParaRPr lang="en-US" sz="2000">
              <a:latin typeface="Calibri"/>
              <a:cs typeface="Calibri"/>
            </a:endParaRPr>
          </a:p>
          <a:p>
            <a:pPr lvl="1"/>
            <a:r>
              <a:rPr lang="es-CO" sz="2000">
                <a:latin typeface="Calibri"/>
                <a:cs typeface="Calibri"/>
              </a:rPr>
              <a:t>Recaudo de impuestos</a:t>
            </a:r>
            <a:endParaRPr lang="en-US" sz="2000">
              <a:latin typeface="Calibri"/>
              <a:cs typeface="Calibri"/>
            </a:endParaRPr>
          </a:p>
          <a:p>
            <a:pPr lvl="1"/>
            <a:r>
              <a:rPr lang="es-CO" sz="2000">
                <a:latin typeface="Calibri"/>
                <a:cs typeface="Calibri"/>
              </a:rPr>
              <a:t>Trámites, puntos y canales de atención</a:t>
            </a:r>
            <a:endParaRPr lang="en-US" sz="2000">
              <a:latin typeface="Calibri"/>
              <a:cs typeface="Calibri"/>
            </a:endParaRPr>
          </a:p>
          <a:p>
            <a:pPr lvl="1"/>
            <a:r>
              <a:rPr lang="es-CO" sz="2000">
                <a:latin typeface="Calibri"/>
                <a:cs typeface="Calibri"/>
              </a:rPr>
              <a:t>Ingreso Mínimo Garantizado – IMG</a:t>
            </a:r>
          </a:p>
          <a:p>
            <a:pPr lvl="1"/>
            <a:r>
              <a:rPr lang="es-CO" sz="2000">
                <a:latin typeface="Calibri"/>
                <a:cs typeface="Calibri"/>
              </a:rPr>
              <a:t>Reactivación económica</a:t>
            </a:r>
            <a:endParaRPr lang="en-US" sz="2000">
              <a:latin typeface="Calibri"/>
              <a:cs typeface="Calibri"/>
            </a:endParaRPr>
          </a:p>
          <a:p>
            <a:pPr lvl="1"/>
            <a:r>
              <a:rPr lang="es-CO" sz="2000">
                <a:latin typeface="Calibri"/>
                <a:cs typeface="Calibri"/>
              </a:rPr>
              <a:t>Cupo de endeudamiento</a:t>
            </a:r>
            <a:endParaRPr lang="en-US" sz="2000">
              <a:latin typeface="Calibri"/>
              <a:cs typeface="Calibri"/>
            </a:endParaRPr>
          </a:p>
          <a:p>
            <a:pPr lvl="1"/>
            <a:r>
              <a:rPr lang="es-CO" sz="2000">
                <a:latin typeface="Calibri"/>
                <a:cs typeface="Calibri"/>
              </a:rPr>
              <a:t>Presupuesto Distrital y disponibilidad de recursos para el PDD</a:t>
            </a:r>
            <a:endParaRPr lang="en-US" sz="2000">
              <a:latin typeface="Calibri"/>
              <a:cs typeface="Calibri"/>
            </a:endParaRPr>
          </a:p>
          <a:p>
            <a:pPr lvl="1"/>
            <a:r>
              <a:rPr lang="es-CO" sz="2000">
                <a:latin typeface="Calibri"/>
                <a:cs typeface="Calibri"/>
              </a:rPr>
              <a:t>Estado de situación financiera de Bogotá</a:t>
            </a:r>
            <a:endParaRPr lang="en-US" sz="2000">
              <a:latin typeface="Calibri"/>
              <a:cs typeface="Calibri"/>
            </a:endParaRPr>
          </a:p>
          <a:p>
            <a:pPr lvl="1"/>
            <a:r>
              <a:rPr lang="es-CO" sz="2000">
                <a:latin typeface="Calibri"/>
                <a:cs typeface="Calibri"/>
              </a:rPr>
              <a:t>Estado de resultados de Bogotá</a:t>
            </a:r>
          </a:p>
          <a:p>
            <a:pPr lvl="1"/>
            <a:r>
              <a:rPr lang="es-CO" sz="2000">
                <a:latin typeface="Calibri"/>
                <a:cs typeface="Calibri"/>
              </a:rPr>
              <a:t>Proyecto de presupuesto anual vigencia 2022</a:t>
            </a:r>
            <a:endParaRPr lang="en-US" sz="2000">
              <a:latin typeface="Calibri"/>
              <a:cs typeface="Calibri"/>
            </a:endParaRPr>
          </a:p>
          <a:p>
            <a:pPr lvl="1"/>
            <a:r>
              <a:rPr lang="es-CO" sz="2000">
                <a:latin typeface="Calibri"/>
                <a:cs typeface="Calibri"/>
              </a:rPr>
              <a:t>BOGDATA</a:t>
            </a:r>
            <a:endParaRPr lang="en-US" sz="2000">
              <a:latin typeface="Calibri"/>
              <a:cs typeface="Calibri"/>
            </a:endParaRPr>
          </a:p>
          <a:p>
            <a:pPr lvl="1"/>
            <a:endParaRPr lang="es-CO" sz="2000"/>
          </a:p>
          <a:p>
            <a:pPr lvl="1"/>
            <a:endParaRPr lang="es-CO" sz="2000"/>
          </a:p>
          <a:p>
            <a:pPr lvl="1"/>
            <a:endParaRPr lang="es-CO"/>
          </a:p>
        </p:txBody>
      </p:sp>
      <p:pic>
        <p:nvPicPr>
          <p:cNvPr id="5" name="Picture 2">
            <a:extLst>
              <a:ext uri="{FF2B5EF4-FFF2-40B4-BE49-F238E27FC236}">
                <a16:creationId xmlns:a16="http://schemas.microsoft.com/office/drawing/2014/main" id="{9F8A2F07-9F28-32CB-AB4B-4ABADD0957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99" y="102216"/>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700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981336"/>
            <a:ext cx="10515600" cy="684000"/>
          </a:xfrm>
        </p:spPr>
        <p:txBody>
          <a:bodyPr anchor="ctr"/>
          <a:lstStyle/>
          <a:p>
            <a:pPr algn="ctr"/>
            <a:r>
              <a:rPr lang="es-MX" sz="3600">
                <a:latin typeface="Calibri" panose="020F0502020204030204" pitchFamily="34" charset="0"/>
                <a:cs typeface="Calibri" panose="020F0502020204030204" pitchFamily="34" charset="0"/>
              </a:rPr>
              <a:t>ÍNDICE DE DESEMPEÑO INSTITUCIONAL</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2943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9B8413B7-2190-1A46-4A6E-6FA8FD2F860F}"/>
              </a:ext>
            </a:extLst>
          </p:cNvPr>
          <p:cNvPicPr>
            <a:picLocks noChangeAspect="1"/>
          </p:cNvPicPr>
          <p:nvPr/>
        </p:nvPicPr>
        <p:blipFill>
          <a:blip r:embed="rId3"/>
          <a:stretch>
            <a:fillRect/>
          </a:stretch>
        </p:blipFill>
        <p:spPr>
          <a:xfrm>
            <a:off x="416657" y="2694773"/>
            <a:ext cx="5615450" cy="3370752"/>
          </a:xfrm>
          <a:prstGeom prst="rect">
            <a:avLst/>
          </a:prstGeom>
        </p:spPr>
      </p:pic>
      <p:cxnSp>
        <p:nvCxnSpPr>
          <p:cNvPr id="47" name="Conector recto 46">
            <a:extLst>
              <a:ext uri="{FF2B5EF4-FFF2-40B4-BE49-F238E27FC236}">
                <a16:creationId xmlns:a16="http://schemas.microsoft.com/office/drawing/2014/main" id="{7292B92B-157D-4A94-A9E5-6E96BB266E2F}"/>
              </a:ext>
            </a:extLst>
          </p:cNvPr>
          <p:cNvCxnSpPr/>
          <p:nvPr/>
        </p:nvCxnSpPr>
        <p:spPr>
          <a:xfrm>
            <a:off x="7377609" y="3397017"/>
            <a:ext cx="0" cy="2989249"/>
          </a:xfrm>
          <a:prstGeom prst="line">
            <a:avLst/>
          </a:prstGeom>
          <a:ln w="19050"/>
        </p:spPr>
        <p:style>
          <a:lnRef idx="1">
            <a:schemeClr val="accent4"/>
          </a:lnRef>
          <a:fillRef idx="0">
            <a:schemeClr val="accent4"/>
          </a:fillRef>
          <a:effectRef idx="0">
            <a:schemeClr val="accent4"/>
          </a:effectRef>
          <a:fontRef idx="minor">
            <a:schemeClr val="tx1"/>
          </a:fontRef>
        </p:style>
      </p:cxnSp>
      <p:sp>
        <p:nvSpPr>
          <p:cNvPr id="8" name="CuadroTexto 7">
            <a:extLst>
              <a:ext uri="{FF2B5EF4-FFF2-40B4-BE49-F238E27FC236}">
                <a16:creationId xmlns:a16="http://schemas.microsoft.com/office/drawing/2014/main" id="{B4966CD4-9D52-4BDC-9014-F32638FDA596}"/>
              </a:ext>
            </a:extLst>
          </p:cNvPr>
          <p:cNvSpPr txBox="1"/>
          <p:nvPr/>
        </p:nvSpPr>
        <p:spPr>
          <a:xfrm>
            <a:off x="71103" y="1089118"/>
            <a:ext cx="9323093" cy="1015663"/>
          </a:xfrm>
          <a:prstGeom prst="rect">
            <a:avLst/>
          </a:prstGeom>
          <a:noFill/>
        </p:spPr>
        <p:txBody>
          <a:bodyPr wrap="square" rtlCol="0">
            <a:spAutoFit/>
          </a:bodyPr>
          <a:lstStyle/>
          <a:p>
            <a:pPr lvl="0" algn="ctr"/>
            <a:r>
              <a:rPr lang="es-CO" sz="2000" b="1">
                <a:solidFill>
                  <a:schemeClr val="bg1">
                    <a:lumMod val="65000"/>
                  </a:schemeClr>
                </a:solidFill>
                <a:latin typeface="+mn-lt"/>
              </a:rPr>
              <a:t>La </a:t>
            </a:r>
            <a:r>
              <a:rPr lang="es-CO" sz="2000" b="1">
                <a:solidFill>
                  <a:srgbClr val="FFC000"/>
                </a:solidFill>
                <a:latin typeface="+mn-lt"/>
              </a:rPr>
              <a:t>Alcaldía Mayor de Bogotá </a:t>
            </a:r>
            <a:r>
              <a:rPr lang="es-MX" sz="2000" b="1">
                <a:solidFill>
                  <a:schemeClr val="bg1">
                    <a:lumMod val="65000"/>
                  </a:schemeClr>
                </a:solidFill>
                <a:latin typeface="+mn-lt"/>
              </a:rPr>
              <a:t>obtuvo por segundo año consecutivo</a:t>
            </a:r>
          </a:p>
          <a:p>
            <a:pPr lvl="0" algn="ctr"/>
            <a:r>
              <a:rPr lang="es-MX" sz="2000" b="1">
                <a:solidFill>
                  <a:schemeClr val="bg1">
                    <a:lumMod val="65000"/>
                  </a:schemeClr>
                </a:solidFill>
                <a:latin typeface="+mn-lt"/>
              </a:rPr>
              <a:t>el mayor puntaje del</a:t>
            </a:r>
            <a:r>
              <a:rPr lang="es-CO" sz="2000" b="1">
                <a:solidFill>
                  <a:schemeClr val="bg1">
                    <a:lumMod val="65000"/>
                  </a:schemeClr>
                </a:solidFill>
                <a:latin typeface="+mn-lt"/>
              </a:rPr>
              <a:t> del índice de Desempeño Institucional</a:t>
            </a:r>
          </a:p>
          <a:p>
            <a:pPr lvl="0" algn="ctr"/>
            <a:r>
              <a:rPr lang="es-CO" sz="2000" b="1">
                <a:solidFill>
                  <a:schemeClr val="bg1">
                    <a:lumMod val="65000"/>
                  </a:schemeClr>
                </a:solidFill>
                <a:latin typeface="+mn-lt"/>
              </a:rPr>
              <a:t>IDI.</a:t>
            </a:r>
            <a:endParaRPr lang="en-US" sz="2000" b="1">
              <a:solidFill>
                <a:schemeClr val="bg1">
                  <a:lumMod val="65000"/>
                </a:schemeClr>
              </a:solidFill>
              <a:latin typeface="+mn-lt"/>
            </a:endParaRPr>
          </a:p>
        </p:txBody>
      </p:sp>
      <p:sp>
        <p:nvSpPr>
          <p:cNvPr id="12" name="CuadroTexto 11">
            <a:extLst>
              <a:ext uri="{FF2B5EF4-FFF2-40B4-BE49-F238E27FC236}">
                <a16:creationId xmlns:a16="http://schemas.microsoft.com/office/drawing/2014/main" id="{FDAF1B0B-7C8A-4D38-BF75-206E6E746D75}"/>
              </a:ext>
            </a:extLst>
          </p:cNvPr>
          <p:cNvSpPr txBox="1"/>
          <p:nvPr/>
        </p:nvSpPr>
        <p:spPr>
          <a:xfrm>
            <a:off x="71102" y="2174494"/>
            <a:ext cx="8890009" cy="492443"/>
          </a:xfrm>
          <a:prstGeom prst="rect">
            <a:avLst/>
          </a:prstGeom>
          <a:noFill/>
        </p:spPr>
        <p:txBody>
          <a:bodyPr wrap="square" rtlCol="0">
            <a:spAutoFit/>
          </a:bodyPr>
          <a:lstStyle/>
          <a:p>
            <a:pPr algn="just"/>
            <a:r>
              <a:rPr lang="es-ES_tradnl" sz="1300">
                <a:solidFill>
                  <a:schemeClr val="tx1">
                    <a:lumMod val="65000"/>
                    <a:lumOff val="35000"/>
                  </a:schemeClr>
                </a:solidFill>
                <a:latin typeface="+mn-lt"/>
              </a:rPr>
              <a:t>La</a:t>
            </a:r>
            <a:r>
              <a:rPr lang="es-ES_tradnl" sz="1300" b="1">
                <a:solidFill>
                  <a:schemeClr val="tx1">
                    <a:lumMod val="85000"/>
                    <a:lumOff val="15000"/>
                  </a:schemeClr>
                </a:solidFill>
                <a:latin typeface="+mn-lt"/>
              </a:rPr>
              <a:t> </a:t>
            </a:r>
            <a:r>
              <a:rPr lang="es-ES_tradnl" sz="1300" b="1">
                <a:latin typeface="+mn-lt"/>
              </a:rPr>
              <a:t>medición </a:t>
            </a:r>
            <a:r>
              <a:rPr lang="es-ES_tradnl" sz="1300">
                <a:solidFill>
                  <a:schemeClr val="tx1">
                    <a:lumMod val="65000"/>
                    <a:lumOff val="35000"/>
                  </a:schemeClr>
                </a:solidFill>
                <a:latin typeface="+mn-lt"/>
              </a:rPr>
              <a:t>busca determinar el estado de la gestión y desempeño de las entidades públicas bajo el Modelo Integrado de Planeación y Gestión y con la información del FURAG</a:t>
            </a:r>
          </a:p>
        </p:txBody>
      </p:sp>
      <p:sp>
        <p:nvSpPr>
          <p:cNvPr id="2" name="Título 1">
            <a:extLst>
              <a:ext uri="{FF2B5EF4-FFF2-40B4-BE49-F238E27FC236}">
                <a16:creationId xmlns:a16="http://schemas.microsoft.com/office/drawing/2014/main" id="{11C3EEC6-1F90-4088-8301-8318A31E69FA}"/>
              </a:ext>
            </a:extLst>
          </p:cNvPr>
          <p:cNvSpPr>
            <a:spLocks noGrp="1"/>
          </p:cNvSpPr>
          <p:nvPr>
            <p:ph type="title" idx="4294967295"/>
          </p:nvPr>
        </p:nvSpPr>
        <p:spPr>
          <a:xfrm>
            <a:off x="165227" y="108834"/>
            <a:ext cx="8424137" cy="841148"/>
          </a:xfrm>
        </p:spPr>
        <p:txBody>
          <a:bodyPr/>
          <a:lstStyle/>
          <a:p>
            <a:r>
              <a:rPr lang="es-CO" sz="3600" spc="-130">
                <a:solidFill>
                  <a:srgbClr val="C00000"/>
                </a:solidFill>
                <a:latin typeface="Calibri" panose="020F0502020204030204" pitchFamily="34" charset="0"/>
                <a:cs typeface="Calibri" panose="020F0502020204030204" pitchFamily="34" charset="0"/>
              </a:rPr>
              <a:t>ÍNDICE DE DESEMPEÑO INSTITUCIONAL</a:t>
            </a:r>
          </a:p>
        </p:txBody>
      </p:sp>
      <p:pic>
        <p:nvPicPr>
          <p:cNvPr id="4" name="Imagen 3">
            <a:extLst>
              <a:ext uri="{FF2B5EF4-FFF2-40B4-BE49-F238E27FC236}">
                <a16:creationId xmlns:a16="http://schemas.microsoft.com/office/drawing/2014/main" id="{4D56743E-FD59-0ED7-FD18-749C0AE0ED51}"/>
              </a:ext>
            </a:extLst>
          </p:cNvPr>
          <p:cNvPicPr>
            <a:picLocks noChangeAspect="1"/>
          </p:cNvPicPr>
          <p:nvPr/>
        </p:nvPicPr>
        <p:blipFill>
          <a:blip r:embed="rId4"/>
          <a:stretch>
            <a:fillRect/>
          </a:stretch>
        </p:blipFill>
        <p:spPr>
          <a:xfrm>
            <a:off x="9337925" y="855473"/>
            <a:ext cx="2189856" cy="2081232"/>
          </a:xfrm>
          <a:prstGeom prst="ellipse">
            <a:avLst/>
          </a:prstGeom>
          <a:ln>
            <a:noFill/>
          </a:ln>
          <a:effectLst>
            <a:softEdge rad="112500"/>
          </a:effectLst>
        </p:spPr>
      </p:pic>
      <p:graphicFrame>
        <p:nvGraphicFramePr>
          <p:cNvPr id="13" name="Gráfico 12">
            <a:extLst>
              <a:ext uri="{FF2B5EF4-FFF2-40B4-BE49-F238E27FC236}">
                <a16:creationId xmlns:a16="http://schemas.microsoft.com/office/drawing/2014/main" id="{889B1B52-17C0-5B8D-5572-9E7E7F636844}"/>
              </a:ext>
            </a:extLst>
          </p:cNvPr>
          <p:cNvGraphicFramePr>
            <a:graphicFrameLocks/>
          </p:cNvGraphicFramePr>
          <p:nvPr/>
        </p:nvGraphicFramePr>
        <p:xfrm>
          <a:off x="7646193" y="3397017"/>
          <a:ext cx="4003916" cy="249036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965154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16210795-64FF-ED47-8C7D-E609D1167ED3}"/>
              </a:ext>
            </a:extLst>
          </p:cNvPr>
          <p:cNvPicPr>
            <a:picLocks noChangeAspect="1"/>
          </p:cNvPicPr>
          <p:nvPr/>
        </p:nvPicPr>
        <p:blipFill rotWithShape="1">
          <a:blip r:embed="rId2"/>
          <a:srcRect l="15983" r="18132" b="20314"/>
          <a:stretch/>
        </p:blipFill>
        <p:spPr>
          <a:xfrm>
            <a:off x="11277600" y="-1481069"/>
            <a:ext cx="730989" cy="1152231"/>
          </a:xfrm>
          <a:prstGeom prst="rect">
            <a:avLst/>
          </a:prstGeom>
        </p:spPr>
      </p:pic>
      <p:sp>
        <p:nvSpPr>
          <p:cNvPr id="23" name="Rectángulo 22"/>
          <p:cNvSpPr/>
          <p:nvPr/>
        </p:nvSpPr>
        <p:spPr>
          <a:xfrm>
            <a:off x="1149137" y="1098236"/>
            <a:ext cx="1374436" cy="735542"/>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50" normalizeH="0" baseline="0" noProof="0">
                <a:ln>
                  <a:noFill/>
                </a:ln>
                <a:solidFill>
                  <a:prstClr val="black">
                    <a:lumMod val="75000"/>
                    <a:lumOff val="25000"/>
                  </a:prstClr>
                </a:solidFill>
                <a:effectLst/>
                <a:uLnTx/>
                <a:uFillTx/>
                <a:latin typeface="Calibri" panose="020F0502020204030204"/>
                <a:ea typeface="+mn-ea"/>
                <a:cs typeface="+mn-cs"/>
              </a:rPr>
              <a:t>Sector Hacienda</a:t>
            </a:r>
          </a:p>
        </p:txBody>
      </p:sp>
      <p:sp>
        <p:nvSpPr>
          <p:cNvPr id="38" name="Rectángulo 37"/>
          <p:cNvSpPr/>
          <p:nvPr/>
        </p:nvSpPr>
        <p:spPr>
          <a:xfrm>
            <a:off x="6360704" y="1098236"/>
            <a:ext cx="2050223" cy="7355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rPr>
              <a:t>Fondo de Prestaciones económicas, cesantías y pensiones</a:t>
            </a:r>
          </a:p>
        </p:txBody>
      </p:sp>
      <p:sp>
        <p:nvSpPr>
          <p:cNvPr id="53" name="Rectángulo 52"/>
          <p:cNvSpPr/>
          <p:nvPr/>
        </p:nvSpPr>
        <p:spPr>
          <a:xfrm>
            <a:off x="2608534" y="1098236"/>
            <a:ext cx="1791547" cy="735542"/>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prstClr val="white"/>
                </a:solidFill>
                <a:effectLst/>
                <a:uLnTx/>
                <a:uFillTx/>
                <a:latin typeface="Century Gothic" panose="020B0502020202020204" pitchFamily="34" charset="0"/>
              </a:rPr>
              <a:t>UAE de Catastro Distrital</a:t>
            </a:r>
          </a:p>
        </p:txBody>
      </p:sp>
      <p:sp>
        <p:nvSpPr>
          <p:cNvPr id="62" name="Rectángulo 61"/>
          <p:cNvSpPr/>
          <p:nvPr/>
        </p:nvSpPr>
        <p:spPr>
          <a:xfrm>
            <a:off x="4485042" y="1098236"/>
            <a:ext cx="1790701" cy="73554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prstClr val="white"/>
                </a:solidFill>
                <a:latin typeface="Century Gothic" panose="020B0502020202020204" pitchFamily="34" charset="0"/>
              </a:rPr>
              <a:t>Secretaría Distrital de Hacienda</a:t>
            </a:r>
          </a:p>
        </p:txBody>
      </p:sp>
      <p:sp>
        <p:nvSpPr>
          <p:cNvPr id="69" name="Rectángulo 68"/>
          <p:cNvSpPr/>
          <p:nvPr/>
        </p:nvSpPr>
        <p:spPr>
          <a:xfrm>
            <a:off x="8495888" y="1098236"/>
            <a:ext cx="1676920" cy="73554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b="1">
                <a:solidFill>
                  <a:prstClr val="black">
                    <a:lumMod val="75000"/>
                    <a:lumOff val="25000"/>
                  </a:prstClr>
                </a:solidFill>
                <a:latin typeface="Century Gothic" panose="020B0502020202020204" pitchFamily="34" charset="0"/>
              </a:rPr>
              <a:t>Lotería de Bogotá</a:t>
            </a:r>
          </a:p>
        </p:txBody>
      </p:sp>
      <p:grpSp>
        <p:nvGrpSpPr>
          <p:cNvPr id="3" name="Grupo 2">
            <a:extLst>
              <a:ext uri="{FF2B5EF4-FFF2-40B4-BE49-F238E27FC236}">
                <a16:creationId xmlns:a16="http://schemas.microsoft.com/office/drawing/2014/main" id="{BE8475D1-9CB3-4F0A-8AFD-9EC9E8B2E2CD}"/>
              </a:ext>
            </a:extLst>
          </p:cNvPr>
          <p:cNvGrpSpPr/>
          <p:nvPr/>
        </p:nvGrpSpPr>
        <p:grpSpPr>
          <a:xfrm>
            <a:off x="10503887" y="1097040"/>
            <a:ext cx="835485" cy="1865038"/>
            <a:chOff x="10608096" y="4381328"/>
            <a:chExt cx="1333238" cy="2484603"/>
          </a:xfrm>
        </p:grpSpPr>
        <p:sp>
          <p:nvSpPr>
            <p:cNvPr id="98" name="Rectángulo 97"/>
            <p:cNvSpPr/>
            <p:nvPr/>
          </p:nvSpPr>
          <p:spPr>
            <a:xfrm>
              <a:off x="10654869" y="5640242"/>
              <a:ext cx="1239694" cy="3771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&gt;90 y 95</a:t>
              </a:r>
            </a:p>
          </p:txBody>
        </p:sp>
        <p:sp>
          <p:nvSpPr>
            <p:cNvPr id="99" name="Rectángulo 98"/>
            <p:cNvSpPr/>
            <p:nvPr/>
          </p:nvSpPr>
          <p:spPr>
            <a:xfrm>
              <a:off x="10654869" y="6072462"/>
              <a:ext cx="1239694" cy="377163"/>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&gt;95</a:t>
              </a:r>
            </a:p>
          </p:txBody>
        </p:sp>
        <p:sp>
          <p:nvSpPr>
            <p:cNvPr id="100" name="Rectángulo 99"/>
            <p:cNvSpPr/>
            <p:nvPr/>
          </p:nvSpPr>
          <p:spPr>
            <a:xfrm>
              <a:off x="10654869" y="5189096"/>
              <a:ext cx="1239694" cy="37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80 y 90</a:t>
              </a:r>
            </a:p>
          </p:txBody>
        </p:sp>
        <p:sp>
          <p:nvSpPr>
            <p:cNvPr id="101" name="Rectángulo 100"/>
            <p:cNvSpPr/>
            <p:nvPr/>
          </p:nvSpPr>
          <p:spPr>
            <a:xfrm>
              <a:off x="10654869" y="4749116"/>
              <a:ext cx="1239694" cy="37716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5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&lt;80</a:t>
              </a:r>
            </a:p>
          </p:txBody>
        </p:sp>
        <p:sp>
          <p:nvSpPr>
            <p:cNvPr id="102" name="Rectángulo 101"/>
            <p:cNvSpPr/>
            <p:nvPr/>
          </p:nvSpPr>
          <p:spPr>
            <a:xfrm>
              <a:off x="10608096" y="4381328"/>
              <a:ext cx="1333238" cy="34851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Tahoma"/>
                  <a:cs typeface="Tahoma"/>
                </a:rPr>
                <a:t>Intervalos</a:t>
              </a:r>
            </a:p>
          </p:txBody>
        </p:sp>
        <p:sp>
          <p:nvSpPr>
            <p:cNvPr id="5" name="Rectángulo 4"/>
            <p:cNvSpPr/>
            <p:nvPr/>
          </p:nvSpPr>
          <p:spPr>
            <a:xfrm>
              <a:off x="10654869" y="6504669"/>
              <a:ext cx="1196423" cy="361262"/>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prstClr val="white"/>
                  </a:solidFill>
                  <a:effectLst/>
                  <a:uLnTx/>
                  <a:uFillTx/>
                  <a:latin typeface="Calibri" panose="020F0502020204030204"/>
                  <a:ea typeface="+mn-ea"/>
                  <a:cs typeface="+mn-cs"/>
                </a:rPr>
                <a:t>N/A MIPG</a:t>
              </a:r>
            </a:p>
          </p:txBody>
        </p:sp>
      </p:grpSp>
      <p:sp>
        <p:nvSpPr>
          <p:cNvPr id="6" name="CuadroTexto 5">
            <a:extLst>
              <a:ext uri="{FF2B5EF4-FFF2-40B4-BE49-F238E27FC236}">
                <a16:creationId xmlns:a16="http://schemas.microsoft.com/office/drawing/2014/main" id="{9401991A-5374-4E98-B55B-0CD00A22D397}"/>
              </a:ext>
            </a:extLst>
          </p:cNvPr>
          <p:cNvSpPr txBox="1"/>
          <p:nvPr/>
        </p:nvSpPr>
        <p:spPr>
          <a:xfrm>
            <a:off x="3029395" y="1868737"/>
            <a:ext cx="1020465" cy="523220"/>
          </a:xfrm>
          <a:prstGeom prst="rect">
            <a:avLst/>
          </a:prstGeom>
          <a:noFill/>
        </p:spPr>
        <p:txBody>
          <a:bodyPr wrap="square" rtlCol="0">
            <a:spAutoFit/>
          </a:bodyPr>
          <a:lstStyle/>
          <a:p>
            <a:r>
              <a:rPr lang="es-MX" sz="2800" b="1">
                <a:solidFill>
                  <a:srgbClr val="68A042"/>
                </a:solidFill>
                <a:latin typeface="Century Gothic" panose="020B0502020202020204" pitchFamily="34" charset="0"/>
              </a:rPr>
              <a:t>97,2</a:t>
            </a:r>
            <a:endParaRPr lang="es-CO" sz="2800" b="1">
              <a:solidFill>
                <a:srgbClr val="68A042"/>
              </a:solidFill>
              <a:latin typeface="Century Gothic" panose="020B0502020202020204" pitchFamily="34" charset="0"/>
            </a:endParaRPr>
          </a:p>
        </p:txBody>
      </p:sp>
      <p:sp>
        <p:nvSpPr>
          <p:cNvPr id="20" name="CuadroTexto 19">
            <a:extLst>
              <a:ext uri="{FF2B5EF4-FFF2-40B4-BE49-F238E27FC236}">
                <a16:creationId xmlns:a16="http://schemas.microsoft.com/office/drawing/2014/main" id="{281C41D6-3246-4139-A361-E6BBBA771D54}"/>
              </a:ext>
            </a:extLst>
          </p:cNvPr>
          <p:cNvSpPr txBox="1"/>
          <p:nvPr/>
        </p:nvSpPr>
        <p:spPr>
          <a:xfrm>
            <a:off x="5029236" y="1868737"/>
            <a:ext cx="1020465" cy="523220"/>
          </a:xfrm>
          <a:prstGeom prst="rect">
            <a:avLst/>
          </a:prstGeom>
          <a:noFill/>
        </p:spPr>
        <p:txBody>
          <a:bodyPr wrap="square" rtlCol="0">
            <a:spAutoFit/>
          </a:bodyPr>
          <a:lstStyle/>
          <a:p>
            <a:r>
              <a:rPr lang="es-MX" sz="2800" b="1">
                <a:solidFill>
                  <a:srgbClr val="FFC000"/>
                </a:solidFill>
                <a:latin typeface="Century Gothic" panose="020B0502020202020204" pitchFamily="34" charset="0"/>
              </a:rPr>
              <a:t>89,2</a:t>
            </a:r>
            <a:endParaRPr lang="es-CO" sz="2800" b="1">
              <a:solidFill>
                <a:srgbClr val="FFC000"/>
              </a:solidFill>
              <a:latin typeface="Century Gothic" panose="020B0502020202020204" pitchFamily="34" charset="0"/>
            </a:endParaRPr>
          </a:p>
        </p:txBody>
      </p:sp>
      <p:sp>
        <p:nvSpPr>
          <p:cNvPr id="21" name="CuadroTexto 20">
            <a:extLst>
              <a:ext uri="{FF2B5EF4-FFF2-40B4-BE49-F238E27FC236}">
                <a16:creationId xmlns:a16="http://schemas.microsoft.com/office/drawing/2014/main" id="{E11BBA1D-135B-4DD9-B093-71732F0A977C}"/>
              </a:ext>
            </a:extLst>
          </p:cNvPr>
          <p:cNvSpPr txBox="1"/>
          <p:nvPr/>
        </p:nvSpPr>
        <p:spPr>
          <a:xfrm>
            <a:off x="6921948" y="1868737"/>
            <a:ext cx="1020465" cy="523220"/>
          </a:xfrm>
          <a:prstGeom prst="rect">
            <a:avLst/>
          </a:prstGeom>
          <a:noFill/>
        </p:spPr>
        <p:txBody>
          <a:bodyPr wrap="square" rtlCol="0">
            <a:spAutoFit/>
          </a:bodyPr>
          <a:lstStyle/>
          <a:p>
            <a:r>
              <a:rPr lang="es-MX" sz="2800" b="1">
                <a:solidFill>
                  <a:srgbClr val="FFC000"/>
                </a:solidFill>
                <a:latin typeface="Century Gothic" panose="020B0502020202020204" pitchFamily="34" charset="0"/>
              </a:rPr>
              <a:t>80,5</a:t>
            </a:r>
            <a:endParaRPr lang="es-CO" sz="2800" b="1">
              <a:solidFill>
                <a:srgbClr val="FFC000"/>
              </a:solidFill>
              <a:latin typeface="Century Gothic" panose="020B0502020202020204" pitchFamily="34" charset="0"/>
            </a:endParaRPr>
          </a:p>
        </p:txBody>
      </p:sp>
      <p:sp>
        <p:nvSpPr>
          <p:cNvPr id="22" name="CuadroTexto 21">
            <a:extLst>
              <a:ext uri="{FF2B5EF4-FFF2-40B4-BE49-F238E27FC236}">
                <a16:creationId xmlns:a16="http://schemas.microsoft.com/office/drawing/2014/main" id="{7E708157-9F51-4978-9E22-43117434965D}"/>
              </a:ext>
            </a:extLst>
          </p:cNvPr>
          <p:cNvSpPr txBox="1"/>
          <p:nvPr/>
        </p:nvSpPr>
        <p:spPr>
          <a:xfrm>
            <a:off x="8921789" y="1868737"/>
            <a:ext cx="1020465" cy="523220"/>
          </a:xfrm>
          <a:prstGeom prst="rect">
            <a:avLst/>
          </a:prstGeom>
          <a:noFill/>
        </p:spPr>
        <p:txBody>
          <a:bodyPr wrap="square" rtlCol="0">
            <a:spAutoFit/>
          </a:bodyPr>
          <a:lstStyle/>
          <a:p>
            <a:r>
              <a:rPr lang="es-MX" sz="2800" b="1">
                <a:solidFill>
                  <a:srgbClr val="ED7D31"/>
                </a:solidFill>
                <a:latin typeface="Century Gothic" panose="020B0502020202020204" pitchFamily="34" charset="0"/>
              </a:rPr>
              <a:t>79,8</a:t>
            </a:r>
            <a:endParaRPr lang="es-CO" sz="2800" b="1">
              <a:solidFill>
                <a:srgbClr val="ED7D31"/>
              </a:solidFill>
              <a:latin typeface="Century Gothic" panose="020B0502020202020204" pitchFamily="34" charset="0"/>
            </a:endParaRPr>
          </a:p>
        </p:txBody>
      </p:sp>
      <p:sp>
        <p:nvSpPr>
          <p:cNvPr id="8" name="CuadroTexto 7">
            <a:extLst>
              <a:ext uri="{FF2B5EF4-FFF2-40B4-BE49-F238E27FC236}">
                <a16:creationId xmlns:a16="http://schemas.microsoft.com/office/drawing/2014/main" id="{F7320B1B-EDC8-423D-86E3-AE59582D1056}"/>
              </a:ext>
            </a:extLst>
          </p:cNvPr>
          <p:cNvSpPr txBox="1"/>
          <p:nvPr/>
        </p:nvSpPr>
        <p:spPr>
          <a:xfrm>
            <a:off x="6592931" y="3725038"/>
            <a:ext cx="5254549" cy="2292935"/>
          </a:xfrm>
          <a:prstGeom prst="rect">
            <a:avLst/>
          </a:prstGeom>
          <a:noFill/>
        </p:spPr>
        <p:txBody>
          <a:bodyPr wrap="square" rtlCol="0">
            <a:spAutoFit/>
          </a:bodyPr>
          <a:lstStyle/>
          <a:p>
            <a:pPr marL="285750" indent="-285750">
              <a:buFont typeface="Arial" panose="020B0604020202020204" pitchFamily="34" charset="0"/>
              <a:buChar char="•"/>
            </a:pPr>
            <a:r>
              <a:rPr lang="es-MX" sz="1300">
                <a:solidFill>
                  <a:schemeClr val="tx1">
                    <a:lumMod val="65000"/>
                    <a:lumOff val="35000"/>
                  </a:schemeClr>
                </a:solidFill>
                <a:latin typeface="+mn-lt"/>
              </a:rPr>
              <a:t>En el año 2021, Catastro Distrital sigue siendo el mejor índice de desempeño institucional del Sector Hacienda.</a:t>
            </a:r>
          </a:p>
          <a:p>
            <a:pPr marL="285750" indent="-285750">
              <a:buFont typeface="Arial" panose="020B0604020202020204" pitchFamily="34" charset="0"/>
              <a:buChar char="•"/>
            </a:pPr>
            <a:endParaRPr lang="es-MX" sz="1300">
              <a:solidFill>
                <a:schemeClr val="tx1">
                  <a:lumMod val="65000"/>
                  <a:lumOff val="35000"/>
                </a:schemeClr>
              </a:solidFill>
              <a:latin typeface="+mn-lt"/>
            </a:endParaRPr>
          </a:p>
          <a:p>
            <a:pPr marL="285750" indent="-285750">
              <a:buFont typeface="Arial" panose="020B0604020202020204" pitchFamily="34" charset="0"/>
              <a:buChar char="•"/>
            </a:pPr>
            <a:r>
              <a:rPr lang="es-MX" sz="1300">
                <a:solidFill>
                  <a:schemeClr val="tx1">
                    <a:lumMod val="65000"/>
                    <a:lumOff val="35000"/>
                  </a:schemeClr>
                </a:solidFill>
                <a:latin typeface="+mn-lt"/>
              </a:rPr>
              <a:t>La calificación para el Sector Hacienda es de 90,6 puntos, calculada como el promedio de los puntajes de las cuatro entidades.</a:t>
            </a:r>
          </a:p>
          <a:p>
            <a:pPr marL="285750" indent="-285750">
              <a:buFont typeface="Arial" panose="020B0604020202020204" pitchFamily="34" charset="0"/>
              <a:buChar char="•"/>
            </a:pPr>
            <a:endParaRPr lang="es-MX" sz="1300">
              <a:solidFill>
                <a:schemeClr val="tx1">
                  <a:lumMod val="65000"/>
                  <a:lumOff val="35000"/>
                </a:schemeClr>
              </a:solidFill>
              <a:latin typeface="+mn-lt"/>
            </a:endParaRPr>
          </a:p>
          <a:p>
            <a:pPr marL="285750" indent="-285750">
              <a:buFont typeface="Arial" panose="020B0604020202020204" pitchFamily="34" charset="0"/>
              <a:buChar char="•"/>
            </a:pPr>
            <a:r>
              <a:rPr lang="es-CO" sz="1300">
                <a:solidFill>
                  <a:schemeClr val="tx1">
                    <a:lumMod val="65000"/>
                    <a:lumOff val="35000"/>
                  </a:schemeClr>
                </a:solidFill>
                <a:latin typeface="+mn-lt"/>
              </a:rPr>
              <a:t>En la actualidad, hay dos entidades del sector que están por encima de los 90 puntos, y ninguna de las entidades tiene un IDI menor a los 80 puntos, lo que representa un avance significativo en la gestión del sector.</a:t>
            </a:r>
          </a:p>
        </p:txBody>
      </p:sp>
      <p:sp>
        <p:nvSpPr>
          <p:cNvPr id="26" name="CuadroTexto 25">
            <a:extLst>
              <a:ext uri="{FF2B5EF4-FFF2-40B4-BE49-F238E27FC236}">
                <a16:creationId xmlns:a16="http://schemas.microsoft.com/office/drawing/2014/main" id="{1AC9575A-056A-4F0E-94C5-690C3874B8EA}"/>
              </a:ext>
            </a:extLst>
          </p:cNvPr>
          <p:cNvSpPr txBox="1"/>
          <p:nvPr/>
        </p:nvSpPr>
        <p:spPr>
          <a:xfrm>
            <a:off x="1405950" y="1868737"/>
            <a:ext cx="1020465" cy="523220"/>
          </a:xfrm>
          <a:prstGeom prst="rect">
            <a:avLst/>
          </a:prstGeom>
          <a:noFill/>
        </p:spPr>
        <p:txBody>
          <a:bodyPr wrap="square" rtlCol="0">
            <a:spAutoFit/>
          </a:bodyPr>
          <a:lstStyle/>
          <a:p>
            <a:r>
              <a:rPr lang="es-MX" sz="2800" b="1">
                <a:solidFill>
                  <a:schemeClr val="tx1">
                    <a:lumMod val="65000"/>
                    <a:lumOff val="35000"/>
                  </a:schemeClr>
                </a:solidFill>
                <a:latin typeface="Century Gothic" panose="020B0502020202020204" pitchFamily="34" charset="0"/>
              </a:rPr>
              <a:t>86,7</a:t>
            </a:r>
            <a:r>
              <a:rPr lang="es-MX" sz="1400" b="1">
                <a:solidFill>
                  <a:schemeClr val="tx1">
                    <a:lumMod val="65000"/>
                    <a:lumOff val="35000"/>
                  </a:schemeClr>
                </a:solidFill>
                <a:latin typeface="Century Gothic" panose="020B0502020202020204" pitchFamily="34" charset="0"/>
              </a:rPr>
              <a:t>*</a:t>
            </a:r>
            <a:endParaRPr lang="es-CO" sz="2800" b="1">
              <a:solidFill>
                <a:schemeClr val="tx1">
                  <a:lumMod val="65000"/>
                  <a:lumOff val="35000"/>
                </a:schemeClr>
              </a:solidFill>
              <a:latin typeface="Century Gothic" panose="020B0502020202020204" pitchFamily="34" charset="0"/>
            </a:endParaRPr>
          </a:p>
        </p:txBody>
      </p:sp>
      <p:sp>
        <p:nvSpPr>
          <p:cNvPr id="9" name="CuadroTexto 8">
            <a:extLst>
              <a:ext uri="{FF2B5EF4-FFF2-40B4-BE49-F238E27FC236}">
                <a16:creationId xmlns:a16="http://schemas.microsoft.com/office/drawing/2014/main" id="{777875AE-46E6-4DD8-9B5C-C6364F26467A}"/>
              </a:ext>
            </a:extLst>
          </p:cNvPr>
          <p:cNvSpPr txBox="1"/>
          <p:nvPr/>
        </p:nvSpPr>
        <p:spPr>
          <a:xfrm>
            <a:off x="1042555" y="6393763"/>
            <a:ext cx="1791547" cy="276999"/>
          </a:xfrm>
          <a:prstGeom prst="rect">
            <a:avLst/>
          </a:prstGeom>
          <a:noFill/>
        </p:spPr>
        <p:txBody>
          <a:bodyPr wrap="square" rtlCol="0">
            <a:spAutoFit/>
          </a:bodyPr>
          <a:lstStyle/>
          <a:p>
            <a:r>
              <a:rPr lang="es-MX" sz="1200" b="1">
                <a:latin typeface="Century Gothic" panose="020B0502020202020204" pitchFamily="34" charset="0"/>
              </a:rPr>
              <a:t>*Promedio calculado</a:t>
            </a:r>
            <a:endParaRPr lang="es-CO" sz="1200" b="1">
              <a:latin typeface="Century Gothic" panose="020B0502020202020204" pitchFamily="34" charset="0"/>
            </a:endParaRPr>
          </a:p>
        </p:txBody>
      </p:sp>
      <p:sp>
        <p:nvSpPr>
          <p:cNvPr id="2" name="Título 1">
            <a:extLst>
              <a:ext uri="{FF2B5EF4-FFF2-40B4-BE49-F238E27FC236}">
                <a16:creationId xmlns:a16="http://schemas.microsoft.com/office/drawing/2014/main" id="{2E6AC976-5AAA-4352-8116-45F239DCAD97}"/>
              </a:ext>
            </a:extLst>
          </p:cNvPr>
          <p:cNvSpPr>
            <a:spLocks noGrp="1"/>
          </p:cNvSpPr>
          <p:nvPr>
            <p:ph type="title" idx="4294967295"/>
          </p:nvPr>
        </p:nvSpPr>
        <p:spPr>
          <a:xfrm>
            <a:off x="-11713" y="114840"/>
            <a:ext cx="10515600" cy="792000"/>
          </a:xfrm>
        </p:spPr>
        <p:txBody>
          <a:bodyPr/>
          <a:lstStyle/>
          <a:p>
            <a:r>
              <a:rPr lang="es-419" sz="3600" spc="-130">
                <a:solidFill>
                  <a:srgbClr val="C00000"/>
                </a:solidFill>
                <a:latin typeface="Calibri" panose="020F0502020204030204" pitchFamily="34" charset="0"/>
                <a:cs typeface="Calibri" panose="020F0502020204030204" pitchFamily="34" charset="0"/>
              </a:rPr>
              <a:t>Índice de Desempeño Institucional</a:t>
            </a:r>
            <a:br>
              <a:rPr lang="es-419" sz="3600" spc="-130">
                <a:solidFill>
                  <a:srgbClr val="C00000"/>
                </a:solidFill>
                <a:latin typeface="Calibri" panose="020F0502020204030204" pitchFamily="34" charset="0"/>
                <a:cs typeface="Calibri" panose="020F0502020204030204" pitchFamily="34" charset="0"/>
              </a:rPr>
            </a:br>
            <a:r>
              <a:rPr lang="es-ES" sz="3600" spc="-130">
                <a:solidFill>
                  <a:srgbClr val="C00000"/>
                </a:solidFill>
                <a:latin typeface="Calibri" panose="020F0502020204030204" pitchFamily="34" charset="0"/>
                <a:cs typeface="Calibri" panose="020F0502020204030204" pitchFamily="34" charset="0"/>
              </a:rPr>
              <a:t>Resultados índice por entidades del Sector Hacienda</a:t>
            </a:r>
            <a:endParaRPr lang="es-CO" sz="3600" spc="-130">
              <a:solidFill>
                <a:srgbClr val="C00000"/>
              </a:solidFill>
              <a:latin typeface="Calibri" panose="020F0502020204030204" pitchFamily="34" charset="0"/>
              <a:cs typeface="Calibri" panose="020F0502020204030204" pitchFamily="34" charset="0"/>
            </a:endParaRPr>
          </a:p>
        </p:txBody>
      </p:sp>
      <p:sp>
        <p:nvSpPr>
          <p:cNvPr id="24" name="CuadroTexto 23">
            <a:extLst>
              <a:ext uri="{FF2B5EF4-FFF2-40B4-BE49-F238E27FC236}">
                <a16:creationId xmlns:a16="http://schemas.microsoft.com/office/drawing/2014/main" id="{7B880D4F-FCD8-431F-F929-52C13FDD9170}"/>
              </a:ext>
            </a:extLst>
          </p:cNvPr>
          <p:cNvSpPr txBox="1"/>
          <p:nvPr/>
        </p:nvSpPr>
        <p:spPr>
          <a:xfrm>
            <a:off x="3029395" y="2481819"/>
            <a:ext cx="1020465" cy="523220"/>
          </a:xfrm>
          <a:prstGeom prst="rect">
            <a:avLst/>
          </a:prstGeom>
          <a:noFill/>
        </p:spPr>
        <p:txBody>
          <a:bodyPr wrap="square" rtlCol="0">
            <a:spAutoFit/>
          </a:bodyPr>
          <a:lstStyle/>
          <a:p>
            <a:r>
              <a:rPr lang="es-MX" sz="2800" b="1">
                <a:solidFill>
                  <a:srgbClr val="68A042"/>
                </a:solidFill>
                <a:latin typeface="Century Gothic" panose="020B0502020202020204" pitchFamily="34" charset="0"/>
              </a:rPr>
              <a:t>98,1</a:t>
            </a:r>
            <a:endParaRPr lang="es-CO" sz="2800" b="1">
              <a:solidFill>
                <a:srgbClr val="68A042"/>
              </a:solidFill>
              <a:latin typeface="Century Gothic" panose="020B0502020202020204" pitchFamily="34" charset="0"/>
            </a:endParaRPr>
          </a:p>
        </p:txBody>
      </p:sp>
      <p:sp>
        <p:nvSpPr>
          <p:cNvPr id="25" name="CuadroTexto 24">
            <a:extLst>
              <a:ext uri="{FF2B5EF4-FFF2-40B4-BE49-F238E27FC236}">
                <a16:creationId xmlns:a16="http://schemas.microsoft.com/office/drawing/2014/main" id="{D02774B0-C415-505F-688D-2EEEA6D93C52}"/>
              </a:ext>
            </a:extLst>
          </p:cNvPr>
          <p:cNvSpPr txBox="1"/>
          <p:nvPr/>
        </p:nvSpPr>
        <p:spPr>
          <a:xfrm>
            <a:off x="5029236" y="2481819"/>
            <a:ext cx="1020465" cy="523220"/>
          </a:xfrm>
          <a:prstGeom prst="rect">
            <a:avLst/>
          </a:prstGeom>
          <a:noFill/>
        </p:spPr>
        <p:txBody>
          <a:bodyPr wrap="square" rtlCol="0">
            <a:spAutoFit/>
          </a:bodyPr>
          <a:lstStyle>
            <a:defPPr>
              <a:defRPr lang="es-CO"/>
            </a:defPPr>
            <a:lvl1pPr>
              <a:defRPr sz="2800" b="1">
                <a:solidFill>
                  <a:srgbClr val="68A042"/>
                </a:solidFill>
                <a:latin typeface="Century Gothic" panose="020B0502020202020204" pitchFamily="34" charset="0"/>
              </a:defRPr>
            </a:lvl1pPr>
          </a:lstStyle>
          <a:p>
            <a:r>
              <a:rPr lang="es-MX">
                <a:solidFill>
                  <a:srgbClr val="92D050"/>
                </a:solidFill>
              </a:rPr>
              <a:t>92,4</a:t>
            </a:r>
            <a:endParaRPr lang="es-CO">
              <a:solidFill>
                <a:srgbClr val="92D050"/>
              </a:solidFill>
            </a:endParaRPr>
          </a:p>
        </p:txBody>
      </p:sp>
      <p:sp>
        <p:nvSpPr>
          <p:cNvPr id="27" name="CuadroTexto 26">
            <a:extLst>
              <a:ext uri="{FF2B5EF4-FFF2-40B4-BE49-F238E27FC236}">
                <a16:creationId xmlns:a16="http://schemas.microsoft.com/office/drawing/2014/main" id="{BD6F4A3C-7089-7EB2-3638-924EF4666766}"/>
              </a:ext>
            </a:extLst>
          </p:cNvPr>
          <p:cNvSpPr txBox="1"/>
          <p:nvPr/>
        </p:nvSpPr>
        <p:spPr>
          <a:xfrm>
            <a:off x="6921948" y="2481819"/>
            <a:ext cx="1020465" cy="523220"/>
          </a:xfrm>
          <a:prstGeom prst="rect">
            <a:avLst/>
          </a:prstGeom>
          <a:noFill/>
        </p:spPr>
        <p:txBody>
          <a:bodyPr wrap="square" rtlCol="0">
            <a:spAutoFit/>
          </a:bodyPr>
          <a:lstStyle/>
          <a:p>
            <a:r>
              <a:rPr lang="es-MX" sz="2800" b="1">
                <a:solidFill>
                  <a:srgbClr val="FFC000"/>
                </a:solidFill>
                <a:latin typeface="Century Gothic" panose="020B0502020202020204" pitchFamily="34" charset="0"/>
              </a:rPr>
              <a:t>85,9</a:t>
            </a:r>
            <a:endParaRPr lang="es-CO" sz="2800" b="1">
              <a:solidFill>
                <a:srgbClr val="FFC000"/>
              </a:solidFill>
              <a:latin typeface="Century Gothic" panose="020B0502020202020204" pitchFamily="34" charset="0"/>
            </a:endParaRPr>
          </a:p>
        </p:txBody>
      </p:sp>
      <p:sp>
        <p:nvSpPr>
          <p:cNvPr id="28" name="CuadroTexto 27">
            <a:extLst>
              <a:ext uri="{FF2B5EF4-FFF2-40B4-BE49-F238E27FC236}">
                <a16:creationId xmlns:a16="http://schemas.microsoft.com/office/drawing/2014/main" id="{B4DAED25-D5F7-D3A9-FC7C-168CAC2B7869}"/>
              </a:ext>
            </a:extLst>
          </p:cNvPr>
          <p:cNvSpPr txBox="1"/>
          <p:nvPr/>
        </p:nvSpPr>
        <p:spPr>
          <a:xfrm>
            <a:off x="8921789" y="2481819"/>
            <a:ext cx="1020465" cy="523220"/>
          </a:xfrm>
          <a:prstGeom prst="rect">
            <a:avLst/>
          </a:prstGeom>
          <a:noFill/>
        </p:spPr>
        <p:txBody>
          <a:bodyPr wrap="square" rtlCol="0">
            <a:spAutoFit/>
          </a:bodyPr>
          <a:lstStyle>
            <a:defPPr>
              <a:defRPr lang="es-CO"/>
            </a:defPPr>
            <a:lvl1pPr>
              <a:defRPr sz="2800" b="1">
                <a:solidFill>
                  <a:srgbClr val="FFC000"/>
                </a:solidFill>
                <a:latin typeface="Century Gothic" panose="020B0502020202020204" pitchFamily="34" charset="0"/>
              </a:defRPr>
            </a:lvl1pPr>
          </a:lstStyle>
          <a:p>
            <a:r>
              <a:rPr lang="es-MX"/>
              <a:t>86,1</a:t>
            </a:r>
            <a:endParaRPr lang="es-CO"/>
          </a:p>
        </p:txBody>
      </p:sp>
      <p:sp>
        <p:nvSpPr>
          <p:cNvPr id="29" name="CuadroTexto 28">
            <a:extLst>
              <a:ext uri="{FF2B5EF4-FFF2-40B4-BE49-F238E27FC236}">
                <a16:creationId xmlns:a16="http://schemas.microsoft.com/office/drawing/2014/main" id="{47D89B1A-C9AB-4946-1444-716A0DEF7CAB}"/>
              </a:ext>
            </a:extLst>
          </p:cNvPr>
          <p:cNvSpPr txBox="1"/>
          <p:nvPr/>
        </p:nvSpPr>
        <p:spPr>
          <a:xfrm>
            <a:off x="1405950" y="2481819"/>
            <a:ext cx="1020465" cy="523220"/>
          </a:xfrm>
          <a:prstGeom prst="rect">
            <a:avLst/>
          </a:prstGeom>
          <a:noFill/>
        </p:spPr>
        <p:txBody>
          <a:bodyPr wrap="square" rtlCol="0">
            <a:spAutoFit/>
          </a:bodyPr>
          <a:lstStyle/>
          <a:p>
            <a:r>
              <a:rPr lang="es-MX" sz="2800" b="1">
                <a:solidFill>
                  <a:schemeClr val="tx1">
                    <a:lumMod val="65000"/>
                    <a:lumOff val="35000"/>
                  </a:schemeClr>
                </a:solidFill>
                <a:latin typeface="Century Gothic" panose="020B0502020202020204" pitchFamily="34" charset="0"/>
              </a:rPr>
              <a:t>90,6</a:t>
            </a:r>
            <a:r>
              <a:rPr lang="es-MX" sz="1400" b="1">
                <a:solidFill>
                  <a:schemeClr val="tx1">
                    <a:lumMod val="65000"/>
                    <a:lumOff val="35000"/>
                  </a:schemeClr>
                </a:solidFill>
                <a:latin typeface="Century Gothic" panose="020B0502020202020204" pitchFamily="34" charset="0"/>
              </a:rPr>
              <a:t>*</a:t>
            </a:r>
            <a:endParaRPr lang="es-CO" sz="2800" b="1">
              <a:solidFill>
                <a:schemeClr val="tx1">
                  <a:lumMod val="65000"/>
                  <a:lumOff val="35000"/>
                </a:schemeClr>
              </a:solidFill>
              <a:latin typeface="Century Gothic" panose="020B0502020202020204" pitchFamily="34" charset="0"/>
            </a:endParaRPr>
          </a:p>
        </p:txBody>
      </p:sp>
      <p:cxnSp>
        <p:nvCxnSpPr>
          <p:cNvPr id="10" name="Conector recto 9">
            <a:extLst>
              <a:ext uri="{FF2B5EF4-FFF2-40B4-BE49-F238E27FC236}">
                <a16:creationId xmlns:a16="http://schemas.microsoft.com/office/drawing/2014/main" id="{8C795D7F-16ED-A12B-4F62-A2E446C2044D}"/>
              </a:ext>
            </a:extLst>
          </p:cNvPr>
          <p:cNvCxnSpPr>
            <a:cxnSpLocks/>
          </p:cNvCxnSpPr>
          <p:nvPr/>
        </p:nvCxnSpPr>
        <p:spPr>
          <a:xfrm>
            <a:off x="1405950" y="2415291"/>
            <a:ext cx="8766858" cy="0"/>
          </a:xfrm>
          <a:prstGeom prst="line">
            <a:avLst/>
          </a:prstGeom>
          <a:ln>
            <a:prstDash val="dash"/>
          </a:ln>
        </p:spPr>
        <p:style>
          <a:lnRef idx="3">
            <a:schemeClr val="accent2"/>
          </a:lnRef>
          <a:fillRef idx="0">
            <a:schemeClr val="accent2"/>
          </a:fillRef>
          <a:effectRef idx="2">
            <a:schemeClr val="accent2"/>
          </a:effectRef>
          <a:fontRef idx="minor">
            <a:schemeClr val="tx1"/>
          </a:fontRef>
        </p:style>
      </p:cxnSp>
      <p:sp>
        <p:nvSpPr>
          <p:cNvPr id="36" name="CuadroTexto 35">
            <a:extLst>
              <a:ext uri="{FF2B5EF4-FFF2-40B4-BE49-F238E27FC236}">
                <a16:creationId xmlns:a16="http://schemas.microsoft.com/office/drawing/2014/main" id="{BB9D86C9-0A96-2940-D895-4735908F2C76}"/>
              </a:ext>
            </a:extLst>
          </p:cNvPr>
          <p:cNvSpPr txBox="1"/>
          <p:nvPr/>
        </p:nvSpPr>
        <p:spPr>
          <a:xfrm>
            <a:off x="109492" y="1862924"/>
            <a:ext cx="1020465" cy="523220"/>
          </a:xfrm>
          <a:prstGeom prst="rect">
            <a:avLst/>
          </a:prstGeom>
          <a:noFill/>
        </p:spPr>
        <p:txBody>
          <a:bodyPr wrap="square" rtlCol="0">
            <a:spAutoFit/>
          </a:bodyPr>
          <a:lstStyle/>
          <a:p>
            <a:r>
              <a:rPr lang="es-MX" sz="2800" b="1">
                <a:ln w="13462">
                  <a:solidFill>
                    <a:schemeClr val="bg1"/>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latin typeface="Century Gothic" panose="020B0502020202020204" pitchFamily="34" charset="0"/>
              </a:rPr>
              <a:t>2020</a:t>
            </a:r>
            <a:endParaRPr lang="es-CO" sz="2800" b="1">
              <a:ln w="13462">
                <a:solidFill>
                  <a:schemeClr val="bg1"/>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latin typeface="Century Gothic" panose="020B0502020202020204" pitchFamily="34" charset="0"/>
            </a:endParaRPr>
          </a:p>
        </p:txBody>
      </p:sp>
      <p:sp>
        <p:nvSpPr>
          <p:cNvPr id="37" name="CuadroTexto 36">
            <a:extLst>
              <a:ext uri="{FF2B5EF4-FFF2-40B4-BE49-F238E27FC236}">
                <a16:creationId xmlns:a16="http://schemas.microsoft.com/office/drawing/2014/main" id="{CDAFA8A2-45CB-B631-E290-55EFA5A65AF8}"/>
              </a:ext>
            </a:extLst>
          </p:cNvPr>
          <p:cNvSpPr txBox="1"/>
          <p:nvPr/>
        </p:nvSpPr>
        <p:spPr>
          <a:xfrm>
            <a:off x="113952" y="2440054"/>
            <a:ext cx="1020465" cy="523220"/>
          </a:xfrm>
          <a:prstGeom prst="rect">
            <a:avLst/>
          </a:prstGeom>
          <a:noFill/>
        </p:spPr>
        <p:txBody>
          <a:bodyPr wrap="square" rtlCol="0">
            <a:spAutoFit/>
          </a:bodyPr>
          <a:lstStyle/>
          <a:p>
            <a:r>
              <a:rPr lang="es-MX" sz="2800" b="1">
                <a:ln w="13462">
                  <a:solidFill>
                    <a:schemeClr val="bg1"/>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latin typeface="Century Gothic" panose="020B0502020202020204" pitchFamily="34" charset="0"/>
              </a:rPr>
              <a:t>2021</a:t>
            </a:r>
            <a:endParaRPr lang="es-CO" sz="2800" b="1">
              <a:ln w="13462">
                <a:solidFill>
                  <a:schemeClr val="bg1"/>
                </a:solidFill>
                <a:prstDash val="solid"/>
              </a:ln>
              <a:solidFill>
                <a:schemeClr val="tx1">
                  <a:lumMod val="85000"/>
                  <a:lumOff val="15000"/>
                </a:schemeClr>
              </a:solidFill>
              <a:effectLst>
                <a:glow rad="139700">
                  <a:schemeClr val="accent4">
                    <a:satMod val="175000"/>
                    <a:alpha val="40000"/>
                  </a:schemeClr>
                </a:glow>
                <a:outerShdw dist="38100" dir="2700000" algn="bl" rotWithShape="0">
                  <a:schemeClr val="accent5"/>
                </a:outerShdw>
              </a:effectLst>
              <a:latin typeface="Century Gothic" panose="020B0502020202020204" pitchFamily="34" charset="0"/>
            </a:endParaRPr>
          </a:p>
        </p:txBody>
      </p:sp>
      <p:graphicFrame>
        <p:nvGraphicFramePr>
          <p:cNvPr id="39" name="Gráfico 38">
            <a:extLst>
              <a:ext uri="{FF2B5EF4-FFF2-40B4-BE49-F238E27FC236}">
                <a16:creationId xmlns:a16="http://schemas.microsoft.com/office/drawing/2014/main" id="{C583FA72-F940-6EA8-1054-4403A1C7AA98}"/>
              </a:ext>
            </a:extLst>
          </p:cNvPr>
          <p:cNvGraphicFramePr>
            <a:graphicFrameLocks/>
          </p:cNvGraphicFramePr>
          <p:nvPr>
            <p:extLst>
              <p:ext uri="{D42A27DB-BD31-4B8C-83A1-F6EECF244321}">
                <p14:modId xmlns:p14="http://schemas.microsoft.com/office/powerpoint/2010/main" val="2566221026"/>
              </p:ext>
            </p:extLst>
          </p:nvPr>
        </p:nvGraphicFramePr>
        <p:xfrm>
          <a:off x="1149137" y="3005039"/>
          <a:ext cx="5658581" cy="320095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986223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upo 22">
            <a:extLst>
              <a:ext uri="{FF2B5EF4-FFF2-40B4-BE49-F238E27FC236}">
                <a16:creationId xmlns:a16="http://schemas.microsoft.com/office/drawing/2014/main" id="{4932EF87-5132-40EB-BA7F-F8A370B16B53}"/>
              </a:ext>
            </a:extLst>
          </p:cNvPr>
          <p:cNvGrpSpPr/>
          <p:nvPr/>
        </p:nvGrpSpPr>
        <p:grpSpPr>
          <a:xfrm>
            <a:off x="400149" y="3936895"/>
            <a:ext cx="2100527" cy="2471208"/>
            <a:chOff x="655668" y="1204113"/>
            <a:chExt cx="2100527" cy="2471208"/>
          </a:xfrm>
        </p:grpSpPr>
        <p:sp>
          <p:nvSpPr>
            <p:cNvPr id="18" name="Rectángulo 17">
              <a:extLst>
                <a:ext uri="{FF2B5EF4-FFF2-40B4-BE49-F238E27FC236}">
                  <a16:creationId xmlns:a16="http://schemas.microsoft.com/office/drawing/2014/main" id="{B9F517AF-35D4-4847-BC7D-09AD78EDC2A7}"/>
                </a:ext>
              </a:extLst>
            </p:cNvPr>
            <p:cNvSpPr/>
            <p:nvPr/>
          </p:nvSpPr>
          <p:spPr>
            <a:xfrm>
              <a:off x="655668" y="1204113"/>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endParaRPr lang="es-CO"/>
            </a:p>
          </p:txBody>
        </p:sp>
        <p:pic>
          <p:nvPicPr>
            <p:cNvPr id="3" name="Imagen 2" descr="Personas sentadas en una mesa&#10;&#10;Descripción generada automáticamente con confianza media">
              <a:extLst>
                <a:ext uri="{FF2B5EF4-FFF2-40B4-BE49-F238E27FC236}">
                  <a16:creationId xmlns:a16="http://schemas.microsoft.com/office/drawing/2014/main" id="{5031430B-37D0-4CC1-8FF7-E2506C1FAC6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96593" y="1254656"/>
              <a:ext cx="2052000" cy="1580354"/>
            </a:xfrm>
            <a:prstGeom prst="rect">
              <a:avLst/>
            </a:prstGeom>
          </p:spPr>
        </p:pic>
        <p:sp>
          <p:nvSpPr>
            <p:cNvPr id="20" name="Forma libre: forma 19">
              <a:extLst>
                <a:ext uri="{FF2B5EF4-FFF2-40B4-BE49-F238E27FC236}">
                  <a16:creationId xmlns:a16="http://schemas.microsoft.com/office/drawing/2014/main" id="{03625AC4-705E-40B7-9D9B-12FFDD453C6F}"/>
                </a:ext>
              </a:extLst>
            </p:cNvPr>
            <p:cNvSpPr/>
            <p:nvPr/>
          </p:nvSpPr>
          <p:spPr>
            <a:xfrm>
              <a:off x="705391" y="3180999"/>
              <a:ext cx="1980000"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s-CO" sz="1200" b="1" kern="1200">
                  <a:latin typeface="Arial" panose="020B0604020202020204" pitchFamily="34" charset="0"/>
                  <a:cs typeface="Arial" panose="020B0604020202020204" pitchFamily="34" charset="0"/>
                </a:rPr>
                <a:t>D1 Talento Humano</a:t>
              </a:r>
            </a:p>
          </p:txBody>
        </p:sp>
        <p:sp>
          <p:nvSpPr>
            <p:cNvPr id="21" name="Forma libre: forma 20">
              <a:extLst>
                <a:ext uri="{FF2B5EF4-FFF2-40B4-BE49-F238E27FC236}">
                  <a16:creationId xmlns:a16="http://schemas.microsoft.com/office/drawing/2014/main" id="{FE7A90C0-39D0-4F02-A3D8-49C1E191D1C8}"/>
                </a:ext>
              </a:extLst>
            </p:cNvPr>
            <p:cNvSpPr/>
            <p:nvPr/>
          </p:nvSpPr>
          <p:spPr>
            <a:xfrm>
              <a:off x="705391"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FFC000"/>
                  </a:solidFill>
                  <a:latin typeface="Arial" panose="020B0604020202020204" pitchFamily="34" charset="0"/>
                  <a:cs typeface="Arial" panose="020B0604020202020204" pitchFamily="34" charset="0"/>
                </a:rPr>
                <a:t>87,9</a:t>
              </a:r>
              <a:endParaRPr lang="es-CO" sz="1600" b="1" kern="1200">
                <a:solidFill>
                  <a:srgbClr val="FFC000"/>
                </a:solidFill>
                <a:latin typeface="Arial" panose="020B0604020202020204" pitchFamily="34" charset="0"/>
                <a:cs typeface="Arial" panose="020B0604020202020204" pitchFamily="34" charset="0"/>
              </a:endParaRPr>
            </a:p>
          </p:txBody>
        </p:sp>
      </p:grpSp>
      <p:grpSp>
        <p:nvGrpSpPr>
          <p:cNvPr id="19" name="Grupo 18">
            <a:extLst>
              <a:ext uri="{FF2B5EF4-FFF2-40B4-BE49-F238E27FC236}">
                <a16:creationId xmlns:a16="http://schemas.microsoft.com/office/drawing/2014/main" id="{1D9B2C4B-2F58-484F-AD85-7CEC410597F5}"/>
              </a:ext>
            </a:extLst>
          </p:cNvPr>
          <p:cNvGrpSpPr/>
          <p:nvPr/>
        </p:nvGrpSpPr>
        <p:grpSpPr>
          <a:xfrm>
            <a:off x="2699102" y="3932381"/>
            <a:ext cx="2100527" cy="2471208"/>
            <a:chOff x="3144867" y="1206671"/>
            <a:chExt cx="2100527" cy="2471208"/>
          </a:xfrm>
        </p:grpSpPr>
        <p:sp>
          <p:nvSpPr>
            <p:cNvPr id="22" name="Rectángulo 21">
              <a:extLst>
                <a:ext uri="{FF2B5EF4-FFF2-40B4-BE49-F238E27FC236}">
                  <a16:creationId xmlns:a16="http://schemas.microsoft.com/office/drawing/2014/main" id="{C828E6F9-CC54-47E7-AA5B-81F8D5D63CAC}"/>
                </a:ext>
              </a:extLst>
            </p:cNvPr>
            <p:cNvSpPr/>
            <p:nvPr/>
          </p:nvSpPr>
          <p:spPr>
            <a:xfrm>
              <a:off x="3144867" y="1206671"/>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pic>
          <p:nvPicPr>
            <p:cNvPr id="8" name="Imagen 7" descr="Diagrama&#10;&#10;Descripción generada automáticamente">
              <a:extLst>
                <a:ext uri="{FF2B5EF4-FFF2-40B4-BE49-F238E27FC236}">
                  <a16:creationId xmlns:a16="http://schemas.microsoft.com/office/drawing/2014/main" id="{524597F4-7088-4DF1-BC9F-622DD5F88BE6}"/>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182864" y="1266239"/>
              <a:ext cx="2052000" cy="1538095"/>
            </a:xfrm>
            <a:prstGeom prst="rect">
              <a:avLst/>
            </a:prstGeom>
          </p:spPr>
        </p:pic>
        <p:sp>
          <p:nvSpPr>
            <p:cNvPr id="24" name="Forma libre: forma 23">
              <a:extLst>
                <a:ext uri="{FF2B5EF4-FFF2-40B4-BE49-F238E27FC236}">
                  <a16:creationId xmlns:a16="http://schemas.microsoft.com/office/drawing/2014/main" id="{6DF45B1D-7A8B-4117-8F5F-08929CA5D4CC}"/>
                </a:ext>
              </a:extLst>
            </p:cNvPr>
            <p:cNvSpPr/>
            <p:nvPr/>
          </p:nvSpPr>
          <p:spPr>
            <a:xfrm>
              <a:off x="3221758" y="3180999"/>
              <a:ext cx="1944000"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200" b="1" spc="-50">
                  <a:solidFill>
                    <a:schemeClr val="bg1"/>
                  </a:solidFill>
                  <a:latin typeface="Arial" panose="020B0604020202020204" pitchFamily="34" charset="0"/>
                  <a:ea typeface="Tahoma" panose="020B0604030504040204" pitchFamily="34" charset="0"/>
                  <a:cs typeface="Arial" panose="020B0604020202020204" pitchFamily="34" charset="0"/>
                </a:rPr>
                <a:t>D2 Direccionamiento Estratégico y Planeación</a:t>
              </a:r>
              <a:endParaRPr lang="es-CO" sz="1200" b="1" spc="-50">
                <a:solidFill>
                  <a:schemeClr val="bg1"/>
                </a:solidFill>
                <a:latin typeface="Arial" panose="020B0604020202020204" pitchFamily="34" charset="0"/>
                <a:ea typeface="Tahoma" panose="020B0604030504040204" pitchFamily="34" charset="0"/>
                <a:cs typeface="Arial" panose="020B0604020202020204" pitchFamily="34" charset="0"/>
              </a:endParaRPr>
            </a:p>
          </p:txBody>
        </p:sp>
        <p:sp>
          <p:nvSpPr>
            <p:cNvPr id="25" name="Forma libre: forma 24">
              <a:extLst>
                <a:ext uri="{FF2B5EF4-FFF2-40B4-BE49-F238E27FC236}">
                  <a16:creationId xmlns:a16="http://schemas.microsoft.com/office/drawing/2014/main" id="{5949F20D-033D-414A-97DF-CAFD71F95F1E}"/>
                </a:ext>
              </a:extLst>
            </p:cNvPr>
            <p:cNvSpPr/>
            <p:nvPr/>
          </p:nvSpPr>
          <p:spPr>
            <a:xfrm>
              <a:off x="3249894"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FFC000"/>
                  </a:solidFill>
                  <a:latin typeface="Arial" panose="020B0604020202020204" pitchFamily="34" charset="0"/>
                  <a:ea typeface="+mn-ea"/>
                  <a:cs typeface="Arial" panose="020B0604020202020204" pitchFamily="34" charset="0"/>
                </a:rPr>
                <a:t>87,37</a:t>
              </a:r>
            </a:p>
          </p:txBody>
        </p:sp>
      </p:grpSp>
      <p:grpSp>
        <p:nvGrpSpPr>
          <p:cNvPr id="7" name="Grupo 6">
            <a:extLst>
              <a:ext uri="{FF2B5EF4-FFF2-40B4-BE49-F238E27FC236}">
                <a16:creationId xmlns:a16="http://schemas.microsoft.com/office/drawing/2014/main" id="{5051BDD2-D39F-4D8C-B597-7EA1B11567F6}"/>
              </a:ext>
            </a:extLst>
          </p:cNvPr>
          <p:cNvGrpSpPr/>
          <p:nvPr/>
        </p:nvGrpSpPr>
        <p:grpSpPr>
          <a:xfrm>
            <a:off x="278673" y="1178031"/>
            <a:ext cx="2382562" cy="2614866"/>
            <a:chOff x="538578" y="3862837"/>
            <a:chExt cx="2382562" cy="2614866"/>
          </a:xfrm>
        </p:grpSpPr>
        <p:sp>
          <p:nvSpPr>
            <p:cNvPr id="26" name="Rectángulo 25">
              <a:extLst>
                <a:ext uri="{FF2B5EF4-FFF2-40B4-BE49-F238E27FC236}">
                  <a16:creationId xmlns:a16="http://schemas.microsoft.com/office/drawing/2014/main" id="{539A5D3F-8377-46A8-8EA4-B202655F38D7}"/>
                </a:ext>
              </a:extLst>
            </p:cNvPr>
            <p:cNvSpPr/>
            <p:nvPr/>
          </p:nvSpPr>
          <p:spPr>
            <a:xfrm>
              <a:off x="645332" y="4006495"/>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28" name="Forma libre: forma 27">
              <a:extLst>
                <a:ext uri="{FF2B5EF4-FFF2-40B4-BE49-F238E27FC236}">
                  <a16:creationId xmlns:a16="http://schemas.microsoft.com/office/drawing/2014/main" id="{E9DFACB4-8F7E-4486-B140-088BFE02DD06}"/>
                </a:ext>
              </a:extLst>
            </p:cNvPr>
            <p:cNvSpPr/>
            <p:nvPr/>
          </p:nvSpPr>
          <p:spPr>
            <a:xfrm>
              <a:off x="750358" y="5958770"/>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MX" sz="1200" b="1">
                  <a:latin typeface="Arial" panose="020B0604020202020204" pitchFamily="34" charset="0"/>
                  <a:cs typeface="Arial" panose="020B0604020202020204" pitchFamily="34" charset="0"/>
                </a:rPr>
                <a:t>D3 Gestión con Valores para Resultados</a:t>
              </a:r>
              <a:endParaRPr lang="es-CO" sz="1200" b="1">
                <a:latin typeface="Arial" panose="020B0604020202020204" pitchFamily="34" charset="0"/>
                <a:cs typeface="Arial" panose="020B0604020202020204" pitchFamily="34" charset="0"/>
              </a:endParaRPr>
            </a:p>
          </p:txBody>
        </p:sp>
        <p:sp>
          <p:nvSpPr>
            <p:cNvPr id="29" name="Forma libre: forma 28">
              <a:extLst>
                <a:ext uri="{FF2B5EF4-FFF2-40B4-BE49-F238E27FC236}">
                  <a16:creationId xmlns:a16="http://schemas.microsoft.com/office/drawing/2014/main" id="{E070C8B2-2CA7-47CF-B4F4-0FE39C794301}"/>
                </a:ext>
              </a:extLst>
            </p:cNvPr>
            <p:cNvSpPr/>
            <p:nvPr/>
          </p:nvSpPr>
          <p:spPr>
            <a:xfrm>
              <a:off x="750358" y="5711629"/>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91,08</a:t>
              </a:r>
            </a:p>
          </p:txBody>
        </p:sp>
        <p:pic>
          <p:nvPicPr>
            <p:cNvPr id="51" name="Imagen 50" descr="Logotipo&#10;&#10;Descripción generada automáticamente">
              <a:extLst>
                <a:ext uri="{FF2B5EF4-FFF2-40B4-BE49-F238E27FC236}">
                  <a16:creationId xmlns:a16="http://schemas.microsoft.com/office/drawing/2014/main" id="{7DD17BAE-5949-446B-BC1F-85B923E88B63}"/>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38578" y="3862837"/>
              <a:ext cx="2382562" cy="1872000"/>
            </a:xfrm>
            <a:prstGeom prst="rect">
              <a:avLst/>
            </a:prstGeom>
          </p:spPr>
        </p:pic>
      </p:grpSp>
      <p:grpSp>
        <p:nvGrpSpPr>
          <p:cNvPr id="17" name="Grupo 16">
            <a:extLst>
              <a:ext uri="{FF2B5EF4-FFF2-40B4-BE49-F238E27FC236}">
                <a16:creationId xmlns:a16="http://schemas.microsoft.com/office/drawing/2014/main" id="{78B178A4-6705-401F-AEAA-F29F5C3E1B0C}"/>
              </a:ext>
            </a:extLst>
          </p:cNvPr>
          <p:cNvGrpSpPr/>
          <p:nvPr/>
        </p:nvGrpSpPr>
        <p:grpSpPr>
          <a:xfrm>
            <a:off x="4993845" y="3932381"/>
            <a:ext cx="2100527" cy="2471208"/>
            <a:chOff x="8233872" y="1228724"/>
            <a:chExt cx="2100527" cy="2471208"/>
          </a:xfrm>
        </p:grpSpPr>
        <p:sp>
          <p:nvSpPr>
            <p:cNvPr id="30" name="Rectángulo 29">
              <a:extLst>
                <a:ext uri="{FF2B5EF4-FFF2-40B4-BE49-F238E27FC236}">
                  <a16:creationId xmlns:a16="http://schemas.microsoft.com/office/drawing/2014/main" id="{AEA838BF-1302-44C7-910B-4E4975EA6F43}"/>
                </a:ext>
              </a:extLst>
            </p:cNvPr>
            <p:cNvSpPr/>
            <p:nvPr/>
          </p:nvSpPr>
          <p:spPr>
            <a:xfrm>
              <a:off x="8233872" y="1228724"/>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2" name="Forma libre: forma 31">
              <a:extLst>
                <a:ext uri="{FF2B5EF4-FFF2-40B4-BE49-F238E27FC236}">
                  <a16:creationId xmlns:a16="http://schemas.microsoft.com/office/drawing/2014/main" id="{132A3EF0-4DD7-4D5F-8677-B469F578BBD7}"/>
                </a:ext>
              </a:extLst>
            </p:cNvPr>
            <p:cNvSpPr/>
            <p:nvPr/>
          </p:nvSpPr>
          <p:spPr>
            <a:xfrm>
              <a:off x="8310762" y="3195066"/>
              <a:ext cx="1980000" cy="432000"/>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b="1" spc="-50">
                  <a:solidFill>
                    <a:schemeClr val="bg1"/>
                  </a:solidFill>
                  <a:latin typeface="Arial" panose="020B0604020202020204" pitchFamily="34" charset="0"/>
                  <a:ea typeface="Tahoma" panose="020B0604030504040204" pitchFamily="34" charset="0"/>
                  <a:cs typeface="Arial" panose="020B0604020202020204" pitchFamily="34" charset="0"/>
                </a:rPr>
                <a:t>D4 Evaluación de Resultados</a:t>
              </a:r>
            </a:p>
          </p:txBody>
        </p:sp>
        <p:sp>
          <p:nvSpPr>
            <p:cNvPr id="33" name="Forma libre: forma 32">
              <a:extLst>
                <a:ext uri="{FF2B5EF4-FFF2-40B4-BE49-F238E27FC236}">
                  <a16:creationId xmlns:a16="http://schemas.microsoft.com/office/drawing/2014/main" id="{C300543E-559A-46D6-86D4-D9555599FBD3}"/>
                </a:ext>
              </a:extLst>
            </p:cNvPr>
            <p:cNvSpPr/>
            <p:nvPr/>
          </p:nvSpPr>
          <p:spPr>
            <a:xfrm>
              <a:off x="8338898" y="2933858"/>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a:noFill/>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rgbClr val="FFC000"/>
                  </a:solidFill>
                  <a:latin typeface="Arial" panose="020B0604020202020204" pitchFamily="34" charset="0"/>
                  <a:ea typeface="+mn-ea"/>
                  <a:cs typeface="Arial" panose="020B0604020202020204" pitchFamily="34" charset="0"/>
                </a:rPr>
                <a:t>86,08</a:t>
              </a:r>
            </a:p>
          </p:txBody>
        </p:sp>
        <p:pic>
          <p:nvPicPr>
            <p:cNvPr id="54" name="Imagen 53" descr="Imagen que contiene estacionaria, tabla, colorido, papalote&#10;&#10;Descripción generada automáticamente">
              <a:extLst>
                <a:ext uri="{FF2B5EF4-FFF2-40B4-BE49-F238E27FC236}">
                  <a16:creationId xmlns:a16="http://schemas.microsoft.com/office/drawing/2014/main" id="{6D37AE18-78B3-4C15-AAEC-55662494F4C2}"/>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8268237" y="1266239"/>
              <a:ext cx="2052000" cy="1617743"/>
            </a:xfrm>
            <a:prstGeom prst="rect">
              <a:avLst/>
            </a:prstGeom>
          </p:spPr>
        </p:pic>
      </p:grpSp>
      <p:grpSp>
        <p:nvGrpSpPr>
          <p:cNvPr id="6" name="Grupo 5">
            <a:extLst>
              <a:ext uri="{FF2B5EF4-FFF2-40B4-BE49-F238E27FC236}">
                <a16:creationId xmlns:a16="http://schemas.microsoft.com/office/drawing/2014/main" id="{0D27E882-504B-4042-9455-EC1DABF95678}"/>
              </a:ext>
            </a:extLst>
          </p:cNvPr>
          <p:cNvGrpSpPr/>
          <p:nvPr/>
        </p:nvGrpSpPr>
        <p:grpSpPr>
          <a:xfrm>
            <a:off x="2692197" y="1321689"/>
            <a:ext cx="2100527" cy="2471208"/>
            <a:chOff x="3026167" y="3994393"/>
            <a:chExt cx="2100527" cy="2471208"/>
          </a:xfrm>
        </p:grpSpPr>
        <p:sp>
          <p:nvSpPr>
            <p:cNvPr id="34" name="Rectángulo 33">
              <a:extLst>
                <a:ext uri="{FF2B5EF4-FFF2-40B4-BE49-F238E27FC236}">
                  <a16:creationId xmlns:a16="http://schemas.microsoft.com/office/drawing/2014/main" id="{B9945CD8-68A7-4C3D-80C9-F5A32FA88CF4}"/>
                </a:ext>
              </a:extLst>
            </p:cNvPr>
            <p:cNvSpPr/>
            <p:nvPr/>
          </p:nvSpPr>
          <p:spPr>
            <a:xfrm>
              <a:off x="3026167" y="3994393"/>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36" name="Forma libre: forma 35">
              <a:extLst>
                <a:ext uri="{FF2B5EF4-FFF2-40B4-BE49-F238E27FC236}">
                  <a16:creationId xmlns:a16="http://schemas.microsoft.com/office/drawing/2014/main" id="{7131C476-357E-4C45-BAB6-6E09A3A7EB68}"/>
                </a:ext>
              </a:extLst>
            </p:cNvPr>
            <p:cNvSpPr/>
            <p:nvPr/>
          </p:nvSpPr>
          <p:spPr>
            <a:xfrm>
              <a:off x="3131194" y="5946668"/>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latin typeface="Arial" panose="020B0604020202020204" pitchFamily="34" charset="0"/>
                  <a:cs typeface="Arial" panose="020B0604020202020204" pitchFamily="34" charset="0"/>
                </a:rPr>
                <a:t>D5 Información y Comunicación</a:t>
              </a:r>
            </a:p>
          </p:txBody>
        </p:sp>
        <p:sp>
          <p:nvSpPr>
            <p:cNvPr id="37" name="Forma libre: forma 36">
              <a:extLst>
                <a:ext uri="{FF2B5EF4-FFF2-40B4-BE49-F238E27FC236}">
                  <a16:creationId xmlns:a16="http://schemas.microsoft.com/office/drawing/2014/main" id="{381926CC-07CA-470F-9ADE-53235C771762}"/>
                </a:ext>
              </a:extLst>
            </p:cNvPr>
            <p:cNvSpPr/>
            <p:nvPr/>
          </p:nvSpPr>
          <p:spPr>
            <a:xfrm>
              <a:off x="3131194" y="5699527"/>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91,04</a:t>
              </a:r>
            </a:p>
          </p:txBody>
        </p:sp>
        <p:pic>
          <p:nvPicPr>
            <p:cNvPr id="57" name="Imagen 56" descr="Diagrama&#10;&#10;Descripción generada automáticamente">
              <a:extLst>
                <a:ext uri="{FF2B5EF4-FFF2-40B4-BE49-F238E27FC236}">
                  <a16:creationId xmlns:a16="http://schemas.microsoft.com/office/drawing/2014/main" id="{8A92235D-D086-40D5-8EA0-0A98B706FE12}"/>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3082439" y="4057613"/>
              <a:ext cx="2001795" cy="1570930"/>
            </a:xfrm>
            <a:prstGeom prst="rect">
              <a:avLst/>
            </a:prstGeom>
          </p:spPr>
        </p:pic>
      </p:grpSp>
      <p:grpSp>
        <p:nvGrpSpPr>
          <p:cNvPr id="2" name="Grupo 1">
            <a:extLst>
              <a:ext uri="{FF2B5EF4-FFF2-40B4-BE49-F238E27FC236}">
                <a16:creationId xmlns:a16="http://schemas.microsoft.com/office/drawing/2014/main" id="{2DA423A0-A72E-429A-B9E1-A7BC31459E80}"/>
              </a:ext>
            </a:extLst>
          </p:cNvPr>
          <p:cNvGrpSpPr/>
          <p:nvPr/>
        </p:nvGrpSpPr>
        <p:grpSpPr>
          <a:xfrm>
            <a:off x="7151658" y="1297985"/>
            <a:ext cx="2100527" cy="2471208"/>
            <a:chOff x="8087707" y="4015806"/>
            <a:chExt cx="2100527" cy="2471208"/>
          </a:xfrm>
        </p:grpSpPr>
        <p:sp>
          <p:nvSpPr>
            <p:cNvPr id="38" name="Rectángulo 37">
              <a:extLst>
                <a:ext uri="{FF2B5EF4-FFF2-40B4-BE49-F238E27FC236}">
                  <a16:creationId xmlns:a16="http://schemas.microsoft.com/office/drawing/2014/main" id="{BB47185E-D191-4EE5-B840-1393B3BB8164}"/>
                </a:ext>
              </a:extLst>
            </p:cNvPr>
            <p:cNvSpPr/>
            <p:nvPr/>
          </p:nvSpPr>
          <p:spPr>
            <a:xfrm>
              <a:off x="8087707" y="4015806"/>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0" name="Forma libre: forma 39">
              <a:extLst>
                <a:ext uri="{FF2B5EF4-FFF2-40B4-BE49-F238E27FC236}">
                  <a16:creationId xmlns:a16="http://schemas.microsoft.com/office/drawing/2014/main" id="{C4E43189-B53C-45D4-A70E-4EDDD3D4A352}"/>
                </a:ext>
              </a:extLst>
            </p:cNvPr>
            <p:cNvSpPr/>
            <p:nvPr/>
          </p:nvSpPr>
          <p:spPr>
            <a:xfrm>
              <a:off x="8192734" y="5968081"/>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191670"/>
                <a:satOff val="0"/>
                <a:lumOff val="-2941"/>
                <a:alphaOff val="0"/>
              </a:schemeClr>
            </a:fillRef>
            <a:effectRef idx="3">
              <a:schemeClr val="accent4">
                <a:hueOff val="191670"/>
                <a:satOff val="0"/>
                <a:lumOff val="-2941"/>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solidFill>
                    <a:schemeClr val="bg1"/>
                  </a:solidFill>
                  <a:latin typeface="Arial" panose="020B0604020202020204" pitchFamily="34" charset="0"/>
                  <a:cs typeface="Arial" panose="020B0604020202020204" pitchFamily="34" charset="0"/>
                </a:rPr>
                <a:t>D6 Gestión del Conocimiento</a:t>
              </a:r>
            </a:p>
          </p:txBody>
        </p:sp>
        <p:sp>
          <p:nvSpPr>
            <p:cNvPr id="41" name="Forma libre: forma 40">
              <a:extLst>
                <a:ext uri="{FF2B5EF4-FFF2-40B4-BE49-F238E27FC236}">
                  <a16:creationId xmlns:a16="http://schemas.microsoft.com/office/drawing/2014/main" id="{56C4B9AC-D68C-41A6-991C-5EA2FBAB6862}"/>
                </a:ext>
              </a:extLst>
            </p:cNvPr>
            <p:cNvSpPr/>
            <p:nvPr/>
          </p:nvSpPr>
          <p:spPr>
            <a:xfrm>
              <a:off x="8192734" y="5720940"/>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88,17</a:t>
              </a:r>
            </a:p>
          </p:txBody>
        </p:sp>
        <p:pic>
          <p:nvPicPr>
            <p:cNvPr id="63" name="Imagen 62">
              <a:extLst>
                <a:ext uri="{FF2B5EF4-FFF2-40B4-BE49-F238E27FC236}">
                  <a16:creationId xmlns:a16="http://schemas.microsoft.com/office/drawing/2014/main" id="{24E9EC7C-836D-47A0-9A7B-8329FF9DD4CD}"/>
                </a:ext>
              </a:extLst>
            </p:cNvPr>
            <p:cNvPicPr>
              <a:picLocks noChangeAspect="1"/>
            </p:cNvPicPr>
            <p:nvPr/>
          </p:nvPicPr>
          <p:blipFill>
            <a:blip r:embed="rId13" cstate="print">
              <a:extLs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8115843" y="4057613"/>
              <a:ext cx="2052000" cy="1592343"/>
            </a:xfrm>
            <a:prstGeom prst="rect">
              <a:avLst/>
            </a:prstGeom>
          </p:spPr>
        </p:pic>
      </p:grpSp>
      <p:grpSp>
        <p:nvGrpSpPr>
          <p:cNvPr id="5" name="Grupo 4">
            <a:extLst>
              <a:ext uri="{FF2B5EF4-FFF2-40B4-BE49-F238E27FC236}">
                <a16:creationId xmlns:a16="http://schemas.microsoft.com/office/drawing/2014/main" id="{9F37F206-6B78-453B-A306-B7F847579A30}"/>
              </a:ext>
            </a:extLst>
          </p:cNvPr>
          <p:cNvGrpSpPr/>
          <p:nvPr/>
        </p:nvGrpSpPr>
        <p:grpSpPr>
          <a:xfrm>
            <a:off x="4992043" y="1321689"/>
            <a:ext cx="2100527" cy="2471208"/>
            <a:chOff x="5755780" y="4006495"/>
            <a:chExt cx="2100527" cy="2471208"/>
          </a:xfrm>
        </p:grpSpPr>
        <p:sp>
          <p:nvSpPr>
            <p:cNvPr id="42" name="Rectángulo 41">
              <a:extLst>
                <a:ext uri="{FF2B5EF4-FFF2-40B4-BE49-F238E27FC236}">
                  <a16:creationId xmlns:a16="http://schemas.microsoft.com/office/drawing/2014/main" id="{A7EDCB09-C33D-4D73-9DA9-586B6AB43A55}"/>
                </a:ext>
              </a:extLst>
            </p:cNvPr>
            <p:cNvSpPr/>
            <p:nvPr/>
          </p:nvSpPr>
          <p:spPr>
            <a:xfrm>
              <a:off x="5755780" y="4006495"/>
              <a:ext cx="2100527" cy="2471208"/>
            </a:xfrm>
            <a:prstGeom prst="rect">
              <a:avLst/>
            </a:prstGeom>
          </p:spPr>
          <p:style>
            <a:lnRef idx="1">
              <a:schemeClr val="accent4">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sp>
          <p:nvSpPr>
            <p:cNvPr id="44" name="Forma libre: forma 43">
              <a:extLst>
                <a:ext uri="{FF2B5EF4-FFF2-40B4-BE49-F238E27FC236}">
                  <a16:creationId xmlns:a16="http://schemas.microsoft.com/office/drawing/2014/main" id="{B1DFAAC6-34FA-4FA9-BE2F-80678574810B}"/>
                </a:ext>
              </a:extLst>
            </p:cNvPr>
            <p:cNvSpPr/>
            <p:nvPr/>
          </p:nvSpPr>
          <p:spPr>
            <a:xfrm>
              <a:off x="5860806" y="5958770"/>
              <a:ext cx="1890474" cy="420085"/>
            </a:xfrm>
            <a:custGeom>
              <a:avLst/>
              <a:gdLst>
                <a:gd name="connsiteX0" fmla="*/ 0 w 1890474"/>
                <a:gd name="connsiteY0" fmla="*/ 0 h 420085"/>
                <a:gd name="connsiteX1" fmla="*/ 1890474 w 1890474"/>
                <a:gd name="connsiteY1" fmla="*/ 0 h 420085"/>
                <a:gd name="connsiteX2" fmla="*/ 1890474 w 1890474"/>
                <a:gd name="connsiteY2" fmla="*/ 420085 h 420085"/>
                <a:gd name="connsiteX3" fmla="*/ 0 w 1890474"/>
                <a:gd name="connsiteY3" fmla="*/ 420085 h 420085"/>
                <a:gd name="connsiteX4" fmla="*/ 0 w 1890474"/>
                <a:gd name="connsiteY4" fmla="*/ 0 h 4200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420085">
                  <a:moveTo>
                    <a:pt x="0" y="0"/>
                  </a:moveTo>
                  <a:lnTo>
                    <a:pt x="1890474" y="0"/>
                  </a:lnTo>
                  <a:lnTo>
                    <a:pt x="1890474" y="420085"/>
                  </a:lnTo>
                  <a:lnTo>
                    <a:pt x="0" y="420085"/>
                  </a:lnTo>
                  <a:lnTo>
                    <a:pt x="0" y="0"/>
                  </a:lnTo>
                  <a:close/>
                </a:path>
              </a:pathLst>
            </a:custGeom>
            <a:solidFill>
              <a:srgbClr val="FFC000"/>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45720" tIns="45720" rIns="45720" bIns="45720" numCol="1" spcCol="1270" anchor="ctr" anchorCtr="0">
              <a:noAutofit/>
            </a:bodyPr>
            <a:lstStyle/>
            <a:p>
              <a:pPr algn="ctr" defTabSz="533400">
                <a:lnSpc>
                  <a:spcPct val="90000"/>
                </a:lnSpc>
                <a:spcBef>
                  <a:spcPct val="0"/>
                </a:spcBef>
                <a:spcAft>
                  <a:spcPct val="35000"/>
                </a:spcAft>
              </a:pPr>
              <a:r>
                <a:rPr lang="es-CO" sz="1200" b="1">
                  <a:latin typeface="Arial" panose="020B0604020202020204" pitchFamily="34" charset="0"/>
                  <a:cs typeface="Arial" panose="020B0604020202020204" pitchFamily="34" charset="0"/>
                </a:rPr>
                <a:t>D7 Control Interno</a:t>
              </a:r>
            </a:p>
          </p:txBody>
        </p:sp>
        <p:sp>
          <p:nvSpPr>
            <p:cNvPr id="45" name="Forma libre: forma 44">
              <a:extLst>
                <a:ext uri="{FF2B5EF4-FFF2-40B4-BE49-F238E27FC236}">
                  <a16:creationId xmlns:a16="http://schemas.microsoft.com/office/drawing/2014/main" id="{28520C5A-6D3B-40F5-85D1-D42A9283C52B}"/>
                </a:ext>
              </a:extLst>
            </p:cNvPr>
            <p:cNvSpPr/>
            <p:nvPr/>
          </p:nvSpPr>
          <p:spPr>
            <a:xfrm>
              <a:off x="5860806" y="5711629"/>
              <a:ext cx="1890474" cy="247140"/>
            </a:xfrm>
            <a:custGeom>
              <a:avLst/>
              <a:gdLst>
                <a:gd name="connsiteX0" fmla="*/ 0 w 1890474"/>
                <a:gd name="connsiteY0" fmla="*/ 0 h 247140"/>
                <a:gd name="connsiteX1" fmla="*/ 1890474 w 1890474"/>
                <a:gd name="connsiteY1" fmla="*/ 0 h 247140"/>
                <a:gd name="connsiteX2" fmla="*/ 1890474 w 1890474"/>
                <a:gd name="connsiteY2" fmla="*/ 247140 h 247140"/>
                <a:gd name="connsiteX3" fmla="*/ 0 w 1890474"/>
                <a:gd name="connsiteY3" fmla="*/ 247140 h 247140"/>
                <a:gd name="connsiteX4" fmla="*/ 0 w 1890474"/>
                <a:gd name="connsiteY4" fmla="*/ 0 h 247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0474" h="247140">
                  <a:moveTo>
                    <a:pt x="0" y="0"/>
                  </a:moveTo>
                  <a:lnTo>
                    <a:pt x="1890474" y="0"/>
                  </a:lnTo>
                  <a:lnTo>
                    <a:pt x="1890474" y="247140"/>
                  </a:lnTo>
                  <a:lnTo>
                    <a:pt x="0" y="2471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s-CO" sz="1600" b="1" i="0" u="none" kern="1200">
                  <a:solidFill>
                    <a:schemeClr val="accent2"/>
                  </a:solidFill>
                  <a:latin typeface="Arial" panose="020B0604020202020204" pitchFamily="34" charset="0"/>
                  <a:ea typeface="+mn-ea"/>
                  <a:cs typeface="Arial" panose="020B0604020202020204" pitchFamily="34" charset="0"/>
                </a:rPr>
                <a:t>88,87</a:t>
              </a:r>
            </a:p>
          </p:txBody>
        </p:sp>
        <p:pic>
          <p:nvPicPr>
            <p:cNvPr id="66" name="Imagen 65" descr="Diagrama, nombre de la empresa&#10;&#10;Descripción generada automáticamente">
              <a:extLst>
                <a:ext uri="{FF2B5EF4-FFF2-40B4-BE49-F238E27FC236}">
                  <a16:creationId xmlns:a16="http://schemas.microsoft.com/office/drawing/2014/main" id="{8AF915DB-AEBF-42E4-B6C3-5D86755071C6}"/>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815240" y="4048302"/>
              <a:ext cx="2041067" cy="1656000"/>
            </a:xfrm>
            <a:prstGeom prst="rect">
              <a:avLst/>
            </a:prstGeom>
          </p:spPr>
        </p:pic>
      </p:grpSp>
      <p:sp>
        <p:nvSpPr>
          <p:cNvPr id="46" name="Rectángulo 45">
            <a:extLst>
              <a:ext uri="{FF2B5EF4-FFF2-40B4-BE49-F238E27FC236}">
                <a16:creationId xmlns:a16="http://schemas.microsoft.com/office/drawing/2014/main" id="{9AB5B548-C0A6-4E3A-9D26-EA02B3433CF5}"/>
              </a:ext>
            </a:extLst>
          </p:cNvPr>
          <p:cNvSpPr/>
          <p:nvPr/>
        </p:nvSpPr>
        <p:spPr>
          <a:xfrm>
            <a:off x="9411667" y="1297984"/>
            <a:ext cx="2501660" cy="2471209"/>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lumMod val="25000"/>
                </a:schemeClr>
              </a:solidFill>
            </a:endParaRPr>
          </a:p>
        </p:txBody>
      </p:sp>
      <p:sp>
        <p:nvSpPr>
          <p:cNvPr id="52" name="CuadroTexto 51">
            <a:extLst>
              <a:ext uri="{FF2B5EF4-FFF2-40B4-BE49-F238E27FC236}">
                <a16:creationId xmlns:a16="http://schemas.microsoft.com/office/drawing/2014/main" id="{0F5145A3-EE02-493C-B576-D50F4B6CEAF8}"/>
              </a:ext>
            </a:extLst>
          </p:cNvPr>
          <p:cNvSpPr txBox="1"/>
          <p:nvPr/>
        </p:nvSpPr>
        <p:spPr>
          <a:xfrm>
            <a:off x="9397904" y="1161771"/>
            <a:ext cx="2382562" cy="2893100"/>
          </a:xfrm>
          <a:prstGeom prst="rect">
            <a:avLst/>
          </a:prstGeom>
          <a:noFill/>
        </p:spPr>
        <p:txBody>
          <a:bodyPr wrap="square" rtlCol="0">
            <a:spAutoFit/>
          </a:bodyPr>
          <a:lstStyle/>
          <a:p>
            <a:pPr algn="just"/>
            <a:r>
              <a:rPr lang="es-ES_tradnl" sz="1300" b="1">
                <a:solidFill>
                  <a:schemeClr val="tx1">
                    <a:lumMod val="65000"/>
                    <a:lumOff val="35000"/>
                  </a:schemeClr>
                </a:solidFill>
                <a:latin typeface="+mn-lt"/>
              </a:rPr>
              <a:t>Dimensiones en los que mejor nos va:</a:t>
            </a:r>
          </a:p>
          <a:p>
            <a:pPr marL="171450" indent="-171450" algn="just">
              <a:buFont typeface="Arial" panose="020B0604020202020204" pitchFamily="34" charset="0"/>
              <a:buChar char="•"/>
            </a:pPr>
            <a:r>
              <a:rPr lang="es-ES_tradnl" sz="1300">
                <a:solidFill>
                  <a:schemeClr val="tx1">
                    <a:lumMod val="65000"/>
                    <a:lumOff val="35000"/>
                  </a:schemeClr>
                </a:solidFill>
                <a:latin typeface="+mn-lt"/>
              </a:rPr>
              <a:t>Se calculó un promedio entre las cuatro entidades para obtener un dato representativo del Sector Hacienda por dimensiones.</a:t>
            </a:r>
          </a:p>
          <a:p>
            <a:pPr marL="171450" indent="-171450" algn="just">
              <a:buFont typeface="Arial" panose="020B0604020202020204" pitchFamily="34" charset="0"/>
              <a:buChar char="•"/>
            </a:pPr>
            <a:endParaRPr lang="es-ES_tradnl" sz="1300">
              <a:solidFill>
                <a:schemeClr val="tx1">
                  <a:lumMod val="65000"/>
                  <a:lumOff val="35000"/>
                </a:schemeClr>
              </a:solidFill>
              <a:latin typeface="+mn-lt"/>
            </a:endParaRPr>
          </a:p>
          <a:p>
            <a:pPr marL="171450" indent="-171450" algn="just">
              <a:buFont typeface="Arial" panose="020B0604020202020204" pitchFamily="34" charset="0"/>
              <a:buChar char="•"/>
            </a:pPr>
            <a:r>
              <a:rPr lang="es-ES_tradnl" sz="1300">
                <a:solidFill>
                  <a:schemeClr val="tx1">
                    <a:lumMod val="65000"/>
                    <a:lumOff val="35000"/>
                  </a:schemeClr>
                </a:solidFill>
                <a:latin typeface="+mn-lt"/>
              </a:rPr>
              <a:t>Las mejores puntuadas son Gestión con Valores para Resultados, Información y Comunicación y Control Interno.</a:t>
            </a:r>
          </a:p>
        </p:txBody>
      </p:sp>
      <p:sp>
        <p:nvSpPr>
          <p:cNvPr id="53" name="Rectángulo 52">
            <a:extLst>
              <a:ext uri="{FF2B5EF4-FFF2-40B4-BE49-F238E27FC236}">
                <a16:creationId xmlns:a16="http://schemas.microsoft.com/office/drawing/2014/main" id="{EA137AF1-9D3A-42BC-9C64-26C13F50A2A2}"/>
              </a:ext>
            </a:extLst>
          </p:cNvPr>
          <p:cNvSpPr/>
          <p:nvPr/>
        </p:nvSpPr>
        <p:spPr>
          <a:xfrm>
            <a:off x="7239743" y="3821242"/>
            <a:ext cx="3856882" cy="1356806"/>
          </a:xfrm>
          <a:prstGeom prst="rect">
            <a:avLst/>
          </a:prstGeom>
          <a:solidFill>
            <a:schemeClr val="bg1">
              <a:lumMod val="8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2">
                  <a:lumMod val="25000"/>
                </a:schemeClr>
              </a:solidFill>
            </a:endParaRPr>
          </a:p>
        </p:txBody>
      </p:sp>
      <p:sp>
        <p:nvSpPr>
          <p:cNvPr id="55" name="CuadroTexto 54">
            <a:extLst>
              <a:ext uri="{FF2B5EF4-FFF2-40B4-BE49-F238E27FC236}">
                <a16:creationId xmlns:a16="http://schemas.microsoft.com/office/drawing/2014/main" id="{1D373BEA-C6A1-44E5-A15D-2AF3E5AE7A63}"/>
              </a:ext>
            </a:extLst>
          </p:cNvPr>
          <p:cNvSpPr txBox="1"/>
          <p:nvPr/>
        </p:nvSpPr>
        <p:spPr>
          <a:xfrm>
            <a:off x="7301162" y="4611700"/>
            <a:ext cx="3879043" cy="1292662"/>
          </a:xfrm>
          <a:prstGeom prst="rect">
            <a:avLst/>
          </a:prstGeom>
          <a:noFill/>
        </p:spPr>
        <p:txBody>
          <a:bodyPr wrap="square" rtlCol="0">
            <a:spAutoFit/>
          </a:bodyPr>
          <a:lstStyle/>
          <a:p>
            <a:r>
              <a:rPr lang="es-ES_tradnl" sz="1300" b="1">
                <a:solidFill>
                  <a:schemeClr val="tx1">
                    <a:lumMod val="65000"/>
                    <a:lumOff val="35000"/>
                  </a:schemeClr>
                </a:solidFill>
                <a:latin typeface="+mn-lt"/>
              </a:rPr>
              <a:t>Dimensiones en los que tenemos mayores desafíos:</a:t>
            </a:r>
          </a:p>
          <a:p>
            <a:r>
              <a:rPr lang="es-ES_tradnl" sz="1300">
                <a:solidFill>
                  <a:schemeClr val="tx1">
                    <a:lumMod val="65000"/>
                    <a:lumOff val="35000"/>
                  </a:schemeClr>
                </a:solidFill>
                <a:latin typeface="+mn-lt"/>
              </a:rPr>
              <a:t>Así mismo, se detectaron las dimensiones con menores promedios, para las cuales se deben fortalecer los planes de acción y el seguimiento, con el fin de optimizar el desempeño.</a:t>
            </a:r>
          </a:p>
        </p:txBody>
      </p:sp>
      <p:sp>
        <p:nvSpPr>
          <p:cNvPr id="4" name="Título 3">
            <a:extLst>
              <a:ext uri="{FF2B5EF4-FFF2-40B4-BE49-F238E27FC236}">
                <a16:creationId xmlns:a16="http://schemas.microsoft.com/office/drawing/2014/main" id="{3BB6BF45-04E4-48F5-84BC-BFD04FCD3879}"/>
              </a:ext>
            </a:extLst>
          </p:cNvPr>
          <p:cNvSpPr>
            <a:spLocks noGrp="1"/>
          </p:cNvSpPr>
          <p:nvPr>
            <p:ph type="title" idx="4294967295"/>
          </p:nvPr>
        </p:nvSpPr>
        <p:spPr>
          <a:xfrm>
            <a:off x="0" y="88252"/>
            <a:ext cx="10515600" cy="972000"/>
          </a:xfrm>
        </p:spPr>
        <p:txBody>
          <a:bodyPr/>
          <a:lstStyle/>
          <a:p>
            <a:r>
              <a:rPr lang="es-CO" sz="3600" spc="-130">
                <a:solidFill>
                  <a:srgbClr val="C00000"/>
                </a:solidFill>
                <a:latin typeface="Calibri" panose="020F0502020204030204" pitchFamily="34" charset="0"/>
                <a:cs typeface="Calibri" panose="020F0502020204030204" pitchFamily="34" charset="0"/>
              </a:rPr>
              <a:t>Índice de Desempeño Institucional</a:t>
            </a:r>
            <a:br>
              <a:rPr lang="es-CO" sz="3600" spc="-130">
                <a:solidFill>
                  <a:srgbClr val="C00000"/>
                </a:solidFill>
                <a:latin typeface="Calibri" panose="020F0502020204030204" pitchFamily="34" charset="0"/>
                <a:cs typeface="Calibri" panose="020F0502020204030204" pitchFamily="34" charset="0"/>
              </a:rPr>
            </a:br>
            <a:r>
              <a:rPr lang="es-CO" sz="3600" spc="-130">
                <a:solidFill>
                  <a:srgbClr val="C00000"/>
                </a:solidFill>
                <a:latin typeface="Calibri" panose="020F0502020204030204" pitchFamily="34" charset="0"/>
                <a:cs typeface="Calibri" panose="020F0502020204030204" pitchFamily="34" charset="0"/>
              </a:rPr>
              <a:t>Resultados globales por dimensiones Sector Hacienda </a:t>
            </a:r>
          </a:p>
        </p:txBody>
      </p:sp>
      <p:grpSp>
        <p:nvGrpSpPr>
          <p:cNvPr id="43" name="Grupo 42">
            <a:extLst>
              <a:ext uri="{FF2B5EF4-FFF2-40B4-BE49-F238E27FC236}">
                <a16:creationId xmlns:a16="http://schemas.microsoft.com/office/drawing/2014/main" id="{2ABC21F5-BFFF-1531-3312-276555BE9846}"/>
              </a:ext>
            </a:extLst>
          </p:cNvPr>
          <p:cNvGrpSpPr/>
          <p:nvPr/>
        </p:nvGrpSpPr>
        <p:grpSpPr>
          <a:xfrm>
            <a:off x="11166148" y="4048742"/>
            <a:ext cx="835485" cy="1865038"/>
            <a:chOff x="10608096" y="4381328"/>
            <a:chExt cx="1333238" cy="2484603"/>
          </a:xfrm>
        </p:grpSpPr>
        <p:sp>
          <p:nvSpPr>
            <p:cNvPr id="47" name="Rectángulo 46">
              <a:extLst>
                <a:ext uri="{FF2B5EF4-FFF2-40B4-BE49-F238E27FC236}">
                  <a16:creationId xmlns:a16="http://schemas.microsoft.com/office/drawing/2014/main" id="{8456CDB3-3592-1EC0-B197-A7FD7A312004}"/>
                </a:ext>
              </a:extLst>
            </p:cNvPr>
            <p:cNvSpPr/>
            <p:nvPr/>
          </p:nvSpPr>
          <p:spPr>
            <a:xfrm>
              <a:off x="10654869" y="5640242"/>
              <a:ext cx="1239694" cy="3771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&gt;90 y 95</a:t>
              </a:r>
            </a:p>
          </p:txBody>
        </p:sp>
        <p:sp>
          <p:nvSpPr>
            <p:cNvPr id="48" name="Rectángulo 47">
              <a:extLst>
                <a:ext uri="{FF2B5EF4-FFF2-40B4-BE49-F238E27FC236}">
                  <a16:creationId xmlns:a16="http://schemas.microsoft.com/office/drawing/2014/main" id="{B566D8EE-C497-49A1-4DAF-56C5AB109380}"/>
                </a:ext>
              </a:extLst>
            </p:cNvPr>
            <p:cNvSpPr/>
            <p:nvPr/>
          </p:nvSpPr>
          <p:spPr>
            <a:xfrm>
              <a:off x="10654869" y="6072462"/>
              <a:ext cx="1239694" cy="377163"/>
            </a:xfrm>
            <a:prstGeom prst="rect">
              <a:avLst/>
            </a:prstGeom>
            <a:solidFill>
              <a:srgbClr val="68A0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&gt;95</a:t>
              </a:r>
            </a:p>
          </p:txBody>
        </p:sp>
        <p:sp>
          <p:nvSpPr>
            <p:cNvPr id="49" name="Rectángulo 48">
              <a:extLst>
                <a:ext uri="{FF2B5EF4-FFF2-40B4-BE49-F238E27FC236}">
                  <a16:creationId xmlns:a16="http://schemas.microsoft.com/office/drawing/2014/main" id="{0C435F9E-490A-2876-ADA1-6645BA9102EC}"/>
                </a:ext>
              </a:extLst>
            </p:cNvPr>
            <p:cNvSpPr/>
            <p:nvPr/>
          </p:nvSpPr>
          <p:spPr>
            <a:xfrm>
              <a:off x="10654869" y="5189096"/>
              <a:ext cx="1239694" cy="37716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Entre 80 y 90</a:t>
              </a:r>
            </a:p>
          </p:txBody>
        </p:sp>
        <p:sp>
          <p:nvSpPr>
            <p:cNvPr id="50" name="Rectángulo 49">
              <a:extLst>
                <a:ext uri="{FF2B5EF4-FFF2-40B4-BE49-F238E27FC236}">
                  <a16:creationId xmlns:a16="http://schemas.microsoft.com/office/drawing/2014/main" id="{9D3D9FB5-E7E5-702D-E2F5-367FA795F353}"/>
                </a:ext>
              </a:extLst>
            </p:cNvPr>
            <p:cNvSpPr/>
            <p:nvPr/>
          </p:nvSpPr>
          <p:spPr>
            <a:xfrm>
              <a:off x="10654869" y="4749116"/>
              <a:ext cx="1239694" cy="377163"/>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50" normalizeH="0" baseline="0" noProof="0">
                  <a:ln>
                    <a:noFill/>
                  </a:ln>
                  <a:solidFill>
                    <a:prstClr val="black">
                      <a:lumMod val="75000"/>
                      <a:lumOff val="25000"/>
                    </a:prstClr>
                  </a:solidFill>
                  <a:effectLst/>
                  <a:uLnTx/>
                  <a:uFillTx/>
                  <a:latin typeface="Tahoma" panose="020B0604030504040204" pitchFamily="34" charset="0"/>
                  <a:ea typeface="Tahoma" panose="020B0604030504040204" pitchFamily="34" charset="0"/>
                  <a:cs typeface="Tahoma" panose="020B0604030504040204" pitchFamily="34" charset="0"/>
                </a:rPr>
                <a:t>&lt;80</a:t>
              </a:r>
            </a:p>
          </p:txBody>
        </p:sp>
        <p:sp>
          <p:nvSpPr>
            <p:cNvPr id="56" name="Rectángulo 55">
              <a:extLst>
                <a:ext uri="{FF2B5EF4-FFF2-40B4-BE49-F238E27FC236}">
                  <a16:creationId xmlns:a16="http://schemas.microsoft.com/office/drawing/2014/main" id="{26AC106F-A852-06AF-F5B5-ACE05F31C081}"/>
                </a:ext>
              </a:extLst>
            </p:cNvPr>
            <p:cNvSpPr/>
            <p:nvPr/>
          </p:nvSpPr>
          <p:spPr>
            <a:xfrm>
              <a:off x="10608096" y="4381328"/>
              <a:ext cx="1333238" cy="348517"/>
            </a:xfrm>
            <a:prstGeom prst="rect">
              <a:avLst/>
            </a:prstGeom>
          </p:spPr>
          <p:txBody>
            <a:bodyPr wrap="non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100" b="1" i="0" u="none" strike="noStrike" kern="1200" cap="none" spc="0" normalizeH="0" baseline="0" noProof="0">
                  <a:ln>
                    <a:noFill/>
                  </a:ln>
                  <a:solidFill>
                    <a:prstClr val="black">
                      <a:lumMod val="75000"/>
                      <a:lumOff val="25000"/>
                    </a:prstClr>
                  </a:solidFill>
                  <a:effectLst/>
                  <a:uLnTx/>
                  <a:uFillTx/>
                  <a:latin typeface="Century Gothic" panose="020B0502020202020204" pitchFamily="34" charset="0"/>
                  <a:ea typeface="Tahoma"/>
                  <a:cs typeface="Tahoma"/>
                </a:rPr>
                <a:t>Intervalos</a:t>
              </a:r>
            </a:p>
          </p:txBody>
        </p:sp>
        <p:sp>
          <p:nvSpPr>
            <p:cNvPr id="58" name="Rectángulo 57">
              <a:extLst>
                <a:ext uri="{FF2B5EF4-FFF2-40B4-BE49-F238E27FC236}">
                  <a16:creationId xmlns:a16="http://schemas.microsoft.com/office/drawing/2014/main" id="{D43F2103-B83E-91EE-CB31-B7C82229B6F0}"/>
                </a:ext>
              </a:extLst>
            </p:cNvPr>
            <p:cNvSpPr/>
            <p:nvPr/>
          </p:nvSpPr>
          <p:spPr>
            <a:xfrm>
              <a:off x="10654869" y="6504669"/>
              <a:ext cx="1196423" cy="361262"/>
            </a:xfrm>
            <a:prstGeom prst="rect">
              <a:avLst/>
            </a:prstGeom>
            <a:solidFill>
              <a:srgbClr val="D9D9D9"/>
            </a:solid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prstClr val="white"/>
                  </a:solidFill>
                  <a:effectLst/>
                  <a:uLnTx/>
                  <a:uFillTx/>
                  <a:latin typeface="Calibri" panose="020F0502020204030204"/>
                  <a:ea typeface="+mn-ea"/>
                  <a:cs typeface="+mn-cs"/>
                </a:rPr>
                <a:t>N/A MIPG</a:t>
              </a:r>
            </a:p>
          </p:txBody>
        </p:sp>
      </p:grpSp>
      <p:grpSp>
        <p:nvGrpSpPr>
          <p:cNvPr id="11" name="Grupo 10">
            <a:extLst>
              <a:ext uri="{FF2B5EF4-FFF2-40B4-BE49-F238E27FC236}">
                <a16:creationId xmlns:a16="http://schemas.microsoft.com/office/drawing/2014/main" id="{BE19E5A3-C42C-7977-F461-E9DD8DB84778}"/>
              </a:ext>
            </a:extLst>
          </p:cNvPr>
          <p:cNvGrpSpPr/>
          <p:nvPr/>
        </p:nvGrpSpPr>
        <p:grpSpPr>
          <a:xfrm>
            <a:off x="1924934" y="2988189"/>
            <a:ext cx="695968" cy="276999"/>
            <a:chOff x="2246498" y="353396"/>
            <a:chExt cx="695968" cy="276999"/>
          </a:xfrm>
        </p:grpSpPr>
        <p:sp>
          <p:nvSpPr>
            <p:cNvPr id="9" name="Triángulo isósceles 8">
              <a:extLst>
                <a:ext uri="{FF2B5EF4-FFF2-40B4-BE49-F238E27FC236}">
                  <a16:creationId xmlns:a16="http://schemas.microsoft.com/office/drawing/2014/main" id="{F849442C-A559-C887-6D2B-80FEDDA84048}"/>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CuadroTexto 9">
              <a:extLst>
                <a:ext uri="{FF2B5EF4-FFF2-40B4-BE49-F238E27FC236}">
                  <a16:creationId xmlns:a16="http://schemas.microsoft.com/office/drawing/2014/main" id="{32871BAE-B801-75BA-A677-91BB741C5E1A}"/>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3,73</a:t>
              </a:r>
            </a:p>
          </p:txBody>
        </p:sp>
      </p:grpSp>
      <p:grpSp>
        <p:nvGrpSpPr>
          <p:cNvPr id="59" name="Grupo 58">
            <a:extLst>
              <a:ext uri="{FF2B5EF4-FFF2-40B4-BE49-F238E27FC236}">
                <a16:creationId xmlns:a16="http://schemas.microsoft.com/office/drawing/2014/main" id="{45D61F23-08C2-A4B2-A496-5D002BD8DF81}"/>
              </a:ext>
            </a:extLst>
          </p:cNvPr>
          <p:cNvGrpSpPr/>
          <p:nvPr/>
        </p:nvGrpSpPr>
        <p:grpSpPr>
          <a:xfrm>
            <a:off x="4257974" y="3006068"/>
            <a:ext cx="695968" cy="276999"/>
            <a:chOff x="2246498" y="353396"/>
            <a:chExt cx="695968" cy="276999"/>
          </a:xfrm>
        </p:grpSpPr>
        <p:sp>
          <p:nvSpPr>
            <p:cNvPr id="60" name="Triángulo isósceles 59">
              <a:extLst>
                <a:ext uri="{FF2B5EF4-FFF2-40B4-BE49-F238E27FC236}">
                  <a16:creationId xmlns:a16="http://schemas.microsoft.com/office/drawing/2014/main" id="{E5AA4700-7F85-18BA-3EAF-769BFEE04E28}"/>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1" name="CuadroTexto 60">
              <a:extLst>
                <a:ext uri="{FF2B5EF4-FFF2-40B4-BE49-F238E27FC236}">
                  <a16:creationId xmlns:a16="http://schemas.microsoft.com/office/drawing/2014/main" id="{B3BFB3C1-4300-E8D4-9388-E46717C7910B}"/>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4,38</a:t>
              </a:r>
            </a:p>
          </p:txBody>
        </p:sp>
      </p:grpSp>
      <p:grpSp>
        <p:nvGrpSpPr>
          <p:cNvPr id="62" name="Grupo 61">
            <a:extLst>
              <a:ext uri="{FF2B5EF4-FFF2-40B4-BE49-F238E27FC236}">
                <a16:creationId xmlns:a16="http://schemas.microsoft.com/office/drawing/2014/main" id="{1BE590AD-6551-B195-8A6F-966FF125F970}"/>
              </a:ext>
            </a:extLst>
          </p:cNvPr>
          <p:cNvGrpSpPr/>
          <p:nvPr/>
        </p:nvGrpSpPr>
        <p:grpSpPr>
          <a:xfrm>
            <a:off x="6560717" y="2995980"/>
            <a:ext cx="695968" cy="276999"/>
            <a:chOff x="2246498" y="353396"/>
            <a:chExt cx="695968" cy="276999"/>
          </a:xfrm>
        </p:grpSpPr>
        <p:sp>
          <p:nvSpPr>
            <p:cNvPr id="64" name="Triángulo isósceles 63">
              <a:extLst>
                <a:ext uri="{FF2B5EF4-FFF2-40B4-BE49-F238E27FC236}">
                  <a16:creationId xmlns:a16="http://schemas.microsoft.com/office/drawing/2014/main" id="{76644673-D112-F896-ECEB-374FFCC6BFA6}"/>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5" name="CuadroTexto 64">
              <a:extLst>
                <a:ext uri="{FF2B5EF4-FFF2-40B4-BE49-F238E27FC236}">
                  <a16:creationId xmlns:a16="http://schemas.microsoft.com/office/drawing/2014/main" id="{89677219-4D49-2A33-1340-65A39F857E02}"/>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3,25</a:t>
              </a:r>
            </a:p>
          </p:txBody>
        </p:sp>
      </p:grpSp>
      <p:grpSp>
        <p:nvGrpSpPr>
          <p:cNvPr id="67" name="Grupo 66">
            <a:extLst>
              <a:ext uri="{FF2B5EF4-FFF2-40B4-BE49-F238E27FC236}">
                <a16:creationId xmlns:a16="http://schemas.microsoft.com/office/drawing/2014/main" id="{B3B22ED5-9CED-20DE-AF1E-C4A01536286E}"/>
              </a:ext>
            </a:extLst>
          </p:cNvPr>
          <p:cNvGrpSpPr/>
          <p:nvPr/>
        </p:nvGrpSpPr>
        <p:grpSpPr>
          <a:xfrm>
            <a:off x="8679154" y="2988188"/>
            <a:ext cx="695968" cy="276999"/>
            <a:chOff x="2246498" y="353396"/>
            <a:chExt cx="695968" cy="276999"/>
          </a:xfrm>
        </p:grpSpPr>
        <p:sp>
          <p:nvSpPr>
            <p:cNvPr id="68" name="Triángulo isósceles 67">
              <a:extLst>
                <a:ext uri="{FF2B5EF4-FFF2-40B4-BE49-F238E27FC236}">
                  <a16:creationId xmlns:a16="http://schemas.microsoft.com/office/drawing/2014/main" id="{BBFF19A9-FE36-0F01-45AC-00B38A2241F9}"/>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9" name="CuadroTexto 68">
              <a:extLst>
                <a:ext uri="{FF2B5EF4-FFF2-40B4-BE49-F238E27FC236}">
                  <a16:creationId xmlns:a16="http://schemas.microsoft.com/office/drawing/2014/main" id="{E3AC07FE-3E67-0833-8702-8FA8FA20CC98}"/>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3,06</a:t>
              </a:r>
            </a:p>
          </p:txBody>
        </p:sp>
      </p:grpSp>
      <p:grpSp>
        <p:nvGrpSpPr>
          <p:cNvPr id="70" name="Grupo 69">
            <a:extLst>
              <a:ext uri="{FF2B5EF4-FFF2-40B4-BE49-F238E27FC236}">
                <a16:creationId xmlns:a16="http://schemas.microsoft.com/office/drawing/2014/main" id="{7E10A4B1-AECB-9DF7-A104-65661E4A2E93}"/>
              </a:ext>
            </a:extLst>
          </p:cNvPr>
          <p:cNvGrpSpPr/>
          <p:nvPr/>
        </p:nvGrpSpPr>
        <p:grpSpPr>
          <a:xfrm>
            <a:off x="6526227" y="5601707"/>
            <a:ext cx="695968" cy="276999"/>
            <a:chOff x="2246498" y="353396"/>
            <a:chExt cx="695968" cy="276999"/>
          </a:xfrm>
        </p:grpSpPr>
        <p:sp>
          <p:nvSpPr>
            <p:cNvPr id="71" name="Triángulo isósceles 70">
              <a:extLst>
                <a:ext uri="{FF2B5EF4-FFF2-40B4-BE49-F238E27FC236}">
                  <a16:creationId xmlns:a16="http://schemas.microsoft.com/office/drawing/2014/main" id="{B398EECB-F333-1F76-309F-459AE4A26EB5}"/>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2" name="CuadroTexto 71">
              <a:extLst>
                <a:ext uri="{FF2B5EF4-FFF2-40B4-BE49-F238E27FC236}">
                  <a16:creationId xmlns:a16="http://schemas.microsoft.com/office/drawing/2014/main" id="{B094DFEF-7FF7-763E-2B73-95E037D15A83}"/>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4,38</a:t>
              </a:r>
            </a:p>
          </p:txBody>
        </p:sp>
      </p:grpSp>
      <p:grpSp>
        <p:nvGrpSpPr>
          <p:cNvPr id="73" name="Grupo 72">
            <a:extLst>
              <a:ext uri="{FF2B5EF4-FFF2-40B4-BE49-F238E27FC236}">
                <a16:creationId xmlns:a16="http://schemas.microsoft.com/office/drawing/2014/main" id="{87CFE4CB-07F4-A860-259C-B8C5D0803739}"/>
              </a:ext>
            </a:extLst>
          </p:cNvPr>
          <p:cNvGrpSpPr/>
          <p:nvPr/>
        </p:nvGrpSpPr>
        <p:grpSpPr>
          <a:xfrm>
            <a:off x="4192850" y="5609679"/>
            <a:ext cx="695968" cy="276999"/>
            <a:chOff x="2246498" y="353396"/>
            <a:chExt cx="695968" cy="276999"/>
          </a:xfrm>
        </p:grpSpPr>
        <p:sp>
          <p:nvSpPr>
            <p:cNvPr id="74" name="Triángulo isósceles 73">
              <a:extLst>
                <a:ext uri="{FF2B5EF4-FFF2-40B4-BE49-F238E27FC236}">
                  <a16:creationId xmlns:a16="http://schemas.microsoft.com/office/drawing/2014/main" id="{6A4C62F9-5899-BB42-CCE1-5B36B80FAAFC}"/>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5" name="CuadroTexto 74">
              <a:extLst>
                <a:ext uri="{FF2B5EF4-FFF2-40B4-BE49-F238E27FC236}">
                  <a16:creationId xmlns:a16="http://schemas.microsoft.com/office/drawing/2014/main" id="{33CCDE3D-2EAE-8A4B-A4EB-81261F672812}"/>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5,47</a:t>
              </a:r>
            </a:p>
          </p:txBody>
        </p:sp>
      </p:grpSp>
      <p:grpSp>
        <p:nvGrpSpPr>
          <p:cNvPr id="76" name="Grupo 75">
            <a:extLst>
              <a:ext uri="{FF2B5EF4-FFF2-40B4-BE49-F238E27FC236}">
                <a16:creationId xmlns:a16="http://schemas.microsoft.com/office/drawing/2014/main" id="{0CCFAC9F-F35C-4988-7B86-C6343E60DFCE}"/>
              </a:ext>
            </a:extLst>
          </p:cNvPr>
          <p:cNvGrpSpPr/>
          <p:nvPr/>
        </p:nvGrpSpPr>
        <p:grpSpPr>
          <a:xfrm>
            <a:off x="1935385" y="5618466"/>
            <a:ext cx="695968" cy="276999"/>
            <a:chOff x="2246498" y="353396"/>
            <a:chExt cx="695968" cy="276999"/>
          </a:xfrm>
        </p:grpSpPr>
        <p:sp>
          <p:nvSpPr>
            <p:cNvPr id="77" name="Triángulo isósceles 76">
              <a:extLst>
                <a:ext uri="{FF2B5EF4-FFF2-40B4-BE49-F238E27FC236}">
                  <a16:creationId xmlns:a16="http://schemas.microsoft.com/office/drawing/2014/main" id="{38FF8E76-3661-98F0-3D02-8A30803F4562}"/>
                </a:ext>
              </a:extLst>
            </p:cNvPr>
            <p:cNvSpPr/>
            <p:nvPr/>
          </p:nvSpPr>
          <p:spPr>
            <a:xfrm>
              <a:off x="2246498" y="387691"/>
              <a:ext cx="152412" cy="175104"/>
            </a:xfrm>
            <a:prstGeom prst="triangle">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8" name="CuadroTexto 77">
              <a:extLst>
                <a:ext uri="{FF2B5EF4-FFF2-40B4-BE49-F238E27FC236}">
                  <a16:creationId xmlns:a16="http://schemas.microsoft.com/office/drawing/2014/main" id="{78A3E8AC-8DBB-C774-CE11-E344EA13C4A6}"/>
                </a:ext>
              </a:extLst>
            </p:cNvPr>
            <p:cNvSpPr txBox="1"/>
            <p:nvPr/>
          </p:nvSpPr>
          <p:spPr>
            <a:xfrm>
              <a:off x="2352913" y="353396"/>
              <a:ext cx="589553" cy="276999"/>
            </a:xfrm>
            <a:prstGeom prst="rect">
              <a:avLst/>
            </a:prstGeom>
            <a:noFill/>
          </p:spPr>
          <p:txBody>
            <a:bodyPr wrap="square" rtlCol="0">
              <a:spAutoFit/>
            </a:bodyPr>
            <a:lstStyle/>
            <a:p>
              <a:r>
                <a:rPr lang="es-CO" sz="1200" b="1">
                  <a:latin typeface="Arial" panose="020B0604020202020204" pitchFamily="34" charset="0"/>
                  <a:cs typeface="Arial" panose="020B0604020202020204" pitchFamily="34" charset="0"/>
                </a:rPr>
                <a:t>3,80</a:t>
              </a:r>
            </a:p>
          </p:txBody>
        </p:sp>
      </p:grpSp>
    </p:spTree>
    <p:extLst>
      <p:ext uri="{BB962C8B-B14F-4D97-AF65-F5344CB8AC3E}">
        <p14:creationId xmlns:p14="http://schemas.microsoft.com/office/powerpoint/2010/main" val="7649738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9352" y="2808732"/>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 name="object 3"/>
          <p:cNvSpPr txBox="1"/>
          <p:nvPr/>
        </p:nvSpPr>
        <p:spPr>
          <a:xfrm>
            <a:off x="301853" y="2905505"/>
            <a:ext cx="492759"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srgbClr val="FFFFFF"/>
                </a:solidFill>
                <a:effectLst/>
                <a:uLnTx/>
                <a:uFillTx/>
                <a:latin typeface="Calibri"/>
                <a:ea typeface="+mn-ea"/>
                <a:cs typeface="Calibri"/>
              </a:rPr>
              <a:t>G</a:t>
            </a:r>
            <a:r>
              <a:rPr kumimoji="0" lang="es-CO" sz="1050" b="0" i="0" u="none" strike="noStrike" kern="1200" cap="none" spc="-55" normalizeH="0" baseline="0">
                <a:ln>
                  <a:noFill/>
                </a:ln>
                <a:solidFill>
                  <a:srgbClr val="FFFFFF"/>
                </a:solidFill>
                <a:effectLst/>
                <a:uLnTx/>
                <a:uFillTx/>
                <a:latin typeface="Calibri"/>
                <a:ea typeface="+mn-ea"/>
                <a:cs typeface="Calibri"/>
              </a:rPr>
              <a:t>obi</a:t>
            </a:r>
            <a:r>
              <a:rPr kumimoji="0" lang="es-CO" sz="1050" b="0" i="0" u="none" strike="noStrike" kern="1200" cap="none" spc="-45" normalizeH="0" baseline="0">
                <a:ln>
                  <a:noFill/>
                </a:ln>
                <a:solidFill>
                  <a:srgbClr val="FFFFFF"/>
                </a:solidFill>
                <a:effectLst/>
                <a:uLnTx/>
                <a:uFillTx/>
                <a:latin typeface="Calibri"/>
                <a:ea typeface="+mn-ea"/>
                <a:cs typeface="Calibri"/>
              </a:rPr>
              <a:t>er</a:t>
            </a:r>
            <a:r>
              <a:rPr kumimoji="0" lang="es-CO" sz="1050" b="0" i="0" u="none" strike="noStrike" kern="1200" cap="none" spc="-65" normalizeH="0" baseline="0">
                <a:ln>
                  <a:noFill/>
                </a:ln>
                <a:solidFill>
                  <a:srgbClr val="FFFFFF"/>
                </a:solidFill>
                <a:effectLst/>
                <a:uLnTx/>
                <a:uFillTx/>
                <a:latin typeface="Calibri"/>
                <a:ea typeface="+mn-ea"/>
                <a:cs typeface="Calibri"/>
              </a:rPr>
              <a:t>n</a:t>
            </a:r>
            <a:r>
              <a:rPr kumimoji="0" lang="es-CO" sz="1050" b="0" i="0" u="none" strike="noStrike" kern="1200" cap="none" spc="0" normalizeH="0" baseline="0">
                <a:ln>
                  <a:noFill/>
                </a:ln>
                <a:solidFill>
                  <a:srgbClr val="FFFFFF"/>
                </a:solidFill>
                <a:effectLst/>
                <a:uLnTx/>
                <a:uFillTx/>
                <a:latin typeface="Calibri"/>
                <a:ea typeface="+mn-ea"/>
                <a:cs typeface="Calibri"/>
              </a:rPr>
              <a:t>o</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 name="object 4"/>
          <p:cNvSpPr/>
          <p:nvPr/>
        </p:nvSpPr>
        <p:spPr>
          <a:xfrm>
            <a:off x="3648455" y="2808732"/>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 name="object 5"/>
          <p:cNvSpPr txBox="1"/>
          <p:nvPr/>
        </p:nvSpPr>
        <p:spPr>
          <a:xfrm>
            <a:off x="3802507" y="2825241"/>
            <a:ext cx="953135" cy="346710"/>
          </a:xfrm>
          <a:prstGeom prst="rect">
            <a:avLst/>
          </a:prstGeom>
        </p:spPr>
        <p:txBody>
          <a:bodyPr vert="horz" wrap="square" lIns="0" tIns="13335" rIns="0" bIns="0" rtlCol="0">
            <a:spAutoFit/>
          </a:bodyPr>
          <a:lstStyle/>
          <a:p>
            <a:pPr marL="355600" marR="5080" lvl="0" indent="-3429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Gobierno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80,7</a:t>
            </a:r>
          </a:p>
        </p:txBody>
      </p:sp>
      <p:sp>
        <p:nvSpPr>
          <p:cNvPr id="6" name="object 6"/>
          <p:cNvSpPr/>
          <p:nvPr/>
        </p:nvSpPr>
        <p:spPr>
          <a:xfrm>
            <a:off x="2325623" y="2810255"/>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 name="object 7"/>
          <p:cNvSpPr txBox="1"/>
          <p:nvPr/>
        </p:nvSpPr>
        <p:spPr>
          <a:xfrm>
            <a:off x="2775585" y="2827147"/>
            <a:ext cx="359410" cy="346710"/>
          </a:xfrm>
          <a:prstGeom prst="rect">
            <a:avLst/>
          </a:prstGeom>
        </p:spPr>
        <p:txBody>
          <a:bodyPr vert="horz" wrap="square" lIns="0" tIns="13335" rIns="0" bIns="0" rtlCol="0">
            <a:spAutoFit/>
          </a:bodyPr>
          <a:lstStyle/>
          <a:p>
            <a:pPr marL="59690" marR="5080" lvl="0" indent="-4762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0" normalizeH="0" baseline="0">
                <a:ln>
                  <a:noFill/>
                </a:ln>
                <a:solidFill>
                  <a:prstClr val="black"/>
                </a:solidFill>
                <a:effectLst/>
                <a:uLnTx/>
                <a:uFillTx/>
                <a:latin typeface="Calibri"/>
                <a:ea typeface="+mn-ea"/>
                <a:cs typeface="Calibri"/>
              </a:rPr>
              <a:t>AC  84,1</a:t>
            </a:r>
          </a:p>
        </p:txBody>
      </p:sp>
      <p:sp>
        <p:nvSpPr>
          <p:cNvPr id="8" name="object 8"/>
          <p:cNvSpPr/>
          <p:nvPr/>
        </p:nvSpPr>
        <p:spPr>
          <a:xfrm>
            <a:off x="1002791" y="2808732"/>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 name="object 9"/>
          <p:cNvSpPr txBox="1"/>
          <p:nvPr/>
        </p:nvSpPr>
        <p:spPr>
          <a:xfrm>
            <a:off x="1103172" y="2834386"/>
            <a:ext cx="1058545" cy="330200"/>
          </a:xfrm>
          <a:prstGeom prst="rect">
            <a:avLst/>
          </a:prstGeom>
        </p:spPr>
        <p:txBody>
          <a:bodyPr vert="horz" wrap="square" lIns="0" tIns="12065" rIns="0" bIns="0" rtlCol="0">
            <a:spAutoFit/>
          </a:bodyPr>
          <a:lstStyle/>
          <a:p>
            <a:pPr marL="416559" marR="5080" lvl="0" indent="-404495"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10" normalizeH="0" baseline="0">
                <a:ln>
                  <a:noFill/>
                </a:ln>
                <a:solidFill>
                  <a:srgbClr val="FFFFFF"/>
                </a:solidFill>
                <a:effectLst/>
                <a:uLnTx/>
                <a:uFillTx/>
                <a:latin typeface="Calibri"/>
                <a:ea typeface="+mn-ea"/>
                <a:cs typeface="Calibri"/>
              </a:rPr>
              <a:t>Def. </a:t>
            </a:r>
            <a:r>
              <a:rPr kumimoji="0" lang="es-CO" sz="1000" b="0" i="0" u="none" strike="noStrike" kern="1200" cap="none" spc="-5" normalizeH="0" baseline="0">
                <a:ln>
                  <a:noFill/>
                </a:ln>
                <a:solidFill>
                  <a:srgbClr val="FFFFFF"/>
                </a:solidFill>
                <a:effectLst/>
                <a:uLnTx/>
                <a:uFillTx/>
                <a:latin typeface="Calibri"/>
                <a:ea typeface="+mn-ea"/>
                <a:cs typeface="Calibri"/>
              </a:rPr>
              <a:t>Espacio Público </a:t>
            </a:r>
            <a:r>
              <a:rPr kumimoji="0" lang="es-CO" sz="1000" b="0" i="0" u="none" strike="noStrike" kern="1200" cap="none" spc="-220" normalizeH="0" baseline="0">
                <a:ln>
                  <a:noFill/>
                </a:ln>
                <a:solidFill>
                  <a:srgbClr val="FFFFFF"/>
                </a:solidFill>
                <a:effectLst/>
                <a:uLnTx/>
                <a:uFillTx/>
                <a:latin typeface="Calibri"/>
                <a:ea typeface="+mn-ea"/>
                <a:cs typeface="Calibri"/>
              </a:rPr>
              <a:t> </a:t>
            </a:r>
            <a:r>
              <a:rPr kumimoji="0" lang="es-CO" sz="1000" b="0" i="0" u="none" strike="noStrike" kern="1200" cap="none" spc="-5" normalizeH="0" baseline="0">
                <a:ln>
                  <a:noFill/>
                </a:ln>
                <a:solidFill>
                  <a:srgbClr val="FFFFFF"/>
                </a:solidFill>
                <a:effectLst/>
                <a:uLnTx/>
                <a:uFillTx/>
                <a:latin typeface="Calibri"/>
                <a:ea typeface="+mn-ea"/>
                <a:cs typeface="Calibri"/>
              </a:rPr>
              <a:t>96,2</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0" name="object 10"/>
          <p:cNvSpPr/>
          <p:nvPr/>
        </p:nvSpPr>
        <p:spPr>
          <a:xfrm>
            <a:off x="149352" y="2359151"/>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 name="object 11"/>
          <p:cNvSpPr txBox="1"/>
          <p:nvPr/>
        </p:nvSpPr>
        <p:spPr>
          <a:xfrm>
            <a:off x="344525" y="2376297"/>
            <a:ext cx="408940" cy="346710"/>
          </a:xfrm>
          <a:prstGeom prst="rect">
            <a:avLst/>
          </a:prstGeom>
        </p:spPr>
        <p:txBody>
          <a:bodyPr vert="horz" wrap="square" lIns="0" tIns="13335" rIns="0" bIns="0" rtlCol="0">
            <a:spAutoFit/>
          </a:bodyPr>
          <a:lstStyle/>
          <a:p>
            <a:pPr marL="26670" marR="5080" lvl="0" indent="-14604"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srgbClr val="FFFFFF"/>
                </a:solidFill>
                <a:effectLst/>
                <a:uLnTx/>
                <a:uFillTx/>
                <a:latin typeface="Calibri"/>
                <a:ea typeface="+mn-ea"/>
                <a:cs typeface="Calibri"/>
              </a:rPr>
              <a:t>G</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stió</a:t>
            </a:r>
            <a:r>
              <a:rPr kumimoji="0" lang="es-CO" sz="1050" b="0" i="0" u="none" strike="noStrike" kern="1200" cap="none" spc="0" normalizeH="0" baseline="0">
                <a:ln>
                  <a:noFill/>
                </a:ln>
                <a:solidFill>
                  <a:srgbClr val="FFFFFF"/>
                </a:solidFill>
                <a:effectLst/>
                <a:uLnTx/>
                <a:uFillTx/>
                <a:latin typeface="Calibri"/>
                <a:ea typeface="+mn-ea"/>
                <a:cs typeface="Calibri"/>
              </a:rPr>
              <a:t>n  </a:t>
            </a:r>
            <a:r>
              <a:rPr kumimoji="0" lang="es-CO" sz="1050" b="0" i="0" u="none" strike="noStrike" kern="1200" cap="none" spc="-45" normalizeH="0" baseline="0">
                <a:ln>
                  <a:noFill/>
                </a:ln>
                <a:solidFill>
                  <a:srgbClr val="FFFFFF"/>
                </a:solidFill>
                <a:effectLst/>
                <a:uLnTx/>
                <a:uFillTx/>
                <a:latin typeface="Calibri"/>
                <a:ea typeface="+mn-ea"/>
                <a:cs typeface="Calibri"/>
              </a:rPr>
              <a:t>Pública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2" name="object 12"/>
          <p:cNvSpPr/>
          <p:nvPr/>
        </p:nvSpPr>
        <p:spPr>
          <a:xfrm>
            <a:off x="1002791" y="235915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 name="object 13"/>
          <p:cNvSpPr txBox="1"/>
          <p:nvPr/>
        </p:nvSpPr>
        <p:spPr>
          <a:xfrm>
            <a:off x="1265047" y="2376297"/>
            <a:ext cx="736600" cy="346710"/>
          </a:xfrm>
          <a:prstGeom prst="rect">
            <a:avLst/>
          </a:prstGeom>
        </p:spPr>
        <p:txBody>
          <a:bodyPr vert="horz" wrap="square" lIns="0" tIns="13335" rIns="0" bIns="0" rtlCol="0">
            <a:spAutoFit/>
          </a:bodyPr>
          <a:lstStyle/>
          <a:p>
            <a:pPr marL="247015" marR="5080" lvl="0" indent="-23495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16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General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97,7</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4" name="object 14"/>
          <p:cNvSpPr/>
          <p:nvPr/>
        </p:nvSpPr>
        <p:spPr>
          <a:xfrm>
            <a:off x="2325623" y="2362200"/>
            <a:ext cx="1260475" cy="394970"/>
          </a:xfrm>
          <a:custGeom>
            <a:avLst/>
            <a:gdLst/>
            <a:ahLst/>
            <a:cxnLst/>
            <a:rect l="l" t="t" r="r" b="b"/>
            <a:pathLst>
              <a:path w="1260475" h="394969">
                <a:moveTo>
                  <a:pt x="1260348" y="0"/>
                </a:moveTo>
                <a:lnTo>
                  <a:pt x="0" y="0"/>
                </a:lnTo>
                <a:lnTo>
                  <a:pt x="0" y="394715"/>
                </a:lnTo>
                <a:lnTo>
                  <a:pt x="1260348" y="394715"/>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 name="object 15"/>
          <p:cNvSpPr txBox="1"/>
          <p:nvPr/>
        </p:nvSpPr>
        <p:spPr>
          <a:xfrm>
            <a:off x="2755773" y="2378202"/>
            <a:ext cx="40068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DASCD</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91,2</a:t>
            </a:r>
          </a:p>
        </p:txBody>
      </p:sp>
      <p:sp>
        <p:nvSpPr>
          <p:cNvPr id="16" name="object 16"/>
          <p:cNvSpPr/>
          <p:nvPr/>
        </p:nvSpPr>
        <p:spPr>
          <a:xfrm>
            <a:off x="7434071" y="5949696"/>
            <a:ext cx="1115695" cy="396240"/>
          </a:xfrm>
          <a:custGeom>
            <a:avLst/>
            <a:gdLst/>
            <a:ahLst/>
            <a:cxnLst/>
            <a:rect l="l" t="t" r="r" b="b"/>
            <a:pathLst>
              <a:path w="1115695" h="396239">
                <a:moveTo>
                  <a:pt x="1115568" y="0"/>
                </a:moveTo>
                <a:lnTo>
                  <a:pt x="0" y="0"/>
                </a:lnTo>
                <a:lnTo>
                  <a:pt x="0" y="396239"/>
                </a:lnTo>
                <a:lnTo>
                  <a:pt x="1115568" y="396239"/>
                </a:lnTo>
                <a:lnTo>
                  <a:pt x="111556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7" name="object 17"/>
          <p:cNvSpPr txBox="1"/>
          <p:nvPr/>
        </p:nvSpPr>
        <p:spPr>
          <a:xfrm>
            <a:off x="7656703" y="5967476"/>
            <a:ext cx="67373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Cultura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78,5</a:t>
            </a:r>
          </a:p>
        </p:txBody>
      </p:sp>
      <p:sp>
        <p:nvSpPr>
          <p:cNvPr id="18" name="object 18"/>
          <p:cNvSpPr/>
          <p:nvPr/>
        </p:nvSpPr>
        <p:spPr>
          <a:xfrm>
            <a:off x="8609076" y="5952744"/>
            <a:ext cx="1117600" cy="394970"/>
          </a:xfrm>
          <a:custGeom>
            <a:avLst/>
            <a:gdLst/>
            <a:ahLst/>
            <a:cxnLst/>
            <a:rect l="l" t="t" r="r" b="b"/>
            <a:pathLst>
              <a:path w="1117600" h="394970">
                <a:moveTo>
                  <a:pt x="1117092" y="0"/>
                </a:moveTo>
                <a:lnTo>
                  <a:pt x="0" y="0"/>
                </a:lnTo>
                <a:lnTo>
                  <a:pt x="0" y="394715"/>
                </a:lnTo>
                <a:lnTo>
                  <a:pt x="1117092" y="394715"/>
                </a:lnTo>
                <a:lnTo>
                  <a:pt x="1117092"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9" name="object 19"/>
          <p:cNvSpPr txBox="1"/>
          <p:nvPr/>
        </p:nvSpPr>
        <p:spPr>
          <a:xfrm>
            <a:off x="8784717" y="5969609"/>
            <a:ext cx="772795" cy="346710"/>
          </a:xfrm>
          <a:prstGeom prst="rect">
            <a:avLst/>
          </a:prstGeom>
        </p:spPr>
        <p:txBody>
          <a:bodyPr vert="horz" wrap="square" lIns="0" tIns="13335" rIns="0" bIns="0" rtlCol="0">
            <a:spAutoFit/>
          </a:bodyPr>
          <a:lstStyle/>
          <a:p>
            <a:pPr marL="276225" marR="5080" lvl="0" indent="-2641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prstClr val="black"/>
                </a:solidFill>
                <a:effectLst/>
                <a:uLnTx/>
                <a:uFillTx/>
                <a:latin typeface="Calibri"/>
                <a:ea typeface="+mn-ea"/>
                <a:cs typeface="Calibri"/>
              </a:rPr>
              <a:t>ID</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110" normalizeH="0" baseline="0">
                <a:ln>
                  <a:noFill/>
                </a:ln>
                <a:solidFill>
                  <a:prstClr val="black"/>
                </a:solidFill>
                <a:effectLst/>
                <a:uLnTx/>
                <a:uFillTx/>
                <a:latin typeface="Calibri"/>
                <a:ea typeface="+mn-ea"/>
                <a:cs typeface="Calibri"/>
              </a:rPr>
              <a:t> </a:t>
            </a:r>
            <a:r>
              <a:rPr kumimoji="0" lang="es-CO" sz="1050" b="0" i="0" u="none" strike="noStrike" kern="1200" cap="none" spc="-55" normalizeH="0" baseline="0">
                <a:ln>
                  <a:noFill/>
                </a:ln>
                <a:solidFill>
                  <a:prstClr val="black"/>
                </a:solidFill>
                <a:effectLst/>
                <a:uLnTx/>
                <a:uFillTx/>
                <a:latin typeface="Calibri"/>
                <a:ea typeface="+mn-ea"/>
                <a:cs typeface="Calibri"/>
              </a:rPr>
              <a:t>P</a:t>
            </a:r>
            <a:r>
              <a:rPr kumimoji="0" lang="es-CO" sz="1050" b="0" i="0" u="none" strike="noStrike" kern="1200" cap="none" spc="-50" normalizeH="0" baseline="0">
                <a:ln>
                  <a:noFill/>
                </a:ln>
                <a:solidFill>
                  <a:prstClr val="black"/>
                </a:solidFill>
                <a:effectLst/>
                <a:uLnTx/>
                <a:uFillTx/>
                <a:latin typeface="Calibri"/>
                <a:ea typeface="+mn-ea"/>
                <a:cs typeface="Calibri"/>
              </a:rPr>
              <a:t>a</a:t>
            </a:r>
            <a:r>
              <a:rPr kumimoji="0" lang="es-CO" sz="1050" b="0" i="0" u="none" strike="noStrike" kern="1200" cap="none" spc="-55"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120" normalizeH="0" baseline="0">
                <a:ln>
                  <a:noFill/>
                </a:ln>
                <a:solidFill>
                  <a:prstClr val="black"/>
                </a:solidFill>
                <a:effectLst/>
                <a:uLnTx/>
                <a:uFillTx/>
                <a:latin typeface="Calibri"/>
                <a:ea typeface="+mn-ea"/>
                <a:cs typeface="Calibri"/>
              </a:rPr>
              <a:t> </a:t>
            </a:r>
            <a:r>
              <a:rPr kumimoji="0" lang="es-CO" sz="1050" b="0" i="0" u="none" strike="noStrike" kern="1200" cap="none" spc="-50" normalizeH="0" baseline="0">
                <a:ln>
                  <a:noFill/>
                </a:ln>
                <a:solidFill>
                  <a:prstClr val="black"/>
                </a:solidFill>
                <a:effectLst/>
                <a:uLnTx/>
                <a:uFillTx/>
                <a:latin typeface="Calibri"/>
                <a:ea typeface="+mn-ea"/>
                <a:cs typeface="Calibri"/>
              </a:rPr>
              <a:t>C</a:t>
            </a:r>
            <a:r>
              <a:rPr kumimoji="0" lang="es-CO" sz="1050" b="0" i="0" u="none" strike="noStrike" kern="1200" cap="none" spc="-55" normalizeH="0" baseline="0">
                <a:ln>
                  <a:noFill/>
                </a:ln>
                <a:solidFill>
                  <a:prstClr val="black"/>
                </a:solidFill>
                <a:effectLst/>
                <a:uLnTx/>
                <a:uFillTx/>
                <a:latin typeface="Calibri"/>
                <a:ea typeface="+mn-ea"/>
                <a:cs typeface="Calibri"/>
              </a:rPr>
              <a:t>ultu</a:t>
            </a:r>
            <a:r>
              <a:rPr kumimoji="0" lang="es-CO" sz="1050" b="0" i="0" u="none" strike="noStrike" kern="1200" cap="none" spc="-45" normalizeH="0" baseline="0">
                <a:ln>
                  <a:noFill/>
                </a:ln>
                <a:solidFill>
                  <a:prstClr val="black"/>
                </a:solidFill>
                <a:effectLst/>
                <a:uLnTx/>
                <a:uFillTx/>
                <a:latin typeface="Calibri"/>
                <a:ea typeface="+mn-ea"/>
                <a:cs typeface="Calibri"/>
              </a:rPr>
              <a:t>r</a:t>
            </a:r>
            <a:r>
              <a:rPr kumimoji="0" lang="es-CO" sz="1050" b="0" i="0" u="none" strike="noStrike" kern="1200" cap="none" spc="-50" normalizeH="0" baseline="0">
                <a:ln>
                  <a:noFill/>
                </a:ln>
                <a:solidFill>
                  <a:prstClr val="black"/>
                </a:solidFill>
                <a:effectLst/>
                <a:uLnTx/>
                <a:uFillTx/>
                <a:latin typeface="Calibri"/>
                <a:ea typeface="+mn-ea"/>
                <a:cs typeface="Calibri"/>
              </a:rPr>
              <a:t>a</a:t>
            </a:r>
            <a:r>
              <a:rPr kumimoji="0" lang="es-CO" sz="1050" b="0" i="0" u="none" strike="noStrike" kern="1200" cap="none" spc="0" normalizeH="0" baseline="0">
                <a:ln>
                  <a:noFill/>
                </a:ln>
                <a:solidFill>
                  <a:prstClr val="black"/>
                </a:solidFill>
                <a:effectLst/>
                <a:uLnTx/>
                <a:uFillTx/>
                <a:latin typeface="Calibri"/>
                <a:ea typeface="+mn-ea"/>
                <a:cs typeface="Calibri"/>
              </a:rPr>
              <a:t>l  </a:t>
            </a:r>
            <a:r>
              <a:rPr kumimoji="0" lang="es-CO" sz="1050" b="0" i="0" u="none" strike="noStrike" kern="1200" cap="none" spc="-35" normalizeH="0" baseline="0">
                <a:ln>
                  <a:noFill/>
                </a:ln>
                <a:solidFill>
                  <a:prstClr val="black"/>
                </a:solidFill>
                <a:effectLst/>
                <a:uLnTx/>
                <a:uFillTx/>
                <a:latin typeface="Calibri"/>
                <a:ea typeface="+mn-ea"/>
                <a:cs typeface="Calibri"/>
              </a:rPr>
              <a:t>72,1</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20" name="object 20"/>
          <p:cNvSpPr/>
          <p:nvPr/>
        </p:nvSpPr>
        <p:spPr>
          <a:xfrm>
            <a:off x="7434071" y="5501640"/>
            <a:ext cx="1115695" cy="394970"/>
          </a:xfrm>
          <a:custGeom>
            <a:avLst/>
            <a:gdLst/>
            <a:ahLst/>
            <a:cxnLst/>
            <a:rect l="l" t="t" r="r" b="b"/>
            <a:pathLst>
              <a:path w="1115695" h="394970">
                <a:moveTo>
                  <a:pt x="1115568" y="0"/>
                </a:moveTo>
                <a:lnTo>
                  <a:pt x="0" y="0"/>
                </a:lnTo>
                <a:lnTo>
                  <a:pt x="0" y="394716"/>
                </a:lnTo>
                <a:lnTo>
                  <a:pt x="1115568" y="394716"/>
                </a:lnTo>
                <a:lnTo>
                  <a:pt x="111556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1" name="object 21"/>
          <p:cNvSpPr txBox="1"/>
          <p:nvPr/>
        </p:nvSpPr>
        <p:spPr>
          <a:xfrm>
            <a:off x="7877682" y="5598363"/>
            <a:ext cx="2298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EEB</a:t>
            </a:r>
          </a:p>
        </p:txBody>
      </p:sp>
      <p:sp>
        <p:nvSpPr>
          <p:cNvPr id="22" name="object 22"/>
          <p:cNvSpPr/>
          <p:nvPr/>
        </p:nvSpPr>
        <p:spPr>
          <a:xfrm>
            <a:off x="8609076" y="5504688"/>
            <a:ext cx="1117600" cy="396240"/>
          </a:xfrm>
          <a:custGeom>
            <a:avLst/>
            <a:gdLst/>
            <a:ahLst/>
            <a:cxnLst/>
            <a:rect l="l" t="t" r="r" b="b"/>
            <a:pathLst>
              <a:path w="1117600" h="396239">
                <a:moveTo>
                  <a:pt x="1117092" y="0"/>
                </a:moveTo>
                <a:lnTo>
                  <a:pt x="0" y="0"/>
                </a:lnTo>
                <a:lnTo>
                  <a:pt x="0" y="396240"/>
                </a:lnTo>
                <a:lnTo>
                  <a:pt x="1117092" y="396240"/>
                </a:lnTo>
                <a:lnTo>
                  <a:pt x="111709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3" name="object 23"/>
          <p:cNvSpPr txBox="1"/>
          <p:nvPr/>
        </p:nvSpPr>
        <p:spPr>
          <a:xfrm>
            <a:off x="9062084" y="5602325"/>
            <a:ext cx="2171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prstClr val="black"/>
                </a:solidFill>
                <a:effectLst/>
                <a:uLnTx/>
                <a:uFillTx/>
                <a:latin typeface="Calibri"/>
                <a:ea typeface="+mn-ea"/>
                <a:cs typeface="Calibri"/>
              </a:rPr>
              <a:t>ET</a:t>
            </a:r>
            <a:r>
              <a:rPr kumimoji="0" lang="es-CO" sz="1050" b="0" i="0" u="none" strike="noStrike" kern="1200" cap="none" spc="0" normalizeH="0" baseline="0">
                <a:ln>
                  <a:noFill/>
                </a:ln>
                <a:solidFill>
                  <a:prstClr val="black"/>
                </a:solidFill>
                <a:effectLst/>
                <a:uLnTx/>
                <a:uFillTx/>
                <a:latin typeface="Calibri"/>
                <a:ea typeface="+mn-ea"/>
                <a:cs typeface="Calibri"/>
              </a:rPr>
              <a:t>B</a:t>
            </a:r>
          </a:p>
        </p:txBody>
      </p:sp>
      <p:sp>
        <p:nvSpPr>
          <p:cNvPr id="24" name="object 24"/>
          <p:cNvSpPr/>
          <p:nvPr/>
        </p:nvSpPr>
        <p:spPr>
          <a:xfrm>
            <a:off x="149352" y="5501640"/>
            <a:ext cx="792480" cy="396240"/>
          </a:xfrm>
          <a:custGeom>
            <a:avLst/>
            <a:gdLst/>
            <a:ahLst/>
            <a:cxnLst/>
            <a:rect l="l" t="t" r="r" b="b"/>
            <a:pathLst>
              <a:path w="792480" h="396239">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5" name="object 25"/>
          <p:cNvSpPr txBox="1"/>
          <p:nvPr/>
        </p:nvSpPr>
        <p:spPr>
          <a:xfrm>
            <a:off x="353974" y="5598972"/>
            <a:ext cx="39052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Há</a:t>
            </a:r>
            <a:r>
              <a:rPr kumimoji="0" lang="es-CO" sz="1050" b="0" i="0" u="none" strike="noStrike" kern="1200" cap="none" spc="-55" normalizeH="0" baseline="0">
                <a:ln>
                  <a:noFill/>
                </a:ln>
                <a:solidFill>
                  <a:srgbClr val="FFFFFF"/>
                </a:solidFill>
                <a:effectLst/>
                <a:uLnTx/>
                <a:uFillTx/>
                <a:latin typeface="Calibri"/>
                <a:ea typeface="+mn-ea"/>
                <a:cs typeface="Calibri"/>
              </a:rPr>
              <a:t>bit</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0" normalizeH="0" baseline="0">
                <a:ln>
                  <a:noFill/>
                </a:ln>
                <a:solidFill>
                  <a:srgbClr val="FFFFFF"/>
                </a:solidFill>
                <a:effectLst/>
                <a:uLnTx/>
                <a:uFillTx/>
                <a:latin typeface="Calibri"/>
                <a:ea typeface="+mn-ea"/>
                <a:cs typeface="Calibri"/>
              </a:rPr>
              <a:t>t</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26" name="object 26"/>
          <p:cNvSpPr/>
          <p:nvPr/>
        </p:nvSpPr>
        <p:spPr>
          <a:xfrm>
            <a:off x="6292596" y="5501640"/>
            <a:ext cx="1079500" cy="396240"/>
          </a:xfrm>
          <a:custGeom>
            <a:avLst/>
            <a:gdLst/>
            <a:ahLst/>
            <a:cxnLst/>
            <a:rect l="l" t="t" r="r" b="b"/>
            <a:pathLst>
              <a:path w="1079500" h="396239">
                <a:moveTo>
                  <a:pt x="1078992" y="0"/>
                </a:moveTo>
                <a:lnTo>
                  <a:pt x="0" y="0"/>
                </a:lnTo>
                <a:lnTo>
                  <a:pt x="0" y="396240"/>
                </a:lnTo>
                <a:lnTo>
                  <a:pt x="1078992" y="396240"/>
                </a:lnTo>
                <a:lnTo>
                  <a:pt x="1078992"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7" name="object 27"/>
          <p:cNvSpPr txBox="1"/>
          <p:nvPr/>
        </p:nvSpPr>
        <p:spPr>
          <a:xfrm>
            <a:off x="6641718" y="5518505"/>
            <a:ext cx="384810"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0" normalizeH="0" baseline="0">
                <a:ln>
                  <a:noFill/>
                </a:ln>
                <a:solidFill>
                  <a:prstClr val="black"/>
                </a:solidFill>
                <a:effectLst/>
                <a:uLnTx/>
                <a:uFillTx/>
                <a:latin typeface="Calibri"/>
                <a:ea typeface="+mn-ea"/>
                <a:cs typeface="Calibri"/>
              </a:rPr>
              <a:t>AE</a:t>
            </a:r>
            <a:r>
              <a:rPr kumimoji="0" lang="es-CO" sz="1050" b="0" i="0" u="none" strike="noStrike" kern="1200" cap="none" spc="-5"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P</a:t>
            </a:r>
          </a:p>
          <a:p>
            <a:pPr marL="71755"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79,0</a:t>
            </a:r>
          </a:p>
        </p:txBody>
      </p:sp>
      <p:sp>
        <p:nvSpPr>
          <p:cNvPr id="28" name="object 28"/>
          <p:cNvSpPr/>
          <p:nvPr/>
        </p:nvSpPr>
        <p:spPr>
          <a:xfrm>
            <a:off x="4969764"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9" name="object 29"/>
          <p:cNvSpPr txBox="1"/>
          <p:nvPr/>
        </p:nvSpPr>
        <p:spPr>
          <a:xfrm>
            <a:off x="5164328" y="5518810"/>
            <a:ext cx="873760" cy="346710"/>
          </a:xfrm>
          <a:prstGeom prst="rect">
            <a:avLst/>
          </a:prstGeom>
        </p:spPr>
        <p:txBody>
          <a:bodyPr vert="horz" wrap="square" lIns="0" tIns="13335" rIns="0" bIns="0" rtlCol="0">
            <a:spAutoFit/>
          </a:bodyPr>
          <a:lstStyle/>
          <a:p>
            <a:pPr marL="315595" marR="5080" lvl="0" indent="-3035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del</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Hábitat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79,2</a:t>
            </a:r>
          </a:p>
        </p:txBody>
      </p:sp>
      <p:sp>
        <p:nvSpPr>
          <p:cNvPr id="30" name="object 30"/>
          <p:cNvSpPr/>
          <p:nvPr/>
        </p:nvSpPr>
        <p:spPr>
          <a:xfrm>
            <a:off x="1002791"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1" name="object 31"/>
          <p:cNvSpPr txBox="1"/>
          <p:nvPr/>
        </p:nvSpPr>
        <p:spPr>
          <a:xfrm>
            <a:off x="1164132" y="5518505"/>
            <a:ext cx="935990" cy="34734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EAB</a:t>
            </a:r>
            <a:r>
              <a:rPr kumimoji="0" lang="es-CO" sz="1050" b="0" i="0" u="none" strike="noStrike" kern="1200" cap="none" spc="-6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(Acueducto)</a:t>
            </a: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87,3</a:t>
            </a:r>
          </a:p>
        </p:txBody>
      </p:sp>
      <p:sp>
        <p:nvSpPr>
          <p:cNvPr id="32" name="object 32"/>
          <p:cNvSpPr/>
          <p:nvPr/>
        </p:nvSpPr>
        <p:spPr>
          <a:xfrm>
            <a:off x="3648455" y="5500115"/>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3" name="object 33"/>
          <p:cNvSpPr txBox="1"/>
          <p:nvPr/>
        </p:nvSpPr>
        <p:spPr>
          <a:xfrm>
            <a:off x="3900042" y="5437759"/>
            <a:ext cx="755650" cy="50673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Caja</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Vivienda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Popular</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80,7</a:t>
            </a:r>
          </a:p>
        </p:txBody>
      </p:sp>
      <p:sp>
        <p:nvSpPr>
          <p:cNvPr id="34" name="object 34"/>
          <p:cNvSpPr/>
          <p:nvPr/>
        </p:nvSpPr>
        <p:spPr>
          <a:xfrm>
            <a:off x="2325623"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5" name="object 35"/>
          <p:cNvSpPr txBox="1"/>
          <p:nvPr/>
        </p:nvSpPr>
        <p:spPr>
          <a:xfrm>
            <a:off x="2444876" y="5519420"/>
            <a:ext cx="1021080" cy="346710"/>
          </a:xfrm>
          <a:prstGeom prst="rect">
            <a:avLst/>
          </a:prstGeom>
        </p:spPr>
        <p:txBody>
          <a:bodyPr vert="horz" wrap="square" lIns="0" tIns="13335" rIns="0" bIns="0" rtlCol="0">
            <a:spAutoFit/>
          </a:bodyPr>
          <a:lstStyle/>
          <a:p>
            <a:pPr marL="390525" marR="5080" lvl="0" indent="-3784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Reno.</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Urbana</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ERU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81,8</a:t>
            </a:r>
          </a:p>
        </p:txBody>
      </p:sp>
      <p:sp>
        <p:nvSpPr>
          <p:cNvPr id="36" name="object 36"/>
          <p:cNvSpPr/>
          <p:nvPr/>
        </p:nvSpPr>
        <p:spPr>
          <a:xfrm>
            <a:off x="149352" y="563880"/>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7" name="object 37"/>
          <p:cNvSpPr txBox="1"/>
          <p:nvPr/>
        </p:nvSpPr>
        <p:spPr>
          <a:xfrm>
            <a:off x="382930" y="660653"/>
            <a:ext cx="3314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Mu</a:t>
            </a:r>
            <a:r>
              <a:rPr kumimoji="0" lang="es-CO" sz="1050" b="0" i="0" u="none" strike="noStrike" kern="1200" cap="none" spc="-50" normalizeH="0" baseline="0">
                <a:ln>
                  <a:noFill/>
                </a:ln>
                <a:solidFill>
                  <a:srgbClr val="FFFFFF"/>
                </a:solidFill>
                <a:effectLst/>
                <a:uLnTx/>
                <a:uFillTx/>
                <a:latin typeface="Calibri"/>
                <a:ea typeface="+mn-ea"/>
                <a:cs typeface="Calibri"/>
              </a:rPr>
              <a:t>j</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0" normalizeH="0" baseline="0">
                <a:ln>
                  <a:noFill/>
                </a:ln>
                <a:solidFill>
                  <a:srgbClr val="FFFFFF"/>
                </a:solidFill>
                <a:effectLst/>
                <a:uLnTx/>
                <a:uFillTx/>
                <a:latin typeface="Calibri"/>
                <a:ea typeface="+mn-ea"/>
                <a:cs typeface="Calibri"/>
              </a:rPr>
              <a:t>r</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38" name="object 38"/>
          <p:cNvSpPr/>
          <p:nvPr/>
        </p:nvSpPr>
        <p:spPr>
          <a:xfrm>
            <a:off x="149352" y="1013460"/>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9" name="object 39"/>
          <p:cNvSpPr txBox="1"/>
          <p:nvPr/>
        </p:nvSpPr>
        <p:spPr>
          <a:xfrm>
            <a:off x="344525" y="1029157"/>
            <a:ext cx="408940" cy="34734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Gestión</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8415" marR="0" lvl="0" indent="0" algn="l"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Jurídica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0" name="object 40"/>
          <p:cNvSpPr/>
          <p:nvPr/>
        </p:nvSpPr>
        <p:spPr>
          <a:xfrm>
            <a:off x="149352" y="115823"/>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1" name="object 41"/>
          <p:cNvSpPr txBox="1"/>
          <p:nvPr/>
        </p:nvSpPr>
        <p:spPr>
          <a:xfrm>
            <a:off x="266801" y="211582"/>
            <a:ext cx="56261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Pl</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n</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ció</a:t>
            </a:r>
            <a:r>
              <a:rPr kumimoji="0" lang="es-CO" sz="1050" b="0" i="0" u="none" strike="noStrike" kern="1200" cap="none" spc="0" normalizeH="0" baseline="0">
                <a:ln>
                  <a:noFill/>
                </a:ln>
                <a:solidFill>
                  <a:srgbClr val="FFFFFF"/>
                </a:solidFill>
                <a:effectLst/>
                <a:uLnTx/>
                <a:uFillTx/>
                <a:latin typeface="Calibri"/>
                <a:ea typeface="+mn-ea"/>
                <a:cs typeface="Calibri"/>
              </a:rPr>
              <a:t>n</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2" name="object 42"/>
          <p:cNvSpPr/>
          <p:nvPr/>
        </p:nvSpPr>
        <p:spPr>
          <a:xfrm>
            <a:off x="149352" y="1461516"/>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3" name="object 43"/>
          <p:cNvSpPr txBox="1"/>
          <p:nvPr/>
        </p:nvSpPr>
        <p:spPr>
          <a:xfrm>
            <a:off x="256133" y="1434210"/>
            <a:ext cx="584835" cy="437515"/>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lang="es-CO" sz="900" b="0" i="0" u="none" strike="noStrike" kern="1200" cap="none" spc="-50" normalizeH="0" baseline="0">
                <a:ln>
                  <a:noFill/>
                </a:ln>
                <a:solidFill>
                  <a:srgbClr val="FFFFFF"/>
                </a:solidFill>
                <a:effectLst/>
                <a:uLnTx/>
                <a:uFillTx/>
                <a:latin typeface="Calibri"/>
                <a:ea typeface="+mn-ea"/>
                <a:cs typeface="Calibri"/>
              </a:rPr>
              <a:t>Seguridad </a:t>
            </a:r>
            <a:r>
              <a:rPr kumimoji="0" lang="es-CO" sz="900" b="0" i="0" u="none" strike="noStrike" kern="1200" cap="none" spc="-45" normalizeH="0" baseline="0">
                <a:ln>
                  <a:noFill/>
                </a:ln>
                <a:solidFill>
                  <a:srgbClr val="FFFFFF"/>
                </a:solidFill>
                <a:effectLst/>
                <a:uLnTx/>
                <a:uFillTx/>
                <a:latin typeface="Calibri"/>
                <a:ea typeface="+mn-ea"/>
                <a:cs typeface="Calibri"/>
              </a:rPr>
              <a:t> </a:t>
            </a:r>
            <a:r>
              <a:rPr kumimoji="0" lang="es-CO" sz="900" b="0" i="0" u="none" strike="noStrike" kern="1200" cap="none" spc="-50" normalizeH="0" baseline="0">
                <a:ln>
                  <a:noFill/>
                </a:ln>
                <a:solidFill>
                  <a:srgbClr val="FFFFFF"/>
                </a:solidFill>
                <a:effectLst/>
                <a:uLnTx/>
                <a:uFillTx/>
                <a:latin typeface="Calibri"/>
                <a:ea typeface="+mn-ea"/>
                <a:cs typeface="Calibri"/>
              </a:rPr>
              <a:t>C</a:t>
            </a:r>
            <a:r>
              <a:rPr kumimoji="0" lang="es-CO" sz="900" b="0" i="0" u="none" strike="noStrike" kern="1200" cap="none" spc="-45" normalizeH="0" baseline="0">
                <a:ln>
                  <a:noFill/>
                </a:ln>
                <a:solidFill>
                  <a:srgbClr val="FFFFFF"/>
                </a:solidFill>
                <a:effectLst/>
                <a:uLnTx/>
                <a:uFillTx/>
                <a:latin typeface="Calibri"/>
                <a:ea typeface="+mn-ea"/>
                <a:cs typeface="Calibri"/>
              </a:rPr>
              <a:t>o</a:t>
            </a:r>
            <a:r>
              <a:rPr kumimoji="0" lang="es-CO" sz="900" b="0" i="0" u="none" strike="noStrike" kern="1200" cap="none" spc="-55" normalizeH="0" baseline="0">
                <a:ln>
                  <a:noFill/>
                </a:ln>
                <a:solidFill>
                  <a:srgbClr val="FFFFFF"/>
                </a:solidFill>
                <a:effectLst/>
                <a:uLnTx/>
                <a:uFillTx/>
                <a:latin typeface="Calibri"/>
                <a:ea typeface="+mn-ea"/>
                <a:cs typeface="Calibri"/>
              </a:rPr>
              <a:t>n</a:t>
            </a:r>
            <a:r>
              <a:rPr kumimoji="0" lang="es-CO" sz="900" b="0" i="0" u="none" strike="noStrike" kern="1200" cap="none" spc="-50" normalizeH="0" baseline="0">
                <a:ln>
                  <a:noFill/>
                </a:ln>
                <a:solidFill>
                  <a:srgbClr val="FFFFFF"/>
                </a:solidFill>
                <a:effectLst/>
                <a:uLnTx/>
                <a:uFillTx/>
                <a:latin typeface="Calibri"/>
                <a:ea typeface="+mn-ea"/>
                <a:cs typeface="Calibri"/>
              </a:rPr>
              <a:t>v</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50" normalizeH="0" baseline="0">
                <a:ln>
                  <a:noFill/>
                </a:ln>
                <a:solidFill>
                  <a:srgbClr val="FFFFFF"/>
                </a:solidFill>
                <a:effectLst/>
                <a:uLnTx/>
                <a:uFillTx/>
                <a:latin typeface="Calibri"/>
                <a:ea typeface="+mn-ea"/>
                <a:cs typeface="Calibri"/>
              </a:rPr>
              <a:t>v</a:t>
            </a:r>
            <a:r>
              <a:rPr kumimoji="0" lang="es-CO" sz="900" b="0" i="0" u="none" strike="noStrike" kern="1200" cap="none" spc="-55" normalizeH="0" baseline="0">
                <a:ln>
                  <a:noFill/>
                </a:ln>
                <a:solidFill>
                  <a:srgbClr val="FFFFFF"/>
                </a:solidFill>
                <a:effectLst/>
                <a:uLnTx/>
                <a:uFillTx/>
                <a:latin typeface="Calibri"/>
                <a:ea typeface="+mn-ea"/>
                <a:cs typeface="Calibri"/>
              </a:rPr>
              <a:t>en</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0" normalizeH="0" baseline="0">
                <a:ln>
                  <a:noFill/>
                </a:ln>
                <a:solidFill>
                  <a:srgbClr val="FFFFFF"/>
                </a:solidFill>
                <a:effectLst/>
                <a:uLnTx/>
                <a:uFillTx/>
                <a:latin typeface="Calibri"/>
                <a:ea typeface="+mn-ea"/>
                <a:cs typeface="Calibri"/>
              </a:rPr>
              <a:t>a</a:t>
            </a:r>
            <a:r>
              <a:rPr kumimoji="0" lang="es-CO" sz="900" b="0" i="0" u="none" strike="noStrike" kern="1200" cap="none" spc="-110" normalizeH="0" baseline="0">
                <a:ln>
                  <a:noFill/>
                </a:ln>
                <a:solidFill>
                  <a:srgbClr val="FFFFFF"/>
                </a:solidFill>
                <a:effectLst/>
                <a:uLnTx/>
                <a:uFillTx/>
                <a:latin typeface="Calibri"/>
                <a:ea typeface="+mn-ea"/>
                <a:cs typeface="Calibri"/>
              </a:rPr>
              <a:t> </a:t>
            </a:r>
            <a:r>
              <a:rPr kumimoji="0" lang="es-CO" sz="900" b="0" i="0" u="none" strike="noStrike" kern="1200" cap="none" spc="0" normalizeH="0" baseline="0">
                <a:ln>
                  <a:noFill/>
                </a:ln>
                <a:solidFill>
                  <a:srgbClr val="FFFFFF"/>
                </a:solidFill>
                <a:effectLst/>
                <a:uLnTx/>
                <a:uFillTx/>
                <a:latin typeface="Calibri"/>
                <a:ea typeface="+mn-ea"/>
                <a:cs typeface="Calibri"/>
              </a:rPr>
              <a:t>y  </a:t>
            </a:r>
            <a:r>
              <a:rPr kumimoji="0" lang="es-CO" sz="900" b="0" i="0" u="none" strike="noStrike" kern="1200" cap="none" spc="-50" normalizeH="0" baseline="0">
                <a:ln>
                  <a:noFill/>
                </a:ln>
                <a:solidFill>
                  <a:srgbClr val="FFFFFF"/>
                </a:solidFill>
                <a:effectLst/>
                <a:uLnTx/>
                <a:uFillTx/>
                <a:latin typeface="Calibri"/>
                <a:ea typeface="+mn-ea"/>
                <a:cs typeface="Calibri"/>
              </a:rPr>
              <a:t>Justicia</a:t>
            </a:r>
            <a:endParaRPr kumimoji="0" lang="es-CO" sz="900" b="0" i="0" u="none" strike="noStrike" kern="1200" cap="none" spc="0" normalizeH="0" baseline="0">
              <a:ln>
                <a:noFill/>
              </a:ln>
              <a:solidFill>
                <a:prstClr val="black"/>
              </a:solidFill>
              <a:effectLst/>
              <a:uLnTx/>
              <a:uFillTx/>
              <a:latin typeface="Calibri"/>
              <a:ea typeface="+mn-ea"/>
              <a:cs typeface="Calibri"/>
            </a:endParaRPr>
          </a:p>
        </p:txBody>
      </p:sp>
      <p:sp>
        <p:nvSpPr>
          <p:cNvPr id="44" name="object 44"/>
          <p:cNvSpPr/>
          <p:nvPr/>
        </p:nvSpPr>
        <p:spPr>
          <a:xfrm>
            <a:off x="149352" y="1911095"/>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5" name="object 45"/>
          <p:cNvSpPr txBox="1"/>
          <p:nvPr/>
        </p:nvSpPr>
        <p:spPr>
          <a:xfrm>
            <a:off x="257657" y="1927352"/>
            <a:ext cx="58102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Integración</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Social</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6" name="object 46"/>
          <p:cNvSpPr/>
          <p:nvPr/>
        </p:nvSpPr>
        <p:spPr>
          <a:xfrm>
            <a:off x="149352" y="3256788"/>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7" name="object 47"/>
          <p:cNvSpPr txBox="1"/>
          <p:nvPr/>
        </p:nvSpPr>
        <p:spPr>
          <a:xfrm>
            <a:off x="283870" y="3354451"/>
            <a:ext cx="53022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duc</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ció</a:t>
            </a:r>
            <a:r>
              <a:rPr kumimoji="0" lang="es-CO" sz="1050" b="0" i="0" u="none" strike="noStrike" kern="1200" cap="none" spc="0" normalizeH="0" baseline="0">
                <a:ln>
                  <a:noFill/>
                </a:ln>
                <a:solidFill>
                  <a:srgbClr val="FFFFFF"/>
                </a:solidFill>
                <a:effectLst/>
                <a:uLnTx/>
                <a:uFillTx/>
                <a:latin typeface="Calibri"/>
                <a:ea typeface="+mn-ea"/>
                <a:cs typeface="Calibri"/>
              </a:rPr>
              <a:t>n</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8" name="object 48"/>
          <p:cNvSpPr/>
          <p:nvPr/>
        </p:nvSpPr>
        <p:spPr>
          <a:xfrm>
            <a:off x="149352" y="4154423"/>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9" name="object 49"/>
          <p:cNvSpPr txBox="1"/>
          <p:nvPr/>
        </p:nvSpPr>
        <p:spPr>
          <a:xfrm>
            <a:off x="303377" y="4252086"/>
            <a:ext cx="489584"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Hacienda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0" name="object 50"/>
          <p:cNvSpPr/>
          <p:nvPr/>
        </p:nvSpPr>
        <p:spPr>
          <a:xfrm>
            <a:off x="149352" y="4604003"/>
            <a:ext cx="792480" cy="396240"/>
          </a:xfrm>
          <a:custGeom>
            <a:avLst/>
            <a:gdLst/>
            <a:ahLst/>
            <a:cxnLst/>
            <a:rect l="l" t="t" r="r" b="b"/>
            <a:pathLst>
              <a:path w="792480" h="396239">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1" name="object 51"/>
          <p:cNvSpPr txBox="1"/>
          <p:nvPr/>
        </p:nvSpPr>
        <p:spPr>
          <a:xfrm>
            <a:off x="262229" y="4621148"/>
            <a:ext cx="573405" cy="346710"/>
          </a:xfrm>
          <a:prstGeom prst="rect">
            <a:avLst/>
          </a:prstGeom>
        </p:spPr>
        <p:txBody>
          <a:bodyPr vert="horz" wrap="square" lIns="0" tIns="13335" rIns="0" bIns="0" rtlCol="0">
            <a:spAutoFit/>
          </a:bodyPr>
          <a:lstStyle/>
          <a:p>
            <a:pPr marL="12700" marR="5080" lvl="0" indent="2095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Desarrollo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conó</a:t>
            </a:r>
            <a:r>
              <a:rPr kumimoji="0" lang="es-CO" sz="1050" b="0" i="0" u="none" strike="noStrike" kern="1200" cap="none" spc="-50" normalizeH="0" baseline="0">
                <a:ln>
                  <a:noFill/>
                </a:ln>
                <a:solidFill>
                  <a:srgbClr val="FFFFFF"/>
                </a:solidFill>
                <a:effectLst/>
                <a:uLnTx/>
                <a:uFillTx/>
                <a:latin typeface="Calibri"/>
                <a:ea typeface="+mn-ea"/>
                <a:cs typeface="Calibri"/>
              </a:rPr>
              <a:t>m</a:t>
            </a:r>
            <a:r>
              <a:rPr kumimoji="0" lang="es-CO" sz="1050" b="0" i="0" u="none" strike="noStrike" kern="1200" cap="none" spc="-55" normalizeH="0" baseline="0">
                <a:ln>
                  <a:noFill/>
                </a:ln>
                <a:solidFill>
                  <a:srgbClr val="FFFFFF"/>
                </a:solidFill>
                <a:effectLst/>
                <a:uLnTx/>
                <a:uFillTx/>
                <a:latin typeface="Calibri"/>
                <a:ea typeface="+mn-ea"/>
                <a:cs typeface="Calibri"/>
              </a:rPr>
              <a:t>ic</a:t>
            </a:r>
            <a:r>
              <a:rPr kumimoji="0" lang="es-CO" sz="1050" b="0" i="0" u="none" strike="noStrike" kern="1200" cap="none" spc="0" normalizeH="0" baseline="0">
                <a:ln>
                  <a:noFill/>
                </a:ln>
                <a:solidFill>
                  <a:srgbClr val="FFFFFF"/>
                </a:solidFill>
                <a:effectLst/>
                <a:uLnTx/>
                <a:uFillTx/>
                <a:latin typeface="Calibri"/>
                <a:ea typeface="+mn-ea"/>
                <a:cs typeface="Calibri"/>
              </a:rPr>
              <a:t>o</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2" name="object 52"/>
          <p:cNvSpPr/>
          <p:nvPr/>
        </p:nvSpPr>
        <p:spPr>
          <a:xfrm>
            <a:off x="149352" y="5052059"/>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3" name="object 53"/>
          <p:cNvSpPr txBox="1"/>
          <p:nvPr/>
        </p:nvSpPr>
        <p:spPr>
          <a:xfrm>
            <a:off x="289661" y="5149977"/>
            <a:ext cx="51879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M</a:t>
            </a:r>
            <a:r>
              <a:rPr kumimoji="0" lang="es-CO" sz="1050" b="0" i="0" u="none" strike="noStrike" kern="1200" cap="none" spc="-55" normalizeH="0" baseline="0">
                <a:ln>
                  <a:noFill/>
                </a:ln>
                <a:solidFill>
                  <a:srgbClr val="FFFFFF"/>
                </a:solidFill>
                <a:effectLst/>
                <a:uLnTx/>
                <a:uFillTx/>
                <a:latin typeface="Calibri"/>
                <a:ea typeface="+mn-ea"/>
                <a:cs typeface="Calibri"/>
              </a:rPr>
              <a:t>o</a:t>
            </a:r>
            <a:r>
              <a:rPr kumimoji="0" lang="es-CO" sz="1050" b="0" i="0" u="none" strike="noStrike" kern="1200" cap="none" spc="-45" normalizeH="0" baseline="0">
                <a:ln>
                  <a:noFill/>
                </a:ln>
                <a:solidFill>
                  <a:srgbClr val="FFFFFF"/>
                </a:solidFill>
                <a:effectLst/>
                <a:uLnTx/>
                <a:uFillTx/>
                <a:latin typeface="Calibri"/>
                <a:ea typeface="+mn-ea"/>
                <a:cs typeface="Calibri"/>
              </a:rPr>
              <a:t>v</a:t>
            </a:r>
            <a:r>
              <a:rPr kumimoji="0" lang="es-CO" sz="1050" b="0" i="0" u="none" strike="noStrike" kern="1200" cap="none" spc="-55" normalizeH="0" baseline="0">
                <a:ln>
                  <a:noFill/>
                </a:ln>
                <a:solidFill>
                  <a:srgbClr val="FFFFFF"/>
                </a:solidFill>
                <a:effectLst/>
                <a:uLnTx/>
                <a:uFillTx/>
                <a:latin typeface="Calibri"/>
                <a:ea typeface="+mn-ea"/>
                <a:cs typeface="Calibri"/>
              </a:rPr>
              <a:t>ilid</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0" normalizeH="0" baseline="0">
                <a:ln>
                  <a:noFill/>
                </a:ln>
                <a:solidFill>
                  <a:srgbClr val="FFFFFF"/>
                </a:solidFill>
                <a:effectLst/>
                <a:uLnTx/>
                <a:uFillTx/>
                <a:latin typeface="Calibri"/>
                <a:ea typeface="+mn-ea"/>
                <a:cs typeface="Calibri"/>
              </a:rPr>
              <a:t>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4" name="object 54"/>
          <p:cNvSpPr/>
          <p:nvPr/>
        </p:nvSpPr>
        <p:spPr>
          <a:xfrm>
            <a:off x="149352" y="5949696"/>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5" name="object 55"/>
          <p:cNvSpPr txBox="1"/>
          <p:nvPr/>
        </p:nvSpPr>
        <p:spPr>
          <a:xfrm>
            <a:off x="286918" y="5923584"/>
            <a:ext cx="523875" cy="437515"/>
          </a:xfrm>
          <a:prstGeom prst="rect">
            <a:avLst/>
          </a:prstGeom>
        </p:spPr>
        <p:txBody>
          <a:bodyPr vert="horz" wrap="square" lIns="0" tIns="12700" rIns="0" bIns="0" rtlCol="0">
            <a:spAutoFit/>
          </a:bodyPr>
          <a:lstStyle/>
          <a:p>
            <a:pPr marL="12065" marR="5080" lvl="0" indent="-1905" algn="ctr" defTabSz="914400" rtl="0" eaLnBrk="1" fontAlgn="auto" latinLnBrk="0" hangingPunct="1">
              <a:lnSpc>
                <a:spcPct val="100000"/>
              </a:lnSpc>
              <a:spcBef>
                <a:spcPts val="100"/>
              </a:spcBef>
              <a:spcAft>
                <a:spcPts val="0"/>
              </a:spcAft>
              <a:buClrTx/>
              <a:buSzTx/>
              <a:buFontTx/>
              <a:buNone/>
              <a:tabLst/>
              <a:defRPr/>
            </a:pPr>
            <a:r>
              <a:rPr kumimoji="0" lang="es-CO" sz="900" b="0" i="0" u="none" strike="noStrike" kern="1200" cap="none" spc="-50" normalizeH="0" baseline="0">
                <a:ln>
                  <a:noFill/>
                </a:ln>
                <a:solidFill>
                  <a:srgbClr val="FFFFFF"/>
                </a:solidFill>
                <a:effectLst/>
                <a:uLnTx/>
                <a:uFillTx/>
                <a:latin typeface="Calibri"/>
                <a:ea typeface="+mn-ea"/>
                <a:cs typeface="Calibri"/>
              </a:rPr>
              <a:t>Cultura </a:t>
            </a:r>
            <a:r>
              <a:rPr kumimoji="0" lang="es-CO" sz="900" b="0" i="0" u="none" strike="noStrike" kern="1200" cap="none" spc="-45" normalizeH="0" baseline="0">
                <a:ln>
                  <a:noFill/>
                </a:ln>
                <a:solidFill>
                  <a:srgbClr val="FFFFFF"/>
                </a:solidFill>
                <a:effectLst/>
                <a:uLnTx/>
                <a:uFillTx/>
                <a:latin typeface="Calibri"/>
                <a:ea typeface="+mn-ea"/>
                <a:cs typeface="Calibri"/>
              </a:rPr>
              <a:t> </a:t>
            </a:r>
            <a:r>
              <a:rPr kumimoji="0" lang="es-CO" sz="900" b="0" i="0" u="none" strike="noStrike" kern="1200" cap="none" spc="-55" normalizeH="0" baseline="0">
                <a:ln>
                  <a:noFill/>
                </a:ln>
                <a:solidFill>
                  <a:srgbClr val="FFFFFF"/>
                </a:solidFill>
                <a:effectLst/>
                <a:uLnTx/>
                <a:uFillTx/>
                <a:latin typeface="Calibri"/>
                <a:ea typeface="+mn-ea"/>
                <a:cs typeface="Calibri"/>
              </a:rPr>
              <a:t>re</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re</a:t>
            </a:r>
            <a:r>
              <a:rPr kumimoji="0" lang="es-CO" sz="900" b="0" i="0" u="none" strike="noStrike" kern="1200" cap="none" spc="-50" normalizeH="0" baseline="0">
                <a:ln>
                  <a:noFill/>
                </a:ln>
                <a:solidFill>
                  <a:srgbClr val="FFFFFF"/>
                </a:solidFill>
                <a:effectLst/>
                <a:uLnTx/>
                <a:uFillTx/>
                <a:latin typeface="Calibri"/>
                <a:ea typeface="+mn-ea"/>
                <a:cs typeface="Calibri"/>
              </a:rPr>
              <a:t>a</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45" normalizeH="0" baseline="0">
                <a:ln>
                  <a:noFill/>
                </a:ln>
                <a:solidFill>
                  <a:srgbClr val="FFFFFF"/>
                </a:solidFill>
                <a:effectLst/>
                <a:uLnTx/>
                <a:uFillTx/>
                <a:latin typeface="Calibri"/>
                <a:ea typeface="+mn-ea"/>
                <a:cs typeface="Calibri"/>
              </a:rPr>
              <a:t>ó</a:t>
            </a:r>
            <a:r>
              <a:rPr kumimoji="0" lang="es-CO" sz="900" b="0" i="0" u="none" strike="noStrike" kern="1200" cap="none" spc="75" normalizeH="0" baseline="0">
                <a:ln>
                  <a:noFill/>
                </a:ln>
                <a:solidFill>
                  <a:srgbClr val="FFFFFF"/>
                </a:solidFill>
                <a:effectLst/>
                <a:uLnTx/>
                <a:uFillTx/>
                <a:latin typeface="Calibri"/>
                <a:ea typeface="+mn-ea"/>
                <a:cs typeface="Calibri"/>
              </a:rPr>
              <a:t>n</a:t>
            </a:r>
            <a:r>
              <a:rPr kumimoji="0" lang="es-CO" sz="900" b="0" i="0" u="none" strike="noStrike" kern="1200" cap="none" spc="0" normalizeH="0" baseline="0">
                <a:ln>
                  <a:noFill/>
                </a:ln>
                <a:solidFill>
                  <a:srgbClr val="FFFFFF"/>
                </a:solidFill>
                <a:effectLst/>
                <a:uLnTx/>
                <a:uFillTx/>
                <a:latin typeface="Calibri"/>
                <a:ea typeface="+mn-ea"/>
                <a:cs typeface="Calibri"/>
              </a:rPr>
              <a:t>y  </a:t>
            </a:r>
            <a:r>
              <a:rPr kumimoji="0" lang="es-CO" sz="900" b="0" i="0" u="none" strike="noStrike" kern="1200" cap="none" spc="-45" normalizeH="0" baseline="0">
                <a:ln>
                  <a:noFill/>
                </a:ln>
                <a:solidFill>
                  <a:srgbClr val="FFFFFF"/>
                </a:solidFill>
                <a:effectLst/>
                <a:uLnTx/>
                <a:uFillTx/>
                <a:latin typeface="Calibri"/>
                <a:ea typeface="+mn-ea"/>
                <a:cs typeface="Calibri"/>
              </a:rPr>
              <a:t>deporte</a:t>
            </a:r>
            <a:endParaRPr kumimoji="0" lang="es-CO" sz="900" b="0" i="0" u="none" strike="noStrike" kern="1200" cap="none" spc="0" normalizeH="0" baseline="0">
              <a:ln>
                <a:noFill/>
              </a:ln>
              <a:solidFill>
                <a:prstClr val="black"/>
              </a:solidFill>
              <a:effectLst/>
              <a:uLnTx/>
              <a:uFillTx/>
              <a:latin typeface="Calibri"/>
              <a:ea typeface="+mn-ea"/>
              <a:cs typeface="Calibri"/>
            </a:endParaRPr>
          </a:p>
        </p:txBody>
      </p:sp>
      <p:sp>
        <p:nvSpPr>
          <p:cNvPr id="56" name="object 56"/>
          <p:cNvSpPr/>
          <p:nvPr/>
        </p:nvSpPr>
        <p:spPr>
          <a:xfrm>
            <a:off x="149352" y="6371140"/>
            <a:ext cx="792480" cy="396240"/>
          </a:xfrm>
          <a:custGeom>
            <a:avLst/>
            <a:gdLst/>
            <a:ahLst/>
            <a:cxnLst/>
            <a:rect l="l" t="t" r="r" b="b"/>
            <a:pathLst>
              <a:path w="792480" h="396240">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7" name="object 57"/>
          <p:cNvSpPr txBox="1"/>
          <p:nvPr/>
        </p:nvSpPr>
        <p:spPr>
          <a:xfrm>
            <a:off x="399694" y="6496913"/>
            <a:ext cx="29718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S</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lu</a:t>
            </a:r>
            <a:r>
              <a:rPr kumimoji="0" lang="es-CO" sz="1050" b="0" i="0" u="none" strike="noStrike" kern="1200" cap="none" spc="0" normalizeH="0" baseline="0">
                <a:ln>
                  <a:noFill/>
                </a:ln>
                <a:solidFill>
                  <a:srgbClr val="FFFFFF"/>
                </a:solidFill>
                <a:effectLst/>
                <a:uLnTx/>
                <a:uFillTx/>
                <a:latin typeface="Calibri"/>
                <a:ea typeface="+mn-ea"/>
                <a:cs typeface="Calibri"/>
              </a:rPr>
              <a:t>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8" name="object 58"/>
          <p:cNvSpPr/>
          <p:nvPr/>
        </p:nvSpPr>
        <p:spPr>
          <a:xfrm>
            <a:off x="1002791" y="563880"/>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9" name="object 59"/>
          <p:cNvSpPr txBox="1"/>
          <p:nvPr/>
        </p:nvSpPr>
        <p:spPr>
          <a:xfrm>
            <a:off x="1168704" y="580771"/>
            <a:ext cx="926465" cy="346710"/>
          </a:xfrm>
          <a:prstGeom prst="rect">
            <a:avLst/>
          </a:prstGeom>
        </p:spPr>
        <p:txBody>
          <a:bodyPr vert="horz" wrap="square" lIns="0" tIns="13335" rIns="0" bIns="0" rtlCol="0">
            <a:spAutoFit/>
          </a:bodyPr>
          <a:lstStyle/>
          <a:p>
            <a:pPr marL="343535" marR="5080" lvl="0" indent="-33147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19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la</a:t>
            </a:r>
            <a:r>
              <a:rPr kumimoji="0" lang="es-CO" sz="1050" b="0" i="0" u="none" strike="noStrike" kern="1200" cap="none" spc="-3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Mujer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97,2</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60" name="object 60"/>
          <p:cNvSpPr/>
          <p:nvPr/>
        </p:nvSpPr>
        <p:spPr>
          <a:xfrm>
            <a:off x="1002791" y="1013460"/>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1" name="object 61"/>
          <p:cNvSpPr txBox="1"/>
          <p:nvPr/>
        </p:nvSpPr>
        <p:spPr>
          <a:xfrm>
            <a:off x="1289430" y="1029157"/>
            <a:ext cx="687705" cy="34734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Jurídica</a:t>
            </a: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84,2</a:t>
            </a:r>
          </a:p>
        </p:txBody>
      </p:sp>
      <p:sp>
        <p:nvSpPr>
          <p:cNvPr id="62" name="object 62"/>
          <p:cNvSpPr/>
          <p:nvPr/>
        </p:nvSpPr>
        <p:spPr>
          <a:xfrm>
            <a:off x="1002791" y="115823"/>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3" name="object 63"/>
          <p:cNvSpPr txBox="1"/>
          <p:nvPr/>
        </p:nvSpPr>
        <p:spPr>
          <a:xfrm>
            <a:off x="1115669" y="131826"/>
            <a:ext cx="1033144" cy="346710"/>
          </a:xfrm>
          <a:prstGeom prst="rect">
            <a:avLst/>
          </a:prstGeom>
        </p:spPr>
        <p:txBody>
          <a:bodyPr vert="horz" wrap="square" lIns="0" tIns="13335" rIns="0" bIns="0" rtlCol="0">
            <a:spAutoFit/>
          </a:bodyPr>
          <a:lstStyle/>
          <a:p>
            <a:pPr marL="396240" marR="5080" lvl="0" indent="-38417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4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Planeación </a:t>
            </a:r>
            <a:r>
              <a:rPr kumimoji="0" lang="es-CO" sz="1050" b="0" i="0" u="none" strike="noStrike" kern="1200" cap="none" spc="-2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97.6</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64" name="object 64"/>
          <p:cNvSpPr/>
          <p:nvPr/>
        </p:nvSpPr>
        <p:spPr>
          <a:xfrm>
            <a:off x="1002791" y="146151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5" name="object 65"/>
          <p:cNvSpPr txBox="1"/>
          <p:nvPr/>
        </p:nvSpPr>
        <p:spPr>
          <a:xfrm>
            <a:off x="1140053" y="1478102"/>
            <a:ext cx="985519" cy="347345"/>
          </a:xfrm>
          <a:prstGeom prst="rect">
            <a:avLst/>
          </a:prstGeom>
        </p:spPr>
        <p:txBody>
          <a:bodyPr vert="horz" wrap="square" lIns="0" tIns="13335" rIns="0" bIns="0" rtlCol="0">
            <a:spAutoFit/>
          </a:bodyPr>
          <a:lstStyle/>
          <a:p>
            <a:pPr marL="372110" marR="5080" lvl="0" indent="-3600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Seguridad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88,1</a:t>
            </a:r>
          </a:p>
        </p:txBody>
      </p:sp>
      <p:sp>
        <p:nvSpPr>
          <p:cNvPr id="66" name="object 66"/>
          <p:cNvSpPr/>
          <p:nvPr/>
        </p:nvSpPr>
        <p:spPr>
          <a:xfrm>
            <a:off x="1002791" y="1911095"/>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7" name="object 67"/>
          <p:cNvSpPr txBox="1"/>
          <p:nvPr/>
        </p:nvSpPr>
        <p:spPr>
          <a:xfrm>
            <a:off x="1233017" y="1927352"/>
            <a:ext cx="798830"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2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Int.</a:t>
            </a:r>
            <a:r>
              <a:rPr kumimoji="0" lang="es-CO" sz="1050" b="0" i="0" u="none" strike="noStrike" kern="1200" cap="none" spc="-3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Social</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97,5</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68" name="object 68"/>
          <p:cNvSpPr/>
          <p:nvPr/>
        </p:nvSpPr>
        <p:spPr>
          <a:xfrm>
            <a:off x="1002791"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9" name="object 69"/>
          <p:cNvSpPr txBox="1"/>
          <p:nvPr/>
        </p:nvSpPr>
        <p:spPr>
          <a:xfrm>
            <a:off x="1135176" y="3274314"/>
            <a:ext cx="995680" cy="346710"/>
          </a:xfrm>
          <a:prstGeom prst="rect">
            <a:avLst/>
          </a:prstGeom>
        </p:spPr>
        <p:txBody>
          <a:bodyPr vert="horz" wrap="square" lIns="0" tIns="13335" rIns="0" bIns="0" rtlCol="0">
            <a:spAutoFit/>
          </a:bodyPr>
          <a:lstStyle/>
          <a:p>
            <a:pPr marL="377190" marR="5080" lvl="0" indent="-36512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Educación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93,8</a:t>
            </a:r>
          </a:p>
        </p:txBody>
      </p:sp>
      <p:sp>
        <p:nvSpPr>
          <p:cNvPr id="70" name="object 70"/>
          <p:cNvSpPr/>
          <p:nvPr/>
        </p:nvSpPr>
        <p:spPr>
          <a:xfrm>
            <a:off x="3648455"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1" name="object 71"/>
          <p:cNvSpPr txBox="1"/>
          <p:nvPr/>
        </p:nvSpPr>
        <p:spPr>
          <a:xfrm>
            <a:off x="4044822" y="4171569"/>
            <a:ext cx="467995" cy="346710"/>
          </a:xfrm>
          <a:prstGeom prst="rect">
            <a:avLst/>
          </a:prstGeom>
        </p:spPr>
        <p:txBody>
          <a:bodyPr vert="horz" wrap="square" lIns="0" tIns="13335" rIns="0" bIns="0" rtlCol="0">
            <a:spAutoFit/>
          </a:bodyPr>
          <a:lstStyle/>
          <a:p>
            <a:pPr marL="113030" marR="5080" lvl="0" indent="-1009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FONCEP  </a:t>
            </a:r>
            <a:r>
              <a:rPr kumimoji="0" lang="es-CO" sz="1050" b="0" i="0" u="none" strike="noStrike" kern="1200" cap="none" spc="0" normalizeH="0" baseline="0">
                <a:ln>
                  <a:noFill/>
                </a:ln>
                <a:solidFill>
                  <a:prstClr val="black"/>
                </a:solidFill>
                <a:effectLst/>
                <a:uLnTx/>
                <a:uFillTx/>
                <a:latin typeface="Calibri"/>
                <a:ea typeface="+mn-ea"/>
                <a:cs typeface="Calibri"/>
              </a:rPr>
              <a:t>80,5</a:t>
            </a:r>
          </a:p>
        </p:txBody>
      </p:sp>
      <p:sp>
        <p:nvSpPr>
          <p:cNvPr id="72" name="object 72"/>
          <p:cNvSpPr/>
          <p:nvPr/>
        </p:nvSpPr>
        <p:spPr>
          <a:xfrm>
            <a:off x="2325623"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3" name="object 73"/>
          <p:cNvSpPr txBox="1"/>
          <p:nvPr/>
        </p:nvSpPr>
        <p:spPr>
          <a:xfrm>
            <a:off x="2582036" y="4621783"/>
            <a:ext cx="74739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Turismo</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IDT</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87,7</a:t>
            </a:r>
          </a:p>
        </p:txBody>
      </p:sp>
      <p:sp>
        <p:nvSpPr>
          <p:cNvPr id="74" name="object 74"/>
          <p:cNvSpPr/>
          <p:nvPr/>
        </p:nvSpPr>
        <p:spPr>
          <a:xfrm>
            <a:off x="1002791"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5" name="object 75"/>
          <p:cNvSpPr txBox="1"/>
          <p:nvPr/>
        </p:nvSpPr>
        <p:spPr>
          <a:xfrm>
            <a:off x="1141577" y="5070094"/>
            <a:ext cx="982980" cy="346710"/>
          </a:xfrm>
          <a:prstGeom prst="rect">
            <a:avLst/>
          </a:prstGeom>
        </p:spPr>
        <p:txBody>
          <a:bodyPr vert="horz" wrap="square" lIns="0" tIns="13335" rIns="0" bIns="0" rtlCol="0">
            <a:spAutoFit/>
          </a:bodyPr>
          <a:lstStyle/>
          <a:p>
            <a:pPr marL="370840" marR="5080" lvl="0" indent="-35877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4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Movilidad </a:t>
            </a:r>
            <a:r>
              <a:rPr kumimoji="0" lang="es-CO" sz="1050" b="0" i="0" u="none" strike="noStrike" kern="1200" cap="none" spc="-2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97,9</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76" name="object 76"/>
          <p:cNvSpPr/>
          <p:nvPr/>
        </p:nvSpPr>
        <p:spPr>
          <a:xfrm>
            <a:off x="1002791"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7" name="object 77"/>
          <p:cNvSpPr txBox="1"/>
          <p:nvPr/>
        </p:nvSpPr>
        <p:spPr>
          <a:xfrm>
            <a:off x="1170533" y="5967780"/>
            <a:ext cx="925194"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Orq.</a:t>
            </a:r>
            <a:r>
              <a:rPr kumimoji="0" lang="es-CO" sz="1050" b="0" i="0" u="none" strike="noStrike" kern="1200" cap="none" spc="-3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Filarmónica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97,2</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78" name="object 78"/>
          <p:cNvSpPr/>
          <p:nvPr/>
        </p:nvSpPr>
        <p:spPr>
          <a:xfrm>
            <a:off x="1002791"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9" name="object 79"/>
          <p:cNvSpPr txBox="1"/>
          <p:nvPr/>
        </p:nvSpPr>
        <p:spPr>
          <a:xfrm>
            <a:off x="1263522" y="6416751"/>
            <a:ext cx="737870" cy="346710"/>
          </a:xfrm>
          <a:prstGeom prst="rect">
            <a:avLst/>
          </a:prstGeom>
        </p:spPr>
        <p:txBody>
          <a:bodyPr vert="horz" wrap="square" lIns="0" tIns="13335" rIns="0" bIns="0" rtlCol="0">
            <a:spAutoFit/>
          </a:bodyPr>
          <a:lstStyle/>
          <a:p>
            <a:pPr marL="248920" marR="5080" lvl="0" indent="-23622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Sec.</a:t>
            </a:r>
            <a:r>
              <a:rPr kumimoji="0" lang="es-CO" sz="1050" b="0" i="0" u="none" strike="noStrike" kern="1200" cap="none" spc="-3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5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Salud </a:t>
            </a:r>
            <a:r>
              <a:rPr kumimoji="0" lang="es-CO" sz="1050" b="0" i="0" u="none" strike="noStrike" kern="1200" cap="none" spc="-2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98,6</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80" name="object 80"/>
          <p:cNvSpPr/>
          <p:nvPr/>
        </p:nvSpPr>
        <p:spPr>
          <a:xfrm>
            <a:off x="2325623" y="146456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1" name="object 81"/>
          <p:cNvSpPr txBox="1"/>
          <p:nvPr/>
        </p:nvSpPr>
        <p:spPr>
          <a:xfrm>
            <a:off x="2664332" y="1480820"/>
            <a:ext cx="582295" cy="346710"/>
          </a:xfrm>
          <a:prstGeom prst="rect">
            <a:avLst/>
          </a:prstGeom>
        </p:spPr>
        <p:txBody>
          <a:bodyPr vert="horz" wrap="square" lIns="0" tIns="13335" rIns="0" bIns="0" rtlCol="0">
            <a:spAutoFit/>
          </a:bodyPr>
          <a:lstStyle/>
          <a:p>
            <a:pPr marL="170815" marR="5080" lvl="0" indent="-15875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Bo</a:t>
            </a:r>
            <a:r>
              <a:rPr kumimoji="0" lang="es-CO" sz="1050" b="0" i="0" u="none" strike="noStrike" kern="1200" cap="none" spc="-10" normalizeH="0" baseline="0">
                <a:ln>
                  <a:noFill/>
                </a:ln>
                <a:solidFill>
                  <a:prstClr val="black"/>
                </a:solidFill>
                <a:effectLst/>
                <a:uLnTx/>
                <a:uFillTx/>
                <a:latin typeface="Calibri"/>
                <a:ea typeface="+mn-ea"/>
                <a:cs typeface="Calibri"/>
              </a:rPr>
              <a:t>m</a:t>
            </a:r>
            <a:r>
              <a:rPr kumimoji="0" lang="es-CO" sz="1050" b="0" i="0" u="none" strike="noStrike" kern="1200" cap="none" spc="-5" normalizeH="0" baseline="0">
                <a:ln>
                  <a:noFill/>
                </a:ln>
                <a:solidFill>
                  <a:prstClr val="black"/>
                </a:solidFill>
                <a:effectLst/>
                <a:uLnTx/>
                <a:uFillTx/>
                <a:latin typeface="Calibri"/>
                <a:ea typeface="+mn-ea"/>
                <a:cs typeface="Calibri"/>
              </a:rPr>
              <a:t>be</a:t>
            </a:r>
            <a:r>
              <a:rPr kumimoji="0" lang="es-CO" sz="1050" b="0" i="0" u="none" strike="noStrike" kern="1200" cap="none" spc="0" normalizeH="0" baseline="0">
                <a:ln>
                  <a:noFill/>
                </a:ln>
                <a:solidFill>
                  <a:prstClr val="black"/>
                </a:solidFill>
                <a:effectLst/>
                <a:uLnTx/>
                <a:uFillTx/>
                <a:latin typeface="Calibri"/>
                <a:ea typeface="+mn-ea"/>
                <a:cs typeface="Calibri"/>
              </a:rPr>
              <a:t>r</a:t>
            </a:r>
            <a:r>
              <a:rPr kumimoji="0" lang="es-CO" sz="1050" b="0" i="0" u="none" strike="noStrike" kern="1200" cap="none" spc="-5" normalizeH="0" baseline="0">
                <a:ln>
                  <a:noFill/>
                </a:ln>
                <a:solidFill>
                  <a:prstClr val="black"/>
                </a:solidFill>
                <a:effectLst/>
                <a:uLnTx/>
                <a:uFillTx/>
                <a:latin typeface="Calibri"/>
                <a:ea typeface="+mn-ea"/>
                <a:cs typeface="Calibri"/>
              </a:rPr>
              <a:t>o</a:t>
            </a:r>
            <a:r>
              <a:rPr kumimoji="0" lang="es-CO" sz="1050" b="0" i="0" u="none" strike="noStrike" kern="1200" cap="none" spc="0" normalizeH="0" baseline="0">
                <a:ln>
                  <a:noFill/>
                </a:ln>
                <a:solidFill>
                  <a:prstClr val="black"/>
                </a:solidFill>
                <a:effectLst/>
                <a:uLnTx/>
                <a:uFillTx/>
                <a:latin typeface="Calibri"/>
                <a:ea typeface="+mn-ea"/>
                <a:cs typeface="Calibri"/>
              </a:rPr>
              <a:t>s  76,9</a:t>
            </a:r>
          </a:p>
        </p:txBody>
      </p:sp>
      <p:sp>
        <p:nvSpPr>
          <p:cNvPr id="82" name="object 82"/>
          <p:cNvSpPr/>
          <p:nvPr/>
        </p:nvSpPr>
        <p:spPr>
          <a:xfrm>
            <a:off x="2325623" y="1912620"/>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3" name="object 83"/>
          <p:cNvSpPr txBox="1"/>
          <p:nvPr/>
        </p:nvSpPr>
        <p:spPr>
          <a:xfrm>
            <a:off x="2710052" y="1929510"/>
            <a:ext cx="492125" cy="346710"/>
          </a:xfrm>
          <a:prstGeom prst="rect">
            <a:avLst/>
          </a:prstGeom>
        </p:spPr>
        <p:txBody>
          <a:bodyPr vert="horz" wrap="square" lIns="0" tIns="13335" rIns="0" bIns="0" rtlCol="0">
            <a:spAutoFit/>
          </a:bodyPr>
          <a:lstStyle/>
          <a:p>
            <a:pPr marL="125095" marR="5080" lvl="0" indent="-1130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0" normalizeH="0" baseline="0">
                <a:ln>
                  <a:noFill/>
                </a:ln>
                <a:solidFill>
                  <a:prstClr val="black"/>
                </a:solidFill>
                <a:effectLst/>
                <a:uLnTx/>
                <a:uFillTx/>
                <a:latin typeface="Calibri"/>
                <a:ea typeface="+mn-ea"/>
                <a:cs typeface="Calibri"/>
              </a:rPr>
              <a:t>RON  90,4</a:t>
            </a:r>
          </a:p>
        </p:txBody>
      </p:sp>
      <p:sp>
        <p:nvSpPr>
          <p:cNvPr id="84" name="object 84"/>
          <p:cNvSpPr/>
          <p:nvPr/>
        </p:nvSpPr>
        <p:spPr>
          <a:xfrm>
            <a:off x="2325623" y="325831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5" name="object 85"/>
          <p:cNvSpPr txBox="1"/>
          <p:nvPr/>
        </p:nvSpPr>
        <p:spPr>
          <a:xfrm>
            <a:off x="2428113" y="3275838"/>
            <a:ext cx="1057275" cy="346710"/>
          </a:xfrm>
          <a:prstGeom prst="rect">
            <a:avLst/>
          </a:prstGeom>
        </p:spPr>
        <p:txBody>
          <a:bodyPr vert="horz" wrap="square" lIns="0" tIns="13335" rIns="0" bIns="0" rtlCol="0">
            <a:spAutoFit/>
          </a:bodyPr>
          <a:lstStyle/>
          <a:p>
            <a:pPr marL="407034" marR="5080" lvl="0" indent="-39497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Inv.</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Educativa</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IDEP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92,0</a:t>
            </a:r>
          </a:p>
        </p:txBody>
      </p:sp>
      <p:sp>
        <p:nvSpPr>
          <p:cNvPr id="86" name="object 86"/>
          <p:cNvSpPr/>
          <p:nvPr/>
        </p:nvSpPr>
        <p:spPr>
          <a:xfrm>
            <a:off x="1002791"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7" name="object 87"/>
          <p:cNvSpPr txBox="1"/>
          <p:nvPr/>
        </p:nvSpPr>
        <p:spPr>
          <a:xfrm>
            <a:off x="1164437" y="4172203"/>
            <a:ext cx="937260" cy="346710"/>
          </a:xfrm>
          <a:prstGeom prst="rect">
            <a:avLst/>
          </a:prstGeom>
        </p:spPr>
        <p:txBody>
          <a:bodyPr vert="horz" wrap="square" lIns="0" tIns="13335" rIns="0" bIns="0" rtlCol="0">
            <a:spAutoFit/>
          </a:bodyPr>
          <a:lstStyle/>
          <a:p>
            <a:pPr marL="347980" marR="5080" lvl="0" indent="-33591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Ca</a:t>
            </a:r>
            <a:r>
              <a:rPr kumimoji="0" lang="es-CO" sz="1050" b="0" i="0" u="none" strike="noStrike" kern="1200" cap="none" spc="-10" normalizeH="0" baseline="0">
                <a:ln>
                  <a:noFill/>
                </a:ln>
                <a:solidFill>
                  <a:srgbClr val="FFFFFF"/>
                </a:solidFill>
                <a:effectLst/>
                <a:uLnTx/>
                <a:uFillTx/>
                <a:latin typeface="Calibri"/>
                <a:ea typeface="+mn-ea"/>
                <a:cs typeface="Calibri"/>
              </a:rPr>
              <a:t>t</a:t>
            </a:r>
            <a:r>
              <a:rPr kumimoji="0" lang="es-CO" sz="1050" b="0" i="0" u="none" strike="noStrike" kern="1200" cap="none" spc="0" normalizeH="0" baseline="0">
                <a:ln>
                  <a:noFill/>
                </a:ln>
                <a:solidFill>
                  <a:srgbClr val="FFFFFF"/>
                </a:solidFill>
                <a:effectLst/>
                <a:uLnTx/>
                <a:uFillTx/>
                <a:latin typeface="Calibri"/>
                <a:ea typeface="+mn-ea"/>
                <a:cs typeface="Calibri"/>
              </a:rPr>
              <a:t>a</a:t>
            </a:r>
            <a:r>
              <a:rPr kumimoji="0" lang="es-CO" sz="1050" b="0" i="0" u="none" strike="noStrike" kern="1200" cap="none" spc="-10" normalizeH="0" baseline="0">
                <a:ln>
                  <a:noFill/>
                </a:ln>
                <a:solidFill>
                  <a:srgbClr val="FFFFFF"/>
                </a:solidFill>
                <a:effectLst/>
                <a:uLnTx/>
                <a:uFillTx/>
                <a:latin typeface="Calibri"/>
                <a:ea typeface="+mn-ea"/>
                <a:cs typeface="Calibri"/>
              </a:rPr>
              <a:t>st</a:t>
            </a:r>
            <a:r>
              <a:rPr kumimoji="0" lang="es-CO" sz="1050" b="0" i="0" u="none" strike="noStrike" kern="1200" cap="none" spc="0" normalizeH="0" baseline="0">
                <a:ln>
                  <a:noFill/>
                </a:ln>
                <a:solidFill>
                  <a:srgbClr val="FFFFFF"/>
                </a:solidFill>
                <a:effectLst/>
                <a:uLnTx/>
                <a:uFillTx/>
                <a:latin typeface="Calibri"/>
                <a:ea typeface="+mn-ea"/>
                <a:cs typeface="Calibri"/>
              </a:rPr>
              <a:t>ro</a:t>
            </a:r>
            <a:r>
              <a:rPr kumimoji="0" lang="es-CO" sz="1050" b="0" i="0" u="none" strike="noStrike" kern="1200" cap="none" spc="-1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Di</a:t>
            </a:r>
            <a:r>
              <a:rPr kumimoji="0" lang="es-CO" sz="1050" b="0" i="0" u="none" strike="noStrike" kern="1200" cap="none" spc="-10" normalizeH="0" baseline="0">
                <a:ln>
                  <a:noFill/>
                </a:ln>
                <a:solidFill>
                  <a:srgbClr val="FFFFFF"/>
                </a:solidFill>
                <a:effectLst/>
                <a:uLnTx/>
                <a:uFillTx/>
                <a:latin typeface="Calibri"/>
                <a:ea typeface="+mn-ea"/>
                <a:cs typeface="Calibri"/>
              </a:rPr>
              <a:t>st</a:t>
            </a:r>
            <a:r>
              <a:rPr kumimoji="0" lang="es-CO" sz="1050" b="0" i="0" u="none" strike="noStrike" kern="1200" cap="none" spc="0" normalizeH="0" baseline="0">
                <a:ln>
                  <a:noFill/>
                </a:ln>
                <a:solidFill>
                  <a:srgbClr val="FFFFFF"/>
                </a:solidFill>
                <a:effectLst/>
                <a:uLnTx/>
                <a:uFillTx/>
                <a:latin typeface="Calibri"/>
                <a:ea typeface="+mn-ea"/>
                <a:cs typeface="Calibri"/>
              </a:rPr>
              <a:t>ri</a:t>
            </a:r>
            <a:r>
              <a:rPr kumimoji="0" lang="es-CO" sz="1050" b="0" i="0" u="none" strike="noStrike" kern="1200" cap="none" spc="-10" normalizeH="0" baseline="0">
                <a:ln>
                  <a:noFill/>
                </a:ln>
                <a:solidFill>
                  <a:srgbClr val="FFFFFF"/>
                </a:solidFill>
                <a:effectLst/>
                <a:uLnTx/>
                <a:uFillTx/>
                <a:latin typeface="Calibri"/>
                <a:ea typeface="+mn-ea"/>
                <a:cs typeface="Calibri"/>
              </a:rPr>
              <a:t>t</a:t>
            </a:r>
            <a:r>
              <a:rPr kumimoji="0" lang="es-CO" sz="1050" b="0" i="0" u="none" strike="noStrike" kern="1200" cap="none" spc="0" normalizeH="0" baseline="0">
                <a:ln>
                  <a:noFill/>
                </a:ln>
                <a:solidFill>
                  <a:srgbClr val="FFFFFF"/>
                </a:solidFill>
                <a:effectLst/>
                <a:uLnTx/>
                <a:uFillTx/>
                <a:latin typeface="Calibri"/>
                <a:ea typeface="+mn-ea"/>
                <a:cs typeface="Calibri"/>
              </a:rPr>
              <a:t>al  97,2</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88" name="object 88"/>
          <p:cNvSpPr/>
          <p:nvPr/>
        </p:nvSpPr>
        <p:spPr>
          <a:xfrm>
            <a:off x="1002791"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9" name="object 89"/>
          <p:cNvSpPr txBox="1"/>
          <p:nvPr/>
        </p:nvSpPr>
        <p:spPr>
          <a:xfrm>
            <a:off x="1499742" y="4621148"/>
            <a:ext cx="264160" cy="346710"/>
          </a:xfrm>
          <a:prstGeom prst="rect">
            <a:avLst/>
          </a:prstGeom>
        </p:spPr>
        <p:txBody>
          <a:bodyPr vert="horz" wrap="square" lIns="0" tIns="13335" rIns="0" bIns="0" rtlCol="0">
            <a:spAutoFit/>
          </a:bodyPr>
          <a:lstStyle/>
          <a:p>
            <a:pPr marL="12700" marR="5080" lvl="0" indent="571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5" normalizeH="0" baseline="0">
                <a:ln>
                  <a:noFill/>
                </a:ln>
                <a:solidFill>
                  <a:prstClr val="black"/>
                </a:solidFill>
                <a:effectLst/>
                <a:uLnTx/>
                <a:uFillTx/>
                <a:latin typeface="Calibri"/>
                <a:ea typeface="+mn-ea"/>
                <a:cs typeface="Calibri"/>
              </a:rPr>
              <a:t>ES  </a:t>
            </a:r>
            <a:r>
              <a:rPr kumimoji="0" lang="es-CO" sz="1050" b="0" i="0" u="none" strike="noStrike" kern="1200" cap="none" spc="0" normalizeH="0" baseline="0">
                <a:ln>
                  <a:noFill/>
                </a:ln>
                <a:solidFill>
                  <a:prstClr val="black"/>
                </a:solidFill>
                <a:effectLst/>
                <a:uLnTx/>
                <a:uFillTx/>
                <a:latin typeface="Calibri"/>
                <a:ea typeface="+mn-ea"/>
                <a:cs typeface="Calibri"/>
              </a:rPr>
              <a:t>89,4</a:t>
            </a:r>
          </a:p>
        </p:txBody>
      </p:sp>
      <p:sp>
        <p:nvSpPr>
          <p:cNvPr id="90" name="object 90"/>
          <p:cNvSpPr/>
          <p:nvPr/>
        </p:nvSpPr>
        <p:spPr>
          <a:xfrm>
            <a:off x="2325623" y="5053584"/>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1" name="object 91"/>
          <p:cNvSpPr txBox="1"/>
          <p:nvPr/>
        </p:nvSpPr>
        <p:spPr>
          <a:xfrm>
            <a:off x="2475357" y="5070728"/>
            <a:ext cx="96202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T</a:t>
            </a:r>
            <a:r>
              <a:rPr kumimoji="0" lang="es-CO" sz="1050" b="0" i="0" u="none" strike="noStrike" kern="1200" cap="none" spc="0" normalizeH="0" baseline="0">
                <a:ln>
                  <a:noFill/>
                </a:ln>
                <a:solidFill>
                  <a:srgbClr val="FFFFFF"/>
                </a:solidFill>
                <a:effectLst/>
                <a:uLnTx/>
                <a:uFillTx/>
                <a:latin typeface="Calibri"/>
                <a:ea typeface="+mn-ea"/>
                <a:cs typeface="Calibri"/>
              </a:rPr>
              <a:t>ra</a:t>
            </a:r>
            <a:r>
              <a:rPr kumimoji="0" lang="es-CO" sz="1050" b="0" i="0" u="none" strike="noStrike" kern="1200" cap="none" spc="-5" normalizeH="0" baseline="0">
                <a:ln>
                  <a:noFill/>
                </a:ln>
                <a:solidFill>
                  <a:srgbClr val="FFFFFF"/>
                </a:solidFill>
                <a:effectLst/>
                <a:uLnTx/>
                <a:uFillTx/>
                <a:latin typeface="Calibri"/>
                <a:ea typeface="+mn-ea"/>
                <a:cs typeface="Calibri"/>
              </a:rPr>
              <a:t>n</a:t>
            </a:r>
            <a:r>
              <a:rPr kumimoji="0" lang="es-CO" sz="1050" b="0" i="0" u="none" strike="noStrike" kern="1200" cap="none" spc="-10" normalizeH="0" baseline="0">
                <a:ln>
                  <a:noFill/>
                </a:ln>
                <a:solidFill>
                  <a:srgbClr val="FFFFFF"/>
                </a:solidFill>
                <a:effectLst/>
                <a:uLnTx/>
                <a:uFillTx/>
                <a:latin typeface="Calibri"/>
                <a:ea typeface="+mn-ea"/>
                <a:cs typeface="Calibri"/>
              </a:rPr>
              <a:t>s</a:t>
            </a:r>
            <a:r>
              <a:rPr kumimoji="0" lang="es-CO" sz="1050" b="0" i="0" u="none" strike="noStrike" kern="1200" cap="none" spc="-5" normalizeH="0" baseline="0">
                <a:ln>
                  <a:noFill/>
                </a:ln>
                <a:solidFill>
                  <a:srgbClr val="FFFFFF"/>
                </a:solidFill>
                <a:effectLst/>
                <a:uLnTx/>
                <a:uFillTx/>
                <a:latin typeface="Calibri"/>
                <a:ea typeface="+mn-ea"/>
                <a:cs typeface="Calibri"/>
              </a:rPr>
              <a:t>m</a:t>
            </a:r>
            <a:r>
              <a:rPr kumimoji="0" lang="es-CO" sz="1050" b="0" i="0" u="none" strike="noStrike" kern="1200" cap="none" spc="0" normalizeH="0" baseline="0">
                <a:ln>
                  <a:noFill/>
                </a:ln>
                <a:solidFill>
                  <a:srgbClr val="FFFFFF"/>
                </a:solidFill>
                <a:effectLst/>
                <a:uLnTx/>
                <a:uFillTx/>
                <a:latin typeface="Calibri"/>
                <a:ea typeface="+mn-ea"/>
                <a:cs typeface="Calibri"/>
              </a:rPr>
              <a:t>i</a:t>
            </a:r>
            <a:r>
              <a:rPr kumimoji="0" lang="es-CO" sz="1050" b="0" i="0" u="none" strike="noStrike" kern="1200" cap="none" spc="-5" normalizeH="0" baseline="0">
                <a:ln>
                  <a:noFill/>
                </a:ln>
                <a:solidFill>
                  <a:srgbClr val="FFFFFF"/>
                </a:solidFill>
                <a:effectLst/>
                <a:uLnTx/>
                <a:uFillTx/>
                <a:latin typeface="Calibri"/>
                <a:ea typeface="+mn-ea"/>
                <a:cs typeface="Calibri"/>
              </a:rPr>
              <a:t>l</a:t>
            </a:r>
            <a:r>
              <a:rPr kumimoji="0" lang="es-CO" sz="1050" b="0" i="0" u="none" strike="noStrike" kern="1200" cap="none" spc="0" normalizeH="0" baseline="0">
                <a:ln>
                  <a:noFill/>
                </a:ln>
                <a:solidFill>
                  <a:srgbClr val="FFFFFF"/>
                </a:solidFill>
                <a:effectLst/>
                <a:uLnTx/>
                <a:uFillTx/>
                <a:latin typeface="Calibri"/>
                <a:ea typeface="+mn-ea"/>
                <a:cs typeface="Calibri"/>
              </a:rPr>
              <a:t>en</a:t>
            </a:r>
            <a:r>
              <a:rPr kumimoji="0" lang="es-CO" sz="1050" b="0" i="0" u="none" strike="noStrike" kern="1200" cap="none" spc="-5" normalizeH="0" baseline="0">
                <a:ln>
                  <a:noFill/>
                </a:ln>
                <a:solidFill>
                  <a:srgbClr val="FFFFFF"/>
                </a:solidFill>
                <a:effectLst/>
                <a:uLnTx/>
                <a:uFillTx/>
                <a:latin typeface="Calibri"/>
                <a:ea typeface="+mn-ea"/>
                <a:cs typeface="Calibri"/>
              </a:rPr>
              <a:t>i</a:t>
            </a:r>
            <a:r>
              <a:rPr kumimoji="0" lang="es-CO" sz="1050" b="0" i="0" u="none" strike="noStrike" kern="1200" cap="none" spc="0" normalizeH="0" baseline="0">
                <a:ln>
                  <a:noFill/>
                </a:ln>
                <a:solidFill>
                  <a:srgbClr val="FFFFFF"/>
                </a:solidFill>
                <a:effectLst/>
                <a:uLnTx/>
                <a:uFillTx/>
                <a:latin typeface="Calibri"/>
                <a:ea typeface="+mn-ea"/>
                <a:cs typeface="Calibri"/>
              </a:rPr>
              <a:t>o</a:t>
            </a:r>
            <a:r>
              <a:rPr kumimoji="0" lang="es-CO" sz="1050" b="0" i="0" u="none" strike="noStrike" kern="1200" cap="none" spc="-4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97,6</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92" name="object 92"/>
          <p:cNvSpPr/>
          <p:nvPr/>
        </p:nvSpPr>
        <p:spPr>
          <a:xfrm>
            <a:off x="2325623"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3" name="object 93"/>
          <p:cNvSpPr txBox="1"/>
          <p:nvPr/>
        </p:nvSpPr>
        <p:spPr>
          <a:xfrm>
            <a:off x="2404998" y="6416751"/>
            <a:ext cx="1101090" cy="346710"/>
          </a:xfrm>
          <a:prstGeom prst="rect">
            <a:avLst/>
          </a:prstGeom>
        </p:spPr>
        <p:txBody>
          <a:bodyPr vert="horz" wrap="square" lIns="0" tIns="13335" rIns="0" bIns="0" rtlCol="0">
            <a:spAutoFit/>
          </a:bodyPr>
          <a:lstStyle/>
          <a:p>
            <a:pPr marL="430530" marR="5080" lvl="0" indent="-4178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Sub.</a:t>
            </a:r>
            <a:r>
              <a:rPr kumimoji="0" lang="es-CO" sz="1050" b="0" i="0" u="none" strike="noStrike" kern="1200" cap="none" spc="-3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Centro</a:t>
            </a:r>
            <a:r>
              <a:rPr kumimoji="0" lang="es-CO" sz="1050" b="0" i="0" u="none" strike="noStrike" kern="1200" cap="none" spc="-5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Oriente </a:t>
            </a:r>
            <a:r>
              <a:rPr kumimoji="0" lang="es-CO" sz="1050" b="0" i="0" u="none" strike="noStrike" kern="1200" cap="none" spc="-22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97,7</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94" name="object 94"/>
          <p:cNvSpPr/>
          <p:nvPr/>
        </p:nvSpPr>
        <p:spPr>
          <a:xfrm>
            <a:off x="3648455"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5" name="object 95"/>
          <p:cNvSpPr txBox="1"/>
          <p:nvPr/>
        </p:nvSpPr>
        <p:spPr>
          <a:xfrm>
            <a:off x="3941190" y="3273933"/>
            <a:ext cx="673735" cy="346710"/>
          </a:xfrm>
          <a:prstGeom prst="rect">
            <a:avLst/>
          </a:prstGeom>
        </p:spPr>
        <p:txBody>
          <a:bodyPr vert="horz" wrap="square" lIns="0" tIns="13335" rIns="0" bIns="0" rtlCol="0">
            <a:spAutoFit/>
          </a:bodyPr>
          <a:lstStyle/>
          <a:p>
            <a:pPr marL="123825" marR="5080" lvl="0" indent="-1117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10" normalizeH="0" baseline="0">
                <a:ln>
                  <a:noFill/>
                </a:ln>
                <a:solidFill>
                  <a:prstClr val="black"/>
                </a:solidFill>
                <a:effectLst/>
                <a:uLnTx/>
                <a:uFillTx/>
                <a:latin typeface="Calibri"/>
                <a:ea typeface="+mn-ea"/>
                <a:cs typeface="Calibri"/>
              </a:rPr>
              <a:t>i</a:t>
            </a:r>
            <a:r>
              <a:rPr kumimoji="0" lang="es-CO" sz="1050" b="0" i="0" u="none" strike="noStrike" kern="1200" cap="none" spc="0" normalizeH="0" baseline="0">
                <a:ln>
                  <a:noFill/>
                </a:ln>
                <a:solidFill>
                  <a:prstClr val="black"/>
                </a:solidFill>
                <a:effectLst/>
                <a:uLnTx/>
                <a:uFillTx/>
                <a:latin typeface="Calibri"/>
                <a:ea typeface="+mn-ea"/>
                <a:cs typeface="Calibri"/>
              </a:rPr>
              <a:t>ver</a:t>
            </a:r>
            <a:r>
              <a:rPr kumimoji="0" lang="es-CO" sz="1050" b="0" i="0" u="none" strike="noStrike" kern="1200" cap="none" spc="-10"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ad  </a:t>
            </a:r>
            <a:r>
              <a:rPr kumimoji="0" lang="es-CO" sz="1050" b="0" i="0" u="none" strike="noStrike" kern="1200" cap="none" spc="-5" normalizeH="0" baseline="0">
                <a:ln>
                  <a:noFill/>
                </a:ln>
                <a:solidFill>
                  <a:prstClr val="black"/>
                </a:solidFill>
                <a:effectLst/>
                <a:uLnTx/>
                <a:uFillTx/>
                <a:latin typeface="Calibri"/>
                <a:ea typeface="+mn-ea"/>
                <a:cs typeface="Calibri"/>
              </a:rPr>
              <a:t>Distrital</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96" name="object 96"/>
          <p:cNvSpPr/>
          <p:nvPr/>
        </p:nvSpPr>
        <p:spPr>
          <a:xfrm>
            <a:off x="2325623" y="415594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7" name="object 97"/>
          <p:cNvSpPr txBox="1"/>
          <p:nvPr/>
        </p:nvSpPr>
        <p:spPr>
          <a:xfrm>
            <a:off x="2481452" y="4173092"/>
            <a:ext cx="948690" cy="346710"/>
          </a:xfrm>
          <a:prstGeom prst="rect">
            <a:avLst/>
          </a:prstGeom>
        </p:spPr>
        <p:txBody>
          <a:bodyPr vert="horz" wrap="square" lIns="0" tIns="13335" rIns="0" bIns="0" rtlCol="0">
            <a:spAutoFit/>
          </a:bodyPr>
          <a:lstStyle/>
          <a:p>
            <a:pPr marL="353695" marR="5080" lvl="0" indent="-3416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5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Hacienda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89,2</a:t>
            </a:r>
          </a:p>
        </p:txBody>
      </p:sp>
      <p:sp>
        <p:nvSpPr>
          <p:cNvPr id="98" name="object 98"/>
          <p:cNvSpPr/>
          <p:nvPr/>
        </p:nvSpPr>
        <p:spPr>
          <a:xfrm>
            <a:off x="3648455" y="4602479"/>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9" name="object 99"/>
          <p:cNvSpPr txBox="1"/>
          <p:nvPr/>
        </p:nvSpPr>
        <p:spPr>
          <a:xfrm>
            <a:off x="3738498" y="4629403"/>
            <a:ext cx="1079500" cy="330200"/>
          </a:xfrm>
          <a:prstGeom prst="rect">
            <a:avLst/>
          </a:prstGeom>
        </p:spPr>
        <p:txBody>
          <a:bodyPr vert="horz" wrap="square" lIns="0" tIns="12065" rIns="0" bIns="0" rtlCol="0">
            <a:spAutoFit/>
          </a:bodyPr>
          <a:lstStyle/>
          <a:p>
            <a:pPr marL="426720" marR="5080" lvl="0" indent="-414655"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10" normalizeH="0" baseline="0">
                <a:ln>
                  <a:noFill/>
                </a:ln>
                <a:solidFill>
                  <a:prstClr val="black"/>
                </a:solidFill>
                <a:effectLst/>
                <a:uLnTx/>
                <a:uFillTx/>
                <a:latin typeface="Calibri"/>
                <a:ea typeface="+mn-ea"/>
                <a:cs typeface="Calibri"/>
              </a:rPr>
              <a:t>Sec. Des. </a:t>
            </a:r>
            <a:r>
              <a:rPr kumimoji="0" lang="es-CO" sz="1000" b="0" i="0" u="none" strike="noStrike" kern="1200" cap="none" spc="-5" normalizeH="0" baseline="0">
                <a:ln>
                  <a:noFill/>
                </a:ln>
                <a:solidFill>
                  <a:prstClr val="black"/>
                </a:solidFill>
                <a:effectLst/>
                <a:uLnTx/>
                <a:uFillTx/>
                <a:latin typeface="Calibri"/>
                <a:ea typeface="+mn-ea"/>
                <a:cs typeface="Calibri"/>
              </a:rPr>
              <a:t>Económico </a:t>
            </a:r>
            <a:r>
              <a:rPr kumimoji="0" lang="es-CO" sz="1000" b="0" i="0" u="none" strike="noStrike" kern="1200" cap="none" spc="-215"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85,0</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00" name="object 100"/>
          <p:cNvSpPr/>
          <p:nvPr/>
        </p:nvSpPr>
        <p:spPr>
          <a:xfrm>
            <a:off x="4969764"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1" name="object 101"/>
          <p:cNvSpPr txBox="1"/>
          <p:nvPr/>
        </p:nvSpPr>
        <p:spPr>
          <a:xfrm>
            <a:off x="5467603" y="5069839"/>
            <a:ext cx="264160" cy="346710"/>
          </a:xfrm>
          <a:prstGeom prst="rect">
            <a:avLst/>
          </a:prstGeom>
        </p:spPr>
        <p:txBody>
          <a:bodyPr vert="horz" wrap="square" lIns="0" tIns="13335" rIns="0" bIns="0" rtlCol="0">
            <a:spAutoFit/>
          </a:bodyPr>
          <a:lstStyle/>
          <a:p>
            <a:pPr marL="12700" marR="5080" lvl="0" indent="1968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IDU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91,5</a:t>
            </a:r>
          </a:p>
        </p:txBody>
      </p:sp>
      <p:sp>
        <p:nvSpPr>
          <p:cNvPr id="102" name="object 102"/>
          <p:cNvSpPr/>
          <p:nvPr/>
        </p:nvSpPr>
        <p:spPr>
          <a:xfrm>
            <a:off x="2325623" y="5951220"/>
            <a:ext cx="1260475" cy="394970"/>
          </a:xfrm>
          <a:custGeom>
            <a:avLst/>
            <a:gdLst/>
            <a:ahLst/>
            <a:cxnLst/>
            <a:rect l="l" t="t" r="r" b="b"/>
            <a:pathLst>
              <a:path w="1260475" h="394970">
                <a:moveTo>
                  <a:pt x="1260348" y="0"/>
                </a:moveTo>
                <a:lnTo>
                  <a:pt x="0" y="0"/>
                </a:lnTo>
                <a:lnTo>
                  <a:pt x="0" y="394715"/>
                </a:lnTo>
                <a:lnTo>
                  <a:pt x="1260348" y="394715"/>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3" name="object 103"/>
          <p:cNvSpPr txBox="1"/>
          <p:nvPr/>
        </p:nvSpPr>
        <p:spPr>
          <a:xfrm>
            <a:off x="2807589" y="5968085"/>
            <a:ext cx="297180" cy="346710"/>
          </a:xfrm>
          <a:prstGeom prst="rect">
            <a:avLst/>
          </a:prstGeom>
        </p:spPr>
        <p:txBody>
          <a:bodyPr vert="horz" wrap="square" lIns="0" tIns="13335" rIns="0" bIns="0" rtlCol="0">
            <a:spAutoFit/>
          </a:bodyPr>
          <a:lstStyle/>
          <a:p>
            <a:pPr marL="27940" marR="5080" lvl="0" indent="-1524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RD  90,2</a:t>
            </a:r>
          </a:p>
        </p:txBody>
      </p:sp>
      <p:sp>
        <p:nvSpPr>
          <p:cNvPr id="104" name="object 104"/>
          <p:cNvSpPr/>
          <p:nvPr/>
        </p:nvSpPr>
        <p:spPr>
          <a:xfrm>
            <a:off x="3648455" y="6397752"/>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5" name="object 105"/>
          <p:cNvSpPr txBox="1"/>
          <p:nvPr/>
        </p:nvSpPr>
        <p:spPr>
          <a:xfrm>
            <a:off x="3968622" y="6415532"/>
            <a:ext cx="618490" cy="346710"/>
          </a:xfrm>
          <a:prstGeom prst="rect">
            <a:avLst/>
          </a:prstGeom>
        </p:spPr>
        <p:txBody>
          <a:bodyPr vert="horz" wrap="square" lIns="0" tIns="13335" rIns="0" bIns="0" rtlCol="0">
            <a:spAutoFit/>
          </a:bodyPr>
          <a:lstStyle/>
          <a:p>
            <a:pPr marL="189230" marR="5080" lvl="0" indent="-1771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Su</a:t>
            </a:r>
            <a:r>
              <a:rPr kumimoji="0" lang="es-CO" sz="1050" b="0" i="0" u="none" strike="noStrike" kern="1200" cap="none" spc="-10" normalizeH="0" baseline="0">
                <a:ln>
                  <a:noFill/>
                </a:ln>
                <a:solidFill>
                  <a:srgbClr val="FFFFFF"/>
                </a:solidFill>
                <a:effectLst/>
                <a:uLnTx/>
                <a:uFillTx/>
                <a:latin typeface="Calibri"/>
                <a:ea typeface="+mn-ea"/>
                <a:cs typeface="Calibri"/>
              </a:rPr>
              <a:t>b</a:t>
            </a:r>
            <a:r>
              <a:rPr kumimoji="0" lang="es-CO" sz="1050" b="0" i="0" u="none" strike="noStrike" kern="1200" cap="none" spc="0" normalizeH="0" baseline="0">
                <a:ln>
                  <a:noFill/>
                </a:ln>
                <a:solidFill>
                  <a:srgbClr val="FFFFFF"/>
                </a:solidFill>
                <a:effectLst/>
                <a:uLnTx/>
                <a:uFillTx/>
                <a:latin typeface="Calibri"/>
                <a:ea typeface="+mn-ea"/>
                <a:cs typeface="Calibri"/>
              </a:rPr>
              <a:t>red</a:t>
            </a:r>
            <a:r>
              <a:rPr kumimoji="0" lang="es-CO" sz="1050" b="0" i="0" u="none" strike="noStrike" kern="1200" cap="none" spc="-1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Sur  </a:t>
            </a:r>
            <a:r>
              <a:rPr kumimoji="0" lang="es-CO" sz="1050" b="0" i="0" u="none" strike="noStrike" kern="1200" cap="none" spc="0" normalizeH="0" baseline="0">
                <a:ln>
                  <a:noFill/>
                </a:ln>
                <a:solidFill>
                  <a:srgbClr val="FFFFFF"/>
                </a:solidFill>
                <a:effectLst/>
                <a:uLnTx/>
                <a:uFillTx/>
                <a:latin typeface="Calibri"/>
                <a:ea typeface="+mn-ea"/>
                <a:cs typeface="Calibri"/>
              </a:rPr>
              <a:t>97,5</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06" name="object 106"/>
          <p:cNvSpPr/>
          <p:nvPr/>
        </p:nvSpPr>
        <p:spPr>
          <a:xfrm>
            <a:off x="4969764"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7" name="object 107"/>
          <p:cNvSpPr txBox="1"/>
          <p:nvPr/>
        </p:nvSpPr>
        <p:spPr>
          <a:xfrm>
            <a:off x="5162803" y="4171950"/>
            <a:ext cx="882015" cy="346710"/>
          </a:xfrm>
          <a:prstGeom prst="rect">
            <a:avLst/>
          </a:prstGeom>
        </p:spPr>
        <p:txBody>
          <a:bodyPr vert="horz" wrap="square" lIns="0" tIns="13335" rIns="0" bIns="0" rtlCol="0">
            <a:spAutoFit/>
          </a:bodyPr>
          <a:lstStyle/>
          <a:p>
            <a:pPr marL="329565" marR="5080" lvl="0" indent="-3175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prstClr val="black"/>
                </a:solidFill>
                <a:effectLst/>
                <a:uLnTx/>
                <a:uFillTx/>
                <a:latin typeface="Calibri"/>
                <a:ea typeface="+mn-ea"/>
                <a:cs typeface="Calibri"/>
              </a:rPr>
              <a:t>L</a:t>
            </a:r>
            <a:r>
              <a:rPr kumimoji="0" lang="es-CO" sz="1050" b="0" i="0" u="none" strike="noStrike" kern="1200" cap="none" spc="-55" normalizeH="0" baseline="0">
                <a:ln>
                  <a:noFill/>
                </a:ln>
                <a:solidFill>
                  <a:prstClr val="black"/>
                </a:solidFill>
                <a:effectLst/>
                <a:uLnTx/>
                <a:uFillTx/>
                <a:latin typeface="Calibri"/>
                <a:ea typeface="+mn-ea"/>
                <a:cs typeface="Calibri"/>
              </a:rPr>
              <a:t>ot</a:t>
            </a:r>
            <a:r>
              <a:rPr kumimoji="0" lang="es-CO" sz="1050" b="0" i="0" u="none" strike="noStrike" kern="1200" cap="none" spc="-45" normalizeH="0" baseline="0">
                <a:ln>
                  <a:noFill/>
                </a:ln>
                <a:solidFill>
                  <a:prstClr val="black"/>
                </a:solidFill>
                <a:effectLst/>
                <a:uLnTx/>
                <a:uFillTx/>
                <a:latin typeface="Calibri"/>
                <a:ea typeface="+mn-ea"/>
                <a:cs typeface="Calibri"/>
              </a:rPr>
              <a:t>er</a:t>
            </a:r>
            <a:r>
              <a:rPr kumimoji="0" lang="es-CO" sz="1050" b="0" i="0" u="none" strike="noStrike" kern="1200" cap="none" spc="-55" normalizeH="0" baseline="0">
                <a:ln>
                  <a:noFill/>
                </a:ln>
                <a:solidFill>
                  <a:prstClr val="black"/>
                </a:solidFill>
                <a:effectLst/>
                <a:uLnTx/>
                <a:uFillTx/>
                <a:latin typeface="Calibri"/>
                <a:ea typeface="+mn-ea"/>
                <a:cs typeface="Calibri"/>
              </a:rPr>
              <a:t>í</a:t>
            </a:r>
            <a:r>
              <a:rPr kumimoji="0" lang="es-CO" sz="1050" b="0" i="0" u="none" strike="noStrike" kern="1200" cap="none" spc="90" normalizeH="0" baseline="0">
                <a:ln>
                  <a:noFill/>
                </a:ln>
                <a:solidFill>
                  <a:prstClr val="black"/>
                </a:solidFill>
                <a:effectLst/>
                <a:uLnTx/>
                <a:uFillTx/>
                <a:latin typeface="Calibri"/>
                <a:ea typeface="+mn-ea"/>
                <a:cs typeface="Calibri"/>
              </a:rPr>
              <a:t>a</a:t>
            </a:r>
            <a:r>
              <a:rPr kumimoji="0" lang="es-CO" sz="1050" b="0" i="0" u="none" strike="noStrike" kern="1200" cap="none" spc="-5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e</a:t>
            </a:r>
            <a:r>
              <a:rPr kumimoji="0" lang="es-CO" sz="1050" b="0" i="0" u="none" strike="noStrike" kern="1200" cap="none" spc="-105" normalizeH="0" baseline="0">
                <a:ln>
                  <a:noFill/>
                </a:ln>
                <a:solidFill>
                  <a:prstClr val="black"/>
                </a:solidFill>
                <a:effectLst/>
                <a:uLnTx/>
                <a:uFillTx/>
                <a:latin typeface="Calibri"/>
                <a:ea typeface="+mn-ea"/>
                <a:cs typeface="Calibri"/>
              </a:rPr>
              <a:t> </a:t>
            </a:r>
            <a:r>
              <a:rPr kumimoji="0" lang="es-CO" sz="1050" b="0" i="0" u="none" strike="noStrike" kern="1200" cap="none" spc="-50" normalizeH="0" baseline="0">
                <a:ln>
                  <a:noFill/>
                </a:ln>
                <a:solidFill>
                  <a:prstClr val="black"/>
                </a:solidFill>
                <a:effectLst/>
                <a:uLnTx/>
                <a:uFillTx/>
                <a:latin typeface="Calibri"/>
                <a:ea typeface="+mn-ea"/>
                <a:cs typeface="Calibri"/>
              </a:rPr>
              <a:t>B</a:t>
            </a:r>
            <a:r>
              <a:rPr kumimoji="0" lang="es-CO" sz="1050" b="0" i="0" u="none" strike="noStrike" kern="1200" cap="none" spc="-55" normalizeH="0" baseline="0">
                <a:ln>
                  <a:noFill/>
                </a:ln>
                <a:solidFill>
                  <a:prstClr val="black"/>
                </a:solidFill>
                <a:effectLst/>
                <a:uLnTx/>
                <a:uFillTx/>
                <a:latin typeface="Calibri"/>
                <a:ea typeface="+mn-ea"/>
                <a:cs typeface="Calibri"/>
              </a:rPr>
              <a:t>ogot</a:t>
            </a:r>
            <a:r>
              <a:rPr kumimoji="0" lang="es-CO" sz="1050" b="0" i="0" u="none" strike="noStrike" kern="1200" cap="none" spc="0" normalizeH="0" baseline="0">
                <a:ln>
                  <a:noFill/>
                </a:ln>
                <a:solidFill>
                  <a:prstClr val="black"/>
                </a:solidFill>
                <a:effectLst/>
                <a:uLnTx/>
                <a:uFillTx/>
                <a:latin typeface="Calibri"/>
                <a:ea typeface="+mn-ea"/>
                <a:cs typeface="Calibri"/>
              </a:rPr>
              <a:t>á  </a:t>
            </a:r>
            <a:r>
              <a:rPr kumimoji="0" lang="es-CO" sz="1050" b="0" i="0" u="none" strike="noStrike" kern="1200" cap="none" spc="-35" normalizeH="0" baseline="0">
                <a:ln>
                  <a:noFill/>
                </a:ln>
                <a:solidFill>
                  <a:prstClr val="black"/>
                </a:solidFill>
                <a:effectLst/>
                <a:uLnTx/>
                <a:uFillTx/>
                <a:latin typeface="Calibri"/>
                <a:ea typeface="+mn-ea"/>
                <a:cs typeface="Calibri"/>
              </a:rPr>
              <a:t>79,8</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08" name="object 108"/>
          <p:cNvSpPr/>
          <p:nvPr/>
        </p:nvSpPr>
        <p:spPr>
          <a:xfrm>
            <a:off x="4969764"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9" name="object 109"/>
          <p:cNvSpPr txBox="1"/>
          <p:nvPr/>
        </p:nvSpPr>
        <p:spPr>
          <a:xfrm>
            <a:off x="5150611" y="4701032"/>
            <a:ext cx="90106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Invest</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In</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Bogotá</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10" name="object 110"/>
          <p:cNvSpPr/>
          <p:nvPr/>
        </p:nvSpPr>
        <p:spPr>
          <a:xfrm>
            <a:off x="6292596" y="5052059"/>
            <a:ext cx="1079500" cy="396240"/>
          </a:xfrm>
          <a:custGeom>
            <a:avLst/>
            <a:gdLst/>
            <a:ahLst/>
            <a:cxnLst/>
            <a:rect l="l" t="t" r="r" b="b"/>
            <a:pathLst>
              <a:path w="1079500" h="396239">
                <a:moveTo>
                  <a:pt x="1078992" y="0"/>
                </a:moveTo>
                <a:lnTo>
                  <a:pt x="0" y="0"/>
                </a:lnTo>
                <a:lnTo>
                  <a:pt x="0" y="396239"/>
                </a:lnTo>
                <a:lnTo>
                  <a:pt x="1078992" y="396239"/>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1" name="object 111"/>
          <p:cNvSpPr txBox="1"/>
          <p:nvPr/>
        </p:nvSpPr>
        <p:spPr>
          <a:xfrm>
            <a:off x="6379590" y="5069585"/>
            <a:ext cx="906780" cy="346710"/>
          </a:xfrm>
          <a:prstGeom prst="rect">
            <a:avLst/>
          </a:prstGeom>
        </p:spPr>
        <p:txBody>
          <a:bodyPr vert="horz" wrap="square" lIns="0" tIns="13335" rIns="0" bIns="0" rtlCol="0">
            <a:spAutoFit/>
          </a:bodyPr>
          <a:lstStyle/>
          <a:p>
            <a:pPr marL="334010" marR="5080" lvl="0" indent="-3219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Mtto</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Vial</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UMV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87,3</a:t>
            </a:r>
          </a:p>
        </p:txBody>
      </p:sp>
      <p:sp>
        <p:nvSpPr>
          <p:cNvPr id="112" name="object 112"/>
          <p:cNvSpPr/>
          <p:nvPr/>
        </p:nvSpPr>
        <p:spPr>
          <a:xfrm>
            <a:off x="4969764"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3" name="object 113"/>
          <p:cNvSpPr txBox="1"/>
          <p:nvPr/>
        </p:nvSpPr>
        <p:spPr>
          <a:xfrm>
            <a:off x="5385308" y="5967780"/>
            <a:ext cx="429895" cy="346710"/>
          </a:xfrm>
          <a:prstGeom prst="rect">
            <a:avLst/>
          </a:prstGeom>
        </p:spPr>
        <p:txBody>
          <a:bodyPr vert="horz" wrap="square" lIns="0" tIns="13335" rIns="0" bIns="0" rtlCol="0">
            <a:spAutoFit/>
          </a:bodyPr>
          <a:lstStyle/>
          <a:p>
            <a:pPr marL="94615" marR="5080" lvl="0" indent="-8255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Ar</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es  86,5</a:t>
            </a:r>
          </a:p>
        </p:txBody>
      </p:sp>
      <p:sp>
        <p:nvSpPr>
          <p:cNvPr id="114" name="object 114"/>
          <p:cNvSpPr/>
          <p:nvPr/>
        </p:nvSpPr>
        <p:spPr>
          <a:xfrm>
            <a:off x="4969764"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5" name="object 115"/>
          <p:cNvSpPr txBox="1"/>
          <p:nvPr/>
        </p:nvSpPr>
        <p:spPr>
          <a:xfrm>
            <a:off x="5075935" y="6416751"/>
            <a:ext cx="1047750" cy="346710"/>
          </a:xfrm>
          <a:prstGeom prst="rect">
            <a:avLst/>
          </a:prstGeom>
        </p:spPr>
        <p:txBody>
          <a:bodyPr vert="horz" wrap="square" lIns="0" tIns="13335" rIns="0" bIns="0" rtlCol="0">
            <a:spAutoFit/>
          </a:bodyPr>
          <a:lstStyle/>
          <a:p>
            <a:pPr marL="403860" marR="5080" lvl="0" indent="-39179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FFFFFF"/>
                </a:solidFill>
                <a:effectLst/>
                <a:uLnTx/>
                <a:uFillTx/>
                <a:latin typeface="Calibri"/>
                <a:ea typeface="+mn-ea"/>
                <a:cs typeface="Calibri"/>
              </a:rPr>
              <a:t>Sub.</a:t>
            </a:r>
            <a:r>
              <a:rPr kumimoji="0" lang="es-CO" sz="1050" b="0" i="0" u="none" strike="noStrike" kern="1200" cap="none" spc="-30"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Sur</a:t>
            </a:r>
            <a:r>
              <a:rPr kumimoji="0" lang="es-CO" sz="1050" b="0" i="0" u="none" strike="noStrike" kern="1200" cap="none" spc="-3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Occidente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96,1</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16" name="object 116"/>
          <p:cNvSpPr/>
          <p:nvPr/>
        </p:nvSpPr>
        <p:spPr>
          <a:xfrm>
            <a:off x="3648455"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5382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7" name="object 117"/>
          <p:cNvSpPr txBox="1"/>
          <p:nvPr/>
        </p:nvSpPr>
        <p:spPr>
          <a:xfrm>
            <a:off x="3804030" y="5069204"/>
            <a:ext cx="948055" cy="346710"/>
          </a:xfrm>
          <a:prstGeom prst="rect">
            <a:avLst/>
          </a:prstGeom>
        </p:spPr>
        <p:txBody>
          <a:bodyPr vert="horz" wrap="square" lIns="0" tIns="13335" rIns="0" bIns="0" rtlCol="0">
            <a:spAutoFit/>
          </a:bodyPr>
          <a:lstStyle/>
          <a:p>
            <a:pPr marL="353695" marR="5080" lvl="0" indent="-3416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srgbClr val="FFFFFF"/>
                </a:solidFill>
                <a:effectLst/>
                <a:uLnTx/>
                <a:uFillTx/>
                <a:latin typeface="Calibri"/>
                <a:ea typeface="+mn-ea"/>
                <a:cs typeface="Calibri"/>
              </a:rPr>
              <a:t>Metro</a:t>
            </a:r>
            <a:r>
              <a:rPr kumimoji="0" lang="es-CO" sz="1050" b="0" i="0" u="none" strike="noStrike" kern="1200" cap="none" spc="-50"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de</a:t>
            </a:r>
            <a:r>
              <a:rPr kumimoji="0" lang="es-CO" sz="1050" b="0" i="0" u="none" strike="noStrike" kern="1200" cap="none" spc="-45" normalizeH="0" baseline="0">
                <a:ln>
                  <a:noFill/>
                </a:ln>
                <a:solidFill>
                  <a:srgbClr val="FFFFFF"/>
                </a:solidFill>
                <a:effectLst/>
                <a:uLnTx/>
                <a:uFillTx/>
                <a:latin typeface="Calibri"/>
                <a:ea typeface="+mn-ea"/>
                <a:cs typeface="Calibri"/>
              </a:rPr>
              <a:t> </a:t>
            </a:r>
            <a:r>
              <a:rPr kumimoji="0" lang="es-CO" sz="1050" b="0" i="0" u="none" strike="noStrike" kern="1200" cap="none" spc="-5" normalizeH="0" baseline="0">
                <a:ln>
                  <a:noFill/>
                </a:ln>
                <a:solidFill>
                  <a:srgbClr val="FFFFFF"/>
                </a:solidFill>
                <a:effectLst/>
                <a:uLnTx/>
                <a:uFillTx/>
                <a:latin typeface="Calibri"/>
                <a:ea typeface="+mn-ea"/>
                <a:cs typeface="Calibri"/>
              </a:rPr>
              <a:t>Bogotá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0" normalizeH="0" baseline="0">
                <a:ln>
                  <a:noFill/>
                </a:ln>
                <a:solidFill>
                  <a:srgbClr val="FFFFFF"/>
                </a:solidFill>
                <a:effectLst/>
                <a:uLnTx/>
                <a:uFillTx/>
                <a:latin typeface="Calibri"/>
                <a:ea typeface="+mn-ea"/>
                <a:cs typeface="Calibri"/>
              </a:rPr>
              <a:t>97,1</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18" name="object 118"/>
          <p:cNvSpPr/>
          <p:nvPr/>
        </p:nvSpPr>
        <p:spPr>
          <a:xfrm>
            <a:off x="3648455"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9" name="object 119"/>
          <p:cNvSpPr txBox="1"/>
          <p:nvPr/>
        </p:nvSpPr>
        <p:spPr>
          <a:xfrm>
            <a:off x="4110354" y="5966561"/>
            <a:ext cx="334645"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F</a:t>
            </a: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0" normalizeH="0" baseline="0">
                <a:ln>
                  <a:noFill/>
                </a:ln>
                <a:solidFill>
                  <a:prstClr val="black"/>
                </a:solidFill>
                <a:effectLst/>
                <a:uLnTx/>
                <a:uFillTx/>
                <a:latin typeface="Calibri"/>
                <a:ea typeface="+mn-ea"/>
                <a:cs typeface="Calibri"/>
              </a:rPr>
              <a:t>GA</a:t>
            </a:r>
          </a:p>
          <a:p>
            <a:pPr marL="47625"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89,0</a:t>
            </a:r>
          </a:p>
        </p:txBody>
      </p:sp>
      <p:sp>
        <p:nvSpPr>
          <p:cNvPr id="120" name="object 120"/>
          <p:cNvSpPr/>
          <p:nvPr/>
        </p:nvSpPr>
        <p:spPr>
          <a:xfrm>
            <a:off x="6288023" y="6388608"/>
            <a:ext cx="1117600" cy="396240"/>
          </a:xfrm>
          <a:custGeom>
            <a:avLst/>
            <a:gdLst/>
            <a:ahLst/>
            <a:cxnLst/>
            <a:rect l="l" t="t" r="r" b="b"/>
            <a:pathLst>
              <a:path w="1117600" h="396240">
                <a:moveTo>
                  <a:pt x="1117092" y="0"/>
                </a:moveTo>
                <a:lnTo>
                  <a:pt x="0" y="0"/>
                </a:lnTo>
                <a:lnTo>
                  <a:pt x="0" y="396239"/>
                </a:lnTo>
                <a:lnTo>
                  <a:pt x="1117092" y="396239"/>
                </a:lnTo>
                <a:lnTo>
                  <a:pt x="11170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1" name="object 121"/>
          <p:cNvSpPr txBox="1"/>
          <p:nvPr/>
        </p:nvSpPr>
        <p:spPr>
          <a:xfrm>
            <a:off x="6454266" y="6406388"/>
            <a:ext cx="785495" cy="346710"/>
          </a:xfrm>
          <a:prstGeom prst="rect">
            <a:avLst/>
          </a:prstGeom>
        </p:spPr>
        <p:txBody>
          <a:bodyPr vert="horz" wrap="square" lIns="0" tIns="13335" rIns="0" bIns="0" rtlCol="0">
            <a:spAutoFit/>
          </a:bodyPr>
          <a:lstStyle/>
          <a:p>
            <a:pPr marL="273050" marR="5080" lvl="0" indent="-26098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Subred</a:t>
            </a:r>
            <a:r>
              <a:rPr kumimoji="0" lang="es-CO" sz="1050" b="0" i="0" u="none" strike="noStrike" kern="1200" cap="none" spc="18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Norte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82,6</a:t>
            </a:r>
          </a:p>
        </p:txBody>
      </p:sp>
      <p:sp>
        <p:nvSpPr>
          <p:cNvPr id="122" name="object 122"/>
          <p:cNvSpPr/>
          <p:nvPr/>
        </p:nvSpPr>
        <p:spPr>
          <a:xfrm>
            <a:off x="7434071" y="5052059"/>
            <a:ext cx="1115695" cy="396240"/>
          </a:xfrm>
          <a:custGeom>
            <a:avLst/>
            <a:gdLst/>
            <a:ahLst/>
            <a:cxnLst/>
            <a:rect l="l" t="t" r="r" b="b"/>
            <a:pathLst>
              <a:path w="1115695" h="396239">
                <a:moveTo>
                  <a:pt x="1115568" y="0"/>
                </a:moveTo>
                <a:lnTo>
                  <a:pt x="0" y="0"/>
                </a:lnTo>
                <a:lnTo>
                  <a:pt x="0" y="396239"/>
                </a:lnTo>
                <a:lnTo>
                  <a:pt x="1115568" y="396239"/>
                </a:lnTo>
                <a:lnTo>
                  <a:pt x="111556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3" name="object 123"/>
          <p:cNvSpPr txBox="1"/>
          <p:nvPr/>
        </p:nvSpPr>
        <p:spPr>
          <a:xfrm>
            <a:off x="7538973" y="5069204"/>
            <a:ext cx="908050" cy="346710"/>
          </a:xfrm>
          <a:prstGeom prst="rect">
            <a:avLst/>
          </a:prstGeom>
        </p:spPr>
        <p:txBody>
          <a:bodyPr vert="horz" wrap="square" lIns="0" tIns="13335" rIns="0" bIns="0" rtlCol="0">
            <a:spAutoFit/>
          </a:bodyPr>
          <a:lstStyle/>
          <a:p>
            <a:pPr marL="12700" marR="5080" lvl="0" indent="1187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Terminal </a:t>
            </a:r>
            <a:r>
              <a:rPr kumimoji="0" lang="es-CO" sz="1050" b="0" i="0" u="none" strike="noStrike" kern="1200" cap="none" spc="-5" normalizeH="0" baseline="0">
                <a:ln>
                  <a:noFill/>
                </a:ln>
                <a:solidFill>
                  <a:prstClr val="black"/>
                </a:solidFill>
                <a:effectLst/>
                <a:uLnTx/>
                <a:uFillTx/>
                <a:latin typeface="Calibri"/>
                <a:ea typeface="+mn-ea"/>
                <a:cs typeface="Calibri"/>
              </a:rPr>
              <a:t>de </a:t>
            </a:r>
            <a:r>
              <a:rPr kumimoji="0" lang="es-CO" sz="1050" b="0" i="0" u="none" strike="noStrike" kern="1200" cap="none" spc="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ra</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10" normalizeH="0" baseline="0">
                <a:ln>
                  <a:noFill/>
                </a:ln>
                <a:solidFill>
                  <a:prstClr val="black"/>
                </a:solidFill>
                <a:effectLst/>
                <a:uLnTx/>
                <a:uFillTx/>
                <a:latin typeface="Calibri"/>
                <a:ea typeface="+mn-ea"/>
                <a:cs typeface="Calibri"/>
              </a:rPr>
              <a:t>s</a:t>
            </a:r>
            <a:r>
              <a:rPr kumimoji="0" lang="es-CO" sz="1050" b="0" i="0" u="none" strike="noStrike" kern="1200" cap="none" spc="-5" normalizeH="0" baseline="0">
                <a:ln>
                  <a:noFill/>
                </a:ln>
                <a:solidFill>
                  <a:prstClr val="black"/>
                </a:solidFill>
                <a:effectLst/>
                <a:uLnTx/>
                <a:uFillTx/>
                <a:latin typeface="Calibri"/>
                <a:ea typeface="+mn-ea"/>
                <a:cs typeface="Calibri"/>
              </a:rPr>
              <a:t>p</a:t>
            </a:r>
            <a:r>
              <a:rPr kumimoji="0" lang="es-CO" sz="1050" b="0" i="0" u="none" strike="noStrike" kern="1200" cap="none" spc="-10" normalizeH="0" baseline="0">
                <a:ln>
                  <a:noFill/>
                </a:ln>
                <a:solidFill>
                  <a:prstClr val="black"/>
                </a:solidFill>
                <a:effectLst/>
                <a:uLnTx/>
                <a:uFillTx/>
                <a:latin typeface="Calibri"/>
                <a:ea typeface="+mn-ea"/>
                <a:cs typeface="Calibri"/>
              </a:rPr>
              <a:t>o</a:t>
            </a:r>
            <a:r>
              <a:rPr kumimoji="0" lang="es-CO" sz="1050" b="0" i="0" u="none" strike="noStrike" kern="1200" cap="none" spc="0" normalizeH="0" baseline="0">
                <a:ln>
                  <a:noFill/>
                </a:ln>
                <a:solidFill>
                  <a:prstClr val="black"/>
                </a:solidFill>
                <a:effectLst/>
                <a:uLnTx/>
                <a:uFillTx/>
                <a:latin typeface="Calibri"/>
                <a:ea typeface="+mn-ea"/>
                <a:cs typeface="Calibri"/>
              </a:rPr>
              <a:t>r</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es</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S.A.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24" name="object 124"/>
          <p:cNvSpPr/>
          <p:nvPr/>
        </p:nvSpPr>
        <p:spPr>
          <a:xfrm>
            <a:off x="6292596" y="5949696"/>
            <a:ext cx="1079500" cy="396240"/>
          </a:xfrm>
          <a:custGeom>
            <a:avLst/>
            <a:gdLst/>
            <a:ahLst/>
            <a:cxnLst/>
            <a:rect l="l" t="t" r="r" b="b"/>
            <a:pathLst>
              <a:path w="1079500" h="396239">
                <a:moveTo>
                  <a:pt x="1078992" y="0"/>
                </a:moveTo>
                <a:lnTo>
                  <a:pt x="0" y="0"/>
                </a:lnTo>
                <a:lnTo>
                  <a:pt x="0" y="396239"/>
                </a:lnTo>
                <a:lnTo>
                  <a:pt x="1078992" y="396239"/>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5" name="object 125"/>
          <p:cNvSpPr txBox="1"/>
          <p:nvPr/>
        </p:nvSpPr>
        <p:spPr>
          <a:xfrm>
            <a:off x="6467983" y="5967780"/>
            <a:ext cx="730250" cy="346710"/>
          </a:xfrm>
          <a:prstGeom prst="rect">
            <a:avLst/>
          </a:prstGeom>
        </p:spPr>
        <p:txBody>
          <a:bodyPr vert="horz" wrap="square" lIns="0" tIns="13335" rIns="0" bIns="0" rtlCol="0">
            <a:spAutoFit/>
          </a:bodyPr>
          <a:lstStyle/>
          <a:p>
            <a:pPr marL="245745" marR="5080" lvl="0" indent="-233679"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Can</a:t>
            </a:r>
            <a:r>
              <a:rPr kumimoji="0" lang="es-CO" sz="1050" b="0" i="0" u="none" strike="noStrike" kern="1200" cap="none" spc="-10" normalizeH="0" baseline="0">
                <a:ln>
                  <a:noFill/>
                </a:ln>
                <a:solidFill>
                  <a:prstClr val="black"/>
                </a:solidFill>
                <a:effectLst/>
                <a:uLnTx/>
                <a:uFillTx/>
                <a:latin typeface="Calibri"/>
                <a:ea typeface="+mn-ea"/>
                <a:cs typeface="Calibri"/>
              </a:rPr>
              <a:t>a</a:t>
            </a:r>
            <a:r>
              <a:rPr kumimoji="0" lang="es-CO" sz="1050" b="0" i="0" u="none" strike="noStrike" kern="1200" cap="none" spc="0" normalizeH="0" baseline="0">
                <a:ln>
                  <a:noFill/>
                </a:ln>
                <a:solidFill>
                  <a:prstClr val="black"/>
                </a:solidFill>
                <a:effectLst/>
                <a:uLnTx/>
                <a:uFillTx/>
                <a:latin typeface="Calibri"/>
                <a:ea typeface="+mn-ea"/>
                <a:cs typeface="Calibri"/>
              </a:rPr>
              <a:t>l</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Cap</a:t>
            </a:r>
            <a:r>
              <a:rPr kumimoji="0" lang="es-CO" sz="1050" b="0" i="0" u="none" strike="noStrike" kern="1200" cap="none" spc="-10" normalizeH="0" baseline="0">
                <a:ln>
                  <a:noFill/>
                </a:ln>
                <a:solidFill>
                  <a:prstClr val="black"/>
                </a:solidFill>
                <a:effectLst/>
                <a:uLnTx/>
                <a:uFillTx/>
                <a:latin typeface="Calibri"/>
                <a:ea typeface="+mn-ea"/>
                <a:cs typeface="Calibri"/>
              </a:rPr>
              <a:t>it</a:t>
            </a:r>
            <a:r>
              <a:rPr kumimoji="0" lang="es-CO" sz="1050" b="0" i="0" u="none" strike="noStrike" kern="1200" cap="none" spc="0" normalizeH="0" baseline="0">
                <a:ln>
                  <a:noFill/>
                </a:ln>
                <a:solidFill>
                  <a:prstClr val="black"/>
                </a:solidFill>
                <a:effectLst/>
                <a:uLnTx/>
                <a:uFillTx/>
                <a:latin typeface="Calibri"/>
                <a:ea typeface="+mn-ea"/>
                <a:cs typeface="Calibri"/>
              </a:rPr>
              <a:t>al  83,7</a:t>
            </a:r>
          </a:p>
        </p:txBody>
      </p:sp>
      <p:sp>
        <p:nvSpPr>
          <p:cNvPr id="126" name="object 126"/>
          <p:cNvSpPr/>
          <p:nvPr/>
        </p:nvSpPr>
        <p:spPr>
          <a:xfrm>
            <a:off x="7469123" y="6399276"/>
            <a:ext cx="1080770" cy="396240"/>
          </a:xfrm>
          <a:custGeom>
            <a:avLst/>
            <a:gdLst/>
            <a:ahLst/>
            <a:cxnLst/>
            <a:rect l="l" t="t" r="r" b="b"/>
            <a:pathLst>
              <a:path w="1080770" h="396240">
                <a:moveTo>
                  <a:pt x="1080516" y="0"/>
                </a:moveTo>
                <a:lnTo>
                  <a:pt x="0" y="0"/>
                </a:lnTo>
                <a:lnTo>
                  <a:pt x="0" y="396240"/>
                </a:lnTo>
                <a:lnTo>
                  <a:pt x="1080516" y="396240"/>
                </a:lnTo>
                <a:lnTo>
                  <a:pt x="1080516"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7" name="object 127"/>
          <p:cNvSpPr txBox="1"/>
          <p:nvPr/>
        </p:nvSpPr>
        <p:spPr>
          <a:xfrm>
            <a:off x="7648447" y="6416751"/>
            <a:ext cx="725805" cy="346710"/>
          </a:xfrm>
          <a:prstGeom prst="rect">
            <a:avLst/>
          </a:prstGeom>
        </p:spPr>
        <p:txBody>
          <a:bodyPr vert="horz" wrap="square" lIns="0" tIns="13335" rIns="0" bIns="0" rtlCol="0">
            <a:spAutoFit/>
          </a:bodyPr>
          <a:lstStyle/>
          <a:p>
            <a:pPr marL="242570" marR="5080" lvl="0" indent="-230504"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Cap</a:t>
            </a:r>
            <a:r>
              <a:rPr kumimoji="0" lang="es-CO" sz="1050" b="0" i="0" u="none" strike="noStrike" kern="1200" cap="none" spc="-10" normalizeH="0" baseline="0">
                <a:ln>
                  <a:noFill/>
                </a:ln>
                <a:solidFill>
                  <a:prstClr val="black"/>
                </a:solidFill>
                <a:effectLst/>
                <a:uLnTx/>
                <a:uFillTx/>
                <a:latin typeface="Calibri"/>
                <a:ea typeface="+mn-ea"/>
                <a:cs typeface="Calibri"/>
              </a:rPr>
              <a:t>it</a:t>
            </a:r>
            <a:r>
              <a:rPr kumimoji="0" lang="es-CO" sz="1050" b="0" i="0" u="none" strike="noStrike" kern="1200" cap="none" spc="0" normalizeH="0" baseline="0">
                <a:ln>
                  <a:noFill/>
                </a:ln>
                <a:solidFill>
                  <a:prstClr val="black"/>
                </a:solidFill>
                <a:effectLst/>
                <a:uLnTx/>
                <a:uFillTx/>
                <a:latin typeface="Calibri"/>
                <a:ea typeface="+mn-ea"/>
                <a:cs typeface="Calibri"/>
              </a:rPr>
              <a:t>al</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a</a:t>
            </a:r>
            <a:r>
              <a:rPr kumimoji="0" lang="es-CO" sz="1050" b="0" i="0" u="none" strike="noStrike" kern="1200" cap="none" spc="-5" normalizeH="0" baseline="0">
                <a:ln>
                  <a:noFill/>
                </a:ln>
                <a:solidFill>
                  <a:prstClr val="black"/>
                </a:solidFill>
                <a:effectLst/>
                <a:uLnTx/>
                <a:uFillTx/>
                <a:latin typeface="Calibri"/>
                <a:ea typeface="+mn-ea"/>
                <a:cs typeface="Calibri"/>
              </a:rPr>
              <a:t>lud  </a:t>
            </a:r>
            <a:r>
              <a:rPr kumimoji="0" lang="es-CO" sz="1050" b="0" i="0" u="none" strike="noStrike" kern="1200" cap="none" spc="0" normalizeH="0" baseline="0">
                <a:ln>
                  <a:noFill/>
                </a:ln>
                <a:solidFill>
                  <a:prstClr val="black"/>
                </a:solidFill>
                <a:effectLst/>
                <a:uLnTx/>
                <a:uFillTx/>
                <a:latin typeface="Calibri"/>
                <a:ea typeface="+mn-ea"/>
                <a:cs typeface="Calibri"/>
              </a:rPr>
              <a:t>82,3</a:t>
            </a:r>
          </a:p>
        </p:txBody>
      </p:sp>
      <p:sp>
        <p:nvSpPr>
          <p:cNvPr id="128" name="object 128"/>
          <p:cNvSpPr/>
          <p:nvPr/>
        </p:nvSpPr>
        <p:spPr>
          <a:xfrm>
            <a:off x="8609076" y="6399276"/>
            <a:ext cx="1117600" cy="396240"/>
          </a:xfrm>
          <a:custGeom>
            <a:avLst/>
            <a:gdLst/>
            <a:ahLst/>
            <a:cxnLst/>
            <a:rect l="l" t="t" r="r" b="b"/>
            <a:pathLst>
              <a:path w="1117600" h="396240">
                <a:moveTo>
                  <a:pt x="1117092" y="0"/>
                </a:moveTo>
                <a:lnTo>
                  <a:pt x="0" y="0"/>
                </a:lnTo>
                <a:lnTo>
                  <a:pt x="0" y="396240"/>
                </a:lnTo>
                <a:lnTo>
                  <a:pt x="1117092" y="396240"/>
                </a:lnTo>
                <a:lnTo>
                  <a:pt x="111709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9" name="object 129"/>
          <p:cNvSpPr txBox="1"/>
          <p:nvPr/>
        </p:nvSpPr>
        <p:spPr>
          <a:xfrm>
            <a:off x="8697594" y="6336893"/>
            <a:ext cx="941705" cy="506730"/>
          </a:xfrm>
          <a:prstGeom prst="rect">
            <a:avLst/>
          </a:prstGeom>
        </p:spPr>
        <p:txBody>
          <a:bodyPr vert="horz" wrap="square" lIns="0" tIns="13335" rIns="0" bIns="0" rtlCol="0">
            <a:spAutoFit/>
          </a:bodyPr>
          <a:lstStyle/>
          <a:p>
            <a:pPr marL="12065" marR="5080" lvl="0" indent="-127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srgbClr val="404040"/>
                </a:solidFill>
                <a:effectLst/>
                <a:uLnTx/>
                <a:uFillTx/>
                <a:latin typeface="Calibri"/>
                <a:ea typeface="+mn-ea"/>
                <a:cs typeface="Calibri"/>
              </a:rPr>
              <a:t>Fondo </a:t>
            </a:r>
            <a:r>
              <a:rPr kumimoji="0" lang="es-CO" sz="1050" b="0" i="0" u="none" strike="noStrike" kern="1200" cap="none" spc="0" normalizeH="0" baseline="0">
                <a:ln>
                  <a:noFill/>
                </a:ln>
                <a:solidFill>
                  <a:srgbClr val="404040"/>
                </a:solidFill>
                <a:effectLst/>
                <a:uLnTx/>
                <a:uFillTx/>
                <a:latin typeface="Calibri"/>
                <a:ea typeface="+mn-ea"/>
                <a:cs typeface="Calibri"/>
              </a:rPr>
              <a:t> Financiero </a:t>
            </a:r>
            <a:r>
              <a:rPr kumimoji="0" lang="es-CO" sz="1050" b="0" i="0" u="none" strike="noStrike" kern="1200" cap="none" spc="5" normalizeH="0" baseline="0">
                <a:ln>
                  <a:noFill/>
                </a:ln>
                <a:solidFill>
                  <a:srgbClr val="404040"/>
                </a:solidFill>
                <a:effectLst/>
                <a:uLnTx/>
                <a:uFillTx/>
                <a:latin typeface="Calibri"/>
                <a:ea typeface="+mn-ea"/>
                <a:cs typeface="Calibri"/>
              </a:rPr>
              <a:t> </a:t>
            </a:r>
            <a:r>
              <a:rPr kumimoji="0" lang="es-CO" sz="1050" b="0" i="0" u="none" strike="noStrike" kern="1200" cap="none" spc="-5" normalizeH="0" baseline="0">
                <a:ln>
                  <a:noFill/>
                </a:ln>
                <a:solidFill>
                  <a:srgbClr val="404040"/>
                </a:solidFill>
                <a:effectLst/>
                <a:uLnTx/>
                <a:uFillTx/>
                <a:latin typeface="Calibri"/>
                <a:ea typeface="+mn-ea"/>
                <a:cs typeface="Calibri"/>
              </a:rPr>
              <a:t>Distrital</a:t>
            </a:r>
            <a:r>
              <a:rPr kumimoji="0" lang="es-CO" sz="1050" b="0" i="0" u="none" strike="noStrike" kern="1200" cap="none" spc="-45" normalizeH="0" baseline="0">
                <a:ln>
                  <a:noFill/>
                </a:ln>
                <a:solidFill>
                  <a:srgbClr val="404040"/>
                </a:solidFill>
                <a:effectLst/>
                <a:uLnTx/>
                <a:uFillTx/>
                <a:latin typeface="Calibri"/>
                <a:ea typeface="+mn-ea"/>
                <a:cs typeface="Calibri"/>
              </a:rPr>
              <a:t> </a:t>
            </a:r>
            <a:r>
              <a:rPr kumimoji="0" lang="es-CO" sz="1050" b="0" i="0" u="none" strike="noStrike" kern="1200" cap="none" spc="0" normalizeH="0" baseline="0">
                <a:ln>
                  <a:noFill/>
                </a:ln>
                <a:solidFill>
                  <a:srgbClr val="404040"/>
                </a:solidFill>
                <a:effectLst/>
                <a:uLnTx/>
                <a:uFillTx/>
                <a:latin typeface="Calibri"/>
                <a:ea typeface="+mn-ea"/>
                <a:cs typeface="Calibri"/>
              </a:rPr>
              <a:t>de</a:t>
            </a:r>
            <a:r>
              <a:rPr kumimoji="0" lang="es-CO" sz="1050" b="0" i="0" u="none" strike="noStrike" kern="1200" cap="none" spc="-40" normalizeH="0" baseline="0">
                <a:ln>
                  <a:noFill/>
                </a:ln>
                <a:solidFill>
                  <a:srgbClr val="404040"/>
                </a:solidFill>
                <a:effectLst/>
                <a:uLnTx/>
                <a:uFillTx/>
                <a:latin typeface="Calibri"/>
                <a:ea typeface="+mn-ea"/>
                <a:cs typeface="Calibri"/>
              </a:rPr>
              <a:t> </a:t>
            </a:r>
            <a:r>
              <a:rPr kumimoji="0" lang="es-CO" sz="1050" b="0" i="0" u="none" strike="noStrike" kern="1200" cap="none" spc="-5" normalizeH="0" baseline="0">
                <a:ln>
                  <a:noFill/>
                </a:ln>
                <a:solidFill>
                  <a:srgbClr val="404040"/>
                </a:solidFill>
                <a:effectLst/>
                <a:uLnTx/>
                <a:uFillTx/>
                <a:latin typeface="Calibri"/>
                <a:ea typeface="+mn-ea"/>
                <a:cs typeface="Calibri"/>
              </a:rPr>
              <a:t>Salud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30" name="object 130"/>
          <p:cNvSpPr/>
          <p:nvPr/>
        </p:nvSpPr>
        <p:spPr>
          <a:xfrm>
            <a:off x="9784080" y="6399276"/>
            <a:ext cx="1130935" cy="396240"/>
          </a:xfrm>
          <a:custGeom>
            <a:avLst/>
            <a:gdLst/>
            <a:ahLst/>
            <a:cxnLst/>
            <a:rect l="l" t="t" r="r" b="b"/>
            <a:pathLst>
              <a:path w="1130934" h="396240">
                <a:moveTo>
                  <a:pt x="1130807" y="0"/>
                </a:moveTo>
                <a:lnTo>
                  <a:pt x="0" y="0"/>
                </a:lnTo>
                <a:lnTo>
                  <a:pt x="0" y="396240"/>
                </a:lnTo>
                <a:lnTo>
                  <a:pt x="1130807" y="396240"/>
                </a:lnTo>
                <a:lnTo>
                  <a:pt x="1130807"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1" name="object 131"/>
          <p:cNvSpPr txBox="1"/>
          <p:nvPr/>
        </p:nvSpPr>
        <p:spPr>
          <a:xfrm>
            <a:off x="9866503" y="6395415"/>
            <a:ext cx="968375" cy="391795"/>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5" normalizeH="0" baseline="0">
                <a:ln>
                  <a:noFill/>
                </a:ln>
                <a:solidFill>
                  <a:srgbClr val="404040"/>
                </a:solidFill>
                <a:effectLst/>
                <a:uLnTx/>
                <a:uFillTx/>
                <a:latin typeface="Calibri"/>
                <a:ea typeface="+mn-ea"/>
                <a:cs typeface="Calibri"/>
              </a:rPr>
              <a:t>Entidad Asesora de </a:t>
            </a:r>
            <a:r>
              <a:rPr kumimoji="0" lang="es-CO" sz="800" b="0" i="0" u="none" strike="noStrike" kern="1200" cap="none" spc="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Ges</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ió</a:t>
            </a:r>
            <a:r>
              <a:rPr kumimoji="0" lang="es-CO" sz="800" b="0" i="0" u="none" strike="noStrike" kern="1200" cap="none" spc="0" normalizeH="0" baseline="0">
                <a:ln>
                  <a:noFill/>
                </a:ln>
                <a:solidFill>
                  <a:srgbClr val="404040"/>
                </a:solidFill>
                <a:effectLst/>
                <a:uLnTx/>
                <a:uFillTx/>
                <a:latin typeface="Calibri"/>
                <a:ea typeface="+mn-ea"/>
                <a:cs typeface="Calibri"/>
              </a:rPr>
              <a:t>n</a:t>
            </a:r>
            <a:r>
              <a:rPr kumimoji="0" lang="es-CO" sz="800" b="0" i="0" u="none" strike="noStrike" kern="1200" cap="none" spc="5" normalizeH="0" baseline="0">
                <a:ln>
                  <a:noFill/>
                </a:ln>
                <a:solidFill>
                  <a:srgbClr val="404040"/>
                </a:solidFill>
                <a:effectLst/>
                <a:uLnTx/>
                <a:uFillTx/>
                <a:latin typeface="Calibri"/>
                <a:ea typeface="+mn-ea"/>
                <a:cs typeface="Calibri"/>
              </a:rPr>
              <a:t> </a:t>
            </a:r>
            <a:r>
              <a:rPr kumimoji="0" lang="es-CO" sz="800" b="0" i="0" u="none" strike="noStrike" kern="1200" cap="none" spc="0" normalizeH="0" baseline="0">
                <a:ln>
                  <a:noFill/>
                </a:ln>
                <a:solidFill>
                  <a:srgbClr val="404040"/>
                </a:solidFill>
                <a:effectLst/>
                <a:uLnTx/>
                <a:uFillTx/>
                <a:latin typeface="Calibri"/>
                <a:ea typeface="+mn-ea"/>
                <a:cs typeface="Calibri"/>
              </a:rPr>
              <a:t>A</a:t>
            </a:r>
            <a:r>
              <a:rPr kumimoji="0" lang="es-CO" sz="800" b="0" i="0" u="none" strike="noStrike" kern="1200" cap="none" spc="-5" normalizeH="0" baseline="0">
                <a:ln>
                  <a:noFill/>
                </a:ln>
                <a:solidFill>
                  <a:srgbClr val="404040"/>
                </a:solidFill>
                <a:effectLst/>
                <a:uLnTx/>
                <a:uFillTx/>
                <a:latin typeface="Calibri"/>
                <a:ea typeface="+mn-ea"/>
                <a:cs typeface="Calibri"/>
              </a:rPr>
              <a:t>d</a:t>
            </a:r>
            <a:r>
              <a:rPr kumimoji="0" lang="es-CO" sz="800" b="0" i="0" u="none" strike="noStrike" kern="1200" cap="none" spc="0" normalizeH="0" baseline="0">
                <a:ln>
                  <a:noFill/>
                </a:ln>
                <a:solidFill>
                  <a:srgbClr val="404040"/>
                </a:solidFill>
                <a:effectLst/>
                <a:uLnTx/>
                <a:uFillTx/>
                <a:latin typeface="Calibri"/>
                <a:ea typeface="+mn-ea"/>
                <a:cs typeface="Calibri"/>
              </a:rPr>
              <a:t>m</a:t>
            </a:r>
            <a:r>
              <a:rPr kumimoji="0" lang="es-CO" sz="800" b="0" i="0" u="none" strike="noStrike" kern="1200" cap="none" spc="-5" normalizeH="0" baseline="0">
                <a:ln>
                  <a:noFill/>
                </a:ln>
                <a:solidFill>
                  <a:srgbClr val="404040"/>
                </a:solidFill>
                <a:effectLst/>
                <a:uLnTx/>
                <a:uFillTx/>
                <a:latin typeface="Calibri"/>
                <a:ea typeface="+mn-ea"/>
                <a:cs typeface="Calibri"/>
              </a:rPr>
              <a:t>in</a:t>
            </a:r>
            <a:r>
              <a:rPr kumimoji="0" lang="es-CO" sz="800" b="0" i="0" u="none" strike="noStrike" kern="1200" cap="none" spc="-10" normalizeH="0" baseline="0">
                <a:ln>
                  <a:noFill/>
                </a:ln>
                <a:solidFill>
                  <a:srgbClr val="404040"/>
                </a:solidFill>
                <a:effectLst/>
                <a:uLnTx/>
                <a:uFillTx/>
                <a:latin typeface="Calibri"/>
                <a:ea typeface="+mn-ea"/>
                <a:cs typeface="Calibri"/>
              </a:rPr>
              <a:t>i</a:t>
            </a:r>
            <a:r>
              <a:rPr kumimoji="0" lang="es-CO" sz="800" b="0" i="0" u="none" strike="noStrike" kern="1200" cap="none" spc="-5" normalizeH="0" baseline="0">
                <a:ln>
                  <a:noFill/>
                </a:ln>
                <a:solidFill>
                  <a:srgbClr val="404040"/>
                </a:solidFill>
                <a:effectLst/>
                <a:uLnTx/>
                <a:uFillTx/>
                <a:latin typeface="Calibri"/>
                <a:ea typeface="+mn-ea"/>
                <a:cs typeface="Calibri"/>
              </a:rPr>
              <a:t>s</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r</a:t>
            </a:r>
            <a:r>
              <a:rPr kumimoji="0" lang="es-CO" sz="800" b="0" i="0" u="none" strike="noStrike" kern="1200" cap="none" spc="0" normalizeH="0" baseline="0">
                <a:ln>
                  <a:noFill/>
                </a:ln>
                <a:solidFill>
                  <a:srgbClr val="404040"/>
                </a:solidFill>
                <a:effectLst/>
                <a:uLnTx/>
                <a:uFillTx/>
                <a:latin typeface="Calibri"/>
                <a:ea typeface="+mn-ea"/>
                <a:cs typeface="Calibri"/>
              </a:rPr>
              <a:t>a</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iv</a:t>
            </a:r>
            <a:r>
              <a:rPr kumimoji="0" lang="es-CO" sz="800" b="0" i="0" u="none" strike="noStrike" kern="1200" cap="none" spc="0" normalizeH="0" baseline="0">
                <a:ln>
                  <a:noFill/>
                </a:ln>
                <a:solidFill>
                  <a:srgbClr val="404040"/>
                </a:solidFill>
                <a:effectLst/>
                <a:uLnTx/>
                <a:uFillTx/>
                <a:latin typeface="Calibri"/>
                <a:ea typeface="+mn-ea"/>
                <a:cs typeface="Calibri"/>
              </a:rPr>
              <a:t>a  y</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Técnica</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2" name="object 132"/>
          <p:cNvSpPr/>
          <p:nvPr/>
        </p:nvSpPr>
        <p:spPr>
          <a:xfrm>
            <a:off x="10972800" y="6399276"/>
            <a:ext cx="1130935" cy="396240"/>
          </a:xfrm>
          <a:custGeom>
            <a:avLst/>
            <a:gdLst/>
            <a:ahLst/>
            <a:cxnLst/>
            <a:rect l="l" t="t" r="r" b="b"/>
            <a:pathLst>
              <a:path w="1130934" h="396240">
                <a:moveTo>
                  <a:pt x="1130807" y="0"/>
                </a:moveTo>
                <a:lnTo>
                  <a:pt x="0" y="0"/>
                </a:lnTo>
                <a:lnTo>
                  <a:pt x="0" y="396240"/>
                </a:lnTo>
                <a:lnTo>
                  <a:pt x="1130807" y="396240"/>
                </a:lnTo>
                <a:lnTo>
                  <a:pt x="1130807"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3" name="object 133"/>
          <p:cNvSpPr txBox="1"/>
          <p:nvPr/>
        </p:nvSpPr>
        <p:spPr>
          <a:xfrm>
            <a:off x="11073765" y="6395415"/>
            <a:ext cx="932180" cy="391795"/>
          </a:xfrm>
          <a:prstGeom prst="rect">
            <a:avLst/>
          </a:prstGeom>
        </p:spPr>
        <p:txBody>
          <a:bodyPr vert="horz" wrap="square" lIns="0" tIns="12700" rIns="0" bIns="0" rtlCol="0">
            <a:spAutoFit/>
          </a:bodyPr>
          <a:lstStyle/>
          <a:p>
            <a:pPr marL="12700" marR="5080" lvl="0" indent="40640" algn="l"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5" normalizeH="0" baseline="0">
                <a:ln>
                  <a:noFill/>
                </a:ln>
                <a:solidFill>
                  <a:srgbClr val="404040"/>
                </a:solidFill>
                <a:effectLst/>
                <a:uLnTx/>
                <a:uFillTx/>
                <a:latin typeface="Calibri"/>
                <a:ea typeface="+mn-ea"/>
                <a:cs typeface="Calibri"/>
              </a:rPr>
              <a:t>Instituto Distrital de </a:t>
            </a:r>
            <a:r>
              <a:rPr kumimoji="0" lang="es-CO" sz="800" b="0" i="0" u="none" strike="noStrike" kern="1200" cap="none" spc="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Ciencia,</a:t>
            </a:r>
            <a:r>
              <a:rPr kumimoji="0" lang="es-CO" sz="800" b="0" i="0" u="none" strike="noStrike" kern="1200" cap="none" spc="-35"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Biotecnología </a:t>
            </a:r>
            <a:r>
              <a:rPr kumimoji="0" lang="es-CO" sz="800" b="0" i="0" u="none" strike="noStrike" kern="1200" cap="none" spc="-165" normalizeH="0" baseline="0">
                <a:ln>
                  <a:noFill/>
                </a:ln>
                <a:solidFill>
                  <a:srgbClr val="404040"/>
                </a:solidFill>
                <a:effectLst/>
                <a:uLnTx/>
                <a:uFillTx/>
                <a:latin typeface="Calibri"/>
                <a:ea typeface="+mn-ea"/>
                <a:cs typeface="Calibri"/>
              </a:rPr>
              <a:t> </a:t>
            </a:r>
            <a:r>
              <a:rPr kumimoji="0" lang="es-CO" sz="800" b="0" i="0" u="none" strike="noStrike" kern="1200" cap="none" spc="0" normalizeH="0" baseline="0">
                <a:ln>
                  <a:noFill/>
                </a:ln>
                <a:solidFill>
                  <a:srgbClr val="404040"/>
                </a:solidFill>
                <a:effectLst/>
                <a:uLnTx/>
                <a:uFillTx/>
                <a:latin typeface="Calibri"/>
                <a:ea typeface="+mn-ea"/>
                <a:cs typeface="Calibri"/>
              </a:rPr>
              <a:t>e</a:t>
            </a:r>
            <a:r>
              <a:rPr kumimoji="0" lang="es-CO" sz="800" b="0" i="0" u="none" strike="noStrike" kern="1200" cap="none" spc="-2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innovación</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en</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Salud</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4" name="object 134"/>
          <p:cNvSpPr/>
          <p:nvPr/>
        </p:nvSpPr>
        <p:spPr>
          <a:xfrm>
            <a:off x="3646932" y="235915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5" name="object 135"/>
          <p:cNvSpPr txBox="1"/>
          <p:nvPr/>
        </p:nvSpPr>
        <p:spPr>
          <a:xfrm>
            <a:off x="3740911" y="2376297"/>
            <a:ext cx="1073150" cy="346710"/>
          </a:xfrm>
          <a:prstGeom prst="rect">
            <a:avLst/>
          </a:prstGeom>
        </p:spPr>
        <p:txBody>
          <a:bodyPr vert="horz" wrap="square" lIns="0" tIns="13335" rIns="0" bIns="0" rtlCol="0">
            <a:spAutoFit/>
          </a:bodyPr>
          <a:lstStyle/>
          <a:p>
            <a:pPr marL="379730" marR="5080" lvl="0" indent="-3676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AGATA</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Analítica</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de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Datos</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36" name="object 136"/>
          <p:cNvSpPr/>
          <p:nvPr/>
        </p:nvSpPr>
        <p:spPr>
          <a:xfrm>
            <a:off x="4969764"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7" name="object 137"/>
          <p:cNvSpPr txBox="1"/>
          <p:nvPr/>
        </p:nvSpPr>
        <p:spPr>
          <a:xfrm>
            <a:off x="5071364" y="3283077"/>
            <a:ext cx="1059180" cy="330200"/>
          </a:xfrm>
          <a:prstGeom prst="rect">
            <a:avLst/>
          </a:prstGeom>
        </p:spPr>
        <p:txBody>
          <a:bodyPr vert="horz" wrap="square" lIns="0" tIns="12065" rIns="0" bIns="0" rtlCol="0">
            <a:spAutoFit/>
          </a:bodyPr>
          <a:lstStyle/>
          <a:p>
            <a:pPr marL="12700" marR="5080" lvl="0" indent="45720"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5" normalizeH="0" baseline="0">
                <a:ln>
                  <a:noFill/>
                </a:ln>
                <a:solidFill>
                  <a:prstClr val="black"/>
                </a:solidFill>
                <a:effectLst/>
                <a:uLnTx/>
                <a:uFillTx/>
                <a:latin typeface="Calibri"/>
                <a:ea typeface="+mn-ea"/>
                <a:cs typeface="Calibri"/>
              </a:rPr>
              <a:t>ATENEA – Agencia </a:t>
            </a:r>
            <a:r>
              <a:rPr kumimoji="0" lang="es-CO" sz="1000" b="0" i="0" u="none" strike="noStrike" kern="1200" cap="none" spc="0"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de</a:t>
            </a:r>
            <a:r>
              <a:rPr kumimoji="0" lang="es-CO" sz="1000" b="0" i="0" u="none" strike="noStrike" kern="1200" cap="none" spc="-25" normalizeH="0" baseline="0">
                <a:ln>
                  <a:noFill/>
                </a:ln>
                <a:solidFill>
                  <a:prstClr val="black"/>
                </a:solidFill>
                <a:effectLst/>
                <a:uLnTx/>
                <a:uFillTx/>
                <a:latin typeface="Calibri"/>
                <a:ea typeface="+mn-ea"/>
                <a:cs typeface="Calibri"/>
              </a:rPr>
              <a:t> </a:t>
            </a:r>
            <a:r>
              <a:rPr kumimoji="0" lang="es-CO" sz="1000" b="0" i="0" u="none" strike="noStrike" kern="1200" cap="none" spc="0" normalizeH="0" baseline="0">
                <a:ln>
                  <a:noFill/>
                </a:ln>
                <a:solidFill>
                  <a:prstClr val="black"/>
                </a:solidFill>
                <a:effectLst/>
                <a:uLnTx/>
                <a:uFillTx/>
                <a:latin typeface="Calibri"/>
                <a:ea typeface="+mn-ea"/>
                <a:cs typeface="Calibri"/>
              </a:rPr>
              <a:t>Ed.</a:t>
            </a:r>
            <a:r>
              <a:rPr kumimoji="0" lang="es-CO" sz="1000" b="0" i="0" u="none" strike="noStrike" kern="1200" cap="none" spc="-30"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Superior.</a:t>
            </a:r>
            <a:r>
              <a:rPr kumimoji="0" lang="es-CO" sz="1000" b="0" i="0" u="none" strike="noStrike" kern="1200" cap="none" spc="-15" normalizeH="0" baseline="0">
                <a:ln>
                  <a:noFill/>
                </a:ln>
                <a:solidFill>
                  <a:prstClr val="black"/>
                </a:solidFill>
                <a:effectLst/>
                <a:uLnTx/>
                <a:uFillTx/>
                <a:latin typeface="Calibri"/>
                <a:ea typeface="+mn-ea"/>
                <a:cs typeface="Calibri"/>
              </a:rPr>
              <a:t> </a:t>
            </a:r>
            <a:r>
              <a:rPr kumimoji="0" lang="es-CO" sz="1000" b="0" i="0" u="none" strike="noStrike" kern="1200" cap="none" spc="-10" normalizeH="0" baseline="0">
                <a:ln>
                  <a:noFill/>
                </a:ln>
                <a:solidFill>
                  <a:prstClr val="black"/>
                </a:solidFill>
                <a:effectLst/>
                <a:uLnTx/>
                <a:uFillTx/>
                <a:latin typeface="Calibri"/>
                <a:ea typeface="+mn-ea"/>
                <a:cs typeface="Calibri"/>
              </a:rPr>
              <a:t>CyT</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38" name="object 138"/>
          <p:cNvSpPr txBox="1">
            <a:spLocks noGrp="1"/>
          </p:cNvSpPr>
          <p:nvPr>
            <p:ph type="title"/>
          </p:nvPr>
        </p:nvSpPr>
        <p:spPr>
          <a:xfrm>
            <a:off x="2409598" y="100004"/>
            <a:ext cx="6992938" cy="520700"/>
          </a:xfrm>
          <a:prstGeom prst="rect">
            <a:avLst/>
          </a:prstGeom>
        </p:spPr>
        <p:txBody>
          <a:bodyPr vert="horz" wrap="square" lIns="0" tIns="12700" rIns="0" bIns="0" rtlCol="0">
            <a:normAutofit/>
          </a:bodyPr>
          <a:lstStyle/>
          <a:p>
            <a:pPr marL="12700"/>
            <a:r>
              <a:rPr lang="es-CO" spc="-130">
                <a:latin typeface="Calibri" panose="020F0502020204030204" pitchFamily="34" charset="0"/>
                <a:cs typeface="Calibri" panose="020F0502020204030204" pitchFamily="34" charset="0"/>
              </a:rPr>
              <a:t>Resultados Índice Por Entidades</a:t>
            </a:r>
          </a:p>
        </p:txBody>
      </p:sp>
      <p:sp>
        <p:nvSpPr>
          <p:cNvPr id="139" name="object 139"/>
          <p:cNvSpPr txBox="1"/>
          <p:nvPr/>
        </p:nvSpPr>
        <p:spPr>
          <a:xfrm>
            <a:off x="4460902" y="1074789"/>
            <a:ext cx="7172325" cy="444352"/>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2800" b="1" i="0" u="none" strike="noStrike" kern="1200" cap="none" spc="245" normalizeH="0" baseline="0">
                <a:ln>
                  <a:noFill/>
                </a:ln>
                <a:solidFill>
                  <a:srgbClr val="FFC000"/>
                </a:solidFill>
                <a:effectLst/>
                <a:uLnTx/>
                <a:uFillTx/>
                <a:latin typeface="Verdana"/>
                <a:ea typeface="+mn-ea"/>
                <a:cs typeface="Verdana"/>
              </a:rPr>
              <a:t>Ma</a:t>
            </a:r>
            <a:r>
              <a:rPr kumimoji="0" lang="es-CO" sz="2800" b="1" i="0" u="none" strike="noStrike" kern="1200" cap="none" spc="200" normalizeH="0" baseline="0">
                <a:ln>
                  <a:noFill/>
                </a:ln>
                <a:solidFill>
                  <a:srgbClr val="FFC000"/>
                </a:solidFill>
                <a:effectLst/>
                <a:uLnTx/>
                <a:uFillTx/>
                <a:latin typeface="Verdana"/>
                <a:ea typeface="+mn-ea"/>
                <a:cs typeface="Verdana"/>
              </a:rPr>
              <a:t>p</a:t>
            </a:r>
            <a:r>
              <a:rPr kumimoji="0" lang="es-CO" sz="2800" b="1" i="0" u="none" strike="noStrike" kern="1200" cap="none" spc="265" normalizeH="0" baseline="0">
                <a:ln>
                  <a:noFill/>
                </a:ln>
                <a:solidFill>
                  <a:srgbClr val="FFC000"/>
                </a:solidFill>
                <a:effectLst/>
                <a:uLnTx/>
                <a:uFillTx/>
                <a:latin typeface="Verdana"/>
                <a:ea typeface="+mn-ea"/>
                <a:cs typeface="Verdana"/>
              </a:rPr>
              <a:t>a</a:t>
            </a:r>
            <a:r>
              <a:rPr kumimoji="0" lang="es-CO" sz="2800" b="1" i="0" u="none" strike="noStrike" kern="1200" cap="none" spc="-240" normalizeH="0" baseline="0">
                <a:ln>
                  <a:noFill/>
                </a:ln>
                <a:solidFill>
                  <a:srgbClr val="FFC000"/>
                </a:solidFill>
                <a:effectLst/>
                <a:uLnTx/>
                <a:uFillTx/>
                <a:latin typeface="Verdana"/>
                <a:ea typeface="+mn-ea"/>
                <a:cs typeface="Verdana"/>
              </a:rPr>
              <a:t> </a:t>
            </a:r>
            <a:r>
              <a:rPr kumimoji="0" lang="es-CO" sz="2800" b="1" i="0" u="none" strike="noStrike" kern="1200" cap="none" spc="185" normalizeH="0" baseline="0">
                <a:ln>
                  <a:noFill/>
                </a:ln>
                <a:solidFill>
                  <a:srgbClr val="FFC000"/>
                </a:solidFill>
                <a:effectLst/>
                <a:uLnTx/>
                <a:uFillTx/>
                <a:latin typeface="Verdana"/>
                <a:ea typeface="+mn-ea"/>
                <a:cs typeface="Verdana"/>
              </a:rPr>
              <a:t>d</a:t>
            </a:r>
            <a:r>
              <a:rPr kumimoji="0" lang="es-CO" sz="2800" b="1" i="0" u="none" strike="noStrike" kern="1200" cap="none" spc="180" normalizeH="0" baseline="0">
                <a:ln>
                  <a:noFill/>
                </a:ln>
                <a:solidFill>
                  <a:srgbClr val="FFC000"/>
                </a:solidFill>
                <a:effectLst/>
                <a:uLnTx/>
                <a:uFillTx/>
                <a:latin typeface="Verdana"/>
                <a:ea typeface="+mn-ea"/>
                <a:cs typeface="Verdana"/>
              </a:rPr>
              <a:t>e</a:t>
            </a:r>
            <a:r>
              <a:rPr kumimoji="0" lang="es-CO" sz="2800" b="1" i="0" u="none" strike="noStrike" kern="1200" cap="none" spc="-250" normalizeH="0" baseline="0">
                <a:ln>
                  <a:noFill/>
                </a:ln>
                <a:solidFill>
                  <a:srgbClr val="FFC000"/>
                </a:solidFill>
                <a:effectLst/>
                <a:uLnTx/>
                <a:uFillTx/>
                <a:latin typeface="Verdana"/>
                <a:ea typeface="+mn-ea"/>
                <a:cs typeface="Verdana"/>
              </a:rPr>
              <a:t> </a:t>
            </a:r>
            <a:r>
              <a:rPr kumimoji="0" lang="es-CO" sz="2800" b="1" i="0" u="none" strike="noStrike" kern="1200" cap="none" spc="35" normalizeH="0" baseline="0">
                <a:ln>
                  <a:noFill/>
                </a:ln>
                <a:solidFill>
                  <a:srgbClr val="FFC000"/>
                </a:solidFill>
                <a:effectLst/>
                <a:uLnTx/>
                <a:uFillTx/>
                <a:latin typeface="Verdana"/>
                <a:ea typeface="+mn-ea"/>
                <a:cs typeface="Verdana"/>
              </a:rPr>
              <a:t>calor</a:t>
            </a:r>
            <a:r>
              <a:rPr kumimoji="0" lang="es-CO" sz="2800" b="1" i="0" u="none" strike="noStrike" kern="1200" cap="none" spc="-240" normalizeH="0" baseline="0">
                <a:ln>
                  <a:noFill/>
                </a:ln>
                <a:solidFill>
                  <a:srgbClr val="FFC000"/>
                </a:solidFill>
                <a:effectLst/>
                <a:uLnTx/>
                <a:uFillTx/>
                <a:latin typeface="Verdana"/>
                <a:ea typeface="+mn-ea"/>
                <a:cs typeface="Verdana"/>
              </a:rPr>
              <a:t> </a:t>
            </a:r>
            <a:r>
              <a:rPr kumimoji="0" lang="es-CO" sz="2800" b="1" i="0" u="none" strike="noStrike" kern="1200" cap="none" spc="-640" normalizeH="0" baseline="0">
                <a:ln>
                  <a:noFill/>
                </a:ln>
                <a:solidFill>
                  <a:srgbClr val="FFC000"/>
                </a:solidFill>
                <a:effectLst/>
                <a:uLnTx/>
                <a:uFillTx/>
                <a:latin typeface="Verdana"/>
                <a:ea typeface="+mn-ea"/>
                <a:cs typeface="Verdana"/>
              </a:rPr>
              <a:t>I</a:t>
            </a:r>
            <a:r>
              <a:rPr kumimoji="0" lang="es-CO" sz="2800" b="1" i="0" u="none" strike="noStrike" kern="1200" cap="none" spc="-465" normalizeH="0" baseline="0">
                <a:ln>
                  <a:noFill/>
                </a:ln>
                <a:solidFill>
                  <a:srgbClr val="FFC000"/>
                </a:solidFill>
                <a:effectLst/>
                <a:uLnTx/>
                <a:uFillTx/>
                <a:latin typeface="Verdana"/>
                <a:ea typeface="+mn-ea"/>
                <a:cs typeface="Verdana"/>
              </a:rPr>
              <a:t>D</a:t>
            </a:r>
            <a:r>
              <a:rPr kumimoji="0" lang="es-CO" sz="2800" b="1" i="0" u="none" strike="noStrike" kern="1200" cap="none" spc="-250" normalizeH="0" baseline="0">
                <a:ln>
                  <a:noFill/>
                </a:ln>
                <a:solidFill>
                  <a:srgbClr val="FFC000"/>
                </a:solidFill>
                <a:effectLst/>
                <a:uLnTx/>
                <a:uFillTx/>
                <a:latin typeface="Verdana"/>
                <a:ea typeface="+mn-ea"/>
                <a:cs typeface="Verdana"/>
              </a:rPr>
              <a:t>I</a:t>
            </a:r>
            <a:r>
              <a:rPr kumimoji="0" lang="es-CO" sz="2800" b="1" i="0" u="none" strike="noStrike" kern="1200" cap="none" spc="-229" normalizeH="0" baseline="0">
                <a:ln>
                  <a:noFill/>
                </a:ln>
                <a:solidFill>
                  <a:srgbClr val="FFC000"/>
                </a:solidFill>
                <a:effectLst/>
                <a:uLnTx/>
                <a:uFillTx/>
                <a:latin typeface="Verdana"/>
                <a:ea typeface="+mn-ea"/>
                <a:cs typeface="Verdana"/>
              </a:rPr>
              <a:t> </a:t>
            </a:r>
            <a:r>
              <a:rPr kumimoji="0" lang="es-CO" sz="2800" b="1" i="0" u="none" strike="noStrike" kern="1200" cap="none" spc="-30" normalizeH="0" baseline="0">
                <a:ln>
                  <a:noFill/>
                </a:ln>
                <a:solidFill>
                  <a:srgbClr val="FFC000"/>
                </a:solidFill>
                <a:effectLst/>
                <a:uLnTx/>
                <a:uFillTx/>
                <a:latin typeface="Verdana"/>
                <a:ea typeface="+mn-ea"/>
                <a:cs typeface="Verdana"/>
              </a:rPr>
              <a:t>po</a:t>
            </a:r>
            <a:r>
              <a:rPr kumimoji="0" lang="es-CO" sz="2800" b="1" i="0" u="none" strike="noStrike" kern="1200" cap="none" spc="-15" normalizeH="0" baseline="0">
                <a:ln>
                  <a:noFill/>
                </a:ln>
                <a:solidFill>
                  <a:srgbClr val="FFC000"/>
                </a:solidFill>
                <a:effectLst/>
                <a:uLnTx/>
                <a:uFillTx/>
                <a:latin typeface="Verdana"/>
                <a:ea typeface="+mn-ea"/>
                <a:cs typeface="Verdana"/>
              </a:rPr>
              <a:t>r</a:t>
            </a:r>
            <a:r>
              <a:rPr kumimoji="0" lang="es-CO" sz="2800" b="1" i="0" u="none" strike="noStrike" kern="1200" cap="none" spc="-240" normalizeH="0" baseline="0">
                <a:ln>
                  <a:noFill/>
                </a:ln>
                <a:solidFill>
                  <a:srgbClr val="FFC000"/>
                </a:solidFill>
                <a:effectLst/>
                <a:uLnTx/>
                <a:uFillTx/>
                <a:latin typeface="Verdana"/>
                <a:ea typeface="+mn-ea"/>
                <a:cs typeface="Verdana"/>
              </a:rPr>
              <a:t> </a:t>
            </a:r>
            <a:r>
              <a:rPr kumimoji="0" lang="es-CO" sz="2800" b="1" i="0" u="none" strike="noStrike" kern="1200" cap="none" spc="-25" normalizeH="0" baseline="0">
                <a:ln>
                  <a:noFill/>
                </a:ln>
                <a:solidFill>
                  <a:srgbClr val="FFC000"/>
                </a:solidFill>
                <a:effectLst/>
                <a:uLnTx/>
                <a:uFillTx/>
                <a:latin typeface="Verdana"/>
                <a:ea typeface="+mn-ea"/>
                <a:cs typeface="Verdana"/>
              </a:rPr>
              <a:t>Entida</a:t>
            </a:r>
            <a:r>
              <a:rPr kumimoji="0" lang="es-CO" sz="2800" b="1" i="0" u="none" strike="noStrike" kern="1200" cap="none" spc="-10" normalizeH="0" baseline="0">
                <a:ln>
                  <a:noFill/>
                </a:ln>
                <a:solidFill>
                  <a:srgbClr val="FFC000"/>
                </a:solidFill>
                <a:effectLst/>
                <a:uLnTx/>
                <a:uFillTx/>
                <a:latin typeface="Verdana"/>
                <a:ea typeface="+mn-ea"/>
                <a:cs typeface="Verdana"/>
              </a:rPr>
              <a:t>d</a:t>
            </a:r>
            <a:r>
              <a:rPr kumimoji="0" lang="es-CO" sz="2800" b="1" i="0" u="none" strike="noStrike" kern="1200" cap="none" spc="-390" normalizeH="0" baseline="0">
                <a:ln>
                  <a:noFill/>
                </a:ln>
                <a:solidFill>
                  <a:srgbClr val="FFC000"/>
                </a:solidFill>
                <a:effectLst/>
                <a:uLnTx/>
                <a:uFillTx/>
                <a:latin typeface="Verdana"/>
                <a:ea typeface="+mn-ea"/>
                <a:cs typeface="Verdana"/>
              </a:rPr>
              <a:t>-</a:t>
            </a:r>
            <a:r>
              <a:rPr kumimoji="0" lang="es-CO" sz="2800" b="1" i="0" u="none" strike="noStrike" kern="1200" cap="none" spc="-260" normalizeH="0" baseline="0">
                <a:ln>
                  <a:noFill/>
                </a:ln>
                <a:solidFill>
                  <a:srgbClr val="FFC000"/>
                </a:solidFill>
                <a:effectLst/>
                <a:uLnTx/>
                <a:uFillTx/>
                <a:latin typeface="Verdana"/>
                <a:ea typeface="+mn-ea"/>
                <a:cs typeface="Verdana"/>
              </a:rPr>
              <a:t> 2020</a:t>
            </a:r>
            <a:endParaRPr kumimoji="0" lang="es-CO" sz="2800" b="1" i="0" u="none" strike="noStrike" kern="1200" cap="none" spc="0" normalizeH="0" baseline="0">
              <a:ln>
                <a:noFill/>
              </a:ln>
              <a:solidFill>
                <a:prstClr val="black"/>
              </a:solidFill>
              <a:effectLst/>
              <a:uLnTx/>
              <a:uFillTx/>
              <a:latin typeface="Verdana"/>
              <a:ea typeface="+mn-ea"/>
              <a:cs typeface="Verdana"/>
            </a:endParaRPr>
          </a:p>
        </p:txBody>
      </p:sp>
      <p:graphicFrame>
        <p:nvGraphicFramePr>
          <p:cNvPr id="141" name="object 141"/>
          <p:cNvGraphicFramePr>
            <a:graphicFrameLocks noGrp="1"/>
          </p:cNvGraphicFramePr>
          <p:nvPr/>
        </p:nvGraphicFramePr>
        <p:xfrm>
          <a:off x="10654283" y="3848100"/>
          <a:ext cx="1240790" cy="1700782"/>
        </p:xfrm>
        <a:graphic>
          <a:graphicData uri="http://schemas.openxmlformats.org/drawingml/2006/table">
            <a:tbl>
              <a:tblPr firstRow="1" bandRow="1">
                <a:tableStyleId>{2D5ABB26-0587-4C30-8999-92F81FD0307C}</a:tableStyleId>
              </a:tblPr>
              <a:tblGrid>
                <a:gridCol w="1240790">
                  <a:extLst>
                    <a:ext uri="{9D8B030D-6E8A-4147-A177-3AD203B41FA5}">
                      <a16:colId xmlns:a16="http://schemas.microsoft.com/office/drawing/2014/main" val="20000"/>
                    </a:ext>
                  </a:extLst>
                </a:gridCol>
              </a:tblGrid>
              <a:tr h="409194">
                <a:tc>
                  <a:txBody>
                    <a:bodyPr/>
                    <a:lstStyle/>
                    <a:p>
                      <a:pPr marL="1905" algn="ctr">
                        <a:lnSpc>
                          <a:spcPct val="100000"/>
                        </a:lnSpc>
                        <a:spcBef>
                          <a:spcPts val="895"/>
                        </a:spcBef>
                      </a:pPr>
                      <a:r>
                        <a:rPr sz="1000" b="1" spc="-55">
                          <a:solidFill>
                            <a:srgbClr val="404040"/>
                          </a:solidFill>
                          <a:latin typeface="Tahoma"/>
                          <a:cs typeface="Tahoma"/>
                        </a:rPr>
                        <a:t>&lt;80</a:t>
                      </a:r>
                      <a:endParaRPr sz="1000">
                        <a:latin typeface="Tahoma"/>
                        <a:cs typeface="Tahoma"/>
                      </a:endParaRPr>
                    </a:p>
                  </a:txBody>
                  <a:tcPr marL="0" marR="0" marT="113665" marB="0">
                    <a:lnB w="76200">
                      <a:solidFill>
                        <a:srgbClr val="FFFFFF"/>
                      </a:solidFill>
                      <a:prstDash val="solid"/>
                    </a:lnB>
                    <a:solidFill>
                      <a:srgbClr val="FF9200"/>
                    </a:solidFill>
                  </a:tcPr>
                </a:tc>
                <a:extLst>
                  <a:ext uri="{0D108BD9-81ED-4DB2-BD59-A6C34878D82A}">
                    <a16:rowId xmlns:a16="http://schemas.microsoft.com/office/drawing/2014/main" val="10000"/>
                  </a:ext>
                </a:extLst>
              </a:tr>
              <a:tr h="445769">
                <a:tc>
                  <a:txBody>
                    <a:bodyPr/>
                    <a:lstStyle/>
                    <a:p>
                      <a:pPr>
                        <a:lnSpc>
                          <a:spcPct val="100000"/>
                        </a:lnSpc>
                        <a:spcBef>
                          <a:spcPts val="40"/>
                        </a:spcBef>
                      </a:pPr>
                      <a:endParaRPr sz="950">
                        <a:latin typeface="Times New Roman"/>
                        <a:cs typeface="Times New Roman"/>
                      </a:endParaRPr>
                    </a:p>
                    <a:p>
                      <a:pPr marL="4445" algn="ctr">
                        <a:lnSpc>
                          <a:spcPct val="100000"/>
                        </a:lnSpc>
                        <a:spcBef>
                          <a:spcPts val="5"/>
                        </a:spcBef>
                      </a:pPr>
                      <a:r>
                        <a:rPr sz="1000" b="1" spc="-10">
                          <a:solidFill>
                            <a:srgbClr val="404040"/>
                          </a:solidFill>
                          <a:latin typeface="Tahoma"/>
                          <a:cs typeface="Tahoma"/>
                        </a:rPr>
                        <a:t>Entre</a:t>
                      </a:r>
                      <a:r>
                        <a:rPr sz="1000" b="1" spc="-5">
                          <a:solidFill>
                            <a:srgbClr val="404040"/>
                          </a:solidFill>
                          <a:latin typeface="Tahoma"/>
                          <a:cs typeface="Tahoma"/>
                        </a:rPr>
                        <a:t> 80</a:t>
                      </a:r>
                      <a:r>
                        <a:rPr sz="1000" b="1" spc="-20">
                          <a:solidFill>
                            <a:srgbClr val="404040"/>
                          </a:solidFill>
                          <a:latin typeface="Tahoma"/>
                          <a:cs typeface="Tahoma"/>
                        </a:rPr>
                        <a:t> </a:t>
                      </a:r>
                      <a:r>
                        <a:rPr sz="1000" b="1" spc="-5">
                          <a:solidFill>
                            <a:srgbClr val="404040"/>
                          </a:solidFill>
                          <a:latin typeface="Tahoma"/>
                          <a:cs typeface="Tahoma"/>
                        </a:rPr>
                        <a:t>y</a:t>
                      </a:r>
                      <a:r>
                        <a:rPr sz="1000" b="1" spc="-20">
                          <a:solidFill>
                            <a:srgbClr val="404040"/>
                          </a:solidFill>
                          <a:latin typeface="Tahoma"/>
                          <a:cs typeface="Tahoma"/>
                        </a:rPr>
                        <a:t> </a:t>
                      </a:r>
                      <a:r>
                        <a:rPr sz="1000" b="1" spc="-5">
                          <a:solidFill>
                            <a:srgbClr val="404040"/>
                          </a:solidFill>
                          <a:latin typeface="Tahoma"/>
                          <a:cs typeface="Tahoma"/>
                        </a:rPr>
                        <a:t>90</a:t>
                      </a:r>
                      <a:endParaRPr sz="1000">
                        <a:latin typeface="Tahoma"/>
                        <a:cs typeface="Tahoma"/>
                      </a:endParaRPr>
                    </a:p>
                  </a:txBody>
                  <a:tcPr marL="0" marR="0" marT="5080" marB="0">
                    <a:lnT w="76200">
                      <a:solidFill>
                        <a:srgbClr val="FFFFFF"/>
                      </a:solidFill>
                      <a:prstDash val="solid"/>
                    </a:lnT>
                    <a:lnB w="76200">
                      <a:solidFill>
                        <a:srgbClr val="FFFFFF"/>
                      </a:solidFill>
                      <a:prstDash val="solid"/>
                    </a:lnB>
                    <a:solidFill>
                      <a:srgbClr val="FFFF00"/>
                    </a:solidFill>
                  </a:tcPr>
                </a:tc>
                <a:extLst>
                  <a:ext uri="{0D108BD9-81ED-4DB2-BD59-A6C34878D82A}">
                    <a16:rowId xmlns:a16="http://schemas.microsoft.com/office/drawing/2014/main" val="10001"/>
                  </a:ext>
                </a:extLst>
              </a:tr>
              <a:tr h="441960">
                <a:tc>
                  <a:txBody>
                    <a:bodyPr/>
                    <a:lstStyle/>
                    <a:p>
                      <a:pPr>
                        <a:lnSpc>
                          <a:spcPct val="100000"/>
                        </a:lnSpc>
                        <a:spcBef>
                          <a:spcPts val="25"/>
                        </a:spcBef>
                      </a:pPr>
                      <a:endParaRPr sz="1000">
                        <a:latin typeface="Times New Roman"/>
                        <a:cs typeface="Times New Roman"/>
                      </a:endParaRPr>
                    </a:p>
                    <a:p>
                      <a:pPr marL="3175" algn="ctr">
                        <a:lnSpc>
                          <a:spcPct val="100000"/>
                        </a:lnSpc>
                        <a:spcBef>
                          <a:spcPts val="5"/>
                        </a:spcBef>
                      </a:pPr>
                      <a:r>
                        <a:rPr sz="1000" b="1" spc="-10">
                          <a:solidFill>
                            <a:srgbClr val="404040"/>
                          </a:solidFill>
                          <a:latin typeface="Tahoma"/>
                          <a:cs typeface="Tahoma"/>
                        </a:rPr>
                        <a:t>Entre &gt;90</a:t>
                      </a:r>
                      <a:r>
                        <a:rPr sz="1000" b="1" spc="-15">
                          <a:solidFill>
                            <a:srgbClr val="404040"/>
                          </a:solidFill>
                          <a:latin typeface="Tahoma"/>
                          <a:cs typeface="Tahoma"/>
                        </a:rPr>
                        <a:t> </a:t>
                      </a:r>
                      <a:r>
                        <a:rPr sz="1000" b="1" spc="-5">
                          <a:solidFill>
                            <a:srgbClr val="404040"/>
                          </a:solidFill>
                          <a:latin typeface="Tahoma"/>
                          <a:cs typeface="Tahoma"/>
                        </a:rPr>
                        <a:t>y</a:t>
                      </a:r>
                      <a:r>
                        <a:rPr sz="1000" b="1" spc="-20">
                          <a:solidFill>
                            <a:srgbClr val="404040"/>
                          </a:solidFill>
                          <a:latin typeface="Tahoma"/>
                          <a:cs typeface="Tahoma"/>
                        </a:rPr>
                        <a:t> </a:t>
                      </a:r>
                      <a:r>
                        <a:rPr sz="1000" b="1" spc="-5">
                          <a:solidFill>
                            <a:srgbClr val="404040"/>
                          </a:solidFill>
                          <a:latin typeface="Tahoma"/>
                          <a:cs typeface="Tahoma"/>
                        </a:rPr>
                        <a:t>95</a:t>
                      </a:r>
                      <a:endParaRPr sz="1000">
                        <a:latin typeface="Tahoma"/>
                        <a:cs typeface="Tahoma"/>
                      </a:endParaRPr>
                    </a:p>
                  </a:txBody>
                  <a:tcPr marL="0" marR="0" marT="3175" marB="0">
                    <a:lnT w="76200">
                      <a:solidFill>
                        <a:srgbClr val="FFFFFF"/>
                      </a:solidFill>
                      <a:prstDash val="solid"/>
                    </a:lnT>
                    <a:lnB w="76200">
                      <a:solidFill>
                        <a:srgbClr val="FFFFFF"/>
                      </a:solidFill>
                      <a:prstDash val="solid"/>
                    </a:lnB>
                    <a:solidFill>
                      <a:srgbClr val="92D050"/>
                    </a:solidFill>
                  </a:tcPr>
                </a:tc>
                <a:extLst>
                  <a:ext uri="{0D108BD9-81ED-4DB2-BD59-A6C34878D82A}">
                    <a16:rowId xmlns:a16="http://schemas.microsoft.com/office/drawing/2014/main" val="10002"/>
                  </a:ext>
                </a:extLst>
              </a:tr>
              <a:tr h="403859">
                <a:tc>
                  <a:txBody>
                    <a:bodyPr/>
                    <a:lstStyle/>
                    <a:p>
                      <a:pPr>
                        <a:lnSpc>
                          <a:spcPct val="100000"/>
                        </a:lnSpc>
                        <a:spcBef>
                          <a:spcPts val="5"/>
                        </a:spcBef>
                      </a:pPr>
                      <a:endParaRPr sz="950">
                        <a:latin typeface="Times New Roman"/>
                        <a:cs typeface="Times New Roman"/>
                      </a:endParaRPr>
                    </a:p>
                    <a:p>
                      <a:pPr marL="1905" algn="ctr">
                        <a:lnSpc>
                          <a:spcPct val="100000"/>
                        </a:lnSpc>
                        <a:spcBef>
                          <a:spcPts val="5"/>
                        </a:spcBef>
                      </a:pPr>
                      <a:r>
                        <a:rPr sz="1000" b="1" spc="-10">
                          <a:solidFill>
                            <a:srgbClr val="404040"/>
                          </a:solidFill>
                          <a:latin typeface="Tahoma"/>
                          <a:cs typeface="Tahoma"/>
                        </a:rPr>
                        <a:t>&gt;95</a:t>
                      </a:r>
                      <a:endParaRPr sz="1000">
                        <a:latin typeface="Tahoma"/>
                        <a:cs typeface="Tahoma"/>
                      </a:endParaRPr>
                    </a:p>
                  </a:txBody>
                  <a:tcPr marL="0" marR="0" marT="635" marB="0">
                    <a:lnT w="76200">
                      <a:solidFill>
                        <a:srgbClr val="FFFFFF"/>
                      </a:solidFill>
                      <a:prstDash val="solid"/>
                    </a:lnT>
                    <a:solidFill>
                      <a:srgbClr val="689F42"/>
                    </a:solidFill>
                  </a:tcPr>
                </a:tc>
                <a:extLst>
                  <a:ext uri="{0D108BD9-81ED-4DB2-BD59-A6C34878D82A}">
                    <a16:rowId xmlns:a16="http://schemas.microsoft.com/office/drawing/2014/main" val="10003"/>
                  </a:ext>
                </a:extLst>
              </a:tr>
            </a:tbl>
          </a:graphicData>
        </a:graphic>
      </p:graphicFrame>
      <p:sp>
        <p:nvSpPr>
          <p:cNvPr id="142" name="object 142"/>
          <p:cNvSpPr txBox="1"/>
          <p:nvPr/>
        </p:nvSpPr>
        <p:spPr>
          <a:xfrm>
            <a:off x="10810113" y="3512642"/>
            <a:ext cx="848994"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400" b="0" i="0" u="none" strike="noStrike" kern="1200" cap="none" spc="-65" normalizeH="0" baseline="0">
                <a:ln>
                  <a:noFill/>
                </a:ln>
                <a:solidFill>
                  <a:srgbClr val="404040"/>
                </a:solidFill>
                <a:effectLst/>
                <a:uLnTx/>
                <a:uFillTx/>
                <a:latin typeface="Verdana"/>
                <a:ea typeface="+mn-ea"/>
                <a:cs typeface="Verdana"/>
              </a:rPr>
              <a:t>Intervalos</a:t>
            </a:r>
            <a:endParaRPr kumimoji="0" lang="es-CO" sz="1400" b="0" i="0" u="none" strike="noStrike" kern="1200" cap="none" spc="0" normalizeH="0" baseline="0">
              <a:ln>
                <a:noFill/>
              </a:ln>
              <a:solidFill>
                <a:prstClr val="black"/>
              </a:solidFill>
              <a:effectLst/>
              <a:uLnTx/>
              <a:uFillTx/>
              <a:latin typeface="Verdana"/>
              <a:ea typeface="+mn-ea"/>
              <a:cs typeface="Verdana"/>
            </a:endParaRPr>
          </a:p>
        </p:txBody>
      </p:sp>
      <p:sp>
        <p:nvSpPr>
          <p:cNvPr id="143" name="object 143"/>
          <p:cNvSpPr txBox="1"/>
          <p:nvPr/>
        </p:nvSpPr>
        <p:spPr>
          <a:xfrm>
            <a:off x="10654283" y="5603747"/>
            <a:ext cx="1240790" cy="267381"/>
          </a:xfrm>
          <a:prstGeom prst="rect">
            <a:avLst/>
          </a:prstGeom>
          <a:solidFill>
            <a:srgbClr val="D9D9D9"/>
          </a:solidFill>
          <a:ln w="12700">
            <a:solidFill>
              <a:srgbClr val="D9D9D9"/>
            </a:solidFill>
          </a:ln>
        </p:spPr>
        <p:txBody>
          <a:bodyPr vert="horz" wrap="square" lIns="0" tIns="81915" rIns="0" bIns="0" rtlCol="0">
            <a:spAutoFit/>
          </a:bodyPr>
          <a:lstStyle/>
          <a:p>
            <a:pPr marL="311785" marR="0" lvl="0" indent="0" algn="l" defTabSz="914400" rtl="0" eaLnBrk="1" fontAlgn="auto" latinLnBrk="0" hangingPunct="1">
              <a:lnSpc>
                <a:spcPct val="100000"/>
              </a:lnSpc>
              <a:spcBef>
                <a:spcPts val="645"/>
              </a:spcBef>
              <a:spcAft>
                <a:spcPts val="0"/>
              </a:spcAft>
              <a:buClrTx/>
              <a:buSzTx/>
              <a:buFontTx/>
              <a:buNone/>
              <a:tabLst/>
              <a:defRPr/>
            </a:pPr>
            <a:r>
              <a:rPr kumimoji="0" lang="es-CO" sz="1200" b="0" i="0" u="none" strike="noStrike" kern="1200" cap="none" spc="-15" normalizeH="0" baseline="0">
                <a:ln>
                  <a:noFill/>
                </a:ln>
                <a:solidFill>
                  <a:prstClr val="black"/>
                </a:solidFill>
                <a:effectLst/>
                <a:uLnTx/>
                <a:uFillTx/>
                <a:latin typeface="Calibri"/>
                <a:ea typeface="+mn-ea"/>
                <a:cs typeface="Calibri"/>
              </a:rPr>
              <a:t>N/A</a:t>
            </a:r>
            <a:r>
              <a:rPr kumimoji="0" lang="es-CO" sz="1200" b="0" i="0" u="none" strike="noStrike" kern="1200" cap="none" spc="-50" normalizeH="0" baseline="0">
                <a:ln>
                  <a:noFill/>
                </a:ln>
                <a:solidFill>
                  <a:prstClr val="black"/>
                </a:solidFill>
                <a:effectLst/>
                <a:uLnTx/>
                <a:uFillTx/>
                <a:latin typeface="Calibri"/>
                <a:ea typeface="+mn-ea"/>
                <a:cs typeface="Calibri"/>
              </a:rPr>
              <a:t> </a:t>
            </a:r>
            <a:r>
              <a:rPr kumimoji="0" lang="es-CO" sz="1200" b="0" i="0" u="none" strike="noStrike" kern="1200" cap="none" spc="0" normalizeH="0" baseline="0">
                <a:ln>
                  <a:noFill/>
                </a:ln>
                <a:solidFill>
                  <a:prstClr val="black"/>
                </a:solidFill>
                <a:effectLst/>
                <a:uLnTx/>
                <a:uFillTx/>
                <a:latin typeface="Calibri"/>
                <a:ea typeface="+mn-ea"/>
                <a:cs typeface="Calibri"/>
              </a:rPr>
              <a:t>MIPG</a:t>
            </a:r>
          </a:p>
        </p:txBody>
      </p:sp>
      <p:sp>
        <p:nvSpPr>
          <p:cNvPr id="144" name="object 144"/>
          <p:cNvSpPr/>
          <p:nvPr/>
        </p:nvSpPr>
        <p:spPr>
          <a:xfrm>
            <a:off x="149352" y="3706367"/>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5" name="object 145"/>
          <p:cNvSpPr txBox="1"/>
          <p:nvPr/>
        </p:nvSpPr>
        <p:spPr>
          <a:xfrm>
            <a:off x="289661" y="3802837"/>
            <a:ext cx="51625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mbi</a:t>
            </a: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nt</a:t>
            </a:r>
            <a:r>
              <a:rPr kumimoji="0" lang="es-CO" sz="1050" b="0" i="0" u="none" strike="noStrike" kern="1200" cap="none" spc="0" normalizeH="0" baseline="0">
                <a:ln>
                  <a:noFill/>
                </a:ln>
                <a:solidFill>
                  <a:srgbClr val="FFFFFF"/>
                </a:solidFill>
                <a:effectLst/>
                <a:uLnTx/>
                <a:uFillTx/>
                <a:latin typeface="Calibri"/>
                <a:ea typeface="+mn-ea"/>
                <a:cs typeface="Calibri"/>
              </a:rPr>
              <a:t>e</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46" name="object 146"/>
          <p:cNvSpPr/>
          <p:nvPr/>
        </p:nvSpPr>
        <p:spPr>
          <a:xfrm>
            <a:off x="1002791" y="370636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7" name="object 147"/>
          <p:cNvSpPr txBox="1"/>
          <p:nvPr/>
        </p:nvSpPr>
        <p:spPr>
          <a:xfrm>
            <a:off x="1144625" y="3723258"/>
            <a:ext cx="974725" cy="346710"/>
          </a:xfrm>
          <a:prstGeom prst="rect">
            <a:avLst/>
          </a:prstGeom>
        </p:spPr>
        <p:txBody>
          <a:bodyPr vert="horz" wrap="square" lIns="0" tIns="13335" rIns="0" bIns="0" rtlCol="0">
            <a:spAutoFit/>
          </a:bodyPr>
          <a:lstStyle/>
          <a:p>
            <a:pPr marL="367665" marR="5080" lvl="0" indent="-3556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Ambiente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93,9</a:t>
            </a:r>
          </a:p>
        </p:txBody>
      </p:sp>
      <p:sp>
        <p:nvSpPr>
          <p:cNvPr id="148" name="object 148"/>
          <p:cNvSpPr/>
          <p:nvPr/>
        </p:nvSpPr>
        <p:spPr>
          <a:xfrm>
            <a:off x="2325623" y="370789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9" name="object 149"/>
          <p:cNvSpPr txBox="1"/>
          <p:nvPr/>
        </p:nvSpPr>
        <p:spPr>
          <a:xfrm>
            <a:off x="2527173" y="3724402"/>
            <a:ext cx="857250" cy="346710"/>
          </a:xfrm>
          <a:prstGeom prst="rect">
            <a:avLst/>
          </a:prstGeom>
        </p:spPr>
        <p:txBody>
          <a:bodyPr vert="horz" wrap="square" lIns="0" tIns="13335" rIns="0" bIns="0" rtlCol="0">
            <a:spAutoFit/>
          </a:bodyPr>
          <a:lstStyle/>
          <a:p>
            <a:pPr marL="307975" marR="5080" lvl="0" indent="-29591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Jard</a:t>
            </a:r>
            <a:r>
              <a:rPr kumimoji="0" lang="es-CO" sz="1050" b="0" i="0" u="none" strike="noStrike" kern="1200" cap="none" spc="-5" normalizeH="0" baseline="0">
                <a:ln>
                  <a:noFill/>
                </a:ln>
                <a:solidFill>
                  <a:prstClr val="black"/>
                </a:solidFill>
                <a:effectLst/>
                <a:uLnTx/>
                <a:uFillTx/>
                <a:latin typeface="Calibri"/>
                <a:ea typeface="+mn-ea"/>
                <a:cs typeface="Calibri"/>
              </a:rPr>
              <a:t>í</a:t>
            </a:r>
            <a:r>
              <a:rPr kumimoji="0" lang="es-CO" sz="1050" b="0" i="0" u="none" strike="noStrike" kern="1200" cap="none" spc="0" normalizeH="0" baseline="0">
                <a:ln>
                  <a:noFill/>
                </a:ln>
                <a:solidFill>
                  <a:prstClr val="black"/>
                </a:solidFill>
                <a:effectLst/>
                <a:uLnTx/>
                <a:uFillTx/>
                <a:latin typeface="Calibri"/>
                <a:ea typeface="+mn-ea"/>
                <a:cs typeface="Calibri"/>
              </a:rPr>
              <a:t>n</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Bo</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á</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c</a:t>
            </a:r>
            <a:r>
              <a:rPr kumimoji="0" lang="es-CO" sz="1050" b="0" i="0" u="none" strike="noStrike" kern="1200" cap="none" spc="0" normalizeH="0" baseline="0">
                <a:ln>
                  <a:noFill/>
                </a:ln>
                <a:solidFill>
                  <a:prstClr val="black"/>
                </a:solidFill>
                <a:effectLst/>
                <a:uLnTx/>
                <a:uFillTx/>
                <a:latin typeface="Calibri"/>
                <a:ea typeface="+mn-ea"/>
                <a:cs typeface="Calibri"/>
              </a:rPr>
              <a:t>o  91,4</a:t>
            </a:r>
          </a:p>
        </p:txBody>
      </p:sp>
      <p:sp>
        <p:nvSpPr>
          <p:cNvPr id="150" name="object 150"/>
          <p:cNvSpPr/>
          <p:nvPr/>
        </p:nvSpPr>
        <p:spPr>
          <a:xfrm>
            <a:off x="4969764" y="370636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92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1" name="object 151"/>
          <p:cNvSpPr txBox="1"/>
          <p:nvPr/>
        </p:nvSpPr>
        <p:spPr>
          <a:xfrm>
            <a:off x="5400547" y="3722877"/>
            <a:ext cx="398780" cy="346710"/>
          </a:xfrm>
          <a:prstGeom prst="rect">
            <a:avLst/>
          </a:prstGeom>
        </p:spPr>
        <p:txBody>
          <a:bodyPr vert="horz" wrap="square" lIns="0" tIns="13335" rIns="0" bIns="0" rtlCol="0">
            <a:spAutoFit/>
          </a:bodyPr>
          <a:lstStyle/>
          <a:p>
            <a:pPr marL="79375" marR="5080" lvl="0" indent="-6731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IG</a:t>
            </a:r>
            <a:r>
              <a:rPr kumimoji="0" lang="es-CO" sz="1050" b="0" i="0" u="none" strike="noStrike" kern="1200" cap="none" spc="-5" normalizeH="0" baseline="0">
                <a:ln>
                  <a:noFill/>
                </a:ln>
                <a:solidFill>
                  <a:prstClr val="black"/>
                </a:solidFill>
                <a:effectLst/>
                <a:uLnTx/>
                <a:uFillTx/>
                <a:latin typeface="Calibri"/>
                <a:ea typeface="+mn-ea"/>
                <a:cs typeface="Calibri"/>
              </a:rPr>
              <a:t>ER  </a:t>
            </a:r>
            <a:r>
              <a:rPr kumimoji="0" lang="es-CO" sz="1050" b="0" i="0" u="none" strike="noStrike" kern="1200" cap="none" spc="0" normalizeH="0" baseline="0">
                <a:ln>
                  <a:noFill/>
                </a:ln>
                <a:solidFill>
                  <a:prstClr val="black"/>
                </a:solidFill>
                <a:effectLst/>
                <a:uLnTx/>
                <a:uFillTx/>
                <a:latin typeface="Calibri"/>
                <a:ea typeface="+mn-ea"/>
                <a:cs typeface="Calibri"/>
              </a:rPr>
              <a:t>77,9</a:t>
            </a:r>
          </a:p>
        </p:txBody>
      </p:sp>
      <p:sp>
        <p:nvSpPr>
          <p:cNvPr id="152" name="object 152"/>
          <p:cNvSpPr/>
          <p:nvPr/>
        </p:nvSpPr>
        <p:spPr>
          <a:xfrm>
            <a:off x="3648455" y="3706367"/>
            <a:ext cx="1260475" cy="394970"/>
          </a:xfrm>
          <a:custGeom>
            <a:avLst/>
            <a:gdLst/>
            <a:ahLst/>
            <a:cxnLst/>
            <a:rect l="l" t="t" r="r" b="b"/>
            <a:pathLst>
              <a:path w="1260475" h="394970">
                <a:moveTo>
                  <a:pt x="1260348" y="0"/>
                </a:moveTo>
                <a:lnTo>
                  <a:pt x="0" y="0"/>
                </a:lnTo>
                <a:lnTo>
                  <a:pt x="0" y="394716"/>
                </a:lnTo>
                <a:lnTo>
                  <a:pt x="1260348" y="394716"/>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3" name="object 153"/>
          <p:cNvSpPr txBox="1"/>
          <p:nvPr/>
        </p:nvSpPr>
        <p:spPr>
          <a:xfrm>
            <a:off x="3755263" y="3722623"/>
            <a:ext cx="1045844"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Protección</a:t>
            </a:r>
            <a:r>
              <a:rPr kumimoji="0" lang="es-CO" sz="1050" b="0" i="0" u="none" strike="noStrike" kern="1200" cap="none" spc="18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Animal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85,1</a:t>
            </a:r>
          </a:p>
        </p:txBody>
      </p:sp>
      <p:sp>
        <p:nvSpPr>
          <p:cNvPr id="154" name="object 154"/>
          <p:cNvSpPr txBox="1"/>
          <p:nvPr/>
        </p:nvSpPr>
        <p:spPr>
          <a:xfrm>
            <a:off x="6381628" y="2001531"/>
            <a:ext cx="5563235" cy="795731"/>
          </a:xfrm>
          <a:prstGeom prst="rect">
            <a:avLst/>
          </a:prstGeom>
        </p:spPr>
        <p:txBody>
          <a:bodyPr vert="horz" wrap="square" lIns="0" tIns="13335" rIns="0" bIns="0" rtlCol="0">
            <a:spAutoFit/>
          </a:bodyPr>
          <a:lstStyle/>
          <a:p>
            <a:pPr marL="12700" eaLnBrk="1" fontAlgn="auto" hangingPunct="1">
              <a:spcBef>
                <a:spcPts val="105"/>
              </a:spcBef>
              <a:spcAft>
                <a:spcPts val="0"/>
              </a:spcAft>
              <a:defRPr/>
            </a:pPr>
            <a:r>
              <a:rPr lang="es-CO" sz="1300">
                <a:solidFill>
                  <a:schemeClr val="tx1">
                    <a:lumMod val="65000"/>
                    <a:lumOff val="35000"/>
                  </a:schemeClr>
                </a:solidFill>
                <a:latin typeface="+mn-lt"/>
              </a:rPr>
              <a:t>Para lograr la meta del PDD de 90 puntos debemos diseñar </a:t>
            </a:r>
            <a:r>
              <a:rPr kumimoji="0" lang="es-CO" sz="1200" b="0" i="0" u="none" strike="noStrike" kern="1200" cap="none" spc="-35" normalizeH="0" baseline="0">
                <a:ln>
                  <a:noFill/>
                </a:ln>
                <a:solidFill>
                  <a:srgbClr val="585858"/>
                </a:solidFill>
                <a:effectLst/>
                <a:uLnTx/>
                <a:uFillTx/>
                <a:latin typeface="Verdana"/>
                <a:ea typeface="+mn-ea"/>
                <a:cs typeface="Verdana"/>
              </a:rPr>
              <a:t>estrategias</a:t>
            </a:r>
            <a:r>
              <a:rPr kumimoji="0" lang="es-CO" sz="1200" b="0" i="0" u="none" strike="noStrike" kern="1200" cap="none" spc="-30" normalizeH="0" baseline="0">
                <a:ln>
                  <a:noFill/>
                </a:ln>
                <a:solidFill>
                  <a:srgbClr val="585858"/>
                </a:solidFill>
                <a:effectLst/>
                <a:uLnTx/>
                <a:uFillTx/>
                <a:latin typeface="Verdana"/>
                <a:ea typeface="+mn-ea"/>
                <a:cs typeface="Verdana"/>
              </a:rPr>
              <a:t> </a:t>
            </a:r>
            <a:r>
              <a:rPr kumimoji="0" lang="es-CO" sz="1200" b="0" i="0" u="none" strike="noStrike" kern="1200" cap="none" spc="30" normalizeH="0" baseline="0">
                <a:ln>
                  <a:noFill/>
                </a:ln>
                <a:solidFill>
                  <a:srgbClr val="585858"/>
                </a:solidFill>
                <a:effectLst/>
                <a:uLnTx/>
                <a:uFillTx/>
                <a:latin typeface="Verdana"/>
                <a:ea typeface="+mn-ea"/>
                <a:cs typeface="Verdana"/>
              </a:rPr>
              <a:t>para</a:t>
            </a:r>
            <a:r>
              <a:rPr kumimoji="0" lang="es-CO" sz="1200" b="0" i="0" u="none" strike="noStrike" kern="1200" cap="none" spc="35" normalizeH="0" baseline="0">
                <a:ln>
                  <a:noFill/>
                </a:ln>
                <a:solidFill>
                  <a:srgbClr val="585858"/>
                </a:solidFill>
                <a:effectLst/>
                <a:uLnTx/>
                <a:uFillTx/>
                <a:latin typeface="Verdana"/>
                <a:ea typeface="+mn-ea"/>
                <a:cs typeface="Verdana"/>
              </a:rPr>
              <a:t> </a:t>
            </a:r>
            <a:r>
              <a:rPr kumimoji="0" lang="es-CO" sz="1200" b="0" i="0" u="none" strike="noStrike" kern="1200" cap="none" spc="40" normalizeH="0" baseline="0">
                <a:ln>
                  <a:noFill/>
                </a:ln>
                <a:solidFill>
                  <a:srgbClr val="585858"/>
                </a:solidFill>
                <a:effectLst/>
                <a:uLnTx/>
                <a:uFillTx/>
                <a:latin typeface="Verdana"/>
                <a:ea typeface="+mn-ea"/>
                <a:cs typeface="Verdana"/>
              </a:rPr>
              <a:t>acompañar</a:t>
            </a:r>
            <a:r>
              <a:rPr kumimoji="0" lang="es-CO" sz="1200" b="0" i="0" u="none" strike="noStrike" kern="1200" cap="none" spc="45" normalizeH="0" baseline="0">
                <a:ln>
                  <a:noFill/>
                </a:ln>
                <a:solidFill>
                  <a:srgbClr val="585858"/>
                </a:solidFill>
                <a:effectLst/>
                <a:uLnTx/>
                <a:uFillTx/>
                <a:latin typeface="Verdana"/>
                <a:ea typeface="+mn-ea"/>
                <a:cs typeface="Verdana"/>
              </a:rPr>
              <a:t> </a:t>
            </a:r>
            <a:r>
              <a:rPr kumimoji="0" lang="es-CO" sz="1200" b="0" i="0" u="none" strike="noStrike" kern="1200" cap="none" spc="114" normalizeH="0" baseline="0">
                <a:ln>
                  <a:noFill/>
                </a:ln>
                <a:solidFill>
                  <a:srgbClr val="585858"/>
                </a:solidFill>
                <a:effectLst/>
                <a:uLnTx/>
                <a:uFillTx/>
                <a:latin typeface="Verdana"/>
                <a:ea typeface="+mn-ea"/>
                <a:cs typeface="Verdana"/>
              </a:rPr>
              <a:t>a </a:t>
            </a:r>
            <a:r>
              <a:rPr kumimoji="0" lang="es-CO" sz="1200" b="0" i="0" u="none" strike="noStrike" kern="1200" cap="none" spc="-70" normalizeH="0" baseline="0">
                <a:ln>
                  <a:noFill/>
                </a:ln>
                <a:solidFill>
                  <a:srgbClr val="585858"/>
                </a:solidFill>
                <a:effectLst/>
                <a:uLnTx/>
                <a:uFillTx/>
                <a:latin typeface="Verdana"/>
                <a:ea typeface="+mn-ea"/>
                <a:cs typeface="Verdana"/>
              </a:rPr>
              <a:t>los</a:t>
            </a:r>
            <a:r>
              <a:rPr kumimoji="0" lang="es-CO" sz="1200" b="0" i="0" u="none" strike="noStrike" kern="1200" cap="none" spc="-65" normalizeH="0" baseline="0">
                <a:ln>
                  <a:noFill/>
                </a:ln>
                <a:solidFill>
                  <a:srgbClr val="585858"/>
                </a:solidFill>
                <a:effectLst/>
                <a:uLnTx/>
                <a:uFillTx/>
                <a:latin typeface="Verdana"/>
                <a:ea typeface="+mn-ea"/>
                <a:cs typeface="Verdana"/>
              </a:rPr>
              <a:t> </a:t>
            </a:r>
            <a:r>
              <a:rPr kumimoji="0" lang="es-CO" sz="1200" b="0" i="0" u="none" strike="noStrike" kern="1200" cap="none" spc="-30" normalizeH="0" baseline="0">
                <a:ln>
                  <a:noFill/>
                </a:ln>
                <a:solidFill>
                  <a:srgbClr val="585858"/>
                </a:solidFill>
                <a:effectLst/>
                <a:uLnTx/>
                <a:uFillTx/>
                <a:latin typeface="Verdana"/>
                <a:ea typeface="+mn-ea"/>
                <a:cs typeface="Verdana"/>
              </a:rPr>
              <a:t>sectores</a:t>
            </a:r>
            <a:r>
              <a:rPr kumimoji="0" lang="es-CO" sz="1200" b="0" i="0" u="none" strike="noStrike" kern="1200" cap="none" spc="-25" normalizeH="0" baseline="0">
                <a:ln>
                  <a:noFill/>
                </a:ln>
                <a:solidFill>
                  <a:srgbClr val="585858"/>
                </a:solidFill>
                <a:effectLst/>
                <a:uLnTx/>
                <a:uFillTx/>
                <a:latin typeface="Verdana"/>
                <a:ea typeface="+mn-ea"/>
                <a:cs typeface="Verdana"/>
              </a:rPr>
              <a:t> </a:t>
            </a:r>
            <a:r>
              <a:rPr kumimoji="0" lang="es-CO" sz="1200" b="0" i="0" u="none" strike="noStrike" kern="1200" cap="none" spc="-75" normalizeH="0" baseline="0">
                <a:ln>
                  <a:noFill/>
                </a:ln>
                <a:solidFill>
                  <a:srgbClr val="585858"/>
                </a:solidFill>
                <a:effectLst/>
                <a:uLnTx/>
                <a:uFillTx/>
                <a:latin typeface="Verdana"/>
                <a:ea typeface="+mn-ea"/>
                <a:cs typeface="Verdana"/>
              </a:rPr>
              <a:t>y</a:t>
            </a:r>
            <a:r>
              <a:rPr kumimoji="0" lang="es-CO" sz="1200" b="0" i="0" u="none" strike="noStrike" kern="1200" cap="none" spc="-70" normalizeH="0" baseline="0">
                <a:ln>
                  <a:noFill/>
                </a:ln>
                <a:solidFill>
                  <a:srgbClr val="585858"/>
                </a:solidFill>
                <a:effectLst/>
                <a:uLnTx/>
                <a:uFillTx/>
                <a:latin typeface="Verdana"/>
                <a:ea typeface="+mn-ea"/>
                <a:cs typeface="Verdana"/>
              </a:rPr>
              <a:t> </a:t>
            </a:r>
            <a:r>
              <a:rPr kumimoji="0" lang="es-CO" sz="1200" b="0" i="0" u="none" strike="noStrike" kern="1200" cap="none" spc="-10" normalizeH="0" baseline="0">
                <a:ln>
                  <a:noFill/>
                </a:ln>
                <a:solidFill>
                  <a:srgbClr val="585858"/>
                </a:solidFill>
                <a:effectLst/>
                <a:uLnTx/>
                <a:uFillTx/>
                <a:latin typeface="Verdana"/>
                <a:ea typeface="+mn-ea"/>
                <a:cs typeface="Verdana"/>
              </a:rPr>
              <a:t>aportar</a:t>
            </a:r>
            <a:r>
              <a:rPr kumimoji="0" lang="es-CO" sz="1200" b="0" i="0" u="none" strike="noStrike" kern="1200" cap="none" spc="-5" normalizeH="0" baseline="0">
                <a:ln>
                  <a:noFill/>
                </a:ln>
                <a:solidFill>
                  <a:srgbClr val="585858"/>
                </a:solidFill>
                <a:effectLst/>
                <a:uLnTx/>
                <a:uFillTx/>
                <a:latin typeface="Verdana"/>
                <a:ea typeface="+mn-ea"/>
                <a:cs typeface="Verdana"/>
              </a:rPr>
              <a:t> </a:t>
            </a:r>
            <a:r>
              <a:rPr kumimoji="0" lang="es-CO" sz="1200" b="0" i="0" u="none" strike="noStrike" kern="1200" cap="none" spc="-10" normalizeH="0" baseline="0">
                <a:ln>
                  <a:noFill/>
                </a:ln>
                <a:solidFill>
                  <a:srgbClr val="585858"/>
                </a:solidFill>
                <a:effectLst/>
                <a:uLnTx/>
                <a:uFillTx/>
                <a:latin typeface="Verdana"/>
                <a:ea typeface="+mn-ea"/>
                <a:cs typeface="Verdana"/>
              </a:rPr>
              <a:t>al </a:t>
            </a:r>
            <a:r>
              <a:rPr kumimoji="0" lang="es-CO" sz="1200" b="0" i="0" u="none" strike="noStrike" kern="1200" cap="none" spc="-5" normalizeH="0" baseline="0">
                <a:ln>
                  <a:noFill/>
                </a:ln>
                <a:solidFill>
                  <a:srgbClr val="585858"/>
                </a:solidFill>
                <a:effectLst/>
                <a:uLnTx/>
                <a:uFillTx/>
                <a:latin typeface="Verdana"/>
                <a:ea typeface="+mn-ea"/>
                <a:cs typeface="Verdana"/>
              </a:rPr>
              <a:t> </a:t>
            </a:r>
            <a:r>
              <a:rPr kumimoji="0" lang="es-CO" sz="1200" b="0" i="0" u="none" strike="noStrike" kern="1200" cap="none" spc="-20" normalizeH="0" baseline="0">
                <a:ln>
                  <a:noFill/>
                </a:ln>
                <a:solidFill>
                  <a:srgbClr val="585858"/>
                </a:solidFill>
                <a:effectLst/>
                <a:uLnTx/>
                <a:uFillTx/>
                <a:latin typeface="Verdana"/>
                <a:ea typeface="+mn-ea"/>
                <a:cs typeface="Verdana"/>
              </a:rPr>
              <a:t>fortalecimiento </a:t>
            </a:r>
            <a:r>
              <a:rPr kumimoji="0" lang="es-CO" sz="1200" b="0" i="0" u="none" strike="noStrike" kern="1200" cap="none" spc="75" normalizeH="0" baseline="0">
                <a:ln>
                  <a:noFill/>
                </a:ln>
                <a:solidFill>
                  <a:srgbClr val="585858"/>
                </a:solidFill>
                <a:effectLst/>
                <a:uLnTx/>
                <a:uFillTx/>
                <a:latin typeface="Verdana"/>
                <a:ea typeface="+mn-ea"/>
                <a:cs typeface="Verdana"/>
              </a:rPr>
              <a:t>de </a:t>
            </a:r>
            <a:r>
              <a:rPr kumimoji="0" lang="es-CO" sz="1200" b="0" i="0" u="none" strike="noStrike" kern="1200" cap="none" spc="-55" normalizeH="0" baseline="0">
                <a:ln>
                  <a:noFill/>
                </a:ln>
                <a:solidFill>
                  <a:srgbClr val="585858"/>
                </a:solidFill>
                <a:effectLst/>
                <a:uLnTx/>
                <a:uFillTx/>
                <a:latin typeface="Verdana"/>
                <a:ea typeface="+mn-ea"/>
                <a:cs typeface="Verdana"/>
              </a:rPr>
              <a:t>las</a:t>
            </a:r>
            <a:r>
              <a:rPr kumimoji="0" lang="es-CO" sz="1200" b="0" i="0" u="none" strike="noStrike" kern="1200" cap="none" spc="-50" normalizeH="0" baseline="0">
                <a:ln>
                  <a:noFill/>
                </a:ln>
                <a:solidFill>
                  <a:srgbClr val="585858"/>
                </a:solidFill>
                <a:effectLst/>
                <a:uLnTx/>
                <a:uFillTx/>
                <a:latin typeface="Verdana"/>
                <a:ea typeface="+mn-ea"/>
                <a:cs typeface="Verdana"/>
              </a:rPr>
              <a:t> </a:t>
            </a:r>
            <a:r>
              <a:rPr kumimoji="0" lang="es-CO" sz="1200" b="0" i="0" u="none" strike="noStrike" kern="1200" cap="none" spc="0" normalizeH="0" baseline="0">
                <a:ln>
                  <a:noFill/>
                </a:ln>
                <a:solidFill>
                  <a:srgbClr val="585858"/>
                </a:solidFill>
                <a:effectLst/>
                <a:uLnTx/>
                <a:uFillTx/>
                <a:latin typeface="Verdana"/>
                <a:ea typeface="+mn-ea"/>
                <a:cs typeface="Verdana"/>
              </a:rPr>
              <a:t>entidades </a:t>
            </a:r>
            <a:r>
              <a:rPr kumimoji="0" lang="es-CO" sz="1200" b="0" i="0" u="none" strike="noStrike" kern="1200" cap="none" spc="40" normalizeH="0" baseline="0">
                <a:ln>
                  <a:noFill/>
                </a:ln>
                <a:solidFill>
                  <a:srgbClr val="585858"/>
                </a:solidFill>
                <a:effectLst/>
                <a:uLnTx/>
                <a:uFillTx/>
                <a:latin typeface="Verdana"/>
                <a:ea typeface="+mn-ea"/>
                <a:cs typeface="Verdana"/>
              </a:rPr>
              <a:t>que </a:t>
            </a:r>
            <a:r>
              <a:rPr kumimoji="0" lang="es-CO" sz="1200" b="0" i="0" u="none" strike="noStrike" kern="1200" cap="none" spc="-25" normalizeH="0" baseline="0">
                <a:ln>
                  <a:noFill/>
                </a:ln>
                <a:solidFill>
                  <a:srgbClr val="585858"/>
                </a:solidFill>
                <a:effectLst/>
                <a:uLnTx/>
                <a:uFillTx/>
                <a:latin typeface="Verdana"/>
                <a:ea typeface="+mn-ea"/>
                <a:cs typeface="Verdana"/>
              </a:rPr>
              <a:t>están </a:t>
            </a:r>
            <a:r>
              <a:rPr kumimoji="0" lang="es-CO" sz="1200" b="0" i="0" u="none" strike="noStrike" kern="1200" cap="none" spc="-10" normalizeH="0" baseline="0">
                <a:ln>
                  <a:noFill/>
                </a:ln>
                <a:solidFill>
                  <a:srgbClr val="585858"/>
                </a:solidFill>
                <a:effectLst/>
                <a:uLnTx/>
                <a:uFillTx/>
                <a:latin typeface="Verdana"/>
                <a:ea typeface="+mn-ea"/>
                <a:cs typeface="Verdana"/>
              </a:rPr>
              <a:t>por </a:t>
            </a:r>
            <a:r>
              <a:rPr kumimoji="0" lang="es-CO" sz="1200" b="0" i="0" u="none" strike="noStrike" kern="1200" cap="none" spc="35" normalizeH="0" baseline="0">
                <a:ln>
                  <a:noFill/>
                </a:ln>
                <a:solidFill>
                  <a:srgbClr val="585858"/>
                </a:solidFill>
                <a:effectLst/>
                <a:uLnTx/>
                <a:uFillTx/>
                <a:latin typeface="Verdana"/>
                <a:ea typeface="+mn-ea"/>
                <a:cs typeface="Verdana"/>
              </a:rPr>
              <a:t>debajo </a:t>
            </a:r>
            <a:r>
              <a:rPr kumimoji="0" lang="es-CO" sz="1200" b="0" i="0" u="none" strike="noStrike" kern="1200" cap="none" spc="15" normalizeH="0" baseline="0">
                <a:ln>
                  <a:noFill/>
                </a:ln>
                <a:solidFill>
                  <a:srgbClr val="585858"/>
                </a:solidFill>
                <a:effectLst/>
                <a:uLnTx/>
                <a:uFillTx/>
                <a:latin typeface="Verdana"/>
                <a:ea typeface="+mn-ea"/>
                <a:cs typeface="Verdana"/>
              </a:rPr>
              <a:t>del </a:t>
            </a:r>
            <a:r>
              <a:rPr kumimoji="0" lang="es-CO" sz="1200" b="0" i="0" u="none" strike="noStrike" kern="1200" cap="none" spc="20" normalizeH="0" baseline="0">
                <a:ln>
                  <a:noFill/>
                </a:ln>
                <a:solidFill>
                  <a:srgbClr val="585858"/>
                </a:solidFill>
                <a:effectLst/>
                <a:uLnTx/>
                <a:uFillTx/>
                <a:latin typeface="Verdana"/>
                <a:ea typeface="+mn-ea"/>
                <a:cs typeface="Verdana"/>
              </a:rPr>
              <a:t> </a:t>
            </a:r>
            <a:r>
              <a:rPr kumimoji="0" lang="es-CO" sz="1200" b="0" i="0" u="none" strike="noStrike" kern="1200" cap="none" spc="-15" normalizeH="0" baseline="0">
                <a:ln>
                  <a:noFill/>
                </a:ln>
                <a:solidFill>
                  <a:srgbClr val="585858"/>
                </a:solidFill>
                <a:effectLst/>
                <a:uLnTx/>
                <a:uFillTx/>
                <a:latin typeface="Verdana"/>
                <a:ea typeface="+mn-ea"/>
                <a:cs typeface="Verdana"/>
              </a:rPr>
              <a:t>pr</a:t>
            </a:r>
            <a:r>
              <a:rPr kumimoji="0" lang="es-CO" sz="1200" b="0" i="0" u="none" strike="noStrike" kern="1200" cap="none" spc="-10" normalizeH="0" baseline="0">
                <a:ln>
                  <a:noFill/>
                </a:ln>
                <a:solidFill>
                  <a:srgbClr val="585858"/>
                </a:solidFill>
                <a:effectLst/>
                <a:uLnTx/>
                <a:uFillTx/>
                <a:latin typeface="Verdana"/>
                <a:ea typeface="+mn-ea"/>
                <a:cs typeface="Verdana"/>
              </a:rPr>
              <a:t>o</a:t>
            </a:r>
            <a:r>
              <a:rPr kumimoji="0" lang="es-CO" sz="1200" b="0" i="0" u="none" strike="noStrike" kern="1200" cap="none" spc="5" normalizeH="0" baseline="0">
                <a:ln>
                  <a:noFill/>
                </a:ln>
                <a:solidFill>
                  <a:srgbClr val="585858"/>
                </a:solidFill>
                <a:effectLst/>
                <a:uLnTx/>
                <a:uFillTx/>
                <a:latin typeface="Verdana"/>
                <a:ea typeface="+mn-ea"/>
                <a:cs typeface="Verdana"/>
              </a:rPr>
              <a:t>medi</a:t>
            </a:r>
            <a:r>
              <a:rPr kumimoji="0" lang="es-CO" sz="1200" b="0" i="0" u="none" strike="noStrike" kern="1200" cap="none" spc="65" normalizeH="0" baseline="0">
                <a:ln>
                  <a:noFill/>
                </a:ln>
                <a:solidFill>
                  <a:srgbClr val="585858"/>
                </a:solidFill>
                <a:effectLst/>
                <a:uLnTx/>
                <a:uFillTx/>
                <a:latin typeface="Verdana"/>
                <a:ea typeface="+mn-ea"/>
                <a:cs typeface="Verdana"/>
              </a:rPr>
              <a:t>o</a:t>
            </a:r>
            <a:r>
              <a:rPr kumimoji="0" lang="es-CO" sz="1200" b="0" i="0" u="none" strike="noStrike" kern="1200" cap="none" spc="-150" normalizeH="0" baseline="0">
                <a:ln>
                  <a:noFill/>
                </a:ln>
                <a:solidFill>
                  <a:srgbClr val="585858"/>
                </a:solidFill>
                <a:effectLst/>
                <a:uLnTx/>
                <a:uFillTx/>
                <a:latin typeface="Verdana"/>
                <a:ea typeface="+mn-ea"/>
                <a:cs typeface="Verdana"/>
              </a:rPr>
              <a:t> </a:t>
            </a:r>
            <a:r>
              <a:rPr kumimoji="0" lang="es-CO" sz="1200" b="0" i="0" u="none" strike="noStrike" kern="1200" cap="none" spc="20" normalizeH="0" baseline="0">
                <a:ln>
                  <a:noFill/>
                </a:ln>
                <a:solidFill>
                  <a:srgbClr val="585858"/>
                </a:solidFill>
                <a:effectLst/>
                <a:uLnTx/>
                <a:uFillTx/>
                <a:latin typeface="Verdana"/>
                <a:ea typeface="+mn-ea"/>
                <a:cs typeface="Verdana"/>
              </a:rPr>
              <a:t>de</a:t>
            </a:r>
            <a:r>
              <a:rPr kumimoji="0" lang="es-CO" sz="1200" b="0" i="0" u="none" strike="noStrike" kern="1200" cap="none" spc="10" normalizeH="0" baseline="0">
                <a:ln>
                  <a:noFill/>
                </a:ln>
                <a:solidFill>
                  <a:srgbClr val="585858"/>
                </a:solidFill>
                <a:effectLst/>
                <a:uLnTx/>
                <a:uFillTx/>
                <a:latin typeface="Verdana"/>
                <a:ea typeface="+mn-ea"/>
                <a:cs typeface="Verdana"/>
              </a:rPr>
              <a:t>l</a:t>
            </a:r>
            <a:r>
              <a:rPr kumimoji="0" lang="es-CO" sz="1200" b="0" i="0" u="none" strike="noStrike" kern="1200" cap="none" spc="-105" normalizeH="0" baseline="0">
                <a:ln>
                  <a:noFill/>
                </a:ln>
                <a:solidFill>
                  <a:srgbClr val="585858"/>
                </a:solidFill>
                <a:effectLst/>
                <a:uLnTx/>
                <a:uFillTx/>
                <a:latin typeface="Verdana"/>
                <a:ea typeface="+mn-ea"/>
                <a:cs typeface="Verdana"/>
              </a:rPr>
              <a:t> </a:t>
            </a:r>
            <a:r>
              <a:rPr kumimoji="0" lang="es-CO" sz="1200" b="0" i="0" u="none" strike="noStrike" kern="1200" cap="none" spc="-90" normalizeH="0" baseline="0">
                <a:ln>
                  <a:noFill/>
                </a:ln>
                <a:solidFill>
                  <a:srgbClr val="585858"/>
                </a:solidFill>
                <a:effectLst/>
                <a:uLnTx/>
                <a:uFillTx/>
                <a:latin typeface="Verdana"/>
                <a:ea typeface="+mn-ea"/>
                <a:cs typeface="Verdana"/>
              </a:rPr>
              <a:t>í</a:t>
            </a:r>
            <a:r>
              <a:rPr kumimoji="0" lang="es-CO" sz="1200" b="0" i="0" u="none" strike="noStrike" kern="1200" cap="none" spc="-35" normalizeH="0" baseline="0">
                <a:ln>
                  <a:noFill/>
                </a:ln>
                <a:solidFill>
                  <a:srgbClr val="585858"/>
                </a:solidFill>
                <a:effectLst/>
                <a:uLnTx/>
                <a:uFillTx/>
                <a:latin typeface="Verdana"/>
                <a:ea typeface="+mn-ea"/>
                <a:cs typeface="Verdana"/>
              </a:rPr>
              <a:t>n</a:t>
            </a:r>
            <a:r>
              <a:rPr kumimoji="0" lang="es-CO" sz="1200" b="0" i="0" u="none" strike="noStrike" kern="1200" cap="none" spc="-15" normalizeH="0" baseline="0">
                <a:ln>
                  <a:noFill/>
                </a:ln>
                <a:solidFill>
                  <a:srgbClr val="585858"/>
                </a:solidFill>
                <a:effectLst/>
                <a:uLnTx/>
                <a:uFillTx/>
                <a:latin typeface="Verdana"/>
                <a:ea typeface="+mn-ea"/>
                <a:cs typeface="Verdana"/>
              </a:rPr>
              <a:t>d</a:t>
            </a:r>
            <a:r>
              <a:rPr kumimoji="0" lang="es-CO" sz="1200" b="0" i="0" u="none" strike="noStrike" kern="1200" cap="none" spc="-5" normalizeH="0" baseline="0">
                <a:ln>
                  <a:noFill/>
                </a:ln>
                <a:solidFill>
                  <a:srgbClr val="585858"/>
                </a:solidFill>
                <a:effectLst/>
                <a:uLnTx/>
                <a:uFillTx/>
                <a:latin typeface="Verdana"/>
                <a:ea typeface="+mn-ea"/>
                <a:cs typeface="Verdana"/>
              </a:rPr>
              <a:t>i</a:t>
            </a:r>
            <a:r>
              <a:rPr kumimoji="0" lang="es-CO" sz="1200" b="0" i="0" u="none" strike="noStrike" kern="1200" cap="none" spc="165" normalizeH="0" baseline="0">
                <a:ln>
                  <a:noFill/>
                </a:ln>
                <a:solidFill>
                  <a:srgbClr val="585858"/>
                </a:solidFill>
                <a:effectLst/>
                <a:uLnTx/>
                <a:uFillTx/>
                <a:latin typeface="Verdana"/>
                <a:ea typeface="+mn-ea"/>
                <a:cs typeface="Verdana"/>
              </a:rPr>
              <a:t>c</a:t>
            </a:r>
            <a:r>
              <a:rPr kumimoji="0" lang="es-CO" sz="1200" b="0" i="0" u="none" strike="noStrike" kern="1200" cap="none" spc="75" normalizeH="0" baseline="0">
                <a:ln>
                  <a:noFill/>
                </a:ln>
                <a:solidFill>
                  <a:srgbClr val="585858"/>
                </a:solidFill>
                <a:effectLst/>
                <a:uLnTx/>
                <a:uFillTx/>
                <a:latin typeface="Verdana"/>
                <a:ea typeface="+mn-ea"/>
                <a:cs typeface="Verdana"/>
              </a:rPr>
              <a:t>e</a:t>
            </a:r>
            <a:r>
              <a:rPr kumimoji="0" lang="es-CO" sz="1200" b="0" i="0" u="none" strike="noStrike" kern="1200" cap="none" spc="-125" normalizeH="0" baseline="0">
                <a:ln>
                  <a:noFill/>
                </a:ln>
                <a:solidFill>
                  <a:srgbClr val="585858"/>
                </a:solidFill>
                <a:effectLst/>
                <a:uLnTx/>
                <a:uFillTx/>
                <a:latin typeface="Verdana"/>
                <a:ea typeface="+mn-ea"/>
                <a:cs typeface="Verdana"/>
              </a:rPr>
              <a:t>.</a:t>
            </a:r>
            <a:endParaRPr kumimoji="0" lang="es-CO" sz="1200" b="0" i="0" u="none" strike="noStrike" kern="1200" cap="none" spc="0" normalizeH="0" baseline="0">
              <a:ln>
                <a:noFill/>
              </a:ln>
              <a:solidFill>
                <a:prstClr val="black"/>
              </a:solidFill>
              <a:effectLst/>
              <a:uLnTx/>
              <a:uFillTx/>
              <a:latin typeface="Verdana"/>
              <a:ea typeface="+mn-ea"/>
              <a:cs typeface="Verdana"/>
            </a:endParaRPr>
          </a:p>
          <a:p>
            <a:pPr marL="12700" marR="0" lvl="0" indent="0" algn="l" defTabSz="914400" rtl="0" eaLnBrk="1" fontAlgn="auto" latinLnBrk="0" hangingPunct="1">
              <a:lnSpc>
                <a:spcPct val="100000"/>
              </a:lnSpc>
              <a:spcBef>
                <a:spcPts val="105"/>
              </a:spcBef>
              <a:spcAft>
                <a:spcPts val="0"/>
              </a:spcAft>
              <a:buClrTx/>
              <a:buSzTx/>
              <a:buFontTx/>
              <a:buNone/>
              <a:tabLst/>
              <a:defRPr/>
            </a:pPr>
            <a:endParaRPr lang="es-CO" sz="1300">
              <a:solidFill>
                <a:schemeClr val="tx1">
                  <a:lumMod val="65000"/>
                  <a:lumOff val="35000"/>
                </a:schemeClr>
              </a:solidFill>
              <a:latin typeface="+mn-l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49352" y="2808732"/>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 name="object 3"/>
          <p:cNvSpPr txBox="1"/>
          <p:nvPr/>
        </p:nvSpPr>
        <p:spPr>
          <a:xfrm>
            <a:off x="301853" y="2905505"/>
            <a:ext cx="492759"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srgbClr val="FFFFFF"/>
                </a:solidFill>
                <a:effectLst/>
                <a:uLnTx/>
                <a:uFillTx/>
                <a:latin typeface="Calibri"/>
                <a:ea typeface="+mn-ea"/>
                <a:cs typeface="Calibri"/>
              </a:rPr>
              <a:t>G</a:t>
            </a:r>
            <a:r>
              <a:rPr kumimoji="0" lang="es-CO" sz="1050" b="0" i="0" u="none" strike="noStrike" kern="1200" cap="none" spc="-55" normalizeH="0" baseline="0">
                <a:ln>
                  <a:noFill/>
                </a:ln>
                <a:solidFill>
                  <a:srgbClr val="FFFFFF"/>
                </a:solidFill>
                <a:effectLst/>
                <a:uLnTx/>
                <a:uFillTx/>
                <a:latin typeface="Calibri"/>
                <a:ea typeface="+mn-ea"/>
                <a:cs typeface="Calibri"/>
              </a:rPr>
              <a:t>obi</a:t>
            </a:r>
            <a:r>
              <a:rPr kumimoji="0" lang="es-CO" sz="1050" b="0" i="0" u="none" strike="noStrike" kern="1200" cap="none" spc="-45" normalizeH="0" baseline="0">
                <a:ln>
                  <a:noFill/>
                </a:ln>
                <a:solidFill>
                  <a:srgbClr val="FFFFFF"/>
                </a:solidFill>
                <a:effectLst/>
                <a:uLnTx/>
                <a:uFillTx/>
                <a:latin typeface="Calibri"/>
                <a:ea typeface="+mn-ea"/>
                <a:cs typeface="Calibri"/>
              </a:rPr>
              <a:t>er</a:t>
            </a:r>
            <a:r>
              <a:rPr kumimoji="0" lang="es-CO" sz="1050" b="0" i="0" u="none" strike="noStrike" kern="1200" cap="none" spc="-65" normalizeH="0" baseline="0">
                <a:ln>
                  <a:noFill/>
                </a:ln>
                <a:solidFill>
                  <a:srgbClr val="FFFFFF"/>
                </a:solidFill>
                <a:effectLst/>
                <a:uLnTx/>
                <a:uFillTx/>
                <a:latin typeface="Calibri"/>
                <a:ea typeface="+mn-ea"/>
                <a:cs typeface="Calibri"/>
              </a:rPr>
              <a:t>n</a:t>
            </a:r>
            <a:r>
              <a:rPr kumimoji="0" lang="es-CO" sz="1050" b="0" i="0" u="none" strike="noStrike" kern="1200" cap="none" spc="0" normalizeH="0" baseline="0">
                <a:ln>
                  <a:noFill/>
                </a:ln>
                <a:solidFill>
                  <a:srgbClr val="FFFFFF"/>
                </a:solidFill>
                <a:effectLst/>
                <a:uLnTx/>
                <a:uFillTx/>
                <a:latin typeface="Calibri"/>
                <a:ea typeface="+mn-ea"/>
                <a:cs typeface="Calibri"/>
              </a:rPr>
              <a:t>o</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 name="object 4"/>
          <p:cNvSpPr/>
          <p:nvPr/>
        </p:nvSpPr>
        <p:spPr>
          <a:xfrm>
            <a:off x="3648455" y="2808732"/>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 name="object 5"/>
          <p:cNvSpPr txBox="1"/>
          <p:nvPr/>
        </p:nvSpPr>
        <p:spPr>
          <a:xfrm>
            <a:off x="3802507" y="2825241"/>
            <a:ext cx="953135" cy="346710"/>
          </a:xfrm>
          <a:prstGeom prst="rect">
            <a:avLst/>
          </a:prstGeom>
        </p:spPr>
        <p:txBody>
          <a:bodyPr vert="horz" wrap="square" lIns="0" tIns="13335" rIns="0" bIns="0" rtlCol="0">
            <a:spAutoFit/>
          </a:bodyPr>
          <a:lstStyle/>
          <a:p>
            <a:pPr marL="407034" marR="5080" lvl="0" indent="-39497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Gobierno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87</a:t>
            </a:r>
          </a:p>
        </p:txBody>
      </p:sp>
      <p:sp>
        <p:nvSpPr>
          <p:cNvPr id="6" name="object 6"/>
          <p:cNvSpPr/>
          <p:nvPr/>
        </p:nvSpPr>
        <p:spPr>
          <a:xfrm>
            <a:off x="2325623" y="2810255"/>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 name="object 7"/>
          <p:cNvSpPr txBox="1"/>
          <p:nvPr/>
        </p:nvSpPr>
        <p:spPr>
          <a:xfrm>
            <a:off x="2775585" y="2827147"/>
            <a:ext cx="359410" cy="346710"/>
          </a:xfrm>
          <a:prstGeom prst="rect">
            <a:avLst/>
          </a:prstGeom>
        </p:spPr>
        <p:txBody>
          <a:bodyPr vert="horz" wrap="square" lIns="0" tIns="13335" rIns="0" bIns="0" rtlCol="0">
            <a:spAutoFit/>
          </a:bodyPr>
          <a:lstStyle/>
          <a:p>
            <a:pPr marL="59690" marR="5080" lvl="0" indent="-4762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0" normalizeH="0" baseline="0">
                <a:ln>
                  <a:noFill/>
                </a:ln>
                <a:solidFill>
                  <a:prstClr val="black"/>
                </a:solidFill>
                <a:effectLst/>
                <a:uLnTx/>
                <a:uFillTx/>
                <a:latin typeface="Calibri"/>
                <a:ea typeface="+mn-ea"/>
                <a:cs typeface="Calibri"/>
              </a:rPr>
              <a:t>AC  89,3</a:t>
            </a:r>
          </a:p>
        </p:txBody>
      </p:sp>
      <p:sp>
        <p:nvSpPr>
          <p:cNvPr id="8" name="object 8"/>
          <p:cNvSpPr/>
          <p:nvPr/>
        </p:nvSpPr>
        <p:spPr>
          <a:xfrm>
            <a:off x="1002791" y="2808732"/>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 name="object 9"/>
          <p:cNvSpPr txBox="1"/>
          <p:nvPr/>
        </p:nvSpPr>
        <p:spPr>
          <a:xfrm>
            <a:off x="1091132" y="2825241"/>
            <a:ext cx="1124737" cy="336631"/>
          </a:xfrm>
          <a:prstGeom prst="rect">
            <a:avLst/>
          </a:prstGeom>
        </p:spPr>
        <p:txBody>
          <a:bodyPr vert="horz" wrap="square" lIns="0" tIns="13335" rIns="0" bIns="0" rtlCol="0">
            <a:spAutoFit/>
          </a:bodyPr>
          <a:lstStyle/>
          <a:p>
            <a:pPr marL="386080" marR="5080" lvl="0" indent="-37401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0" normalizeH="0" baseline="0">
                <a:ln>
                  <a:noFill/>
                </a:ln>
                <a:solidFill>
                  <a:schemeClr val="bg1"/>
                </a:solidFill>
                <a:effectLst/>
                <a:uLnTx/>
                <a:uFillTx/>
                <a:latin typeface="Calibri"/>
                <a:ea typeface="+mn-ea"/>
                <a:cs typeface="Calibri"/>
              </a:rPr>
              <a:t>D</a:t>
            </a:r>
            <a:r>
              <a:rPr kumimoji="0" lang="es-CO" sz="1050" b="1" i="0" u="none" strike="noStrike" kern="1200" cap="none" spc="-45" normalizeH="0" baseline="0">
                <a:ln>
                  <a:noFill/>
                </a:ln>
                <a:solidFill>
                  <a:schemeClr val="bg1"/>
                </a:solidFill>
                <a:effectLst/>
                <a:uLnTx/>
                <a:uFillTx/>
                <a:latin typeface="Calibri"/>
                <a:ea typeface="+mn-ea"/>
                <a:cs typeface="Calibri"/>
              </a:rPr>
              <a:t>e</a:t>
            </a:r>
            <a:r>
              <a:rPr kumimoji="0" lang="es-CO" sz="1050" b="1" i="0" u="none" strike="noStrike" kern="1200" cap="none" spc="-50" normalizeH="0" baseline="0">
                <a:ln>
                  <a:noFill/>
                </a:ln>
                <a:solidFill>
                  <a:schemeClr val="bg1"/>
                </a:solidFill>
                <a:effectLst/>
                <a:uLnTx/>
                <a:uFillTx/>
                <a:latin typeface="Calibri"/>
                <a:ea typeface="+mn-ea"/>
                <a:cs typeface="Calibri"/>
              </a:rPr>
              <a:t>f</a:t>
            </a:r>
            <a:r>
              <a:rPr kumimoji="0" lang="es-CO" sz="1050" b="1" i="0" u="none" strike="noStrike" kern="1200" cap="none" spc="0" normalizeH="0" baseline="0">
                <a:ln>
                  <a:noFill/>
                </a:ln>
                <a:solidFill>
                  <a:schemeClr val="bg1"/>
                </a:solidFill>
                <a:effectLst/>
                <a:uLnTx/>
                <a:uFillTx/>
                <a:latin typeface="Calibri"/>
                <a:ea typeface="+mn-ea"/>
                <a:cs typeface="Calibri"/>
              </a:rPr>
              <a:t>.</a:t>
            </a:r>
            <a:r>
              <a:rPr kumimoji="0" lang="es-CO" sz="1050" b="1" i="0" u="none" strike="noStrike" kern="1200" cap="none" spc="-110" normalizeH="0" baseline="0">
                <a:ln>
                  <a:noFill/>
                </a:ln>
                <a:solidFill>
                  <a:schemeClr val="bg1"/>
                </a:solidFill>
                <a:effectLst/>
                <a:uLnTx/>
                <a:uFillTx/>
                <a:latin typeface="Calibri"/>
                <a:ea typeface="+mn-ea"/>
                <a:cs typeface="Calibri"/>
              </a:rPr>
              <a:t> </a:t>
            </a:r>
            <a:r>
              <a:rPr kumimoji="0" lang="es-CO" sz="1050" b="1" i="0" u="none" strike="noStrike" kern="1200" cap="none" spc="-50" normalizeH="0" baseline="0">
                <a:ln>
                  <a:noFill/>
                </a:ln>
                <a:solidFill>
                  <a:schemeClr val="bg1"/>
                </a:solidFill>
                <a:effectLst/>
                <a:uLnTx/>
                <a:uFillTx/>
                <a:latin typeface="Calibri"/>
                <a:ea typeface="+mn-ea"/>
                <a:cs typeface="Calibri"/>
              </a:rPr>
              <a:t>E</a:t>
            </a:r>
            <a:r>
              <a:rPr kumimoji="0" lang="es-CO" sz="1050" b="1" i="0" u="none" strike="noStrike" kern="1200" cap="none" spc="-55" normalizeH="0" baseline="0">
                <a:ln>
                  <a:noFill/>
                </a:ln>
                <a:solidFill>
                  <a:schemeClr val="bg1"/>
                </a:solidFill>
                <a:effectLst/>
                <a:uLnTx/>
                <a:uFillTx/>
                <a:latin typeface="Calibri"/>
                <a:ea typeface="+mn-ea"/>
                <a:cs typeface="Calibri"/>
              </a:rPr>
              <a:t>sp</a:t>
            </a:r>
            <a:r>
              <a:rPr kumimoji="0" lang="es-CO" sz="1050" b="1" i="0" u="none" strike="noStrike" kern="1200" cap="none" spc="-50" normalizeH="0" baseline="0">
                <a:ln>
                  <a:noFill/>
                </a:ln>
                <a:solidFill>
                  <a:schemeClr val="bg1"/>
                </a:solidFill>
                <a:effectLst/>
                <a:uLnTx/>
                <a:uFillTx/>
                <a:latin typeface="Calibri"/>
                <a:ea typeface="+mn-ea"/>
                <a:cs typeface="Calibri"/>
              </a:rPr>
              <a:t>a</a:t>
            </a:r>
            <a:r>
              <a:rPr kumimoji="0" lang="es-CO" sz="1050" b="1" i="0" u="none" strike="noStrike" kern="1200" cap="none" spc="-55" normalizeH="0" baseline="0">
                <a:ln>
                  <a:noFill/>
                </a:ln>
                <a:solidFill>
                  <a:schemeClr val="bg1"/>
                </a:solidFill>
                <a:effectLst/>
                <a:uLnTx/>
                <a:uFillTx/>
                <a:latin typeface="Calibri"/>
                <a:ea typeface="+mn-ea"/>
                <a:cs typeface="Calibri"/>
              </a:rPr>
              <a:t>ci</a:t>
            </a:r>
            <a:r>
              <a:rPr kumimoji="0" lang="es-CO" sz="1050" b="1" i="0" u="none" strike="noStrike" kern="1200" cap="none" spc="0" normalizeH="0" baseline="0">
                <a:ln>
                  <a:noFill/>
                </a:ln>
                <a:solidFill>
                  <a:schemeClr val="bg1"/>
                </a:solidFill>
                <a:effectLst/>
                <a:uLnTx/>
                <a:uFillTx/>
                <a:latin typeface="Calibri"/>
                <a:ea typeface="+mn-ea"/>
                <a:cs typeface="Calibri"/>
              </a:rPr>
              <a:t>o </a:t>
            </a:r>
            <a:r>
              <a:rPr kumimoji="0" lang="es-CO" sz="1050" b="1" i="0" u="none" strike="noStrike" kern="1200" cap="none" spc="-55" normalizeH="0" baseline="0">
                <a:ln>
                  <a:noFill/>
                </a:ln>
                <a:solidFill>
                  <a:schemeClr val="bg1"/>
                </a:solidFill>
                <a:effectLst/>
                <a:uLnTx/>
                <a:uFillTx/>
                <a:latin typeface="Calibri"/>
                <a:ea typeface="+mn-ea"/>
                <a:cs typeface="Calibri"/>
              </a:rPr>
              <a:t>Públic</a:t>
            </a:r>
            <a:r>
              <a:rPr kumimoji="0" lang="es-CO" sz="1050" b="1" i="0" u="none" strike="noStrike" kern="1200" cap="none" spc="0" normalizeH="0" baseline="0">
                <a:ln>
                  <a:noFill/>
                </a:ln>
                <a:solidFill>
                  <a:schemeClr val="bg1"/>
                </a:solidFill>
                <a:effectLst/>
                <a:uLnTx/>
                <a:uFillTx/>
                <a:latin typeface="Calibri"/>
                <a:ea typeface="+mn-ea"/>
                <a:cs typeface="Calibri"/>
              </a:rPr>
              <a:t>o  </a:t>
            </a:r>
            <a:r>
              <a:rPr kumimoji="0" lang="es-CO" sz="1050" b="1" i="0" u="none" strike="noStrike" kern="1200" cap="none" spc="-35" normalizeH="0" baseline="0">
                <a:ln>
                  <a:noFill/>
                </a:ln>
                <a:solidFill>
                  <a:schemeClr val="bg1"/>
                </a:solidFill>
                <a:effectLst/>
                <a:uLnTx/>
                <a:uFillTx/>
                <a:latin typeface="Calibri"/>
                <a:ea typeface="+mn-ea"/>
                <a:cs typeface="Calibri"/>
              </a:rPr>
              <a:t>97,4</a:t>
            </a:r>
            <a:endParaRPr kumimoji="0" lang="es-CO" sz="1050" b="1" i="0" u="none" strike="noStrike" kern="1200" cap="none" spc="0" normalizeH="0" baseline="0">
              <a:ln>
                <a:noFill/>
              </a:ln>
              <a:solidFill>
                <a:schemeClr val="bg1"/>
              </a:solidFill>
              <a:effectLst/>
              <a:uLnTx/>
              <a:uFillTx/>
              <a:latin typeface="Calibri"/>
              <a:ea typeface="+mn-ea"/>
              <a:cs typeface="Calibri"/>
            </a:endParaRPr>
          </a:p>
        </p:txBody>
      </p:sp>
      <p:sp>
        <p:nvSpPr>
          <p:cNvPr id="10" name="object 10"/>
          <p:cNvSpPr/>
          <p:nvPr/>
        </p:nvSpPr>
        <p:spPr>
          <a:xfrm>
            <a:off x="149352" y="2359151"/>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 name="object 11"/>
          <p:cNvSpPr txBox="1"/>
          <p:nvPr/>
        </p:nvSpPr>
        <p:spPr>
          <a:xfrm>
            <a:off x="344525" y="2376297"/>
            <a:ext cx="408940" cy="346710"/>
          </a:xfrm>
          <a:prstGeom prst="rect">
            <a:avLst/>
          </a:prstGeom>
        </p:spPr>
        <p:txBody>
          <a:bodyPr vert="horz" wrap="square" lIns="0" tIns="13335" rIns="0" bIns="0" rtlCol="0">
            <a:spAutoFit/>
          </a:bodyPr>
          <a:lstStyle/>
          <a:p>
            <a:pPr marL="26670" marR="5080" lvl="0" indent="-14604"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srgbClr val="FFFFFF"/>
                </a:solidFill>
                <a:effectLst/>
                <a:uLnTx/>
                <a:uFillTx/>
                <a:latin typeface="Calibri"/>
                <a:ea typeface="+mn-ea"/>
                <a:cs typeface="Calibri"/>
              </a:rPr>
              <a:t>G</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stió</a:t>
            </a:r>
            <a:r>
              <a:rPr kumimoji="0" lang="es-CO" sz="1050" b="0" i="0" u="none" strike="noStrike" kern="1200" cap="none" spc="0" normalizeH="0" baseline="0">
                <a:ln>
                  <a:noFill/>
                </a:ln>
                <a:solidFill>
                  <a:srgbClr val="FFFFFF"/>
                </a:solidFill>
                <a:effectLst/>
                <a:uLnTx/>
                <a:uFillTx/>
                <a:latin typeface="Calibri"/>
                <a:ea typeface="+mn-ea"/>
                <a:cs typeface="Calibri"/>
              </a:rPr>
              <a:t>n  </a:t>
            </a:r>
            <a:r>
              <a:rPr kumimoji="0" lang="es-CO" sz="1050" b="0" i="0" u="none" strike="noStrike" kern="1200" cap="none" spc="-45" normalizeH="0" baseline="0">
                <a:ln>
                  <a:noFill/>
                </a:ln>
                <a:solidFill>
                  <a:srgbClr val="FFFFFF"/>
                </a:solidFill>
                <a:effectLst/>
                <a:uLnTx/>
                <a:uFillTx/>
                <a:latin typeface="Calibri"/>
                <a:ea typeface="+mn-ea"/>
                <a:cs typeface="Calibri"/>
              </a:rPr>
              <a:t>Pública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2" name="object 12"/>
          <p:cNvSpPr/>
          <p:nvPr/>
        </p:nvSpPr>
        <p:spPr>
          <a:xfrm>
            <a:off x="1002791" y="235915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 name="object 13"/>
          <p:cNvSpPr txBox="1"/>
          <p:nvPr/>
        </p:nvSpPr>
        <p:spPr>
          <a:xfrm>
            <a:off x="1265047" y="2376297"/>
            <a:ext cx="736600" cy="346710"/>
          </a:xfrm>
          <a:prstGeom prst="rect">
            <a:avLst/>
          </a:prstGeom>
        </p:spPr>
        <p:txBody>
          <a:bodyPr vert="horz" wrap="square" lIns="0" tIns="13335" rIns="0" bIns="0" rtlCol="0">
            <a:spAutoFit/>
          </a:bodyPr>
          <a:lstStyle/>
          <a:p>
            <a:pPr marL="247015" marR="5080" lvl="0" indent="-23495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16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General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98,4</a:t>
            </a:r>
          </a:p>
        </p:txBody>
      </p:sp>
      <p:sp>
        <p:nvSpPr>
          <p:cNvPr id="14" name="object 14"/>
          <p:cNvSpPr/>
          <p:nvPr/>
        </p:nvSpPr>
        <p:spPr>
          <a:xfrm>
            <a:off x="2325623" y="2362200"/>
            <a:ext cx="1260475" cy="394970"/>
          </a:xfrm>
          <a:custGeom>
            <a:avLst/>
            <a:gdLst/>
            <a:ahLst/>
            <a:cxnLst/>
            <a:rect l="l" t="t" r="r" b="b"/>
            <a:pathLst>
              <a:path w="1260475" h="394969">
                <a:moveTo>
                  <a:pt x="1260348" y="0"/>
                </a:moveTo>
                <a:lnTo>
                  <a:pt x="0" y="0"/>
                </a:lnTo>
                <a:lnTo>
                  <a:pt x="0" y="394715"/>
                </a:lnTo>
                <a:lnTo>
                  <a:pt x="1260348" y="394715"/>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 name="object 15"/>
          <p:cNvSpPr txBox="1"/>
          <p:nvPr/>
        </p:nvSpPr>
        <p:spPr>
          <a:xfrm>
            <a:off x="2755773" y="2378202"/>
            <a:ext cx="40068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DASCD</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94,0</a:t>
            </a:r>
          </a:p>
        </p:txBody>
      </p:sp>
      <p:sp>
        <p:nvSpPr>
          <p:cNvPr id="16" name="object 16"/>
          <p:cNvSpPr/>
          <p:nvPr/>
        </p:nvSpPr>
        <p:spPr>
          <a:xfrm>
            <a:off x="7434071" y="5949696"/>
            <a:ext cx="1115695" cy="396240"/>
          </a:xfrm>
          <a:custGeom>
            <a:avLst/>
            <a:gdLst/>
            <a:ahLst/>
            <a:cxnLst/>
            <a:rect l="l" t="t" r="r" b="b"/>
            <a:pathLst>
              <a:path w="1115695" h="396239">
                <a:moveTo>
                  <a:pt x="1115568" y="0"/>
                </a:moveTo>
                <a:lnTo>
                  <a:pt x="0" y="0"/>
                </a:lnTo>
                <a:lnTo>
                  <a:pt x="0" y="396239"/>
                </a:lnTo>
                <a:lnTo>
                  <a:pt x="1115568" y="396239"/>
                </a:lnTo>
                <a:lnTo>
                  <a:pt x="111556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7" name="object 17"/>
          <p:cNvSpPr txBox="1"/>
          <p:nvPr/>
        </p:nvSpPr>
        <p:spPr>
          <a:xfrm>
            <a:off x="7656703" y="5967476"/>
            <a:ext cx="67373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Cultura</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85,6</a:t>
            </a:r>
          </a:p>
        </p:txBody>
      </p:sp>
      <p:sp>
        <p:nvSpPr>
          <p:cNvPr id="18" name="object 18"/>
          <p:cNvSpPr/>
          <p:nvPr/>
        </p:nvSpPr>
        <p:spPr>
          <a:xfrm>
            <a:off x="8609076" y="5952744"/>
            <a:ext cx="1117600" cy="394970"/>
          </a:xfrm>
          <a:custGeom>
            <a:avLst/>
            <a:gdLst/>
            <a:ahLst/>
            <a:cxnLst/>
            <a:rect l="l" t="t" r="r" b="b"/>
            <a:pathLst>
              <a:path w="1117600" h="394970">
                <a:moveTo>
                  <a:pt x="1117092" y="0"/>
                </a:moveTo>
                <a:lnTo>
                  <a:pt x="0" y="0"/>
                </a:lnTo>
                <a:lnTo>
                  <a:pt x="0" y="394715"/>
                </a:lnTo>
                <a:lnTo>
                  <a:pt x="1117092" y="394715"/>
                </a:lnTo>
                <a:lnTo>
                  <a:pt x="11170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9" name="object 19"/>
          <p:cNvSpPr txBox="1"/>
          <p:nvPr/>
        </p:nvSpPr>
        <p:spPr>
          <a:xfrm>
            <a:off x="8731377" y="5969609"/>
            <a:ext cx="873125" cy="346710"/>
          </a:xfrm>
          <a:prstGeom prst="rect">
            <a:avLst/>
          </a:prstGeom>
        </p:spPr>
        <p:txBody>
          <a:bodyPr vert="horz" wrap="square" lIns="0" tIns="13335" rIns="0" bIns="0" rtlCol="0">
            <a:spAutoFit/>
          </a:bodyPr>
          <a:lstStyle/>
          <a:p>
            <a:pPr marL="317500" marR="5080" lvl="0" indent="-3048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ID.</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Pat.</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Cultural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81,3</a:t>
            </a:r>
          </a:p>
        </p:txBody>
      </p:sp>
      <p:sp>
        <p:nvSpPr>
          <p:cNvPr id="20" name="object 20"/>
          <p:cNvSpPr/>
          <p:nvPr/>
        </p:nvSpPr>
        <p:spPr>
          <a:xfrm>
            <a:off x="7434071" y="5501640"/>
            <a:ext cx="1115695" cy="394970"/>
          </a:xfrm>
          <a:custGeom>
            <a:avLst/>
            <a:gdLst/>
            <a:ahLst/>
            <a:cxnLst/>
            <a:rect l="l" t="t" r="r" b="b"/>
            <a:pathLst>
              <a:path w="1115695" h="394970">
                <a:moveTo>
                  <a:pt x="1115568" y="0"/>
                </a:moveTo>
                <a:lnTo>
                  <a:pt x="0" y="0"/>
                </a:lnTo>
                <a:lnTo>
                  <a:pt x="0" y="394716"/>
                </a:lnTo>
                <a:lnTo>
                  <a:pt x="1115568" y="394716"/>
                </a:lnTo>
                <a:lnTo>
                  <a:pt x="111556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1" name="object 21"/>
          <p:cNvSpPr txBox="1"/>
          <p:nvPr/>
        </p:nvSpPr>
        <p:spPr>
          <a:xfrm>
            <a:off x="7877682" y="5598363"/>
            <a:ext cx="2298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EEB</a:t>
            </a:r>
          </a:p>
        </p:txBody>
      </p:sp>
      <p:sp>
        <p:nvSpPr>
          <p:cNvPr id="22" name="object 22"/>
          <p:cNvSpPr/>
          <p:nvPr/>
        </p:nvSpPr>
        <p:spPr>
          <a:xfrm>
            <a:off x="8609076" y="5504688"/>
            <a:ext cx="1117600" cy="396240"/>
          </a:xfrm>
          <a:custGeom>
            <a:avLst/>
            <a:gdLst/>
            <a:ahLst/>
            <a:cxnLst/>
            <a:rect l="l" t="t" r="r" b="b"/>
            <a:pathLst>
              <a:path w="1117600" h="396239">
                <a:moveTo>
                  <a:pt x="1117092" y="0"/>
                </a:moveTo>
                <a:lnTo>
                  <a:pt x="0" y="0"/>
                </a:lnTo>
                <a:lnTo>
                  <a:pt x="0" y="396240"/>
                </a:lnTo>
                <a:lnTo>
                  <a:pt x="1117092" y="396240"/>
                </a:lnTo>
                <a:lnTo>
                  <a:pt x="111709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3" name="object 23"/>
          <p:cNvSpPr txBox="1"/>
          <p:nvPr/>
        </p:nvSpPr>
        <p:spPr>
          <a:xfrm>
            <a:off x="9062084" y="5602325"/>
            <a:ext cx="2171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prstClr val="black"/>
                </a:solidFill>
                <a:effectLst/>
                <a:uLnTx/>
                <a:uFillTx/>
                <a:latin typeface="Calibri"/>
                <a:ea typeface="+mn-ea"/>
                <a:cs typeface="Calibri"/>
              </a:rPr>
              <a:t>ET</a:t>
            </a:r>
            <a:r>
              <a:rPr kumimoji="0" lang="es-CO" sz="1050" b="0" i="0" u="none" strike="noStrike" kern="1200" cap="none" spc="0" normalizeH="0" baseline="0">
                <a:ln>
                  <a:noFill/>
                </a:ln>
                <a:solidFill>
                  <a:prstClr val="black"/>
                </a:solidFill>
                <a:effectLst/>
                <a:uLnTx/>
                <a:uFillTx/>
                <a:latin typeface="Calibri"/>
                <a:ea typeface="+mn-ea"/>
                <a:cs typeface="Calibri"/>
              </a:rPr>
              <a:t>B</a:t>
            </a:r>
          </a:p>
        </p:txBody>
      </p:sp>
      <p:sp>
        <p:nvSpPr>
          <p:cNvPr id="24" name="object 24"/>
          <p:cNvSpPr/>
          <p:nvPr/>
        </p:nvSpPr>
        <p:spPr>
          <a:xfrm>
            <a:off x="149352" y="5501640"/>
            <a:ext cx="792480" cy="396240"/>
          </a:xfrm>
          <a:custGeom>
            <a:avLst/>
            <a:gdLst/>
            <a:ahLst/>
            <a:cxnLst/>
            <a:rect l="l" t="t" r="r" b="b"/>
            <a:pathLst>
              <a:path w="792480" h="396239">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5" name="object 25"/>
          <p:cNvSpPr txBox="1"/>
          <p:nvPr/>
        </p:nvSpPr>
        <p:spPr>
          <a:xfrm>
            <a:off x="353974" y="5598972"/>
            <a:ext cx="39052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Há</a:t>
            </a:r>
            <a:r>
              <a:rPr kumimoji="0" lang="es-CO" sz="1050" b="0" i="0" u="none" strike="noStrike" kern="1200" cap="none" spc="-55" normalizeH="0" baseline="0">
                <a:ln>
                  <a:noFill/>
                </a:ln>
                <a:solidFill>
                  <a:srgbClr val="FFFFFF"/>
                </a:solidFill>
                <a:effectLst/>
                <a:uLnTx/>
                <a:uFillTx/>
                <a:latin typeface="Calibri"/>
                <a:ea typeface="+mn-ea"/>
                <a:cs typeface="Calibri"/>
              </a:rPr>
              <a:t>bit</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0" normalizeH="0" baseline="0">
                <a:ln>
                  <a:noFill/>
                </a:ln>
                <a:solidFill>
                  <a:srgbClr val="FFFFFF"/>
                </a:solidFill>
                <a:effectLst/>
                <a:uLnTx/>
                <a:uFillTx/>
                <a:latin typeface="Calibri"/>
                <a:ea typeface="+mn-ea"/>
                <a:cs typeface="Calibri"/>
              </a:rPr>
              <a:t>t</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26" name="object 26"/>
          <p:cNvSpPr/>
          <p:nvPr/>
        </p:nvSpPr>
        <p:spPr>
          <a:xfrm>
            <a:off x="6292596" y="5501640"/>
            <a:ext cx="1079500" cy="396240"/>
          </a:xfrm>
          <a:custGeom>
            <a:avLst/>
            <a:gdLst/>
            <a:ahLst/>
            <a:cxnLst/>
            <a:rect l="l" t="t" r="r" b="b"/>
            <a:pathLst>
              <a:path w="1079500" h="396239">
                <a:moveTo>
                  <a:pt x="1078992" y="0"/>
                </a:moveTo>
                <a:lnTo>
                  <a:pt x="0" y="0"/>
                </a:lnTo>
                <a:lnTo>
                  <a:pt x="0" y="396240"/>
                </a:lnTo>
                <a:lnTo>
                  <a:pt x="1078992" y="396240"/>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7" name="object 27"/>
          <p:cNvSpPr txBox="1"/>
          <p:nvPr/>
        </p:nvSpPr>
        <p:spPr>
          <a:xfrm>
            <a:off x="6641718" y="5518505"/>
            <a:ext cx="384810"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0" normalizeH="0" baseline="0">
                <a:ln>
                  <a:noFill/>
                </a:ln>
                <a:solidFill>
                  <a:prstClr val="black"/>
                </a:solidFill>
                <a:effectLst/>
                <a:uLnTx/>
                <a:uFillTx/>
                <a:latin typeface="Calibri"/>
                <a:ea typeface="+mn-ea"/>
                <a:cs typeface="Calibri"/>
              </a:rPr>
              <a:t>AE</a:t>
            </a:r>
            <a:r>
              <a:rPr kumimoji="0" lang="es-CO" sz="1050" b="0" i="0" u="none" strike="noStrike" kern="1200" cap="none" spc="-5"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P</a:t>
            </a:r>
          </a:p>
          <a:p>
            <a:pPr marL="71755"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85,9</a:t>
            </a:r>
          </a:p>
        </p:txBody>
      </p:sp>
      <p:sp>
        <p:nvSpPr>
          <p:cNvPr id="28" name="object 28"/>
          <p:cNvSpPr/>
          <p:nvPr/>
        </p:nvSpPr>
        <p:spPr>
          <a:xfrm>
            <a:off x="4969764"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29" name="object 29"/>
          <p:cNvSpPr txBox="1"/>
          <p:nvPr/>
        </p:nvSpPr>
        <p:spPr>
          <a:xfrm>
            <a:off x="5164328" y="5518810"/>
            <a:ext cx="873760" cy="346710"/>
          </a:xfrm>
          <a:prstGeom prst="rect">
            <a:avLst/>
          </a:prstGeom>
        </p:spPr>
        <p:txBody>
          <a:bodyPr vert="horz" wrap="square" lIns="0" tIns="13335" rIns="0" bIns="0" rtlCol="0">
            <a:spAutoFit/>
          </a:bodyPr>
          <a:lstStyle/>
          <a:p>
            <a:pPr marL="367665" marR="5080" lvl="0" indent="-35560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del</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Hábitat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86</a:t>
            </a:r>
          </a:p>
        </p:txBody>
      </p:sp>
      <p:sp>
        <p:nvSpPr>
          <p:cNvPr id="30" name="object 30"/>
          <p:cNvSpPr/>
          <p:nvPr/>
        </p:nvSpPr>
        <p:spPr>
          <a:xfrm>
            <a:off x="1002791"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1" name="object 31"/>
          <p:cNvSpPr txBox="1"/>
          <p:nvPr/>
        </p:nvSpPr>
        <p:spPr>
          <a:xfrm>
            <a:off x="1164132" y="5518505"/>
            <a:ext cx="935990" cy="34734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EAB</a:t>
            </a:r>
            <a:r>
              <a:rPr kumimoji="0" lang="es-CO" sz="1050" b="0" i="0" u="none" strike="noStrike" kern="1200" cap="none" spc="-6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(Acueducto)</a:t>
            </a: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91,5</a:t>
            </a:r>
          </a:p>
        </p:txBody>
      </p:sp>
      <p:sp>
        <p:nvSpPr>
          <p:cNvPr id="32" name="object 32"/>
          <p:cNvSpPr/>
          <p:nvPr/>
        </p:nvSpPr>
        <p:spPr>
          <a:xfrm>
            <a:off x="3648455" y="5500115"/>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3" name="object 33"/>
          <p:cNvSpPr txBox="1"/>
          <p:nvPr/>
        </p:nvSpPr>
        <p:spPr>
          <a:xfrm>
            <a:off x="3729354" y="5517896"/>
            <a:ext cx="1104265" cy="346710"/>
          </a:xfrm>
          <a:prstGeom prst="rect">
            <a:avLst/>
          </a:prstGeom>
        </p:spPr>
        <p:txBody>
          <a:bodyPr vert="horz" wrap="square" lIns="0" tIns="13335" rIns="0" bIns="0" rtlCol="0">
            <a:spAutoFit/>
          </a:bodyPr>
          <a:lstStyle/>
          <a:p>
            <a:pPr marL="485140" marR="5080" lvl="0" indent="-47244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0" normalizeH="0" baseline="0">
                <a:ln>
                  <a:noFill/>
                </a:ln>
                <a:solidFill>
                  <a:prstClr val="black"/>
                </a:solidFill>
                <a:effectLst/>
                <a:uLnTx/>
                <a:uFillTx/>
                <a:latin typeface="Calibri"/>
                <a:ea typeface="+mn-ea"/>
                <a:cs typeface="Calibri"/>
              </a:rPr>
              <a:t>Caj</a:t>
            </a:r>
            <a:r>
              <a:rPr kumimoji="0" lang="es-CO" sz="1050" b="0" i="0" u="none" strike="noStrike" kern="1200" cap="none" spc="0" normalizeH="0" baseline="0">
                <a:ln>
                  <a:noFill/>
                </a:ln>
                <a:solidFill>
                  <a:prstClr val="black"/>
                </a:solidFill>
                <a:effectLst/>
                <a:uLnTx/>
                <a:uFillTx/>
                <a:latin typeface="Calibri"/>
                <a:ea typeface="+mn-ea"/>
                <a:cs typeface="Calibri"/>
              </a:rPr>
              <a:t>a</a:t>
            </a:r>
            <a:r>
              <a:rPr kumimoji="0" lang="es-CO" sz="1050" b="0" i="0" u="none" strike="noStrike" kern="1200" cap="none" spc="-110" normalizeH="0" baseline="0">
                <a:ln>
                  <a:noFill/>
                </a:ln>
                <a:solidFill>
                  <a:prstClr val="black"/>
                </a:solidFill>
                <a:effectLst/>
                <a:uLnTx/>
                <a:uFillTx/>
                <a:latin typeface="Calibri"/>
                <a:ea typeface="+mn-ea"/>
                <a:cs typeface="Calibri"/>
              </a:rPr>
              <a:t> </a:t>
            </a:r>
            <a:r>
              <a:rPr kumimoji="0" lang="es-CO" sz="1050" b="0" i="0" u="none" strike="noStrike" kern="1200" cap="none" spc="-40" normalizeH="0" baseline="0">
                <a:ln>
                  <a:noFill/>
                </a:ln>
                <a:solidFill>
                  <a:prstClr val="black"/>
                </a:solidFill>
                <a:effectLst/>
                <a:uLnTx/>
                <a:uFillTx/>
                <a:latin typeface="Calibri"/>
                <a:ea typeface="+mn-ea"/>
                <a:cs typeface="Calibri"/>
              </a:rPr>
              <a:t>Vi</a:t>
            </a:r>
            <a:r>
              <a:rPr kumimoji="0" lang="es-CO" sz="1050" b="0" i="0" u="none" strike="noStrike" kern="1200" cap="none" spc="-35" normalizeH="0" baseline="0">
                <a:ln>
                  <a:noFill/>
                </a:ln>
                <a:solidFill>
                  <a:prstClr val="black"/>
                </a:solidFill>
                <a:effectLst/>
                <a:uLnTx/>
                <a:uFillTx/>
                <a:latin typeface="Calibri"/>
                <a:ea typeface="+mn-ea"/>
                <a:cs typeface="Calibri"/>
              </a:rPr>
              <a:t>v</a:t>
            </a:r>
            <a:r>
              <a:rPr kumimoji="0" lang="es-CO" sz="1050" b="0" i="0" u="none" strike="noStrike" kern="1200" cap="none" spc="-40" normalizeH="0" baseline="0">
                <a:ln>
                  <a:noFill/>
                </a:ln>
                <a:solidFill>
                  <a:prstClr val="black"/>
                </a:solidFill>
                <a:effectLst/>
                <a:uLnTx/>
                <a:uFillTx/>
                <a:latin typeface="Calibri"/>
                <a:ea typeface="+mn-ea"/>
                <a:cs typeface="Calibri"/>
              </a:rPr>
              <a:t>i</a:t>
            </a:r>
            <a:r>
              <a:rPr kumimoji="0" lang="es-CO" sz="1050" b="0" i="0" u="none" strike="noStrike" kern="1200" cap="none" spc="-35" normalizeH="0" baseline="0">
                <a:ln>
                  <a:noFill/>
                </a:ln>
                <a:solidFill>
                  <a:prstClr val="black"/>
                </a:solidFill>
                <a:effectLst/>
                <a:uLnTx/>
                <a:uFillTx/>
                <a:latin typeface="Calibri"/>
                <a:ea typeface="+mn-ea"/>
                <a:cs typeface="Calibri"/>
              </a:rPr>
              <a:t>e</a:t>
            </a:r>
            <a:r>
              <a:rPr kumimoji="0" lang="es-CO" sz="1050" b="0" i="0" u="none" strike="noStrike" kern="1200" cap="none" spc="-40" normalizeH="0" baseline="0">
                <a:ln>
                  <a:noFill/>
                </a:ln>
                <a:solidFill>
                  <a:prstClr val="black"/>
                </a:solidFill>
                <a:effectLst/>
                <a:uLnTx/>
                <a:uFillTx/>
                <a:latin typeface="Calibri"/>
                <a:ea typeface="+mn-ea"/>
                <a:cs typeface="Calibri"/>
              </a:rPr>
              <a:t>n</a:t>
            </a:r>
            <a:r>
              <a:rPr kumimoji="0" lang="es-CO" sz="1050" b="0" i="0" u="none" strike="noStrike" kern="1200" cap="none" spc="-5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a:t>
            </a:r>
            <a:r>
              <a:rPr kumimoji="0" lang="es-CO" sz="1050" b="0" i="0" u="none" strike="noStrike" kern="1200" cap="none" spc="-120" normalizeH="0" baseline="0">
                <a:ln>
                  <a:noFill/>
                </a:ln>
                <a:solidFill>
                  <a:prstClr val="black"/>
                </a:solidFill>
                <a:effectLst/>
                <a:uLnTx/>
                <a:uFillTx/>
                <a:latin typeface="Calibri"/>
                <a:ea typeface="+mn-ea"/>
                <a:cs typeface="Calibri"/>
              </a:rPr>
              <a:t> </a:t>
            </a:r>
            <a:r>
              <a:rPr kumimoji="0" lang="es-CO" sz="1050" b="0" i="0" u="none" strike="noStrike" kern="1200" cap="none" spc="-45" normalizeH="0" baseline="0">
                <a:ln>
                  <a:noFill/>
                </a:ln>
                <a:solidFill>
                  <a:prstClr val="black"/>
                </a:solidFill>
                <a:effectLst/>
                <a:uLnTx/>
                <a:uFillTx/>
                <a:latin typeface="Calibri"/>
                <a:ea typeface="+mn-ea"/>
                <a:cs typeface="Calibri"/>
              </a:rPr>
              <a:t>Po</a:t>
            </a:r>
            <a:r>
              <a:rPr kumimoji="0" lang="es-CO" sz="1050" b="0" i="0" u="none" strike="noStrike" kern="1200" cap="none" spc="-40" normalizeH="0" baseline="0">
                <a:ln>
                  <a:noFill/>
                </a:ln>
                <a:solidFill>
                  <a:prstClr val="black"/>
                </a:solidFill>
                <a:effectLst/>
                <a:uLnTx/>
                <a:uFillTx/>
                <a:latin typeface="Calibri"/>
                <a:ea typeface="+mn-ea"/>
                <a:cs typeface="Calibri"/>
              </a:rPr>
              <a:t>pula</a:t>
            </a:r>
            <a:r>
              <a:rPr kumimoji="0" lang="es-CO" sz="1050" b="0" i="0" u="none" strike="noStrike" kern="1200" cap="none" spc="0" normalizeH="0" baseline="0">
                <a:ln>
                  <a:noFill/>
                </a:ln>
                <a:solidFill>
                  <a:prstClr val="black"/>
                </a:solidFill>
                <a:effectLst/>
                <a:uLnTx/>
                <a:uFillTx/>
                <a:latin typeface="Calibri"/>
                <a:ea typeface="+mn-ea"/>
                <a:cs typeface="Calibri"/>
              </a:rPr>
              <a:t>r  </a:t>
            </a:r>
            <a:r>
              <a:rPr kumimoji="0" lang="es-CO" sz="1050" b="0" i="0" u="none" strike="noStrike" kern="1200" cap="none" spc="-35" normalizeH="0" baseline="0">
                <a:ln>
                  <a:noFill/>
                </a:ln>
                <a:solidFill>
                  <a:prstClr val="black"/>
                </a:solidFill>
                <a:effectLst/>
                <a:uLnTx/>
                <a:uFillTx/>
                <a:latin typeface="Calibri"/>
                <a:ea typeface="+mn-ea"/>
                <a:cs typeface="Calibri"/>
              </a:rPr>
              <a:t>87</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34" name="object 34"/>
          <p:cNvSpPr/>
          <p:nvPr/>
        </p:nvSpPr>
        <p:spPr>
          <a:xfrm>
            <a:off x="2325623" y="5501640"/>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5" name="object 35"/>
          <p:cNvSpPr txBox="1"/>
          <p:nvPr/>
        </p:nvSpPr>
        <p:spPr>
          <a:xfrm>
            <a:off x="2444876" y="5519420"/>
            <a:ext cx="1021080" cy="346710"/>
          </a:xfrm>
          <a:prstGeom prst="rect">
            <a:avLst/>
          </a:prstGeom>
        </p:spPr>
        <p:txBody>
          <a:bodyPr vert="horz" wrap="square" lIns="0" tIns="13335" rIns="0" bIns="0" rtlCol="0">
            <a:spAutoFit/>
          </a:bodyPr>
          <a:lstStyle/>
          <a:p>
            <a:pPr marL="390525" marR="5080" lvl="0" indent="-3784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Reno.</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Urbana</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ERU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86,9</a:t>
            </a:r>
          </a:p>
        </p:txBody>
      </p:sp>
      <p:sp>
        <p:nvSpPr>
          <p:cNvPr id="36" name="object 36"/>
          <p:cNvSpPr/>
          <p:nvPr/>
        </p:nvSpPr>
        <p:spPr>
          <a:xfrm>
            <a:off x="149352" y="563880"/>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7" name="object 37"/>
          <p:cNvSpPr txBox="1"/>
          <p:nvPr/>
        </p:nvSpPr>
        <p:spPr>
          <a:xfrm>
            <a:off x="382930" y="660653"/>
            <a:ext cx="33147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Mu</a:t>
            </a:r>
            <a:r>
              <a:rPr kumimoji="0" lang="es-CO" sz="1050" b="0" i="0" u="none" strike="noStrike" kern="1200" cap="none" spc="-50" normalizeH="0" baseline="0">
                <a:ln>
                  <a:noFill/>
                </a:ln>
                <a:solidFill>
                  <a:srgbClr val="FFFFFF"/>
                </a:solidFill>
                <a:effectLst/>
                <a:uLnTx/>
                <a:uFillTx/>
                <a:latin typeface="Calibri"/>
                <a:ea typeface="+mn-ea"/>
                <a:cs typeface="Calibri"/>
              </a:rPr>
              <a:t>j</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0" normalizeH="0" baseline="0">
                <a:ln>
                  <a:noFill/>
                </a:ln>
                <a:solidFill>
                  <a:srgbClr val="FFFFFF"/>
                </a:solidFill>
                <a:effectLst/>
                <a:uLnTx/>
                <a:uFillTx/>
                <a:latin typeface="Calibri"/>
                <a:ea typeface="+mn-ea"/>
                <a:cs typeface="Calibri"/>
              </a:rPr>
              <a:t>r</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38" name="object 38"/>
          <p:cNvSpPr/>
          <p:nvPr/>
        </p:nvSpPr>
        <p:spPr>
          <a:xfrm>
            <a:off x="149352" y="1013460"/>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39" name="object 39"/>
          <p:cNvSpPr txBox="1"/>
          <p:nvPr/>
        </p:nvSpPr>
        <p:spPr>
          <a:xfrm>
            <a:off x="344525" y="1029157"/>
            <a:ext cx="408940" cy="34734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Gestión</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8415" marR="0" lvl="0" indent="0" algn="l"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Jurídica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0" name="object 40"/>
          <p:cNvSpPr/>
          <p:nvPr/>
        </p:nvSpPr>
        <p:spPr>
          <a:xfrm>
            <a:off x="149352" y="115823"/>
            <a:ext cx="792480" cy="396240"/>
          </a:xfrm>
          <a:custGeom>
            <a:avLst/>
            <a:gdLst/>
            <a:ahLst/>
            <a:cxnLst/>
            <a:rect l="l" t="t" r="r" b="b"/>
            <a:pathLst>
              <a:path w="792480" h="396240">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1" name="object 41"/>
          <p:cNvSpPr txBox="1"/>
          <p:nvPr/>
        </p:nvSpPr>
        <p:spPr>
          <a:xfrm>
            <a:off x="266801" y="211582"/>
            <a:ext cx="56261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Pl</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n</a:t>
            </a:r>
            <a:r>
              <a:rPr kumimoji="0" lang="es-CO" sz="1050" b="0" i="0" u="none" strike="noStrike" kern="1200" cap="none" spc="-45" normalizeH="0" baseline="0">
                <a:ln>
                  <a:noFill/>
                </a:ln>
                <a:solidFill>
                  <a:srgbClr val="FFFFFF"/>
                </a:solidFill>
                <a:effectLst/>
                <a:uLnTx/>
                <a:uFillTx/>
                <a:latin typeface="Calibri"/>
                <a:ea typeface="+mn-ea"/>
                <a:cs typeface="Calibri"/>
              </a:rPr>
              <a:t>e</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ció</a:t>
            </a:r>
            <a:r>
              <a:rPr kumimoji="0" lang="es-CO" sz="1050" b="0" i="0" u="none" strike="noStrike" kern="1200" cap="none" spc="0" normalizeH="0" baseline="0">
                <a:ln>
                  <a:noFill/>
                </a:ln>
                <a:solidFill>
                  <a:srgbClr val="FFFFFF"/>
                </a:solidFill>
                <a:effectLst/>
                <a:uLnTx/>
                <a:uFillTx/>
                <a:latin typeface="Calibri"/>
                <a:ea typeface="+mn-ea"/>
                <a:cs typeface="Calibri"/>
              </a:rPr>
              <a:t>n</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2" name="object 42"/>
          <p:cNvSpPr/>
          <p:nvPr/>
        </p:nvSpPr>
        <p:spPr>
          <a:xfrm>
            <a:off x="149352" y="1461516"/>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3" name="object 43"/>
          <p:cNvSpPr txBox="1"/>
          <p:nvPr/>
        </p:nvSpPr>
        <p:spPr>
          <a:xfrm>
            <a:off x="256133" y="1434210"/>
            <a:ext cx="584835" cy="437515"/>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lang="es-CO" sz="900" b="0" i="0" u="none" strike="noStrike" kern="1200" cap="none" spc="-50" normalizeH="0" baseline="0">
                <a:ln>
                  <a:noFill/>
                </a:ln>
                <a:solidFill>
                  <a:srgbClr val="FFFFFF"/>
                </a:solidFill>
                <a:effectLst/>
                <a:uLnTx/>
                <a:uFillTx/>
                <a:latin typeface="Calibri"/>
                <a:ea typeface="+mn-ea"/>
                <a:cs typeface="Calibri"/>
              </a:rPr>
              <a:t>Seguridad </a:t>
            </a:r>
            <a:r>
              <a:rPr kumimoji="0" lang="es-CO" sz="900" b="0" i="0" u="none" strike="noStrike" kern="1200" cap="none" spc="-45" normalizeH="0" baseline="0">
                <a:ln>
                  <a:noFill/>
                </a:ln>
                <a:solidFill>
                  <a:srgbClr val="FFFFFF"/>
                </a:solidFill>
                <a:effectLst/>
                <a:uLnTx/>
                <a:uFillTx/>
                <a:latin typeface="Calibri"/>
                <a:ea typeface="+mn-ea"/>
                <a:cs typeface="Calibri"/>
              </a:rPr>
              <a:t> </a:t>
            </a:r>
            <a:r>
              <a:rPr kumimoji="0" lang="es-CO" sz="900" b="0" i="0" u="none" strike="noStrike" kern="1200" cap="none" spc="-50" normalizeH="0" baseline="0">
                <a:ln>
                  <a:noFill/>
                </a:ln>
                <a:solidFill>
                  <a:srgbClr val="FFFFFF"/>
                </a:solidFill>
                <a:effectLst/>
                <a:uLnTx/>
                <a:uFillTx/>
                <a:latin typeface="Calibri"/>
                <a:ea typeface="+mn-ea"/>
                <a:cs typeface="Calibri"/>
              </a:rPr>
              <a:t>C</a:t>
            </a:r>
            <a:r>
              <a:rPr kumimoji="0" lang="es-CO" sz="900" b="0" i="0" u="none" strike="noStrike" kern="1200" cap="none" spc="-45" normalizeH="0" baseline="0">
                <a:ln>
                  <a:noFill/>
                </a:ln>
                <a:solidFill>
                  <a:srgbClr val="FFFFFF"/>
                </a:solidFill>
                <a:effectLst/>
                <a:uLnTx/>
                <a:uFillTx/>
                <a:latin typeface="Calibri"/>
                <a:ea typeface="+mn-ea"/>
                <a:cs typeface="Calibri"/>
              </a:rPr>
              <a:t>o</a:t>
            </a:r>
            <a:r>
              <a:rPr kumimoji="0" lang="es-CO" sz="900" b="0" i="0" u="none" strike="noStrike" kern="1200" cap="none" spc="-55" normalizeH="0" baseline="0">
                <a:ln>
                  <a:noFill/>
                </a:ln>
                <a:solidFill>
                  <a:srgbClr val="FFFFFF"/>
                </a:solidFill>
                <a:effectLst/>
                <a:uLnTx/>
                <a:uFillTx/>
                <a:latin typeface="Calibri"/>
                <a:ea typeface="+mn-ea"/>
                <a:cs typeface="Calibri"/>
              </a:rPr>
              <a:t>n</a:t>
            </a:r>
            <a:r>
              <a:rPr kumimoji="0" lang="es-CO" sz="900" b="0" i="0" u="none" strike="noStrike" kern="1200" cap="none" spc="-50" normalizeH="0" baseline="0">
                <a:ln>
                  <a:noFill/>
                </a:ln>
                <a:solidFill>
                  <a:srgbClr val="FFFFFF"/>
                </a:solidFill>
                <a:effectLst/>
                <a:uLnTx/>
                <a:uFillTx/>
                <a:latin typeface="Calibri"/>
                <a:ea typeface="+mn-ea"/>
                <a:cs typeface="Calibri"/>
              </a:rPr>
              <a:t>v</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50" normalizeH="0" baseline="0">
                <a:ln>
                  <a:noFill/>
                </a:ln>
                <a:solidFill>
                  <a:srgbClr val="FFFFFF"/>
                </a:solidFill>
                <a:effectLst/>
                <a:uLnTx/>
                <a:uFillTx/>
                <a:latin typeface="Calibri"/>
                <a:ea typeface="+mn-ea"/>
                <a:cs typeface="Calibri"/>
              </a:rPr>
              <a:t>v</a:t>
            </a:r>
            <a:r>
              <a:rPr kumimoji="0" lang="es-CO" sz="900" b="0" i="0" u="none" strike="noStrike" kern="1200" cap="none" spc="-55" normalizeH="0" baseline="0">
                <a:ln>
                  <a:noFill/>
                </a:ln>
                <a:solidFill>
                  <a:srgbClr val="FFFFFF"/>
                </a:solidFill>
                <a:effectLst/>
                <a:uLnTx/>
                <a:uFillTx/>
                <a:latin typeface="Calibri"/>
                <a:ea typeface="+mn-ea"/>
                <a:cs typeface="Calibri"/>
              </a:rPr>
              <a:t>en</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0" normalizeH="0" baseline="0">
                <a:ln>
                  <a:noFill/>
                </a:ln>
                <a:solidFill>
                  <a:srgbClr val="FFFFFF"/>
                </a:solidFill>
                <a:effectLst/>
                <a:uLnTx/>
                <a:uFillTx/>
                <a:latin typeface="Calibri"/>
                <a:ea typeface="+mn-ea"/>
                <a:cs typeface="Calibri"/>
              </a:rPr>
              <a:t>a</a:t>
            </a:r>
            <a:r>
              <a:rPr kumimoji="0" lang="es-CO" sz="900" b="0" i="0" u="none" strike="noStrike" kern="1200" cap="none" spc="-110" normalizeH="0" baseline="0">
                <a:ln>
                  <a:noFill/>
                </a:ln>
                <a:solidFill>
                  <a:srgbClr val="FFFFFF"/>
                </a:solidFill>
                <a:effectLst/>
                <a:uLnTx/>
                <a:uFillTx/>
                <a:latin typeface="Calibri"/>
                <a:ea typeface="+mn-ea"/>
                <a:cs typeface="Calibri"/>
              </a:rPr>
              <a:t> </a:t>
            </a:r>
            <a:r>
              <a:rPr kumimoji="0" lang="es-CO" sz="900" b="0" i="0" u="none" strike="noStrike" kern="1200" cap="none" spc="0" normalizeH="0" baseline="0">
                <a:ln>
                  <a:noFill/>
                </a:ln>
                <a:solidFill>
                  <a:srgbClr val="FFFFFF"/>
                </a:solidFill>
                <a:effectLst/>
                <a:uLnTx/>
                <a:uFillTx/>
                <a:latin typeface="Calibri"/>
                <a:ea typeface="+mn-ea"/>
                <a:cs typeface="Calibri"/>
              </a:rPr>
              <a:t>y  </a:t>
            </a:r>
            <a:r>
              <a:rPr kumimoji="0" lang="es-CO" sz="900" b="0" i="0" u="none" strike="noStrike" kern="1200" cap="none" spc="-50" normalizeH="0" baseline="0">
                <a:ln>
                  <a:noFill/>
                </a:ln>
                <a:solidFill>
                  <a:srgbClr val="FFFFFF"/>
                </a:solidFill>
                <a:effectLst/>
                <a:uLnTx/>
                <a:uFillTx/>
                <a:latin typeface="Calibri"/>
                <a:ea typeface="+mn-ea"/>
                <a:cs typeface="Calibri"/>
              </a:rPr>
              <a:t>Justicia</a:t>
            </a:r>
            <a:endParaRPr kumimoji="0" lang="es-CO" sz="900" b="0" i="0" u="none" strike="noStrike" kern="1200" cap="none" spc="0" normalizeH="0" baseline="0">
              <a:ln>
                <a:noFill/>
              </a:ln>
              <a:solidFill>
                <a:prstClr val="black"/>
              </a:solidFill>
              <a:effectLst/>
              <a:uLnTx/>
              <a:uFillTx/>
              <a:latin typeface="Calibri"/>
              <a:ea typeface="+mn-ea"/>
              <a:cs typeface="Calibri"/>
            </a:endParaRPr>
          </a:p>
        </p:txBody>
      </p:sp>
      <p:sp>
        <p:nvSpPr>
          <p:cNvPr id="44" name="object 44"/>
          <p:cNvSpPr/>
          <p:nvPr/>
        </p:nvSpPr>
        <p:spPr>
          <a:xfrm>
            <a:off x="149352" y="1911095"/>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5" name="object 45"/>
          <p:cNvSpPr txBox="1"/>
          <p:nvPr/>
        </p:nvSpPr>
        <p:spPr>
          <a:xfrm>
            <a:off x="257657" y="1927352"/>
            <a:ext cx="58102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Integración</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1905"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Social</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6" name="object 46"/>
          <p:cNvSpPr/>
          <p:nvPr/>
        </p:nvSpPr>
        <p:spPr>
          <a:xfrm>
            <a:off x="149352" y="3256788"/>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7" name="object 47"/>
          <p:cNvSpPr txBox="1"/>
          <p:nvPr/>
        </p:nvSpPr>
        <p:spPr>
          <a:xfrm>
            <a:off x="283870" y="3354451"/>
            <a:ext cx="53022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duc</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ció</a:t>
            </a:r>
            <a:r>
              <a:rPr kumimoji="0" lang="es-CO" sz="1050" b="0" i="0" u="none" strike="noStrike" kern="1200" cap="none" spc="0" normalizeH="0" baseline="0">
                <a:ln>
                  <a:noFill/>
                </a:ln>
                <a:solidFill>
                  <a:srgbClr val="FFFFFF"/>
                </a:solidFill>
                <a:effectLst/>
                <a:uLnTx/>
                <a:uFillTx/>
                <a:latin typeface="Calibri"/>
                <a:ea typeface="+mn-ea"/>
                <a:cs typeface="Calibri"/>
              </a:rPr>
              <a:t>n</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48" name="object 48"/>
          <p:cNvSpPr/>
          <p:nvPr/>
        </p:nvSpPr>
        <p:spPr>
          <a:xfrm>
            <a:off x="149352" y="4154423"/>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49" name="object 49"/>
          <p:cNvSpPr txBox="1"/>
          <p:nvPr/>
        </p:nvSpPr>
        <p:spPr>
          <a:xfrm>
            <a:off x="303377" y="4252086"/>
            <a:ext cx="489584"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Hacienda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0" name="object 50"/>
          <p:cNvSpPr/>
          <p:nvPr/>
        </p:nvSpPr>
        <p:spPr>
          <a:xfrm>
            <a:off x="149352" y="4604003"/>
            <a:ext cx="792480" cy="396240"/>
          </a:xfrm>
          <a:custGeom>
            <a:avLst/>
            <a:gdLst/>
            <a:ahLst/>
            <a:cxnLst/>
            <a:rect l="l" t="t" r="r" b="b"/>
            <a:pathLst>
              <a:path w="792480" h="396239">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1" name="object 51"/>
          <p:cNvSpPr txBox="1"/>
          <p:nvPr/>
        </p:nvSpPr>
        <p:spPr>
          <a:xfrm>
            <a:off x="262229" y="4621148"/>
            <a:ext cx="573405" cy="346710"/>
          </a:xfrm>
          <a:prstGeom prst="rect">
            <a:avLst/>
          </a:prstGeom>
        </p:spPr>
        <p:txBody>
          <a:bodyPr vert="horz" wrap="square" lIns="0" tIns="13335" rIns="0" bIns="0" rtlCol="0">
            <a:spAutoFit/>
          </a:bodyPr>
          <a:lstStyle/>
          <a:p>
            <a:pPr marL="12700" marR="5080" lvl="0" indent="2095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Desarrollo </a:t>
            </a:r>
            <a:r>
              <a:rPr kumimoji="0" lang="es-CO" sz="1050" b="0" i="0" u="none" strike="noStrike" kern="1200" cap="none" spc="-225" normalizeH="0" baseline="0">
                <a:ln>
                  <a:noFill/>
                </a:ln>
                <a:solidFill>
                  <a:srgbClr val="FFFFFF"/>
                </a:solidFill>
                <a:effectLst/>
                <a:uLnTx/>
                <a:uFillTx/>
                <a:latin typeface="Calibri"/>
                <a:ea typeface="+mn-ea"/>
                <a:cs typeface="Calibri"/>
              </a:rPr>
              <a:t> </a:t>
            </a: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conó</a:t>
            </a:r>
            <a:r>
              <a:rPr kumimoji="0" lang="es-CO" sz="1050" b="0" i="0" u="none" strike="noStrike" kern="1200" cap="none" spc="-50" normalizeH="0" baseline="0">
                <a:ln>
                  <a:noFill/>
                </a:ln>
                <a:solidFill>
                  <a:srgbClr val="FFFFFF"/>
                </a:solidFill>
                <a:effectLst/>
                <a:uLnTx/>
                <a:uFillTx/>
                <a:latin typeface="Calibri"/>
                <a:ea typeface="+mn-ea"/>
                <a:cs typeface="Calibri"/>
              </a:rPr>
              <a:t>m</a:t>
            </a:r>
            <a:r>
              <a:rPr kumimoji="0" lang="es-CO" sz="1050" b="0" i="0" u="none" strike="noStrike" kern="1200" cap="none" spc="-55" normalizeH="0" baseline="0">
                <a:ln>
                  <a:noFill/>
                </a:ln>
                <a:solidFill>
                  <a:srgbClr val="FFFFFF"/>
                </a:solidFill>
                <a:effectLst/>
                <a:uLnTx/>
                <a:uFillTx/>
                <a:latin typeface="Calibri"/>
                <a:ea typeface="+mn-ea"/>
                <a:cs typeface="Calibri"/>
              </a:rPr>
              <a:t>ic</a:t>
            </a:r>
            <a:r>
              <a:rPr kumimoji="0" lang="es-CO" sz="1050" b="0" i="0" u="none" strike="noStrike" kern="1200" cap="none" spc="0" normalizeH="0" baseline="0">
                <a:ln>
                  <a:noFill/>
                </a:ln>
                <a:solidFill>
                  <a:srgbClr val="FFFFFF"/>
                </a:solidFill>
                <a:effectLst/>
                <a:uLnTx/>
                <a:uFillTx/>
                <a:latin typeface="Calibri"/>
                <a:ea typeface="+mn-ea"/>
                <a:cs typeface="Calibri"/>
              </a:rPr>
              <a:t>o</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2" name="object 52"/>
          <p:cNvSpPr/>
          <p:nvPr/>
        </p:nvSpPr>
        <p:spPr>
          <a:xfrm>
            <a:off x="149352" y="5052059"/>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3" name="object 53"/>
          <p:cNvSpPr txBox="1"/>
          <p:nvPr/>
        </p:nvSpPr>
        <p:spPr>
          <a:xfrm>
            <a:off x="289661" y="5149977"/>
            <a:ext cx="51879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45" normalizeH="0" baseline="0">
                <a:ln>
                  <a:noFill/>
                </a:ln>
                <a:solidFill>
                  <a:srgbClr val="FFFFFF"/>
                </a:solidFill>
                <a:effectLst/>
                <a:uLnTx/>
                <a:uFillTx/>
                <a:latin typeface="Calibri"/>
                <a:ea typeface="+mn-ea"/>
                <a:cs typeface="Calibri"/>
              </a:rPr>
              <a:t>M</a:t>
            </a:r>
            <a:r>
              <a:rPr kumimoji="0" lang="es-CO" sz="1050" b="0" i="0" u="none" strike="noStrike" kern="1200" cap="none" spc="-55" normalizeH="0" baseline="0">
                <a:ln>
                  <a:noFill/>
                </a:ln>
                <a:solidFill>
                  <a:srgbClr val="FFFFFF"/>
                </a:solidFill>
                <a:effectLst/>
                <a:uLnTx/>
                <a:uFillTx/>
                <a:latin typeface="Calibri"/>
                <a:ea typeface="+mn-ea"/>
                <a:cs typeface="Calibri"/>
              </a:rPr>
              <a:t>o</a:t>
            </a:r>
            <a:r>
              <a:rPr kumimoji="0" lang="es-CO" sz="1050" b="0" i="0" u="none" strike="noStrike" kern="1200" cap="none" spc="-45" normalizeH="0" baseline="0">
                <a:ln>
                  <a:noFill/>
                </a:ln>
                <a:solidFill>
                  <a:srgbClr val="FFFFFF"/>
                </a:solidFill>
                <a:effectLst/>
                <a:uLnTx/>
                <a:uFillTx/>
                <a:latin typeface="Calibri"/>
                <a:ea typeface="+mn-ea"/>
                <a:cs typeface="Calibri"/>
              </a:rPr>
              <a:t>v</a:t>
            </a:r>
            <a:r>
              <a:rPr kumimoji="0" lang="es-CO" sz="1050" b="0" i="0" u="none" strike="noStrike" kern="1200" cap="none" spc="-55" normalizeH="0" baseline="0">
                <a:ln>
                  <a:noFill/>
                </a:ln>
                <a:solidFill>
                  <a:srgbClr val="FFFFFF"/>
                </a:solidFill>
                <a:effectLst/>
                <a:uLnTx/>
                <a:uFillTx/>
                <a:latin typeface="Calibri"/>
                <a:ea typeface="+mn-ea"/>
                <a:cs typeface="Calibri"/>
              </a:rPr>
              <a:t>ilid</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0" normalizeH="0" baseline="0">
                <a:ln>
                  <a:noFill/>
                </a:ln>
                <a:solidFill>
                  <a:srgbClr val="FFFFFF"/>
                </a:solidFill>
                <a:effectLst/>
                <a:uLnTx/>
                <a:uFillTx/>
                <a:latin typeface="Calibri"/>
                <a:ea typeface="+mn-ea"/>
                <a:cs typeface="Calibri"/>
              </a:rPr>
              <a:t>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4" name="object 54"/>
          <p:cNvSpPr/>
          <p:nvPr/>
        </p:nvSpPr>
        <p:spPr>
          <a:xfrm>
            <a:off x="149352" y="5949696"/>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5" name="object 55"/>
          <p:cNvSpPr txBox="1"/>
          <p:nvPr/>
        </p:nvSpPr>
        <p:spPr>
          <a:xfrm>
            <a:off x="286918" y="5923584"/>
            <a:ext cx="523875" cy="437515"/>
          </a:xfrm>
          <a:prstGeom prst="rect">
            <a:avLst/>
          </a:prstGeom>
        </p:spPr>
        <p:txBody>
          <a:bodyPr vert="horz" wrap="square" lIns="0" tIns="12700" rIns="0" bIns="0" rtlCol="0">
            <a:spAutoFit/>
          </a:bodyPr>
          <a:lstStyle/>
          <a:p>
            <a:pPr marL="12065" marR="5080" lvl="0" indent="-1905" algn="ctr" defTabSz="914400" rtl="0" eaLnBrk="1" fontAlgn="auto" latinLnBrk="0" hangingPunct="1">
              <a:lnSpc>
                <a:spcPct val="100000"/>
              </a:lnSpc>
              <a:spcBef>
                <a:spcPts val="100"/>
              </a:spcBef>
              <a:spcAft>
                <a:spcPts val="0"/>
              </a:spcAft>
              <a:buClrTx/>
              <a:buSzTx/>
              <a:buFontTx/>
              <a:buNone/>
              <a:tabLst/>
              <a:defRPr/>
            </a:pPr>
            <a:r>
              <a:rPr kumimoji="0" lang="es-CO" sz="900" b="0" i="0" u="none" strike="noStrike" kern="1200" cap="none" spc="-50" normalizeH="0" baseline="0">
                <a:ln>
                  <a:noFill/>
                </a:ln>
                <a:solidFill>
                  <a:srgbClr val="FFFFFF"/>
                </a:solidFill>
                <a:effectLst/>
                <a:uLnTx/>
                <a:uFillTx/>
                <a:latin typeface="Calibri"/>
                <a:ea typeface="+mn-ea"/>
                <a:cs typeface="Calibri"/>
              </a:rPr>
              <a:t>Cultura </a:t>
            </a:r>
            <a:r>
              <a:rPr kumimoji="0" lang="es-CO" sz="900" b="0" i="0" u="none" strike="noStrike" kern="1200" cap="none" spc="-45" normalizeH="0" baseline="0">
                <a:ln>
                  <a:noFill/>
                </a:ln>
                <a:solidFill>
                  <a:srgbClr val="FFFFFF"/>
                </a:solidFill>
                <a:effectLst/>
                <a:uLnTx/>
                <a:uFillTx/>
                <a:latin typeface="Calibri"/>
                <a:ea typeface="+mn-ea"/>
                <a:cs typeface="Calibri"/>
              </a:rPr>
              <a:t> </a:t>
            </a:r>
            <a:r>
              <a:rPr kumimoji="0" lang="es-CO" sz="900" b="0" i="0" u="none" strike="noStrike" kern="1200" cap="none" spc="-55" normalizeH="0" baseline="0">
                <a:ln>
                  <a:noFill/>
                </a:ln>
                <a:solidFill>
                  <a:srgbClr val="FFFFFF"/>
                </a:solidFill>
                <a:effectLst/>
                <a:uLnTx/>
                <a:uFillTx/>
                <a:latin typeface="Calibri"/>
                <a:ea typeface="+mn-ea"/>
                <a:cs typeface="Calibri"/>
              </a:rPr>
              <a:t>re</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re</a:t>
            </a:r>
            <a:r>
              <a:rPr kumimoji="0" lang="es-CO" sz="900" b="0" i="0" u="none" strike="noStrike" kern="1200" cap="none" spc="-50" normalizeH="0" baseline="0">
                <a:ln>
                  <a:noFill/>
                </a:ln>
                <a:solidFill>
                  <a:srgbClr val="FFFFFF"/>
                </a:solidFill>
                <a:effectLst/>
                <a:uLnTx/>
                <a:uFillTx/>
                <a:latin typeface="Calibri"/>
                <a:ea typeface="+mn-ea"/>
                <a:cs typeface="Calibri"/>
              </a:rPr>
              <a:t>a</a:t>
            </a:r>
            <a:r>
              <a:rPr kumimoji="0" lang="es-CO" sz="900" b="0" i="0" u="none" strike="noStrike" kern="1200" cap="none" spc="-45" normalizeH="0" baseline="0">
                <a:ln>
                  <a:noFill/>
                </a:ln>
                <a:solidFill>
                  <a:srgbClr val="FFFFFF"/>
                </a:solidFill>
                <a:effectLst/>
                <a:uLnTx/>
                <a:uFillTx/>
                <a:latin typeface="Calibri"/>
                <a:ea typeface="+mn-ea"/>
                <a:cs typeface="Calibri"/>
              </a:rPr>
              <a:t>c</a:t>
            </a:r>
            <a:r>
              <a:rPr kumimoji="0" lang="es-CO" sz="900" b="0" i="0" u="none" strike="noStrike" kern="1200" cap="none" spc="-55" normalizeH="0" baseline="0">
                <a:ln>
                  <a:noFill/>
                </a:ln>
                <a:solidFill>
                  <a:srgbClr val="FFFFFF"/>
                </a:solidFill>
                <a:effectLst/>
                <a:uLnTx/>
                <a:uFillTx/>
                <a:latin typeface="Calibri"/>
                <a:ea typeface="+mn-ea"/>
                <a:cs typeface="Calibri"/>
              </a:rPr>
              <a:t>i</a:t>
            </a:r>
            <a:r>
              <a:rPr kumimoji="0" lang="es-CO" sz="900" b="0" i="0" u="none" strike="noStrike" kern="1200" cap="none" spc="-45" normalizeH="0" baseline="0">
                <a:ln>
                  <a:noFill/>
                </a:ln>
                <a:solidFill>
                  <a:srgbClr val="FFFFFF"/>
                </a:solidFill>
                <a:effectLst/>
                <a:uLnTx/>
                <a:uFillTx/>
                <a:latin typeface="Calibri"/>
                <a:ea typeface="+mn-ea"/>
                <a:cs typeface="Calibri"/>
              </a:rPr>
              <a:t>ó</a:t>
            </a:r>
            <a:r>
              <a:rPr kumimoji="0" lang="es-CO" sz="900" b="0" i="0" u="none" strike="noStrike" kern="1200" cap="none" spc="75" normalizeH="0" baseline="0">
                <a:ln>
                  <a:noFill/>
                </a:ln>
                <a:solidFill>
                  <a:srgbClr val="FFFFFF"/>
                </a:solidFill>
                <a:effectLst/>
                <a:uLnTx/>
                <a:uFillTx/>
                <a:latin typeface="Calibri"/>
                <a:ea typeface="+mn-ea"/>
                <a:cs typeface="Calibri"/>
              </a:rPr>
              <a:t>n</a:t>
            </a:r>
            <a:r>
              <a:rPr kumimoji="0" lang="es-CO" sz="900" b="0" i="0" u="none" strike="noStrike" kern="1200" cap="none" spc="0" normalizeH="0" baseline="0">
                <a:ln>
                  <a:noFill/>
                </a:ln>
                <a:solidFill>
                  <a:srgbClr val="FFFFFF"/>
                </a:solidFill>
                <a:effectLst/>
                <a:uLnTx/>
                <a:uFillTx/>
                <a:latin typeface="Calibri"/>
                <a:ea typeface="+mn-ea"/>
                <a:cs typeface="Calibri"/>
              </a:rPr>
              <a:t>y  </a:t>
            </a:r>
            <a:r>
              <a:rPr kumimoji="0" lang="es-CO" sz="900" b="0" i="0" u="none" strike="noStrike" kern="1200" cap="none" spc="-45" normalizeH="0" baseline="0">
                <a:ln>
                  <a:noFill/>
                </a:ln>
                <a:solidFill>
                  <a:srgbClr val="FFFFFF"/>
                </a:solidFill>
                <a:effectLst/>
                <a:uLnTx/>
                <a:uFillTx/>
                <a:latin typeface="Calibri"/>
                <a:ea typeface="+mn-ea"/>
                <a:cs typeface="Calibri"/>
              </a:rPr>
              <a:t>deporte</a:t>
            </a:r>
            <a:endParaRPr kumimoji="0" lang="es-CO" sz="900" b="0" i="0" u="none" strike="noStrike" kern="1200" cap="none" spc="0" normalizeH="0" baseline="0">
              <a:ln>
                <a:noFill/>
              </a:ln>
              <a:solidFill>
                <a:prstClr val="black"/>
              </a:solidFill>
              <a:effectLst/>
              <a:uLnTx/>
              <a:uFillTx/>
              <a:latin typeface="Calibri"/>
              <a:ea typeface="+mn-ea"/>
              <a:cs typeface="Calibri"/>
            </a:endParaRPr>
          </a:p>
        </p:txBody>
      </p:sp>
      <p:sp>
        <p:nvSpPr>
          <p:cNvPr id="56" name="object 56"/>
          <p:cNvSpPr/>
          <p:nvPr/>
        </p:nvSpPr>
        <p:spPr>
          <a:xfrm>
            <a:off x="149352" y="6399276"/>
            <a:ext cx="792480" cy="396240"/>
          </a:xfrm>
          <a:custGeom>
            <a:avLst/>
            <a:gdLst/>
            <a:ahLst/>
            <a:cxnLst/>
            <a:rect l="l" t="t" r="r" b="b"/>
            <a:pathLst>
              <a:path w="792480" h="396240">
                <a:moveTo>
                  <a:pt x="792480" y="0"/>
                </a:moveTo>
                <a:lnTo>
                  <a:pt x="0" y="0"/>
                </a:lnTo>
                <a:lnTo>
                  <a:pt x="0" y="396240"/>
                </a:lnTo>
                <a:lnTo>
                  <a:pt x="792480" y="396240"/>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7" name="object 57"/>
          <p:cNvSpPr txBox="1"/>
          <p:nvPr/>
        </p:nvSpPr>
        <p:spPr>
          <a:xfrm>
            <a:off x="399694" y="6496913"/>
            <a:ext cx="297180"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5" normalizeH="0" baseline="0">
                <a:ln>
                  <a:noFill/>
                </a:ln>
                <a:solidFill>
                  <a:srgbClr val="FFFFFF"/>
                </a:solidFill>
                <a:effectLst/>
                <a:uLnTx/>
                <a:uFillTx/>
                <a:latin typeface="Calibri"/>
                <a:ea typeface="+mn-ea"/>
                <a:cs typeface="Calibri"/>
              </a:rPr>
              <a:t>S</a:t>
            </a: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lu</a:t>
            </a:r>
            <a:r>
              <a:rPr kumimoji="0" lang="es-CO" sz="1050" b="0" i="0" u="none" strike="noStrike" kern="1200" cap="none" spc="0" normalizeH="0" baseline="0">
                <a:ln>
                  <a:noFill/>
                </a:ln>
                <a:solidFill>
                  <a:srgbClr val="FFFFFF"/>
                </a:solidFill>
                <a:effectLst/>
                <a:uLnTx/>
                <a:uFillTx/>
                <a:latin typeface="Calibri"/>
                <a:ea typeface="+mn-ea"/>
                <a:cs typeface="Calibri"/>
              </a:rPr>
              <a:t>d</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58" name="object 58"/>
          <p:cNvSpPr/>
          <p:nvPr/>
        </p:nvSpPr>
        <p:spPr>
          <a:xfrm>
            <a:off x="1002791" y="563880"/>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59" name="object 59"/>
          <p:cNvSpPr txBox="1"/>
          <p:nvPr/>
        </p:nvSpPr>
        <p:spPr>
          <a:xfrm>
            <a:off x="1168704" y="580771"/>
            <a:ext cx="926465" cy="346710"/>
          </a:xfrm>
          <a:prstGeom prst="rect">
            <a:avLst/>
          </a:prstGeom>
        </p:spPr>
        <p:txBody>
          <a:bodyPr vert="horz" wrap="square" lIns="0" tIns="13335" rIns="0" bIns="0" rtlCol="0">
            <a:spAutoFit/>
          </a:bodyPr>
          <a:lstStyle/>
          <a:p>
            <a:pPr marL="343535" marR="5080" lvl="0" indent="-33147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19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la</a:t>
            </a:r>
            <a:r>
              <a:rPr kumimoji="0" lang="es-CO" sz="1050" b="1" i="0" u="none" strike="noStrike" kern="1200" cap="none" spc="-3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Mujer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98,1</a:t>
            </a:r>
          </a:p>
        </p:txBody>
      </p:sp>
      <p:sp>
        <p:nvSpPr>
          <p:cNvPr id="60" name="object 60"/>
          <p:cNvSpPr/>
          <p:nvPr/>
        </p:nvSpPr>
        <p:spPr>
          <a:xfrm>
            <a:off x="1002791" y="1013460"/>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1" name="object 61"/>
          <p:cNvSpPr txBox="1"/>
          <p:nvPr/>
        </p:nvSpPr>
        <p:spPr>
          <a:xfrm>
            <a:off x="1289430" y="1029157"/>
            <a:ext cx="687705" cy="347345"/>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Jurídica</a:t>
            </a:r>
          </a:p>
          <a:p>
            <a:pPr marL="0" marR="0" lvl="0" indent="0" algn="ctr" defTabSz="914400" rtl="0" eaLnBrk="1" fontAlgn="auto" latinLnBrk="0" hangingPunct="1">
              <a:lnSpc>
                <a:spcPct val="100000"/>
              </a:lnSpc>
              <a:spcBef>
                <a:spcPts val="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89,4</a:t>
            </a:r>
          </a:p>
        </p:txBody>
      </p:sp>
      <p:sp>
        <p:nvSpPr>
          <p:cNvPr id="62" name="object 62"/>
          <p:cNvSpPr/>
          <p:nvPr/>
        </p:nvSpPr>
        <p:spPr>
          <a:xfrm>
            <a:off x="1002791" y="115823"/>
            <a:ext cx="1260475" cy="396240"/>
          </a:xfrm>
          <a:custGeom>
            <a:avLst/>
            <a:gdLst/>
            <a:ahLst/>
            <a:cxnLst/>
            <a:rect l="l" t="t" r="r" b="b"/>
            <a:pathLst>
              <a:path w="1260475" h="396240">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3" name="object 63"/>
          <p:cNvSpPr txBox="1"/>
          <p:nvPr/>
        </p:nvSpPr>
        <p:spPr>
          <a:xfrm>
            <a:off x="1115669" y="131826"/>
            <a:ext cx="1033144" cy="346710"/>
          </a:xfrm>
          <a:prstGeom prst="rect">
            <a:avLst/>
          </a:prstGeom>
        </p:spPr>
        <p:txBody>
          <a:bodyPr vert="horz" wrap="square" lIns="0" tIns="13335" rIns="0" bIns="0" rtlCol="0">
            <a:spAutoFit/>
          </a:bodyPr>
          <a:lstStyle/>
          <a:p>
            <a:pPr marL="396240" marR="5080" lvl="0" indent="-38417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Planeación </a:t>
            </a:r>
            <a:r>
              <a:rPr kumimoji="0" lang="es-CO" sz="1050" b="1" i="0" u="none" strike="noStrike" kern="1200" cap="none" spc="-2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98,4</a:t>
            </a:r>
          </a:p>
        </p:txBody>
      </p:sp>
      <p:sp>
        <p:nvSpPr>
          <p:cNvPr id="64" name="object 64"/>
          <p:cNvSpPr/>
          <p:nvPr/>
        </p:nvSpPr>
        <p:spPr>
          <a:xfrm>
            <a:off x="1002791" y="146151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5" name="object 65"/>
          <p:cNvSpPr txBox="1"/>
          <p:nvPr/>
        </p:nvSpPr>
        <p:spPr>
          <a:xfrm>
            <a:off x="1140053" y="1478102"/>
            <a:ext cx="985519" cy="347345"/>
          </a:xfrm>
          <a:prstGeom prst="rect">
            <a:avLst/>
          </a:prstGeom>
        </p:spPr>
        <p:txBody>
          <a:bodyPr vert="horz" wrap="square" lIns="0" tIns="13335" rIns="0" bIns="0" rtlCol="0">
            <a:spAutoFit/>
          </a:bodyPr>
          <a:lstStyle/>
          <a:p>
            <a:pPr marL="424180" marR="5080" lvl="0" indent="-41211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Seguridad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92</a:t>
            </a:r>
          </a:p>
        </p:txBody>
      </p:sp>
      <p:sp>
        <p:nvSpPr>
          <p:cNvPr id="66" name="object 66"/>
          <p:cNvSpPr/>
          <p:nvPr/>
        </p:nvSpPr>
        <p:spPr>
          <a:xfrm>
            <a:off x="1002791" y="1911095"/>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7" name="object 67"/>
          <p:cNvSpPr txBox="1"/>
          <p:nvPr/>
        </p:nvSpPr>
        <p:spPr>
          <a:xfrm>
            <a:off x="1233017" y="1927352"/>
            <a:ext cx="798830"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Int.</a:t>
            </a:r>
            <a:r>
              <a:rPr kumimoji="0" lang="es-CO" sz="1050" b="1" i="0" u="none" strike="noStrike" kern="1200" cap="none" spc="-3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Social</a:t>
            </a:r>
            <a:endParaRPr kumimoji="0" lang="es-CO" sz="1050" b="1" i="0" u="none" strike="noStrike" kern="1200" cap="none" spc="0" normalizeH="0" baseline="0">
              <a:ln>
                <a:noFill/>
              </a:ln>
              <a:solidFill>
                <a:schemeClr val="bg1"/>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98,2</a:t>
            </a:r>
          </a:p>
        </p:txBody>
      </p:sp>
      <p:sp>
        <p:nvSpPr>
          <p:cNvPr id="68" name="object 68"/>
          <p:cNvSpPr/>
          <p:nvPr/>
        </p:nvSpPr>
        <p:spPr>
          <a:xfrm>
            <a:off x="1002791"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69" name="object 69"/>
          <p:cNvSpPr txBox="1"/>
          <p:nvPr/>
        </p:nvSpPr>
        <p:spPr>
          <a:xfrm>
            <a:off x="1135176" y="3274314"/>
            <a:ext cx="995680" cy="346710"/>
          </a:xfrm>
          <a:prstGeom prst="rect">
            <a:avLst/>
          </a:prstGeom>
        </p:spPr>
        <p:txBody>
          <a:bodyPr vert="horz" wrap="square" lIns="0" tIns="13335" rIns="0" bIns="0" rtlCol="0">
            <a:spAutoFit/>
          </a:bodyPr>
          <a:lstStyle/>
          <a:p>
            <a:pPr marL="377190" marR="5080" lvl="0" indent="-36512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Educación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95,8</a:t>
            </a:r>
          </a:p>
        </p:txBody>
      </p:sp>
      <p:sp>
        <p:nvSpPr>
          <p:cNvPr id="70" name="object 70"/>
          <p:cNvSpPr/>
          <p:nvPr/>
        </p:nvSpPr>
        <p:spPr>
          <a:xfrm>
            <a:off x="3648455"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1" name="object 71"/>
          <p:cNvSpPr txBox="1"/>
          <p:nvPr/>
        </p:nvSpPr>
        <p:spPr>
          <a:xfrm>
            <a:off x="4044822" y="4171569"/>
            <a:ext cx="467995" cy="346710"/>
          </a:xfrm>
          <a:prstGeom prst="rect">
            <a:avLst/>
          </a:prstGeom>
        </p:spPr>
        <p:txBody>
          <a:bodyPr vert="horz" wrap="square" lIns="0" tIns="13335" rIns="0" bIns="0" rtlCol="0">
            <a:spAutoFit/>
          </a:bodyPr>
          <a:lstStyle/>
          <a:p>
            <a:pPr marL="113030" marR="5080" lvl="0" indent="-1009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FONCEP  </a:t>
            </a:r>
            <a:r>
              <a:rPr kumimoji="0" lang="es-CO" sz="1050" b="0" i="0" u="none" strike="noStrike" kern="1200" cap="none" spc="0" normalizeH="0" baseline="0">
                <a:ln>
                  <a:noFill/>
                </a:ln>
                <a:solidFill>
                  <a:prstClr val="black"/>
                </a:solidFill>
                <a:effectLst/>
                <a:uLnTx/>
                <a:uFillTx/>
                <a:latin typeface="Calibri"/>
                <a:ea typeface="+mn-ea"/>
                <a:cs typeface="Calibri"/>
              </a:rPr>
              <a:t>85,9</a:t>
            </a:r>
          </a:p>
        </p:txBody>
      </p:sp>
      <p:sp>
        <p:nvSpPr>
          <p:cNvPr id="72" name="object 72"/>
          <p:cNvSpPr/>
          <p:nvPr/>
        </p:nvSpPr>
        <p:spPr>
          <a:xfrm>
            <a:off x="2325623"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3" name="object 73"/>
          <p:cNvSpPr txBox="1"/>
          <p:nvPr/>
        </p:nvSpPr>
        <p:spPr>
          <a:xfrm>
            <a:off x="2582036" y="4621783"/>
            <a:ext cx="74739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Turismo</a:t>
            </a:r>
            <a:r>
              <a:rPr kumimoji="0" lang="es-CO" sz="1050" b="0" i="0" u="none" strike="noStrike" kern="1200" cap="none" spc="-5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IDT</a:t>
            </a:r>
            <a:endParaRPr kumimoji="0" lang="es-CO" sz="1050" b="0" i="0" u="none" strike="noStrike" kern="1200" cap="none" spc="0" normalizeH="0" baseline="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90</a:t>
            </a:r>
          </a:p>
        </p:txBody>
      </p:sp>
      <p:sp>
        <p:nvSpPr>
          <p:cNvPr id="74" name="object 74"/>
          <p:cNvSpPr/>
          <p:nvPr/>
        </p:nvSpPr>
        <p:spPr>
          <a:xfrm>
            <a:off x="1002791"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5" name="object 75"/>
          <p:cNvSpPr txBox="1"/>
          <p:nvPr/>
        </p:nvSpPr>
        <p:spPr>
          <a:xfrm>
            <a:off x="1141577" y="5070094"/>
            <a:ext cx="982980" cy="346710"/>
          </a:xfrm>
          <a:prstGeom prst="rect">
            <a:avLst/>
          </a:prstGeom>
        </p:spPr>
        <p:txBody>
          <a:bodyPr vert="horz" wrap="square" lIns="0" tIns="13335" rIns="0" bIns="0" rtlCol="0">
            <a:spAutoFit/>
          </a:bodyPr>
          <a:lstStyle/>
          <a:p>
            <a:pPr marL="370840" marR="5080" lvl="0" indent="-35877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Movilidad </a:t>
            </a:r>
            <a:r>
              <a:rPr kumimoji="0" lang="es-CO" sz="1050" b="1" i="0" u="none" strike="noStrike" kern="1200" cap="none" spc="-2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98,5</a:t>
            </a:r>
          </a:p>
        </p:txBody>
      </p:sp>
      <p:sp>
        <p:nvSpPr>
          <p:cNvPr id="76" name="object 76"/>
          <p:cNvSpPr/>
          <p:nvPr/>
        </p:nvSpPr>
        <p:spPr>
          <a:xfrm>
            <a:off x="1002791"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7" name="object 77"/>
          <p:cNvSpPr txBox="1"/>
          <p:nvPr/>
        </p:nvSpPr>
        <p:spPr>
          <a:xfrm>
            <a:off x="1170533" y="5967780"/>
            <a:ext cx="925194"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Orq.</a:t>
            </a:r>
            <a:r>
              <a:rPr kumimoji="0" lang="es-CO" sz="1050" b="1" i="0" u="none" strike="noStrike" kern="1200" cap="none" spc="-3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Filarmónica</a:t>
            </a:r>
            <a:endParaRPr kumimoji="0" lang="es-CO" sz="1050" b="1" i="0" u="none" strike="noStrike" kern="1200" cap="none" spc="0" normalizeH="0" baseline="0">
              <a:ln>
                <a:noFill/>
              </a:ln>
              <a:solidFill>
                <a:schemeClr val="bg1"/>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97,2</a:t>
            </a:r>
          </a:p>
        </p:txBody>
      </p:sp>
      <p:sp>
        <p:nvSpPr>
          <p:cNvPr id="78" name="object 78"/>
          <p:cNvSpPr/>
          <p:nvPr/>
        </p:nvSpPr>
        <p:spPr>
          <a:xfrm>
            <a:off x="1002791"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79" name="object 79"/>
          <p:cNvSpPr txBox="1"/>
          <p:nvPr/>
        </p:nvSpPr>
        <p:spPr>
          <a:xfrm>
            <a:off x="1263522" y="6416751"/>
            <a:ext cx="737870" cy="346710"/>
          </a:xfrm>
          <a:prstGeom prst="rect">
            <a:avLst/>
          </a:prstGeom>
        </p:spPr>
        <p:txBody>
          <a:bodyPr vert="horz" wrap="square" lIns="0" tIns="13335" rIns="0" bIns="0" rtlCol="0">
            <a:spAutoFit/>
          </a:bodyPr>
          <a:lstStyle/>
          <a:p>
            <a:pPr marL="248920" marR="5080" lvl="0" indent="-23622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3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5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Salud </a:t>
            </a:r>
            <a:r>
              <a:rPr kumimoji="0" lang="es-CO" sz="1050" b="1" i="0" u="none" strike="noStrike" kern="1200" cap="none" spc="-2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99,0</a:t>
            </a:r>
          </a:p>
        </p:txBody>
      </p:sp>
      <p:sp>
        <p:nvSpPr>
          <p:cNvPr id="80" name="object 80"/>
          <p:cNvSpPr/>
          <p:nvPr/>
        </p:nvSpPr>
        <p:spPr>
          <a:xfrm>
            <a:off x="2325623" y="146456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1" name="object 81"/>
          <p:cNvSpPr txBox="1"/>
          <p:nvPr/>
        </p:nvSpPr>
        <p:spPr>
          <a:xfrm>
            <a:off x="2664332" y="1480820"/>
            <a:ext cx="582295" cy="346710"/>
          </a:xfrm>
          <a:prstGeom prst="rect">
            <a:avLst/>
          </a:prstGeom>
        </p:spPr>
        <p:txBody>
          <a:bodyPr vert="horz" wrap="square" lIns="0" tIns="13335" rIns="0" bIns="0" rtlCol="0">
            <a:spAutoFit/>
          </a:bodyPr>
          <a:lstStyle/>
          <a:p>
            <a:pPr marL="170815" marR="5080" lvl="0" indent="-15875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Bo</a:t>
            </a:r>
            <a:r>
              <a:rPr kumimoji="0" lang="es-CO" sz="1050" b="0" i="0" u="none" strike="noStrike" kern="1200" cap="none" spc="-10" normalizeH="0" baseline="0">
                <a:ln>
                  <a:noFill/>
                </a:ln>
                <a:solidFill>
                  <a:prstClr val="black"/>
                </a:solidFill>
                <a:effectLst/>
                <a:uLnTx/>
                <a:uFillTx/>
                <a:latin typeface="Calibri"/>
                <a:ea typeface="+mn-ea"/>
                <a:cs typeface="Calibri"/>
              </a:rPr>
              <a:t>m</a:t>
            </a:r>
            <a:r>
              <a:rPr kumimoji="0" lang="es-CO" sz="1050" b="0" i="0" u="none" strike="noStrike" kern="1200" cap="none" spc="-5" normalizeH="0" baseline="0">
                <a:ln>
                  <a:noFill/>
                </a:ln>
                <a:solidFill>
                  <a:prstClr val="black"/>
                </a:solidFill>
                <a:effectLst/>
                <a:uLnTx/>
                <a:uFillTx/>
                <a:latin typeface="Calibri"/>
                <a:ea typeface="+mn-ea"/>
                <a:cs typeface="Calibri"/>
              </a:rPr>
              <a:t>be</a:t>
            </a:r>
            <a:r>
              <a:rPr kumimoji="0" lang="es-CO" sz="1050" b="0" i="0" u="none" strike="noStrike" kern="1200" cap="none" spc="0" normalizeH="0" baseline="0">
                <a:ln>
                  <a:noFill/>
                </a:ln>
                <a:solidFill>
                  <a:prstClr val="black"/>
                </a:solidFill>
                <a:effectLst/>
                <a:uLnTx/>
                <a:uFillTx/>
                <a:latin typeface="Calibri"/>
                <a:ea typeface="+mn-ea"/>
                <a:cs typeface="Calibri"/>
              </a:rPr>
              <a:t>r</a:t>
            </a:r>
            <a:r>
              <a:rPr kumimoji="0" lang="es-CO" sz="1050" b="0" i="0" u="none" strike="noStrike" kern="1200" cap="none" spc="-5" normalizeH="0" baseline="0">
                <a:ln>
                  <a:noFill/>
                </a:ln>
                <a:solidFill>
                  <a:prstClr val="black"/>
                </a:solidFill>
                <a:effectLst/>
                <a:uLnTx/>
                <a:uFillTx/>
                <a:latin typeface="Calibri"/>
                <a:ea typeface="+mn-ea"/>
                <a:cs typeface="Calibri"/>
              </a:rPr>
              <a:t>o</a:t>
            </a:r>
            <a:r>
              <a:rPr kumimoji="0" lang="es-CO" sz="1050" b="0" i="0" u="none" strike="noStrike" kern="1200" cap="none" spc="0" normalizeH="0" baseline="0">
                <a:ln>
                  <a:noFill/>
                </a:ln>
                <a:solidFill>
                  <a:prstClr val="black"/>
                </a:solidFill>
                <a:effectLst/>
                <a:uLnTx/>
                <a:uFillTx/>
                <a:latin typeface="Calibri"/>
                <a:ea typeface="+mn-ea"/>
                <a:cs typeface="Calibri"/>
              </a:rPr>
              <a:t>s  84,5</a:t>
            </a:r>
          </a:p>
        </p:txBody>
      </p:sp>
      <p:sp>
        <p:nvSpPr>
          <p:cNvPr id="82" name="object 82"/>
          <p:cNvSpPr/>
          <p:nvPr/>
        </p:nvSpPr>
        <p:spPr>
          <a:xfrm>
            <a:off x="2325623" y="1912620"/>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3" name="object 83"/>
          <p:cNvSpPr txBox="1"/>
          <p:nvPr/>
        </p:nvSpPr>
        <p:spPr>
          <a:xfrm>
            <a:off x="2710052" y="1929510"/>
            <a:ext cx="492125" cy="346710"/>
          </a:xfrm>
          <a:prstGeom prst="rect">
            <a:avLst/>
          </a:prstGeom>
        </p:spPr>
        <p:txBody>
          <a:bodyPr vert="horz" wrap="square" lIns="0" tIns="13335" rIns="0" bIns="0" rtlCol="0">
            <a:spAutoFit/>
          </a:bodyPr>
          <a:lstStyle/>
          <a:p>
            <a:pPr marL="125095" marR="5080" lvl="0" indent="-1130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0" normalizeH="0" baseline="0">
                <a:ln>
                  <a:noFill/>
                </a:ln>
                <a:solidFill>
                  <a:prstClr val="black"/>
                </a:solidFill>
                <a:effectLst/>
                <a:uLnTx/>
                <a:uFillTx/>
                <a:latin typeface="Calibri"/>
                <a:ea typeface="+mn-ea"/>
                <a:cs typeface="Calibri"/>
              </a:rPr>
              <a:t>RON  93,5</a:t>
            </a:r>
          </a:p>
        </p:txBody>
      </p:sp>
      <p:sp>
        <p:nvSpPr>
          <p:cNvPr id="84" name="object 84"/>
          <p:cNvSpPr/>
          <p:nvPr/>
        </p:nvSpPr>
        <p:spPr>
          <a:xfrm>
            <a:off x="2325623" y="325831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5" name="object 85"/>
          <p:cNvSpPr txBox="1"/>
          <p:nvPr/>
        </p:nvSpPr>
        <p:spPr>
          <a:xfrm>
            <a:off x="2428113" y="3275838"/>
            <a:ext cx="1057275" cy="346710"/>
          </a:xfrm>
          <a:prstGeom prst="rect">
            <a:avLst/>
          </a:prstGeom>
        </p:spPr>
        <p:txBody>
          <a:bodyPr vert="horz" wrap="square" lIns="0" tIns="13335" rIns="0" bIns="0" rtlCol="0">
            <a:spAutoFit/>
          </a:bodyPr>
          <a:lstStyle/>
          <a:p>
            <a:pPr marL="407034" marR="5080" lvl="0" indent="-39497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Inv.</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Educativa</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IDEP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93,4</a:t>
            </a:r>
          </a:p>
        </p:txBody>
      </p:sp>
      <p:sp>
        <p:nvSpPr>
          <p:cNvPr id="86" name="object 86"/>
          <p:cNvSpPr/>
          <p:nvPr/>
        </p:nvSpPr>
        <p:spPr>
          <a:xfrm>
            <a:off x="1002791"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7" name="object 87"/>
          <p:cNvSpPr txBox="1"/>
          <p:nvPr/>
        </p:nvSpPr>
        <p:spPr>
          <a:xfrm>
            <a:off x="1164437" y="4172203"/>
            <a:ext cx="1051432" cy="336631"/>
          </a:xfrm>
          <a:prstGeom prst="rect">
            <a:avLst/>
          </a:prstGeom>
        </p:spPr>
        <p:txBody>
          <a:bodyPr vert="horz" wrap="square" lIns="0" tIns="13335" rIns="0" bIns="0" rtlCol="0">
            <a:spAutoFit/>
          </a:bodyPr>
          <a:lstStyle/>
          <a:p>
            <a:pPr marL="347980" marR="5080" lvl="0" indent="-33591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Ca</a:t>
            </a:r>
            <a:r>
              <a:rPr kumimoji="0" lang="es-CO" sz="1050" b="1" i="0" u="none" strike="noStrike" kern="1200" cap="none" spc="-10" normalizeH="0" baseline="0">
                <a:ln>
                  <a:noFill/>
                </a:ln>
                <a:solidFill>
                  <a:schemeClr val="bg1"/>
                </a:solidFill>
                <a:effectLst/>
                <a:uLnTx/>
                <a:uFillTx/>
                <a:latin typeface="Calibri"/>
                <a:ea typeface="+mn-ea"/>
                <a:cs typeface="Calibri"/>
              </a:rPr>
              <a:t>t</a:t>
            </a:r>
            <a:r>
              <a:rPr kumimoji="0" lang="es-CO" sz="1050" b="1" i="0" u="none" strike="noStrike" kern="1200" cap="none" spc="0" normalizeH="0" baseline="0">
                <a:ln>
                  <a:noFill/>
                </a:ln>
                <a:solidFill>
                  <a:schemeClr val="bg1"/>
                </a:solidFill>
                <a:effectLst/>
                <a:uLnTx/>
                <a:uFillTx/>
                <a:latin typeface="Calibri"/>
                <a:ea typeface="+mn-ea"/>
                <a:cs typeface="Calibri"/>
              </a:rPr>
              <a:t>a</a:t>
            </a:r>
            <a:r>
              <a:rPr kumimoji="0" lang="es-CO" sz="1050" b="1" i="0" u="none" strike="noStrike" kern="1200" cap="none" spc="-10" normalizeH="0" baseline="0">
                <a:ln>
                  <a:noFill/>
                </a:ln>
                <a:solidFill>
                  <a:schemeClr val="bg1"/>
                </a:solidFill>
                <a:effectLst/>
                <a:uLnTx/>
                <a:uFillTx/>
                <a:latin typeface="Calibri"/>
                <a:ea typeface="+mn-ea"/>
                <a:cs typeface="Calibri"/>
              </a:rPr>
              <a:t>st</a:t>
            </a:r>
            <a:r>
              <a:rPr kumimoji="0" lang="es-CO" sz="1050" b="1" i="0" u="none" strike="noStrike" kern="1200" cap="none" spc="0" normalizeH="0" baseline="0">
                <a:ln>
                  <a:noFill/>
                </a:ln>
                <a:solidFill>
                  <a:schemeClr val="bg1"/>
                </a:solidFill>
                <a:effectLst/>
                <a:uLnTx/>
                <a:uFillTx/>
                <a:latin typeface="Calibri"/>
                <a:ea typeface="+mn-ea"/>
                <a:cs typeface="Calibri"/>
              </a:rPr>
              <a:t>ro </a:t>
            </a:r>
            <a:r>
              <a:rPr kumimoji="0" lang="es-CO" sz="1050" b="1" i="0" u="none" strike="noStrike" kern="1200" cap="none" spc="-5" normalizeH="0" baseline="0">
                <a:ln>
                  <a:noFill/>
                </a:ln>
                <a:solidFill>
                  <a:schemeClr val="bg1"/>
                </a:solidFill>
                <a:effectLst/>
                <a:uLnTx/>
                <a:uFillTx/>
                <a:latin typeface="Calibri"/>
                <a:ea typeface="+mn-ea"/>
                <a:cs typeface="Calibri"/>
              </a:rPr>
              <a:t>Di</a:t>
            </a:r>
            <a:r>
              <a:rPr kumimoji="0" lang="es-CO" sz="1050" b="1" i="0" u="none" strike="noStrike" kern="1200" cap="none" spc="-10" normalizeH="0" baseline="0">
                <a:ln>
                  <a:noFill/>
                </a:ln>
                <a:solidFill>
                  <a:schemeClr val="bg1"/>
                </a:solidFill>
                <a:effectLst/>
                <a:uLnTx/>
                <a:uFillTx/>
                <a:latin typeface="Calibri"/>
                <a:ea typeface="+mn-ea"/>
                <a:cs typeface="Calibri"/>
              </a:rPr>
              <a:t>st</a:t>
            </a:r>
            <a:r>
              <a:rPr kumimoji="0" lang="es-CO" sz="1050" b="1" i="0" u="none" strike="noStrike" kern="1200" cap="none" spc="0" normalizeH="0" baseline="0">
                <a:ln>
                  <a:noFill/>
                </a:ln>
                <a:solidFill>
                  <a:schemeClr val="bg1"/>
                </a:solidFill>
                <a:effectLst/>
                <a:uLnTx/>
                <a:uFillTx/>
                <a:latin typeface="Calibri"/>
                <a:ea typeface="+mn-ea"/>
                <a:cs typeface="Calibri"/>
              </a:rPr>
              <a:t>ri</a:t>
            </a:r>
            <a:r>
              <a:rPr kumimoji="0" lang="es-CO" sz="1050" b="1" i="0" u="none" strike="noStrike" kern="1200" cap="none" spc="-10" normalizeH="0" baseline="0">
                <a:ln>
                  <a:noFill/>
                </a:ln>
                <a:solidFill>
                  <a:schemeClr val="bg1"/>
                </a:solidFill>
                <a:effectLst/>
                <a:uLnTx/>
                <a:uFillTx/>
                <a:latin typeface="Calibri"/>
                <a:ea typeface="+mn-ea"/>
                <a:cs typeface="Calibri"/>
              </a:rPr>
              <a:t>t</a:t>
            </a:r>
            <a:r>
              <a:rPr kumimoji="0" lang="es-CO" sz="1050" b="1" i="0" u="none" strike="noStrike" kern="1200" cap="none" spc="0" normalizeH="0" baseline="0">
                <a:ln>
                  <a:noFill/>
                </a:ln>
                <a:solidFill>
                  <a:schemeClr val="bg1"/>
                </a:solidFill>
                <a:effectLst/>
                <a:uLnTx/>
                <a:uFillTx/>
                <a:latin typeface="Calibri"/>
                <a:ea typeface="+mn-ea"/>
                <a:cs typeface="Calibri"/>
              </a:rPr>
              <a:t>al  98,1</a:t>
            </a:r>
          </a:p>
        </p:txBody>
      </p:sp>
      <p:sp>
        <p:nvSpPr>
          <p:cNvPr id="88" name="object 88"/>
          <p:cNvSpPr/>
          <p:nvPr/>
        </p:nvSpPr>
        <p:spPr>
          <a:xfrm>
            <a:off x="1002791"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89" name="object 89"/>
          <p:cNvSpPr txBox="1"/>
          <p:nvPr/>
        </p:nvSpPr>
        <p:spPr>
          <a:xfrm>
            <a:off x="1499742" y="4621148"/>
            <a:ext cx="264160" cy="346710"/>
          </a:xfrm>
          <a:prstGeom prst="rect">
            <a:avLst/>
          </a:prstGeom>
        </p:spPr>
        <p:txBody>
          <a:bodyPr vert="horz" wrap="square" lIns="0" tIns="13335" rIns="0" bIns="0" rtlCol="0">
            <a:spAutoFit/>
          </a:bodyPr>
          <a:lstStyle/>
          <a:p>
            <a:pPr marL="12700" marR="5080" lvl="0" indent="571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10" normalizeH="0" baseline="0">
                <a:ln>
                  <a:noFill/>
                </a:ln>
                <a:solidFill>
                  <a:prstClr val="black"/>
                </a:solidFill>
                <a:effectLst/>
                <a:uLnTx/>
                <a:uFillTx/>
                <a:latin typeface="Calibri"/>
                <a:ea typeface="+mn-ea"/>
                <a:cs typeface="Calibri"/>
              </a:rPr>
              <a:t>P</a:t>
            </a:r>
            <a:r>
              <a:rPr kumimoji="0" lang="es-CO" sz="1050" b="0" i="0" u="none" strike="noStrike" kern="1200" cap="none" spc="-5" normalizeH="0" baseline="0">
                <a:ln>
                  <a:noFill/>
                </a:ln>
                <a:solidFill>
                  <a:prstClr val="black"/>
                </a:solidFill>
                <a:effectLst/>
                <a:uLnTx/>
                <a:uFillTx/>
                <a:latin typeface="Calibri"/>
                <a:ea typeface="+mn-ea"/>
                <a:cs typeface="Calibri"/>
              </a:rPr>
              <a:t>ES  </a:t>
            </a:r>
            <a:r>
              <a:rPr kumimoji="0" lang="es-CO" sz="1050" b="0" i="0" u="none" strike="noStrike" kern="1200" cap="none" spc="0" normalizeH="0" baseline="0">
                <a:ln>
                  <a:noFill/>
                </a:ln>
                <a:solidFill>
                  <a:prstClr val="black"/>
                </a:solidFill>
                <a:effectLst/>
                <a:uLnTx/>
                <a:uFillTx/>
                <a:latin typeface="Calibri"/>
                <a:ea typeface="+mn-ea"/>
                <a:cs typeface="Calibri"/>
              </a:rPr>
              <a:t>92,9</a:t>
            </a:r>
          </a:p>
        </p:txBody>
      </p:sp>
      <p:sp>
        <p:nvSpPr>
          <p:cNvPr id="90" name="object 90"/>
          <p:cNvSpPr/>
          <p:nvPr/>
        </p:nvSpPr>
        <p:spPr>
          <a:xfrm>
            <a:off x="2325623" y="5053584"/>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1" name="object 91"/>
          <p:cNvSpPr txBox="1"/>
          <p:nvPr/>
        </p:nvSpPr>
        <p:spPr>
          <a:xfrm>
            <a:off x="2475357" y="5070728"/>
            <a:ext cx="962025"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T</a:t>
            </a:r>
            <a:r>
              <a:rPr kumimoji="0" lang="es-CO" sz="1050" b="1" i="0" u="none" strike="noStrike" kern="1200" cap="none" spc="0" normalizeH="0" baseline="0">
                <a:ln>
                  <a:noFill/>
                </a:ln>
                <a:solidFill>
                  <a:schemeClr val="bg1"/>
                </a:solidFill>
                <a:effectLst/>
                <a:uLnTx/>
                <a:uFillTx/>
                <a:latin typeface="Calibri"/>
                <a:ea typeface="+mn-ea"/>
                <a:cs typeface="Calibri"/>
              </a:rPr>
              <a:t>ra</a:t>
            </a:r>
            <a:r>
              <a:rPr kumimoji="0" lang="es-CO" sz="1050" b="1" i="0" u="none" strike="noStrike" kern="1200" cap="none" spc="-5" normalizeH="0" baseline="0">
                <a:ln>
                  <a:noFill/>
                </a:ln>
                <a:solidFill>
                  <a:schemeClr val="bg1"/>
                </a:solidFill>
                <a:effectLst/>
                <a:uLnTx/>
                <a:uFillTx/>
                <a:latin typeface="Calibri"/>
                <a:ea typeface="+mn-ea"/>
                <a:cs typeface="Calibri"/>
              </a:rPr>
              <a:t>n</a:t>
            </a:r>
            <a:r>
              <a:rPr kumimoji="0" lang="es-CO" sz="1050" b="1" i="0" u="none" strike="noStrike" kern="1200" cap="none" spc="-10" normalizeH="0" baseline="0">
                <a:ln>
                  <a:noFill/>
                </a:ln>
                <a:solidFill>
                  <a:schemeClr val="bg1"/>
                </a:solidFill>
                <a:effectLst/>
                <a:uLnTx/>
                <a:uFillTx/>
                <a:latin typeface="Calibri"/>
                <a:ea typeface="+mn-ea"/>
                <a:cs typeface="Calibri"/>
              </a:rPr>
              <a:t>s</a:t>
            </a:r>
            <a:r>
              <a:rPr kumimoji="0" lang="es-CO" sz="1050" b="1" i="0" u="none" strike="noStrike" kern="1200" cap="none" spc="-5" normalizeH="0" baseline="0">
                <a:ln>
                  <a:noFill/>
                </a:ln>
                <a:solidFill>
                  <a:schemeClr val="bg1"/>
                </a:solidFill>
                <a:effectLst/>
                <a:uLnTx/>
                <a:uFillTx/>
                <a:latin typeface="Calibri"/>
                <a:ea typeface="+mn-ea"/>
                <a:cs typeface="Calibri"/>
              </a:rPr>
              <a:t>m</a:t>
            </a:r>
            <a:r>
              <a:rPr kumimoji="0" lang="es-CO" sz="1050" b="1" i="0" u="none" strike="noStrike" kern="1200" cap="none" spc="0" normalizeH="0" baseline="0">
                <a:ln>
                  <a:noFill/>
                </a:ln>
                <a:solidFill>
                  <a:schemeClr val="bg1"/>
                </a:solidFill>
                <a:effectLst/>
                <a:uLnTx/>
                <a:uFillTx/>
                <a:latin typeface="Calibri"/>
                <a:ea typeface="+mn-ea"/>
                <a:cs typeface="Calibri"/>
              </a:rPr>
              <a:t>i</a:t>
            </a:r>
            <a:r>
              <a:rPr kumimoji="0" lang="es-CO" sz="1050" b="1" i="0" u="none" strike="noStrike" kern="1200" cap="none" spc="-5" normalizeH="0" baseline="0">
                <a:ln>
                  <a:noFill/>
                </a:ln>
                <a:solidFill>
                  <a:schemeClr val="bg1"/>
                </a:solidFill>
                <a:effectLst/>
                <a:uLnTx/>
                <a:uFillTx/>
                <a:latin typeface="Calibri"/>
                <a:ea typeface="+mn-ea"/>
                <a:cs typeface="Calibri"/>
              </a:rPr>
              <a:t>l</a:t>
            </a:r>
            <a:r>
              <a:rPr kumimoji="0" lang="es-CO" sz="1050" b="1" i="0" u="none" strike="noStrike" kern="1200" cap="none" spc="0" normalizeH="0" baseline="0">
                <a:ln>
                  <a:noFill/>
                </a:ln>
                <a:solidFill>
                  <a:schemeClr val="bg1"/>
                </a:solidFill>
                <a:effectLst/>
                <a:uLnTx/>
                <a:uFillTx/>
                <a:latin typeface="Calibri"/>
                <a:ea typeface="+mn-ea"/>
                <a:cs typeface="Calibri"/>
              </a:rPr>
              <a:t>en</a:t>
            </a:r>
            <a:r>
              <a:rPr kumimoji="0" lang="es-CO" sz="1050" b="1" i="0" u="none" strike="noStrike" kern="1200" cap="none" spc="-5" normalizeH="0" baseline="0">
                <a:ln>
                  <a:noFill/>
                </a:ln>
                <a:solidFill>
                  <a:schemeClr val="bg1"/>
                </a:solidFill>
                <a:effectLst/>
                <a:uLnTx/>
                <a:uFillTx/>
                <a:latin typeface="Calibri"/>
                <a:ea typeface="+mn-ea"/>
                <a:cs typeface="Calibri"/>
              </a:rPr>
              <a:t>i</a:t>
            </a:r>
            <a:r>
              <a:rPr kumimoji="0" lang="es-CO" sz="1050" b="1" i="0" u="none" strike="noStrike" kern="1200" cap="none" spc="0" normalizeH="0" baseline="0">
                <a:ln>
                  <a:noFill/>
                </a:ln>
                <a:solidFill>
                  <a:schemeClr val="bg1"/>
                </a:solidFill>
                <a:effectLst/>
                <a:uLnTx/>
                <a:uFillTx/>
                <a:latin typeface="Calibri"/>
                <a:ea typeface="+mn-ea"/>
                <a:cs typeface="Calibri"/>
              </a:rPr>
              <a:t>o</a:t>
            </a:r>
            <a:r>
              <a:rPr kumimoji="0" lang="es-CO" sz="1050" b="1" i="0" u="none" strike="noStrike" kern="1200" cap="none" spc="-4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S.A.</a:t>
            </a:r>
            <a:endParaRPr kumimoji="0" lang="es-CO" sz="1050" b="1" i="0" u="none" strike="noStrike" kern="1200" cap="none" spc="0" normalizeH="0" baseline="0">
              <a:ln>
                <a:noFill/>
              </a:ln>
              <a:solidFill>
                <a:schemeClr val="bg1"/>
              </a:solidFill>
              <a:effectLst/>
              <a:uLnTx/>
              <a:uFillTx/>
              <a:latin typeface="Calibri"/>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98,3</a:t>
            </a:r>
          </a:p>
        </p:txBody>
      </p:sp>
      <p:sp>
        <p:nvSpPr>
          <p:cNvPr id="92" name="object 92"/>
          <p:cNvSpPr/>
          <p:nvPr/>
        </p:nvSpPr>
        <p:spPr>
          <a:xfrm>
            <a:off x="2325623"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3" name="object 93"/>
          <p:cNvSpPr txBox="1"/>
          <p:nvPr/>
        </p:nvSpPr>
        <p:spPr>
          <a:xfrm>
            <a:off x="2404998" y="6416751"/>
            <a:ext cx="1101090" cy="346710"/>
          </a:xfrm>
          <a:prstGeom prst="rect">
            <a:avLst/>
          </a:prstGeom>
        </p:spPr>
        <p:txBody>
          <a:bodyPr vert="horz" wrap="square" lIns="0" tIns="13335" rIns="0" bIns="0" rtlCol="0">
            <a:spAutoFit/>
          </a:bodyPr>
          <a:lstStyle/>
          <a:p>
            <a:pPr marL="430530" marR="5080" lvl="0" indent="-41783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Sub.</a:t>
            </a:r>
            <a:r>
              <a:rPr kumimoji="0" lang="es-CO" sz="1050" b="1" i="0" u="none" strike="noStrike" kern="1200" cap="none" spc="-3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Centro</a:t>
            </a:r>
            <a:r>
              <a:rPr kumimoji="0" lang="es-CO" sz="1050" b="1" i="0" u="none" strike="noStrike" kern="1200" cap="none" spc="-5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Oriente </a:t>
            </a:r>
            <a:r>
              <a:rPr kumimoji="0" lang="es-CO" sz="1050" b="1" i="0" u="none" strike="noStrike" kern="1200" cap="none" spc="-2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98,4</a:t>
            </a:r>
          </a:p>
        </p:txBody>
      </p:sp>
      <p:sp>
        <p:nvSpPr>
          <p:cNvPr id="94" name="object 94"/>
          <p:cNvSpPr/>
          <p:nvPr/>
        </p:nvSpPr>
        <p:spPr>
          <a:xfrm>
            <a:off x="3648455"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5" name="object 95"/>
          <p:cNvSpPr txBox="1"/>
          <p:nvPr/>
        </p:nvSpPr>
        <p:spPr>
          <a:xfrm>
            <a:off x="3941190" y="3273933"/>
            <a:ext cx="673735" cy="346710"/>
          </a:xfrm>
          <a:prstGeom prst="rect">
            <a:avLst/>
          </a:prstGeom>
        </p:spPr>
        <p:txBody>
          <a:bodyPr vert="horz" wrap="square" lIns="0" tIns="13335" rIns="0" bIns="0" rtlCol="0">
            <a:spAutoFit/>
          </a:bodyPr>
          <a:lstStyle/>
          <a:p>
            <a:pPr marL="123825" marR="5080" lvl="0" indent="-11176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10" normalizeH="0" baseline="0">
                <a:ln>
                  <a:noFill/>
                </a:ln>
                <a:solidFill>
                  <a:prstClr val="black"/>
                </a:solidFill>
                <a:effectLst/>
                <a:uLnTx/>
                <a:uFillTx/>
                <a:latin typeface="Calibri"/>
                <a:ea typeface="+mn-ea"/>
                <a:cs typeface="Calibri"/>
              </a:rPr>
              <a:t>i</a:t>
            </a:r>
            <a:r>
              <a:rPr kumimoji="0" lang="es-CO" sz="1050" b="0" i="0" u="none" strike="noStrike" kern="1200" cap="none" spc="0" normalizeH="0" baseline="0">
                <a:ln>
                  <a:noFill/>
                </a:ln>
                <a:solidFill>
                  <a:prstClr val="black"/>
                </a:solidFill>
                <a:effectLst/>
                <a:uLnTx/>
                <a:uFillTx/>
                <a:latin typeface="Calibri"/>
                <a:ea typeface="+mn-ea"/>
                <a:cs typeface="Calibri"/>
              </a:rPr>
              <a:t>ver</a:t>
            </a:r>
            <a:r>
              <a:rPr kumimoji="0" lang="es-CO" sz="1050" b="0" i="0" u="none" strike="noStrike" kern="1200" cap="none" spc="-10"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ad  </a:t>
            </a:r>
            <a:r>
              <a:rPr kumimoji="0" lang="es-CO" sz="1050" b="0" i="0" u="none" strike="noStrike" kern="1200" cap="none" spc="-5" normalizeH="0" baseline="0">
                <a:ln>
                  <a:noFill/>
                </a:ln>
                <a:solidFill>
                  <a:prstClr val="black"/>
                </a:solidFill>
                <a:effectLst/>
                <a:uLnTx/>
                <a:uFillTx/>
                <a:latin typeface="Calibri"/>
                <a:ea typeface="+mn-ea"/>
                <a:cs typeface="Calibri"/>
              </a:rPr>
              <a:t>Distrital</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96" name="object 96"/>
          <p:cNvSpPr/>
          <p:nvPr/>
        </p:nvSpPr>
        <p:spPr>
          <a:xfrm>
            <a:off x="2325623" y="415594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7" name="object 97"/>
          <p:cNvSpPr txBox="1"/>
          <p:nvPr/>
        </p:nvSpPr>
        <p:spPr>
          <a:xfrm>
            <a:off x="2481452" y="4173092"/>
            <a:ext cx="948690" cy="346710"/>
          </a:xfrm>
          <a:prstGeom prst="rect">
            <a:avLst/>
          </a:prstGeom>
        </p:spPr>
        <p:txBody>
          <a:bodyPr vert="horz" wrap="square" lIns="0" tIns="13335" rIns="0" bIns="0" rtlCol="0">
            <a:spAutoFit/>
          </a:bodyPr>
          <a:lstStyle/>
          <a:p>
            <a:pPr marL="353695" marR="5080" lvl="0" indent="-34163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Sec.</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5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Hacienda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92,4</a:t>
            </a:r>
          </a:p>
        </p:txBody>
      </p:sp>
      <p:sp>
        <p:nvSpPr>
          <p:cNvPr id="98" name="object 98"/>
          <p:cNvSpPr/>
          <p:nvPr/>
        </p:nvSpPr>
        <p:spPr>
          <a:xfrm>
            <a:off x="3648455" y="4602479"/>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99" name="object 99"/>
          <p:cNvSpPr txBox="1"/>
          <p:nvPr/>
        </p:nvSpPr>
        <p:spPr>
          <a:xfrm>
            <a:off x="3738498" y="4629403"/>
            <a:ext cx="1079500" cy="330200"/>
          </a:xfrm>
          <a:prstGeom prst="rect">
            <a:avLst/>
          </a:prstGeom>
        </p:spPr>
        <p:txBody>
          <a:bodyPr vert="horz" wrap="square" lIns="0" tIns="12065" rIns="0" bIns="0" rtlCol="0">
            <a:spAutoFit/>
          </a:bodyPr>
          <a:lstStyle/>
          <a:p>
            <a:pPr marL="426720" marR="5080" lvl="0" indent="-414655"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10" normalizeH="0" baseline="0">
                <a:ln>
                  <a:noFill/>
                </a:ln>
                <a:solidFill>
                  <a:prstClr val="black"/>
                </a:solidFill>
                <a:effectLst/>
                <a:uLnTx/>
                <a:uFillTx/>
                <a:latin typeface="Calibri"/>
                <a:ea typeface="+mn-ea"/>
                <a:cs typeface="Calibri"/>
              </a:rPr>
              <a:t>Sec. Des. </a:t>
            </a:r>
            <a:r>
              <a:rPr kumimoji="0" lang="es-CO" sz="1000" b="0" i="0" u="none" strike="noStrike" kern="1200" cap="none" spc="-5" normalizeH="0" baseline="0">
                <a:ln>
                  <a:noFill/>
                </a:ln>
                <a:solidFill>
                  <a:prstClr val="black"/>
                </a:solidFill>
                <a:effectLst/>
                <a:uLnTx/>
                <a:uFillTx/>
                <a:latin typeface="Calibri"/>
                <a:ea typeface="+mn-ea"/>
                <a:cs typeface="Calibri"/>
              </a:rPr>
              <a:t>Económico </a:t>
            </a:r>
            <a:r>
              <a:rPr kumimoji="0" lang="es-CO" sz="1000" b="0" i="0" u="none" strike="noStrike" kern="1200" cap="none" spc="-215"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86,6</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00" name="object 100"/>
          <p:cNvSpPr/>
          <p:nvPr/>
        </p:nvSpPr>
        <p:spPr>
          <a:xfrm>
            <a:off x="4969764"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1" name="object 101"/>
          <p:cNvSpPr txBox="1"/>
          <p:nvPr/>
        </p:nvSpPr>
        <p:spPr>
          <a:xfrm>
            <a:off x="5467603" y="5069839"/>
            <a:ext cx="264160" cy="346710"/>
          </a:xfrm>
          <a:prstGeom prst="rect">
            <a:avLst/>
          </a:prstGeom>
        </p:spPr>
        <p:txBody>
          <a:bodyPr vert="horz" wrap="square" lIns="0" tIns="13335" rIns="0" bIns="0" rtlCol="0">
            <a:spAutoFit/>
          </a:bodyPr>
          <a:lstStyle/>
          <a:p>
            <a:pPr marL="12700" marR="5080" lvl="0" indent="1968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IDU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94,3</a:t>
            </a:r>
          </a:p>
        </p:txBody>
      </p:sp>
      <p:sp>
        <p:nvSpPr>
          <p:cNvPr id="102" name="object 102"/>
          <p:cNvSpPr/>
          <p:nvPr/>
        </p:nvSpPr>
        <p:spPr>
          <a:xfrm>
            <a:off x="2325623" y="5951220"/>
            <a:ext cx="1260475" cy="394970"/>
          </a:xfrm>
          <a:custGeom>
            <a:avLst/>
            <a:gdLst/>
            <a:ahLst/>
            <a:cxnLst/>
            <a:rect l="l" t="t" r="r" b="b"/>
            <a:pathLst>
              <a:path w="1260475" h="394970">
                <a:moveTo>
                  <a:pt x="1260348" y="0"/>
                </a:moveTo>
                <a:lnTo>
                  <a:pt x="0" y="0"/>
                </a:lnTo>
                <a:lnTo>
                  <a:pt x="0" y="394715"/>
                </a:lnTo>
                <a:lnTo>
                  <a:pt x="1260348" y="394715"/>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3" name="object 103"/>
          <p:cNvSpPr txBox="1"/>
          <p:nvPr/>
        </p:nvSpPr>
        <p:spPr>
          <a:xfrm>
            <a:off x="2807589" y="5968085"/>
            <a:ext cx="297180" cy="346710"/>
          </a:xfrm>
          <a:prstGeom prst="rect">
            <a:avLst/>
          </a:prstGeom>
        </p:spPr>
        <p:txBody>
          <a:bodyPr vert="horz" wrap="square" lIns="0" tIns="13335" rIns="0" bIns="0" rtlCol="0">
            <a:spAutoFit/>
          </a:bodyPr>
          <a:lstStyle/>
          <a:p>
            <a:pPr marL="27940" marR="5080" lvl="0" indent="-1524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RD  93,4</a:t>
            </a:r>
          </a:p>
        </p:txBody>
      </p:sp>
      <p:sp>
        <p:nvSpPr>
          <p:cNvPr id="104" name="object 104"/>
          <p:cNvSpPr/>
          <p:nvPr/>
        </p:nvSpPr>
        <p:spPr>
          <a:xfrm>
            <a:off x="3648455" y="6397752"/>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5" name="object 105"/>
          <p:cNvSpPr txBox="1"/>
          <p:nvPr/>
        </p:nvSpPr>
        <p:spPr>
          <a:xfrm>
            <a:off x="3968622" y="6415532"/>
            <a:ext cx="618490" cy="346710"/>
          </a:xfrm>
          <a:prstGeom prst="rect">
            <a:avLst/>
          </a:prstGeom>
        </p:spPr>
        <p:txBody>
          <a:bodyPr vert="horz" wrap="square" lIns="0" tIns="13335" rIns="0" bIns="0" rtlCol="0">
            <a:spAutoFit/>
          </a:bodyPr>
          <a:lstStyle/>
          <a:p>
            <a:pPr marL="189230" marR="5080" lvl="0" indent="-17716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Su</a:t>
            </a:r>
            <a:r>
              <a:rPr kumimoji="0" lang="es-CO" sz="1050" b="1" i="0" u="none" strike="noStrike" kern="1200" cap="none" spc="-10" normalizeH="0" baseline="0">
                <a:ln>
                  <a:noFill/>
                </a:ln>
                <a:solidFill>
                  <a:schemeClr val="bg1"/>
                </a:solidFill>
                <a:effectLst/>
                <a:uLnTx/>
                <a:uFillTx/>
                <a:latin typeface="Calibri"/>
                <a:ea typeface="+mn-ea"/>
                <a:cs typeface="Calibri"/>
              </a:rPr>
              <a:t>b</a:t>
            </a:r>
            <a:r>
              <a:rPr kumimoji="0" lang="es-CO" sz="1050" b="1" i="0" u="none" strike="noStrike" kern="1200" cap="none" spc="0" normalizeH="0" baseline="0">
                <a:ln>
                  <a:noFill/>
                </a:ln>
                <a:solidFill>
                  <a:schemeClr val="bg1"/>
                </a:solidFill>
                <a:effectLst/>
                <a:uLnTx/>
                <a:uFillTx/>
                <a:latin typeface="Calibri"/>
                <a:ea typeface="+mn-ea"/>
                <a:cs typeface="Calibri"/>
              </a:rPr>
              <a:t>red</a:t>
            </a:r>
            <a:r>
              <a:rPr kumimoji="0" lang="es-CO" sz="1050" b="1" i="0" u="none" strike="noStrike" kern="1200" cap="none" spc="-1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Sur  </a:t>
            </a:r>
            <a:r>
              <a:rPr kumimoji="0" lang="es-CO" sz="1050" b="1" i="0" u="none" strike="noStrike" kern="1200" cap="none" spc="0" normalizeH="0" baseline="0">
                <a:ln>
                  <a:noFill/>
                </a:ln>
                <a:solidFill>
                  <a:schemeClr val="bg1"/>
                </a:solidFill>
                <a:effectLst/>
                <a:uLnTx/>
                <a:uFillTx/>
                <a:latin typeface="Calibri"/>
                <a:ea typeface="+mn-ea"/>
                <a:cs typeface="Calibri"/>
              </a:rPr>
              <a:t>98,3</a:t>
            </a:r>
          </a:p>
        </p:txBody>
      </p:sp>
      <p:sp>
        <p:nvSpPr>
          <p:cNvPr id="106" name="object 106"/>
          <p:cNvSpPr/>
          <p:nvPr/>
        </p:nvSpPr>
        <p:spPr>
          <a:xfrm>
            <a:off x="4969764" y="4154423"/>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7" name="object 107"/>
          <p:cNvSpPr txBox="1"/>
          <p:nvPr/>
        </p:nvSpPr>
        <p:spPr>
          <a:xfrm>
            <a:off x="5109464" y="4171950"/>
            <a:ext cx="982980" cy="346710"/>
          </a:xfrm>
          <a:prstGeom prst="rect">
            <a:avLst/>
          </a:prstGeom>
        </p:spPr>
        <p:txBody>
          <a:bodyPr vert="horz" wrap="square" lIns="0" tIns="13335" rIns="0" bIns="0" rtlCol="0">
            <a:spAutoFit/>
          </a:bodyPr>
          <a:lstStyle/>
          <a:p>
            <a:pPr marL="370205" marR="5080" lvl="0" indent="-35814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Lotería</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de</a:t>
            </a:r>
            <a:r>
              <a:rPr kumimoji="0" lang="es-CO" sz="1050" b="0" i="0" u="none" strike="noStrike" kern="1200" cap="none" spc="-4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Bogotá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86,1</a:t>
            </a:r>
          </a:p>
        </p:txBody>
      </p:sp>
      <p:sp>
        <p:nvSpPr>
          <p:cNvPr id="108" name="object 108"/>
          <p:cNvSpPr/>
          <p:nvPr/>
        </p:nvSpPr>
        <p:spPr>
          <a:xfrm>
            <a:off x="4969764" y="4604003"/>
            <a:ext cx="1260475" cy="396240"/>
          </a:xfrm>
          <a:custGeom>
            <a:avLst/>
            <a:gdLst/>
            <a:ahLst/>
            <a:cxnLst/>
            <a:rect l="l" t="t" r="r" b="b"/>
            <a:pathLst>
              <a:path w="1260475" h="396239">
                <a:moveTo>
                  <a:pt x="1260348" y="0"/>
                </a:moveTo>
                <a:lnTo>
                  <a:pt x="0" y="0"/>
                </a:lnTo>
                <a:lnTo>
                  <a:pt x="0" y="396240"/>
                </a:lnTo>
                <a:lnTo>
                  <a:pt x="1260348" y="396240"/>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09" name="object 109"/>
          <p:cNvSpPr txBox="1"/>
          <p:nvPr/>
        </p:nvSpPr>
        <p:spPr>
          <a:xfrm>
            <a:off x="5150611" y="4701032"/>
            <a:ext cx="90106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Invest</a:t>
            </a:r>
            <a:r>
              <a:rPr kumimoji="0" lang="es-CO" sz="1050" b="0" i="0" u="none" strike="noStrike" kern="1200" cap="none" spc="-4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In</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Bogotá</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10" name="object 110"/>
          <p:cNvSpPr/>
          <p:nvPr/>
        </p:nvSpPr>
        <p:spPr>
          <a:xfrm>
            <a:off x="6292596" y="5052059"/>
            <a:ext cx="1079500" cy="396240"/>
          </a:xfrm>
          <a:custGeom>
            <a:avLst/>
            <a:gdLst/>
            <a:ahLst/>
            <a:cxnLst/>
            <a:rect l="l" t="t" r="r" b="b"/>
            <a:pathLst>
              <a:path w="1079500" h="396239">
                <a:moveTo>
                  <a:pt x="1078992" y="0"/>
                </a:moveTo>
                <a:lnTo>
                  <a:pt x="0" y="0"/>
                </a:lnTo>
                <a:lnTo>
                  <a:pt x="0" y="396239"/>
                </a:lnTo>
                <a:lnTo>
                  <a:pt x="1078992" y="396239"/>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1" name="object 111"/>
          <p:cNvSpPr txBox="1"/>
          <p:nvPr/>
        </p:nvSpPr>
        <p:spPr>
          <a:xfrm>
            <a:off x="6379590" y="5069585"/>
            <a:ext cx="906780" cy="346710"/>
          </a:xfrm>
          <a:prstGeom prst="rect">
            <a:avLst/>
          </a:prstGeom>
        </p:spPr>
        <p:txBody>
          <a:bodyPr vert="horz" wrap="square" lIns="0" tIns="13335" rIns="0" bIns="0" rtlCol="0">
            <a:spAutoFit/>
          </a:bodyPr>
          <a:lstStyle/>
          <a:p>
            <a:pPr marL="334010" marR="5080" lvl="0" indent="-3219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Mtto</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Vial</a:t>
            </a:r>
            <a:r>
              <a:rPr kumimoji="0" lang="es-CO" sz="1050" b="0" i="0" u="none" strike="noStrike" kern="1200" cap="none" spc="-3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t>
            </a:r>
            <a:r>
              <a:rPr kumimoji="0" lang="es-CO" sz="1050" b="0" i="0" u="none" strike="noStrike" kern="1200" cap="none" spc="-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UMV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90,4</a:t>
            </a:r>
          </a:p>
        </p:txBody>
      </p:sp>
      <p:sp>
        <p:nvSpPr>
          <p:cNvPr id="112" name="object 112"/>
          <p:cNvSpPr/>
          <p:nvPr/>
        </p:nvSpPr>
        <p:spPr>
          <a:xfrm>
            <a:off x="4969764"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3" name="object 113"/>
          <p:cNvSpPr txBox="1"/>
          <p:nvPr/>
        </p:nvSpPr>
        <p:spPr>
          <a:xfrm>
            <a:off x="5385308" y="5967780"/>
            <a:ext cx="429895" cy="346710"/>
          </a:xfrm>
          <a:prstGeom prst="rect">
            <a:avLst/>
          </a:prstGeom>
        </p:spPr>
        <p:txBody>
          <a:bodyPr vert="horz" wrap="square" lIns="0" tIns="13335" rIns="0" bIns="0" rtlCol="0">
            <a:spAutoFit/>
          </a:bodyPr>
          <a:lstStyle/>
          <a:p>
            <a:pPr marL="146685" marR="5080" lvl="0" indent="-13462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Ar</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es  91</a:t>
            </a:r>
          </a:p>
        </p:txBody>
      </p:sp>
      <p:sp>
        <p:nvSpPr>
          <p:cNvPr id="114" name="object 114"/>
          <p:cNvSpPr/>
          <p:nvPr/>
        </p:nvSpPr>
        <p:spPr>
          <a:xfrm>
            <a:off x="4969764" y="6399276"/>
            <a:ext cx="1260475" cy="396240"/>
          </a:xfrm>
          <a:custGeom>
            <a:avLst/>
            <a:gdLst/>
            <a:ahLst/>
            <a:cxnLst/>
            <a:rect l="l" t="t" r="r" b="b"/>
            <a:pathLst>
              <a:path w="1260475" h="396240">
                <a:moveTo>
                  <a:pt x="1260348" y="0"/>
                </a:moveTo>
                <a:lnTo>
                  <a:pt x="0" y="0"/>
                </a:lnTo>
                <a:lnTo>
                  <a:pt x="0" y="396240"/>
                </a:lnTo>
                <a:lnTo>
                  <a:pt x="1260348" y="396240"/>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5" name="object 115"/>
          <p:cNvSpPr txBox="1"/>
          <p:nvPr/>
        </p:nvSpPr>
        <p:spPr>
          <a:xfrm>
            <a:off x="5075935" y="6416751"/>
            <a:ext cx="1047750" cy="346710"/>
          </a:xfrm>
          <a:prstGeom prst="rect">
            <a:avLst/>
          </a:prstGeom>
        </p:spPr>
        <p:txBody>
          <a:bodyPr vert="horz" wrap="square" lIns="0" tIns="13335" rIns="0" bIns="0" rtlCol="0">
            <a:spAutoFit/>
          </a:bodyPr>
          <a:lstStyle/>
          <a:p>
            <a:pPr marL="403860" marR="5080" lvl="0" indent="-391795"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5" normalizeH="0" baseline="0">
                <a:ln>
                  <a:noFill/>
                </a:ln>
                <a:solidFill>
                  <a:schemeClr val="bg1"/>
                </a:solidFill>
                <a:effectLst/>
                <a:uLnTx/>
                <a:uFillTx/>
                <a:latin typeface="Calibri"/>
                <a:ea typeface="+mn-ea"/>
                <a:cs typeface="Calibri"/>
              </a:rPr>
              <a:t>Sub.</a:t>
            </a:r>
            <a:r>
              <a:rPr kumimoji="0" lang="es-CO" sz="1050" b="1" i="0" u="none" strike="noStrike" kern="1200" cap="none" spc="-3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Sur</a:t>
            </a:r>
            <a:r>
              <a:rPr kumimoji="0" lang="es-CO" sz="1050" b="1" i="0" u="none" strike="noStrike" kern="1200" cap="none" spc="-3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Occidente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97,3</a:t>
            </a:r>
          </a:p>
        </p:txBody>
      </p:sp>
      <p:sp>
        <p:nvSpPr>
          <p:cNvPr id="116" name="object 116"/>
          <p:cNvSpPr/>
          <p:nvPr/>
        </p:nvSpPr>
        <p:spPr>
          <a:xfrm>
            <a:off x="3648455" y="5052059"/>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7" name="object 117"/>
          <p:cNvSpPr txBox="1"/>
          <p:nvPr/>
        </p:nvSpPr>
        <p:spPr>
          <a:xfrm>
            <a:off x="3804030" y="5069204"/>
            <a:ext cx="948055" cy="346710"/>
          </a:xfrm>
          <a:prstGeom prst="rect">
            <a:avLst/>
          </a:prstGeom>
        </p:spPr>
        <p:txBody>
          <a:bodyPr vert="horz" wrap="square" lIns="0" tIns="13335" rIns="0" bIns="0" rtlCol="0">
            <a:spAutoFit/>
          </a:bodyPr>
          <a:lstStyle/>
          <a:p>
            <a:pPr marL="353695" marR="5080" lvl="0" indent="-34163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Metro</a:t>
            </a:r>
            <a:r>
              <a:rPr kumimoji="0" lang="es-CO" sz="1050" b="1" i="0" u="none" strike="noStrike" kern="1200" cap="none" spc="-5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5"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Bogotá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98,0</a:t>
            </a:r>
          </a:p>
        </p:txBody>
      </p:sp>
      <p:sp>
        <p:nvSpPr>
          <p:cNvPr id="118" name="object 118"/>
          <p:cNvSpPr/>
          <p:nvPr/>
        </p:nvSpPr>
        <p:spPr>
          <a:xfrm>
            <a:off x="3648455" y="5949696"/>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19" name="object 119"/>
          <p:cNvSpPr txBox="1"/>
          <p:nvPr/>
        </p:nvSpPr>
        <p:spPr>
          <a:xfrm>
            <a:off x="4110354" y="5966561"/>
            <a:ext cx="334645" cy="346710"/>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F</a:t>
            </a:r>
            <a:r>
              <a:rPr kumimoji="0" lang="es-CO" sz="1050" b="0" i="0" u="none" strike="noStrike" kern="1200" cap="none" spc="-10" normalizeH="0" baseline="0">
                <a:ln>
                  <a:noFill/>
                </a:ln>
                <a:solidFill>
                  <a:prstClr val="black"/>
                </a:solidFill>
                <a:effectLst/>
                <a:uLnTx/>
                <a:uFillTx/>
                <a:latin typeface="Calibri"/>
                <a:ea typeface="+mn-ea"/>
                <a:cs typeface="Calibri"/>
              </a:rPr>
              <a:t>U</a:t>
            </a:r>
            <a:r>
              <a:rPr kumimoji="0" lang="es-CO" sz="1050" b="0" i="0" u="none" strike="noStrike" kern="1200" cap="none" spc="0" normalizeH="0" baseline="0">
                <a:ln>
                  <a:noFill/>
                </a:ln>
                <a:solidFill>
                  <a:prstClr val="black"/>
                </a:solidFill>
                <a:effectLst/>
                <a:uLnTx/>
                <a:uFillTx/>
                <a:latin typeface="Calibri"/>
                <a:ea typeface="+mn-ea"/>
                <a:cs typeface="Calibri"/>
              </a:rPr>
              <a:t>GA</a:t>
            </a:r>
          </a:p>
          <a:p>
            <a:pPr marL="47625" marR="0" lvl="0" indent="0" algn="l"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91,8</a:t>
            </a:r>
          </a:p>
        </p:txBody>
      </p:sp>
      <p:sp>
        <p:nvSpPr>
          <p:cNvPr id="120" name="object 120"/>
          <p:cNvSpPr/>
          <p:nvPr/>
        </p:nvSpPr>
        <p:spPr>
          <a:xfrm>
            <a:off x="6288023" y="6388608"/>
            <a:ext cx="1117600" cy="396240"/>
          </a:xfrm>
          <a:custGeom>
            <a:avLst/>
            <a:gdLst/>
            <a:ahLst/>
            <a:cxnLst/>
            <a:rect l="l" t="t" r="r" b="b"/>
            <a:pathLst>
              <a:path w="1117600" h="396240">
                <a:moveTo>
                  <a:pt x="1117092" y="0"/>
                </a:moveTo>
                <a:lnTo>
                  <a:pt x="0" y="0"/>
                </a:lnTo>
                <a:lnTo>
                  <a:pt x="0" y="396239"/>
                </a:lnTo>
                <a:lnTo>
                  <a:pt x="1117092" y="396239"/>
                </a:lnTo>
                <a:lnTo>
                  <a:pt x="11170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1" name="object 121"/>
          <p:cNvSpPr txBox="1"/>
          <p:nvPr/>
        </p:nvSpPr>
        <p:spPr>
          <a:xfrm>
            <a:off x="6454266" y="6406388"/>
            <a:ext cx="785495" cy="346710"/>
          </a:xfrm>
          <a:prstGeom prst="rect">
            <a:avLst/>
          </a:prstGeom>
        </p:spPr>
        <p:txBody>
          <a:bodyPr vert="horz" wrap="square" lIns="0" tIns="13335" rIns="0" bIns="0" rtlCol="0">
            <a:spAutoFit/>
          </a:bodyPr>
          <a:lstStyle/>
          <a:p>
            <a:pPr marL="273050" marR="5080" lvl="0" indent="-26098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Subred</a:t>
            </a:r>
            <a:r>
              <a:rPr kumimoji="0" lang="es-CO" sz="1050" b="0" i="0" u="none" strike="noStrike" kern="1200" cap="none" spc="18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Norte </a:t>
            </a:r>
            <a:r>
              <a:rPr kumimoji="0" lang="es-CO" sz="1050" b="0" i="0" u="none" strike="noStrike" kern="1200" cap="none" spc="-22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88,4</a:t>
            </a:r>
          </a:p>
        </p:txBody>
      </p:sp>
      <p:sp>
        <p:nvSpPr>
          <p:cNvPr id="122" name="object 122"/>
          <p:cNvSpPr/>
          <p:nvPr/>
        </p:nvSpPr>
        <p:spPr>
          <a:xfrm>
            <a:off x="7434071" y="5052059"/>
            <a:ext cx="1115695" cy="396240"/>
          </a:xfrm>
          <a:custGeom>
            <a:avLst/>
            <a:gdLst/>
            <a:ahLst/>
            <a:cxnLst/>
            <a:rect l="l" t="t" r="r" b="b"/>
            <a:pathLst>
              <a:path w="1115695" h="396239">
                <a:moveTo>
                  <a:pt x="1115568" y="0"/>
                </a:moveTo>
                <a:lnTo>
                  <a:pt x="0" y="0"/>
                </a:lnTo>
                <a:lnTo>
                  <a:pt x="0" y="396239"/>
                </a:lnTo>
                <a:lnTo>
                  <a:pt x="1115568" y="396239"/>
                </a:lnTo>
                <a:lnTo>
                  <a:pt x="111556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3" name="object 123"/>
          <p:cNvSpPr txBox="1"/>
          <p:nvPr/>
        </p:nvSpPr>
        <p:spPr>
          <a:xfrm>
            <a:off x="7538973" y="5069204"/>
            <a:ext cx="908050" cy="346710"/>
          </a:xfrm>
          <a:prstGeom prst="rect">
            <a:avLst/>
          </a:prstGeom>
        </p:spPr>
        <p:txBody>
          <a:bodyPr vert="horz" wrap="square" lIns="0" tIns="13335" rIns="0" bIns="0" rtlCol="0">
            <a:spAutoFit/>
          </a:bodyPr>
          <a:lstStyle/>
          <a:p>
            <a:pPr marL="12700" marR="5080" lvl="0" indent="11874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Terminal </a:t>
            </a:r>
            <a:r>
              <a:rPr kumimoji="0" lang="es-CO" sz="1050" b="0" i="0" u="none" strike="noStrike" kern="1200" cap="none" spc="-5" normalizeH="0" baseline="0">
                <a:ln>
                  <a:noFill/>
                </a:ln>
                <a:solidFill>
                  <a:prstClr val="black"/>
                </a:solidFill>
                <a:effectLst/>
                <a:uLnTx/>
                <a:uFillTx/>
                <a:latin typeface="Calibri"/>
                <a:ea typeface="+mn-ea"/>
                <a:cs typeface="Calibri"/>
              </a:rPr>
              <a:t>de </a:t>
            </a:r>
            <a:r>
              <a:rPr kumimoji="0" lang="es-CO" sz="1050" b="0" i="0" u="none" strike="noStrike" kern="1200" cap="none" spc="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ra</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10" normalizeH="0" baseline="0">
                <a:ln>
                  <a:noFill/>
                </a:ln>
                <a:solidFill>
                  <a:prstClr val="black"/>
                </a:solidFill>
                <a:effectLst/>
                <a:uLnTx/>
                <a:uFillTx/>
                <a:latin typeface="Calibri"/>
                <a:ea typeface="+mn-ea"/>
                <a:cs typeface="Calibri"/>
              </a:rPr>
              <a:t>s</a:t>
            </a:r>
            <a:r>
              <a:rPr kumimoji="0" lang="es-CO" sz="1050" b="0" i="0" u="none" strike="noStrike" kern="1200" cap="none" spc="-5" normalizeH="0" baseline="0">
                <a:ln>
                  <a:noFill/>
                </a:ln>
                <a:solidFill>
                  <a:prstClr val="black"/>
                </a:solidFill>
                <a:effectLst/>
                <a:uLnTx/>
                <a:uFillTx/>
                <a:latin typeface="Calibri"/>
                <a:ea typeface="+mn-ea"/>
                <a:cs typeface="Calibri"/>
              </a:rPr>
              <a:t>p</a:t>
            </a:r>
            <a:r>
              <a:rPr kumimoji="0" lang="es-CO" sz="1050" b="0" i="0" u="none" strike="noStrike" kern="1200" cap="none" spc="-10" normalizeH="0" baseline="0">
                <a:ln>
                  <a:noFill/>
                </a:ln>
                <a:solidFill>
                  <a:prstClr val="black"/>
                </a:solidFill>
                <a:effectLst/>
                <a:uLnTx/>
                <a:uFillTx/>
                <a:latin typeface="Calibri"/>
                <a:ea typeface="+mn-ea"/>
                <a:cs typeface="Calibri"/>
              </a:rPr>
              <a:t>o</a:t>
            </a:r>
            <a:r>
              <a:rPr kumimoji="0" lang="es-CO" sz="1050" b="0" i="0" u="none" strike="noStrike" kern="1200" cap="none" spc="0" normalizeH="0" baseline="0">
                <a:ln>
                  <a:noFill/>
                </a:ln>
                <a:solidFill>
                  <a:prstClr val="black"/>
                </a:solidFill>
                <a:effectLst/>
                <a:uLnTx/>
                <a:uFillTx/>
                <a:latin typeface="Calibri"/>
                <a:ea typeface="+mn-ea"/>
                <a:cs typeface="Calibri"/>
              </a:rPr>
              <a:t>r</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es</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S.A.</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24" name="object 124"/>
          <p:cNvSpPr/>
          <p:nvPr/>
        </p:nvSpPr>
        <p:spPr>
          <a:xfrm>
            <a:off x="6292596" y="5949696"/>
            <a:ext cx="1079500" cy="396240"/>
          </a:xfrm>
          <a:custGeom>
            <a:avLst/>
            <a:gdLst/>
            <a:ahLst/>
            <a:cxnLst/>
            <a:rect l="l" t="t" r="r" b="b"/>
            <a:pathLst>
              <a:path w="1079500" h="396239">
                <a:moveTo>
                  <a:pt x="1078992" y="0"/>
                </a:moveTo>
                <a:lnTo>
                  <a:pt x="0" y="0"/>
                </a:lnTo>
                <a:lnTo>
                  <a:pt x="0" y="396239"/>
                </a:lnTo>
                <a:lnTo>
                  <a:pt x="1078992" y="396239"/>
                </a:lnTo>
                <a:lnTo>
                  <a:pt x="1078992"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5" name="object 125"/>
          <p:cNvSpPr txBox="1"/>
          <p:nvPr/>
        </p:nvSpPr>
        <p:spPr>
          <a:xfrm>
            <a:off x="6467983" y="5967780"/>
            <a:ext cx="730250" cy="346710"/>
          </a:xfrm>
          <a:prstGeom prst="rect">
            <a:avLst/>
          </a:prstGeom>
        </p:spPr>
        <p:txBody>
          <a:bodyPr vert="horz" wrap="square" lIns="0" tIns="13335" rIns="0" bIns="0" rtlCol="0">
            <a:spAutoFit/>
          </a:bodyPr>
          <a:lstStyle/>
          <a:p>
            <a:pPr marL="245745" marR="5080" lvl="0" indent="-233679"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Can</a:t>
            </a:r>
            <a:r>
              <a:rPr kumimoji="0" lang="es-CO" sz="1050" b="0" i="0" u="none" strike="noStrike" kern="1200" cap="none" spc="-10" normalizeH="0" baseline="0">
                <a:ln>
                  <a:noFill/>
                </a:ln>
                <a:solidFill>
                  <a:prstClr val="black"/>
                </a:solidFill>
                <a:effectLst/>
                <a:uLnTx/>
                <a:uFillTx/>
                <a:latin typeface="Calibri"/>
                <a:ea typeface="+mn-ea"/>
                <a:cs typeface="Calibri"/>
              </a:rPr>
              <a:t>a</a:t>
            </a:r>
            <a:r>
              <a:rPr kumimoji="0" lang="es-CO" sz="1050" b="0" i="0" u="none" strike="noStrike" kern="1200" cap="none" spc="0" normalizeH="0" baseline="0">
                <a:ln>
                  <a:noFill/>
                </a:ln>
                <a:solidFill>
                  <a:prstClr val="black"/>
                </a:solidFill>
                <a:effectLst/>
                <a:uLnTx/>
                <a:uFillTx/>
                <a:latin typeface="Calibri"/>
                <a:ea typeface="+mn-ea"/>
                <a:cs typeface="Calibri"/>
              </a:rPr>
              <a:t>l</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Cap</a:t>
            </a:r>
            <a:r>
              <a:rPr kumimoji="0" lang="es-CO" sz="1050" b="0" i="0" u="none" strike="noStrike" kern="1200" cap="none" spc="-10" normalizeH="0" baseline="0">
                <a:ln>
                  <a:noFill/>
                </a:ln>
                <a:solidFill>
                  <a:prstClr val="black"/>
                </a:solidFill>
                <a:effectLst/>
                <a:uLnTx/>
                <a:uFillTx/>
                <a:latin typeface="Calibri"/>
                <a:ea typeface="+mn-ea"/>
                <a:cs typeface="Calibri"/>
              </a:rPr>
              <a:t>it</a:t>
            </a:r>
            <a:r>
              <a:rPr kumimoji="0" lang="es-CO" sz="1050" b="0" i="0" u="none" strike="noStrike" kern="1200" cap="none" spc="0" normalizeH="0" baseline="0">
                <a:ln>
                  <a:noFill/>
                </a:ln>
                <a:solidFill>
                  <a:prstClr val="black"/>
                </a:solidFill>
                <a:effectLst/>
                <a:uLnTx/>
                <a:uFillTx/>
                <a:latin typeface="Calibri"/>
                <a:ea typeface="+mn-ea"/>
                <a:cs typeface="Calibri"/>
              </a:rPr>
              <a:t>al  86,1</a:t>
            </a:r>
          </a:p>
        </p:txBody>
      </p:sp>
      <p:sp>
        <p:nvSpPr>
          <p:cNvPr id="126" name="object 126"/>
          <p:cNvSpPr/>
          <p:nvPr/>
        </p:nvSpPr>
        <p:spPr>
          <a:xfrm>
            <a:off x="7469123" y="6399276"/>
            <a:ext cx="1080770" cy="396240"/>
          </a:xfrm>
          <a:custGeom>
            <a:avLst/>
            <a:gdLst/>
            <a:ahLst/>
            <a:cxnLst/>
            <a:rect l="l" t="t" r="r" b="b"/>
            <a:pathLst>
              <a:path w="1080770" h="396240">
                <a:moveTo>
                  <a:pt x="1080516" y="0"/>
                </a:moveTo>
                <a:lnTo>
                  <a:pt x="0" y="0"/>
                </a:lnTo>
                <a:lnTo>
                  <a:pt x="0" y="396240"/>
                </a:lnTo>
                <a:lnTo>
                  <a:pt x="1080516" y="396240"/>
                </a:lnTo>
                <a:lnTo>
                  <a:pt x="1080516"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7" name="object 127"/>
          <p:cNvSpPr txBox="1"/>
          <p:nvPr/>
        </p:nvSpPr>
        <p:spPr>
          <a:xfrm>
            <a:off x="7648447" y="6416751"/>
            <a:ext cx="725805" cy="346710"/>
          </a:xfrm>
          <a:prstGeom prst="rect">
            <a:avLst/>
          </a:prstGeom>
        </p:spPr>
        <p:txBody>
          <a:bodyPr vert="horz" wrap="square" lIns="0" tIns="13335" rIns="0" bIns="0" rtlCol="0">
            <a:spAutoFit/>
          </a:bodyPr>
          <a:lstStyle/>
          <a:p>
            <a:pPr marL="242570" marR="5080" lvl="0" indent="-230504"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Cap</a:t>
            </a:r>
            <a:r>
              <a:rPr kumimoji="0" lang="es-CO" sz="1050" b="0" i="0" u="none" strike="noStrike" kern="1200" cap="none" spc="-10" normalizeH="0" baseline="0">
                <a:ln>
                  <a:noFill/>
                </a:ln>
                <a:solidFill>
                  <a:prstClr val="black"/>
                </a:solidFill>
                <a:effectLst/>
                <a:uLnTx/>
                <a:uFillTx/>
                <a:latin typeface="Calibri"/>
                <a:ea typeface="+mn-ea"/>
                <a:cs typeface="Calibri"/>
              </a:rPr>
              <a:t>it</a:t>
            </a:r>
            <a:r>
              <a:rPr kumimoji="0" lang="es-CO" sz="1050" b="0" i="0" u="none" strike="noStrike" kern="1200" cap="none" spc="0" normalizeH="0" baseline="0">
                <a:ln>
                  <a:noFill/>
                </a:ln>
                <a:solidFill>
                  <a:prstClr val="black"/>
                </a:solidFill>
                <a:effectLst/>
                <a:uLnTx/>
                <a:uFillTx/>
                <a:latin typeface="Calibri"/>
                <a:ea typeface="+mn-ea"/>
                <a:cs typeface="Calibri"/>
              </a:rPr>
              <a:t>al</a:t>
            </a:r>
            <a:r>
              <a:rPr kumimoji="0" lang="es-CO" sz="1050" b="0" i="0" u="none" strike="noStrike" kern="1200" cap="none" spc="-1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S</a:t>
            </a:r>
            <a:r>
              <a:rPr kumimoji="0" lang="es-CO" sz="1050" b="0" i="0" u="none" strike="noStrike" kern="1200" cap="none" spc="0" normalizeH="0" baseline="0">
                <a:ln>
                  <a:noFill/>
                </a:ln>
                <a:solidFill>
                  <a:prstClr val="black"/>
                </a:solidFill>
                <a:effectLst/>
                <a:uLnTx/>
                <a:uFillTx/>
                <a:latin typeface="Calibri"/>
                <a:ea typeface="+mn-ea"/>
                <a:cs typeface="Calibri"/>
              </a:rPr>
              <a:t>a</a:t>
            </a:r>
            <a:r>
              <a:rPr kumimoji="0" lang="es-CO" sz="1050" b="0" i="0" u="none" strike="noStrike" kern="1200" cap="none" spc="-5" normalizeH="0" baseline="0">
                <a:ln>
                  <a:noFill/>
                </a:ln>
                <a:solidFill>
                  <a:prstClr val="black"/>
                </a:solidFill>
                <a:effectLst/>
                <a:uLnTx/>
                <a:uFillTx/>
                <a:latin typeface="Calibri"/>
                <a:ea typeface="+mn-ea"/>
                <a:cs typeface="Calibri"/>
              </a:rPr>
              <a:t>lud  </a:t>
            </a:r>
            <a:r>
              <a:rPr kumimoji="0" lang="es-CO" sz="1050" b="0" i="0" u="none" strike="noStrike" kern="1200" cap="none" spc="0" normalizeH="0" baseline="0">
                <a:ln>
                  <a:noFill/>
                </a:ln>
                <a:solidFill>
                  <a:prstClr val="black"/>
                </a:solidFill>
                <a:effectLst/>
                <a:uLnTx/>
                <a:uFillTx/>
                <a:latin typeface="Calibri"/>
                <a:ea typeface="+mn-ea"/>
                <a:cs typeface="Calibri"/>
              </a:rPr>
              <a:t>80,3</a:t>
            </a:r>
          </a:p>
        </p:txBody>
      </p:sp>
      <p:sp>
        <p:nvSpPr>
          <p:cNvPr id="128" name="object 128"/>
          <p:cNvSpPr/>
          <p:nvPr/>
        </p:nvSpPr>
        <p:spPr>
          <a:xfrm>
            <a:off x="8609076" y="6399276"/>
            <a:ext cx="1117600" cy="396240"/>
          </a:xfrm>
          <a:custGeom>
            <a:avLst/>
            <a:gdLst/>
            <a:ahLst/>
            <a:cxnLst/>
            <a:rect l="l" t="t" r="r" b="b"/>
            <a:pathLst>
              <a:path w="1117600" h="396240">
                <a:moveTo>
                  <a:pt x="1117092" y="0"/>
                </a:moveTo>
                <a:lnTo>
                  <a:pt x="0" y="0"/>
                </a:lnTo>
                <a:lnTo>
                  <a:pt x="0" y="396240"/>
                </a:lnTo>
                <a:lnTo>
                  <a:pt x="1117092" y="396240"/>
                </a:lnTo>
                <a:lnTo>
                  <a:pt x="1117092"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29" name="object 129"/>
          <p:cNvSpPr txBox="1"/>
          <p:nvPr/>
        </p:nvSpPr>
        <p:spPr>
          <a:xfrm>
            <a:off x="8798432" y="6456375"/>
            <a:ext cx="739140" cy="259045"/>
          </a:xfrm>
          <a:prstGeom prst="rect">
            <a:avLst/>
          </a:prstGeom>
        </p:spPr>
        <p:txBody>
          <a:bodyPr vert="horz" wrap="square" lIns="0" tIns="12700" rIns="0" bIns="0" rtlCol="0">
            <a:spAutoFit/>
          </a:bodyPr>
          <a:lstStyle/>
          <a:p>
            <a:pPr marL="20320" marR="5080" lvl="0" indent="-7620" algn="l"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0" normalizeH="0" baseline="0">
                <a:ln>
                  <a:noFill/>
                </a:ln>
                <a:solidFill>
                  <a:srgbClr val="404040"/>
                </a:solidFill>
                <a:effectLst/>
                <a:uLnTx/>
                <a:uFillTx/>
                <a:latin typeface="Calibri"/>
                <a:ea typeface="+mn-ea"/>
                <a:cs typeface="Calibri"/>
              </a:rPr>
              <a:t>F</a:t>
            </a:r>
            <a:r>
              <a:rPr kumimoji="0" lang="es-CO" sz="800" b="0" i="0" u="none" strike="noStrike" kern="1200" cap="none" spc="-5" normalizeH="0" baseline="0">
                <a:ln>
                  <a:noFill/>
                </a:ln>
                <a:solidFill>
                  <a:srgbClr val="404040"/>
                </a:solidFill>
                <a:effectLst/>
                <a:uLnTx/>
                <a:uFillTx/>
                <a:latin typeface="Calibri"/>
                <a:ea typeface="+mn-ea"/>
                <a:cs typeface="Calibri"/>
              </a:rPr>
              <a:t>ond</a:t>
            </a:r>
            <a:r>
              <a:rPr kumimoji="0" lang="es-CO" sz="800" b="0" i="0" u="none" strike="noStrike" kern="1200" cap="none" spc="0" normalizeH="0" baseline="0">
                <a:ln>
                  <a:noFill/>
                </a:ln>
                <a:solidFill>
                  <a:srgbClr val="404040"/>
                </a:solidFill>
                <a:effectLst/>
                <a:uLnTx/>
                <a:uFillTx/>
                <a:latin typeface="Calibri"/>
                <a:ea typeface="+mn-ea"/>
                <a:cs typeface="Calibri"/>
              </a:rPr>
              <a:t>o</a:t>
            </a:r>
            <a:r>
              <a:rPr kumimoji="0" lang="es-CO" sz="800" b="0" i="0" u="none" strike="noStrike" kern="1200" cap="none" spc="-5" normalizeH="0" baseline="0">
                <a:ln>
                  <a:noFill/>
                </a:ln>
                <a:solidFill>
                  <a:srgbClr val="404040"/>
                </a:solidFill>
                <a:effectLst/>
                <a:uLnTx/>
                <a:uFillTx/>
                <a:latin typeface="Calibri"/>
                <a:ea typeface="+mn-ea"/>
                <a:cs typeface="Calibri"/>
              </a:rPr>
              <a:t> Finan</a:t>
            </a:r>
            <a:r>
              <a:rPr kumimoji="0" lang="es-CO" sz="800" b="0" i="0" u="none" strike="noStrike" kern="1200" cap="none" spc="-10" normalizeH="0" baseline="0">
                <a:ln>
                  <a:noFill/>
                </a:ln>
                <a:solidFill>
                  <a:srgbClr val="404040"/>
                </a:solidFill>
                <a:effectLst/>
                <a:uLnTx/>
                <a:uFillTx/>
                <a:latin typeface="Calibri"/>
                <a:ea typeface="+mn-ea"/>
                <a:cs typeface="Calibri"/>
              </a:rPr>
              <a:t>c</a:t>
            </a:r>
            <a:r>
              <a:rPr kumimoji="0" lang="es-CO" sz="800" b="0" i="0" u="none" strike="noStrike" kern="1200" cap="none" spc="-5" normalizeH="0" baseline="0">
                <a:ln>
                  <a:noFill/>
                </a:ln>
                <a:solidFill>
                  <a:srgbClr val="404040"/>
                </a:solidFill>
                <a:effectLst/>
                <a:uLnTx/>
                <a:uFillTx/>
                <a:latin typeface="Calibri"/>
                <a:ea typeface="+mn-ea"/>
                <a:cs typeface="Calibri"/>
              </a:rPr>
              <a:t>ier</a:t>
            </a:r>
            <a:r>
              <a:rPr kumimoji="0" lang="es-CO" sz="800" b="0" i="0" u="none" strike="noStrike" kern="1200" cap="none" spc="0" normalizeH="0" baseline="0">
                <a:ln>
                  <a:noFill/>
                </a:ln>
                <a:solidFill>
                  <a:srgbClr val="404040"/>
                </a:solidFill>
                <a:effectLst/>
                <a:uLnTx/>
                <a:uFillTx/>
                <a:latin typeface="Calibri"/>
                <a:ea typeface="+mn-ea"/>
                <a:cs typeface="Calibri"/>
              </a:rPr>
              <a:t>o  </a:t>
            </a:r>
            <a:r>
              <a:rPr kumimoji="0" lang="es-CO" sz="800" b="0" i="0" u="none" strike="noStrike" kern="1200" cap="none" spc="-5" normalizeH="0" baseline="0">
                <a:ln>
                  <a:noFill/>
                </a:ln>
                <a:solidFill>
                  <a:srgbClr val="404040"/>
                </a:solidFill>
                <a:effectLst/>
                <a:uLnTx/>
                <a:uFillTx/>
                <a:latin typeface="Calibri"/>
                <a:ea typeface="+mn-ea"/>
                <a:cs typeface="Calibri"/>
              </a:rPr>
              <a:t>Distrital</a:t>
            </a:r>
            <a:r>
              <a:rPr kumimoji="0" lang="es-CO" sz="800" b="0" i="0" u="none" strike="noStrike" kern="1200" cap="none" spc="-3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de</a:t>
            </a:r>
            <a:r>
              <a:rPr kumimoji="0" lang="es-CO" sz="800" b="0" i="0" u="none" strike="noStrike" kern="1200" cap="none" spc="-35"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Salud</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0" name="object 130"/>
          <p:cNvSpPr/>
          <p:nvPr/>
        </p:nvSpPr>
        <p:spPr>
          <a:xfrm>
            <a:off x="9784080" y="6399276"/>
            <a:ext cx="1130935" cy="396240"/>
          </a:xfrm>
          <a:custGeom>
            <a:avLst/>
            <a:gdLst/>
            <a:ahLst/>
            <a:cxnLst/>
            <a:rect l="l" t="t" r="r" b="b"/>
            <a:pathLst>
              <a:path w="1130934" h="396240">
                <a:moveTo>
                  <a:pt x="1130807" y="0"/>
                </a:moveTo>
                <a:lnTo>
                  <a:pt x="0" y="0"/>
                </a:lnTo>
                <a:lnTo>
                  <a:pt x="0" y="396240"/>
                </a:lnTo>
                <a:lnTo>
                  <a:pt x="1130807" y="396240"/>
                </a:lnTo>
                <a:lnTo>
                  <a:pt x="1130807"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1" name="object 131"/>
          <p:cNvSpPr txBox="1"/>
          <p:nvPr/>
        </p:nvSpPr>
        <p:spPr>
          <a:xfrm>
            <a:off x="9866503" y="6395415"/>
            <a:ext cx="968375" cy="391795"/>
          </a:xfrm>
          <a:prstGeom prst="rect">
            <a:avLst/>
          </a:prstGeom>
        </p:spPr>
        <p:txBody>
          <a:bodyPr vert="horz" wrap="square" lIns="0" tIns="12700" rIns="0" bIns="0" rtlCol="0">
            <a:spAutoFit/>
          </a:bodyPr>
          <a:lstStyle/>
          <a:p>
            <a:pPr marL="12700" marR="5080" lvl="0" indent="-1270" algn="ctr"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5" normalizeH="0" baseline="0">
                <a:ln>
                  <a:noFill/>
                </a:ln>
                <a:solidFill>
                  <a:srgbClr val="404040"/>
                </a:solidFill>
                <a:effectLst/>
                <a:uLnTx/>
                <a:uFillTx/>
                <a:latin typeface="Calibri"/>
                <a:ea typeface="+mn-ea"/>
                <a:cs typeface="Calibri"/>
              </a:rPr>
              <a:t>Entidad Asesora de </a:t>
            </a:r>
            <a:r>
              <a:rPr kumimoji="0" lang="es-CO" sz="800" b="0" i="0" u="none" strike="noStrike" kern="1200" cap="none" spc="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Ges</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ió</a:t>
            </a:r>
            <a:r>
              <a:rPr kumimoji="0" lang="es-CO" sz="800" b="0" i="0" u="none" strike="noStrike" kern="1200" cap="none" spc="0" normalizeH="0" baseline="0">
                <a:ln>
                  <a:noFill/>
                </a:ln>
                <a:solidFill>
                  <a:srgbClr val="404040"/>
                </a:solidFill>
                <a:effectLst/>
                <a:uLnTx/>
                <a:uFillTx/>
                <a:latin typeface="Calibri"/>
                <a:ea typeface="+mn-ea"/>
                <a:cs typeface="Calibri"/>
              </a:rPr>
              <a:t>n</a:t>
            </a:r>
            <a:r>
              <a:rPr kumimoji="0" lang="es-CO" sz="800" b="0" i="0" u="none" strike="noStrike" kern="1200" cap="none" spc="5" normalizeH="0" baseline="0">
                <a:ln>
                  <a:noFill/>
                </a:ln>
                <a:solidFill>
                  <a:srgbClr val="404040"/>
                </a:solidFill>
                <a:effectLst/>
                <a:uLnTx/>
                <a:uFillTx/>
                <a:latin typeface="Calibri"/>
                <a:ea typeface="+mn-ea"/>
                <a:cs typeface="Calibri"/>
              </a:rPr>
              <a:t> </a:t>
            </a:r>
            <a:r>
              <a:rPr kumimoji="0" lang="es-CO" sz="800" b="0" i="0" u="none" strike="noStrike" kern="1200" cap="none" spc="0" normalizeH="0" baseline="0">
                <a:ln>
                  <a:noFill/>
                </a:ln>
                <a:solidFill>
                  <a:srgbClr val="404040"/>
                </a:solidFill>
                <a:effectLst/>
                <a:uLnTx/>
                <a:uFillTx/>
                <a:latin typeface="Calibri"/>
                <a:ea typeface="+mn-ea"/>
                <a:cs typeface="Calibri"/>
              </a:rPr>
              <a:t>A</a:t>
            </a:r>
            <a:r>
              <a:rPr kumimoji="0" lang="es-CO" sz="800" b="0" i="0" u="none" strike="noStrike" kern="1200" cap="none" spc="-5" normalizeH="0" baseline="0">
                <a:ln>
                  <a:noFill/>
                </a:ln>
                <a:solidFill>
                  <a:srgbClr val="404040"/>
                </a:solidFill>
                <a:effectLst/>
                <a:uLnTx/>
                <a:uFillTx/>
                <a:latin typeface="Calibri"/>
                <a:ea typeface="+mn-ea"/>
                <a:cs typeface="Calibri"/>
              </a:rPr>
              <a:t>d</a:t>
            </a:r>
            <a:r>
              <a:rPr kumimoji="0" lang="es-CO" sz="800" b="0" i="0" u="none" strike="noStrike" kern="1200" cap="none" spc="0" normalizeH="0" baseline="0">
                <a:ln>
                  <a:noFill/>
                </a:ln>
                <a:solidFill>
                  <a:srgbClr val="404040"/>
                </a:solidFill>
                <a:effectLst/>
                <a:uLnTx/>
                <a:uFillTx/>
                <a:latin typeface="Calibri"/>
                <a:ea typeface="+mn-ea"/>
                <a:cs typeface="Calibri"/>
              </a:rPr>
              <a:t>m</a:t>
            </a:r>
            <a:r>
              <a:rPr kumimoji="0" lang="es-CO" sz="800" b="0" i="0" u="none" strike="noStrike" kern="1200" cap="none" spc="-5" normalizeH="0" baseline="0">
                <a:ln>
                  <a:noFill/>
                </a:ln>
                <a:solidFill>
                  <a:srgbClr val="404040"/>
                </a:solidFill>
                <a:effectLst/>
                <a:uLnTx/>
                <a:uFillTx/>
                <a:latin typeface="Calibri"/>
                <a:ea typeface="+mn-ea"/>
                <a:cs typeface="Calibri"/>
              </a:rPr>
              <a:t>in</a:t>
            </a:r>
            <a:r>
              <a:rPr kumimoji="0" lang="es-CO" sz="800" b="0" i="0" u="none" strike="noStrike" kern="1200" cap="none" spc="-10" normalizeH="0" baseline="0">
                <a:ln>
                  <a:noFill/>
                </a:ln>
                <a:solidFill>
                  <a:srgbClr val="404040"/>
                </a:solidFill>
                <a:effectLst/>
                <a:uLnTx/>
                <a:uFillTx/>
                <a:latin typeface="Calibri"/>
                <a:ea typeface="+mn-ea"/>
                <a:cs typeface="Calibri"/>
              </a:rPr>
              <a:t>i</a:t>
            </a:r>
            <a:r>
              <a:rPr kumimoji="0" lang="es-CO" sz="800" b="0" i="0" u="none" strike="noStrike" kern="1200" cap="none" spc="-5" normalizeH="0" baseline="0">
                <a:ln>
                  <a:noFill/>
                </a:ln>
                <a:solidFill>
                  <a:srgbClr val="404040"/>
                </a:solidFill>
                <a:effectLst/>
                <a:uLnTx/>
                <a:uFillTx/>
                <a:latin typeface="Calibri"/>
                <a:ea typeface="+mn-ea"/>
                <a:cs typeface="Calibri"/>
              </a:rPr>
              <a:t>s</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r</a:t>
            </a:r>
            <a:r>
              <a:rPr kumimoji="0" lang="es-CO" sz="800" b="0" i="0" u="none" strike="noStrike" kern="1200" cap="none" spc="0" normalizeH="0" baseline="0">
                <a:ln>
                  <a:noFill/>
                </a:ln>
                <a:solidFill>
                  <a:srgbClr val="404040"/>
                </a:solidFill>
                <a:effectLst/>
                <a:uLnTx/>
                <a:uFillTx/>
                <a:latin typeface="Calibri"/>
                <a:ea typeface="+mn-ea"/>
                <a:cs typeface="Calibri"/>
              </a:rPr>
              <a:t>a</a:t>
            </a:r>
            <a:r>
              <a:rPr kumimoji="0" lang="es-CO" sz="800" b="0" i="0" u="none" strike="noStrike" kern="1200" cap="none" spc="-10" normalizeH="0" baseline="0">
                <a:ln>
                  <a:noFill/>
                </a:ln>
                <a:solidFill>
                  <a:srgbClr val="404040"/>
                </a:solidFill>
                <a:effectLst/>
                <a:uLnTx/>
                <a:uFillTx/>
                <a:latin typeface="Calibri"/>
                <a:ea typeface="+mn-ea"/>
                <a:cs typeface="Calibri"/>
              </a:rPr>
              <a:t>t</a:t>
            </a:r>
            <a:r>
              <a:rPr kumimoji="0" lang="es-CO" sz="800" b="0" i="0" u="none" strike="noStrike" kern="1200" cap="none" spc="-5" normalizeH="0" baseline="0">
                <a:ln>
                  <a:noFill/>
                </a:ln>
                <a:solidFill>
                  <a:srgbClr val="404040"/>
                </a:solidFill>
                <a:effectLst/>
                <a:uLnTx/>
                <a:uFillTx/>
                <a:latin typeface="Calibri"/>
                <a:ea typeface="+mn-ea"/>
                <a:cs typeface="Calibri"/>
              </a:rPr>
              <a:t>iv</a:t>
            </a:r>
            <a:r>
              <a:rPr kumimoji="0" lang="es-CO" sz="800" b="0" i="0" u="none" strike="noStrike" kern="1200" cap="none" spc="0" normalizeH="0" baseline="0">
                <a:ln>
                  <a:noFill/>
                </a:ln>
                <a:solidFill>
                  <a:srgbClr val="404040"/>
                </a:solidFill>
                <a:effectLst/>
                <a:uLnTx/>
                <a:uFillTx/>
                <a:latin typeface="Calibri"/>
                <a:ea typeface="+mn-ea"/>
                <a:cs typeface="Calibri"/>
              </a:rPr>
              <a:t>a  y</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Técnica</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2" name="object 132"/>
          <p:cNvSpPr/>
          <p:nvPr/>
        </p:nvSpPr>
        <p:spPr>
          <a:xfrm>
            <a:off x="10972800" y="6399276"/>
            <a:ext cx="1130935" cy="396240"/>
          </a:xfrm>
          <a:custGeom>
            <a:avLst/>
            <a:gdLst/>
            <a:ahLst/>
            <a:cxnLst/>
            <a:rect l="l" t="t" r="r" b="b"/>
            <a:pathLst>
              <a:path w="1130934" h="396240">
                <a:moveTo>
                  <a:pt x="1130807" y="0"/>
                </a:moveTo>
                <a:lnTo>
                  <a:pt x="0" y="0"/>
                </a:lnTo>
                <a:lnTo>
                  <a:pt x="0" y="396240"/>
                </a:lnTo>
                <a:lnTo>
                  <a:pt x="1130807" y="396240"/>
                </a:lnTo>
                <a:lnTo>
                  <a:pt x="1130807"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3" name="object 133"/>
          <p:cNvSpPr txBox="1"/>
          <p:nvPr/>
        </p:nvSpPr>
        <p:spPr>
          <a:xfrm>
            <a:off x="11073765" y="6395415"/>
            <a:ext cx="932180" cy="391795"/>
          </a:xfrm>
          <a:prstGeom prst="rect">
            <a:avLst/>
          </a:prstGeom>
        </p:spPr>
        <p:txBody>
          <a:bodyPr vert="horz" wrap="square" lIns="0" tIns="12700" rIns="0" bIns="0" rtlCol="0">
            <a:spAutoFit/>
          </a:bodyPr>
          <a:lstStyle/>
          <a:p>
            <a:pPr marL="12700" marR="5080" lvl="0" indent="40640" algn="l" defTabSz="914400" rtl="0" eaLnBrk="1" fontAlgn="auto" latinLnBrk="0" hangingPunct="1">
              <a:lnSpc>
                <a:spcPct val="100000"/>
              </a:lnSpc>
              <a:spcBef>
                <a:spcPts val="100"/>
              </a:spcBef>
              <a:spcAft>
                <a:spcPts val="0"/>
              </a:spcAft>
              <a:buClrTx/>
              <a:buSzTx/>
              <a:buFontTx/>
              <a:buNone/>
              <a:tabLst/>
              <a:defRPr/>
            </a:pPr>
            <a:r>
              <a:rPr kumimoji="0" lang="es-CO" sz="800" b="0" i="0" u="none" strike="noStrike" kern="1200" cap="none" spc="-5" normalizeH="0" baseline="0">
                <a:ln>
                  <a:noFill/>
                </a:ln>
                <a:solidFill>
                  <a:srgbClr val="404040"/>
                </a:solidFill>
                <a:effectLst/>
                <a:uLnTx/>
                <a:uFillTx/>
                <a:latin typeface="Calibri"/>
                <a:ea typeface="+mn-ea"/>
                <a:cs typeface="Calibri"/>
              </a:rPr>
              <a:t>Instituto Distrital de </a:t>
            </a:r>
            <a:r>
              <a:rPr kumimoji="0" lang="es-CO" sz="800" b="0" i="0" u="none" strike="noStrike" kern="1200" cap="none" spc="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Ciencia,</a:t>
            </a:r>
            <a:r>
              <a:rPr kumimoji="0" lang="es-CO" sz="800" b="0" i="0" u="none" strike="noStrike" kern="1200" cap="none" spc="-35"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Biotecnología </a:t>
            </a:r>
            <a:r>
              <a:rPr kumimoji="0" lang="es-CO" sz="800" b="0" i="0" u="none" strike="noStrike" kern="1200" cap="none" spc="-165" normalizeH="0" baseline="0">
                <a:ln>
                  <a:noFill/>
                </a:ln>
                <a:solidFill>
                  <a:srgbClr val="404040"/>
                </a:solidFill>
                <a:effectLst/>
                <a:uLnTx/>
                <a:uFillTx/>
                <a:latin typeface="Calibri"/>
                <a:ea typeface="+mn-ea"/>
                <a:cs typeface="Calibri"/>
              </a:rPr>
              <a:t> </a:t>
            </a:r>
            <a:r>
              <a:rPr kumimoji="0" lang="es-CO" sz="800" b="0" i="0" u="none" strike="noStrike" kern="1200" cap="none" spc="0" normalizeH="0" baseline="0">
                <a:ln>
                  <a:noFill/>
                </a:ln>
                <a:solidFill>
                  <a:srgbClr val="404040"/>
                </a:solidFill>
                <a:effectLst/>
                <a:uLnTx/>
                <a:uFillTx/>
                <a:latin typeface="Calibri"/>
                <a:ea typeface="+mn-ea"/>
                <a:cs typeface="Calibri"/>
              </a:rPr>
              <a:t>e</a:t>
            </a:r>
            <a:r>
              <a:rPr kumimoji="0" lang="es-CO" sz="800" b="0" i="0" u="none" strike="noStrike" kern="1200" cap="none" spc="-2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innovación</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en</a:t>
            </a:r>
            <a:r>
              <a:rPr kumimoji="0" lang="es-CO" sz="800" b="0" i="0" u="none" strike="noStrike" kern="1200" cap="none" spc="-10" normalizeH="0" baseline="0">
                <a:ln>
                  <a:noFill/>
                </a:ln>
                <a:solidFill>
                  <a:srgbClr val="404040"/>
                </a:solidFill>
                <a:effectLst/>
                <a:uLnTx/>
                <a:uFillTx/>
                <a:latin typeface="Calibri"/>
                <a:ea typeface="+mn-ea"/>
                <a:cs typeface="Calibri"/>
              </a:rPr>
              <a:t> </a:t>
            </a:r>
            <a:r>
              <a:rPr kumimoji="0" lang="es-CO" sz="800" b="0" i="0" u="none" strike="noStrike" kern="1200" cap="none" spc="-5" normalizeH="0" baseline="0">
                <a:ln>
                  <a:noFill/>
                </a:ln>
                <a:solidFill>
                  <a:srgbClr val="404040"/>
                </a:solidFill>
                <a:effectLst/>
                <a:uLnTx/>
                <a:uFillTx/>
                <a:latin typeface="Calibri"/>
                <a:ea typeface="+mn-ea"/>
                <a:cs typeface="Calibri"/>
              </a:rPr>
              <a:t>Salud</a:t>
            </a:r>
            <a:endParaRPr kumimoji="0" lang="es-CO" sz="800" b="0" i="0" u="none" strike="noStrike" kern="1200" cap="none" spc="0" normalizeH="0" baseline="0">
              <a:ln>
                <a:noFill/>
              </a:ln>
              <a:solidFill>
                <a:prstClr val="black"/>
              </a:solidFill>
              <a:effectLst/>
              <a:uLnTx/>
              <a:uFillTx/>
              <a:latin typeface="Calibri"/>
              <a:ea typeface="+mn-ea"/>
              <a:cs typeface="Calibri"/>
            </a:endParaRPr>
          </a:p>
        </p:txBody>
      </p:sp>
      <p:sp>
        <p:nvSpPr>
          <p:cNvPr id="134" name="object 134"/>
          <p:cNvSpPr/>
          <p:nvPr/>
        </p:nvSpPr>
        <p:spPr>
          <a:xfrm>
            <a:off x="3646932" y="235915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5" name="object 135"/>
          <p:cNvSpPr txBox="1"/>
          <p:nvPr/>
        </p:nvSpPr>
        <p:spPr>
          <a:xfrm>
            <a:off x="3740911" y="2376297"/>
            <a:ext cx="1073150" cy="346710"/>
          </a:xfrm>
          <a:prstGeom prst="rect">
            <a:avLst/>
          </a:prstGeom>
        </p:spPr>
        <p:txBody>
          <a:bodyPr vert="horz" wrap="square" lIns="0" tIns="13335" rIns="0" bIns="0" rtlCol="0">
            <a:spAutoFit/>
          </a:bodyPr>
          <a:lstStyle/>
          <a:p>
            <a:pPr marL="379730" marR="5080" lvl="0" indent="-367665"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AGATA</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Analítica</a:t>
            </a:r>
            <a:r>
              <a:rPr kumimoji="0" lang="es-CO" sz="1050" b="0" i="0" u="none" strike="noStrike" kern="1200" cap="none" spc="-30"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de </a:t>
            </a:r>
            <a:r>
              <a:rPr kumimoji="0" lang="es-CO" sz="1050" b="0" i="0" u="none" strike="noStrike" kern="1200" cap="none" spc="-225" normalizeH="0" baseline="0">
                <a:ln>
                  <a:noFill/>
                </a:ln>
                <a:solidFill>
                  <a:prstClr val="black"/>
                </a:solidFill>
                <a:effectLst/>
                <a:uLnTx/>
                <a:uFillTx/>
                <a:latin typeface="Calibri"/>
                <a:ea typeface="+mn-ea"/>
                <a:cs typeface="Calibri"/>
              </a:rPr>
              <a:t> </a:t>
            </a:r>
            <a:r>
              <a:rPr kumimoji="0" lang="es-CO" sz="1050" b="0" i="0" u="none" strike="noStrike" kern="1200" cap="none" spc="-5" normalizeH="0" baseline="0">
                <a:ln>
                  <a:noFill/>
                </a:ln>
                <a:solidFill>
                  <a:prstClr val="black"/>
                </a:solidFill>
                <a:effectLst/>
                <a:uLnTx/>
                <a:uFillTx/>
                <a:latin typeface="Calibri"/>
                <a:ea typeface="+mn-ea"/>
                <a:cs typeface="Calibri"/>
              </a:rPr>
              <a:t>Datos</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36" name="object 136"/>
          <p:cNvSpPr/>
          <p:nvPr/>
        </p:nvSpPr>
        <p:spPr>
          <a:xfrm>
            <a:off x="4969764" y="3256788"/>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D9D9D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37" name="object 137"/>
          <p:cNvSpPr txBox="1"/>
          <p:nvPr/>
        </p:nvSpPr>
        <p:spPr>
          <a:xfrm>
            <a:off x="5071364" y="3283077"/>
            <a:ext cx="1059180" cy="330200"/>
          </a:xfrm>
          <a:prstGeom prst="rect">
            <a:avLst/>
          </a:prstGeom>
        </p:spPr>
        <p:txBody>
          <a:bodyPr vert="horz" wrap="square" lIns="0" tIns="12065" rIns="0" bIns="0" rtlCol="0">
            <a:spAutoFit/>
          </a:bodyPr>
          <a:lstStyle/>
          <a:p>
            <a:pPr marL="12700" marR="5080" lvl="0" indent="45720" algn="l" defTabSz="914400" rtl="0" eaLnBrk="1" fontAlgn="auto" latinLnBrk="0" hangingPunct="1">
              <a:lnSpc>
                <a:spcPct val="100000"/>
              </a:lnSpc>
              <a:spcBef>
                <a:spcPts val="95"/>
              </a:spcBef>
              <a:spcAft>
                <a:spcPts val="0"/>
              </a:spcAft>
              <a:buClrTx/>
              <a:buSzTx/>
              <a:buFontTx/>
              <a:buNone/>
              <a:tabLst/>
              <a:defRPr/>
            </a:pPr>
            <a:r>
              <a:rPr kumimoji="0" lang="es-CO" sz="1000" b="0" i="0" u="none" strike="noStrike" kern="1200" cap="none" spc="-5" normalizeH="0" baseline="0">
                <a:ln>
                  <a:noFill/>
                </a:ln>
                <a:solidFill>
                  <a:prstClr val="black"/>
                </a:solidFill>
                <a:effectLst/>
                <a:uLnTx/>
                <a:uFillTx/>
                <a:latin typeface="Calibri"/>
                <a:ea typeface="+mn-ea"/>
                <a:cs typeface="Calibri"/>
              </a:rPr>
              <a:t>ATENEA – Agencia </a:t>
            </a:r>
            <a:r>
              <a:rPr kumimoji="0" lang="es-CO" sz="1000" b="0" i="0" u="none" strike="noStrike" kern="1200" cap="none" spc="0"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de</a:t>
            </a:r>
            <a:r>
              <a:rPr kumimoji="0" lang="es-CO" sz="1000" b="0" i="0" u="none" strike="noStrike" kern="1200" cap="none" spc="-25" normalizeH="0" baseline="0">
                <a:ln>
                  <a:noFill/>
                </a:ln>
                <a:solidFill>
                  <a:prstClr val="black"/>
                </a:solidFill>
                <a:effectLst/>
                <a:uLnTx/>
                <a:uFillTx/>
                <a:latin typeface="Calibri"/>
                <a:ea typeface="+mn-ea"/>
                <a:cs typeface="Calibri"/>
              </a:rPr>
              <a:t> </a:t>
            </a:r>
            <a:r>
              <a:rPr kumimoji="0" lang="es-CO" sz="1000" b="0" i="0" u="none" strike="noStrike" kern="1200" cap="none" spc="0" normalizeH="0" baseline="0">
                <a:ln>
                  <a:noFill/>
                </a:ln>
                <a:solidFill>
                  <a:prstClr val="black"/>
                </a:solidFill>
                <a:effectLst/>
                <a:uLnTx/>
                <a:uFillTx/>
                <a:latin typeface="Calibri"/>
                <a:ea typeface="+mn-ea"/>
                <a:cs typeface="Calibri"/>
              </a:rPr>
              <a:t>Ed.</a:t>
            </a:r>
            <a:r>
              <a:rPr kumimoji="0" lang="es-CO" sz="1000" b="0" i="0" u="none" strike="noStrike" kern="1200" cap="none" spc="-30" normalizeH="0" baseline="0">
                <a:ln>
                  <a:noFill/>
                </a:ln>
                <a:solidFill>
                  <a:prstClr val="black"/>
                </a:solidFill>
                <a:effectLst/>
                <a:uLnTx/>
                <a:uFillTx/>
                <a:latin typeface="Calibri"/>
                <a:ea typeface="+mn-ea"/>
                <a:cs typeface="Calibri"/>
              </a:rPr>
              <a:t> </a:t>
            </a:r>
            <a:r>
              <a:rPr kumimoji="0" lang="es-CO" sz="1000" b="0" i="0" u="none" strike="noStrike" kern="1200" cap="none" spc="-5" normalizeH="0" baseline="0">
                <a:ln>
                  <a:noFill/>
                </a:ln>
                <a:solidFill>
                  <a:prstClr val="black"/>
                </a:solidFill>
                <a:effectLst/>
                <a:uLnTx/>
                <a:uFillTx/>
                <a:latin typeface="Calibri"/>
                <a:ea typeface="+mn-ea"/>
                <a:cs typeface="Calibri"/>
              </a:rPr>
              <a:t>Superior.</a:t>
            </a:r>
            <a:r>
              <a:rPr kumimoji="0" lang="es-CO" sz="1000" b="0" i="0" u="none" strike="noStrike" kern="1200" cap="none" spc="-15" normalizeH="0" baseline="0">
                <a:ln>
                  <a:noFill/>
                </a:ln>
                <a:solidFill>
                  <a:prstClr val="black"/>
                </a:solidFill>
                <a:effectLst/>
                <a:uLnTx/>
                <a:uFillTx/>
                <a:latin typeface="Calibri"/>
                <a:ea typeface="+mn-ea"/>
                <a:cs typeface="Calibri"/>
              </a:rPr>
              <a:t> </a:t>
            </a:r>
            <a:r>
              <a:rPr kumimoji="0" lang="es-CO" sz="1000" b="0" i="0" u="none" strike="noStrike" kern="1200" cap="none" spc="-10" normalizeH="0" baseline="0">
                <a:ln>
                  <a:noFill/>
                </a:ln>
                <a:solidFill>
                  <a:prstClr val="black"/>
                </a:solidFill>
                <a:effectLst/>
                <a:uLnTx/>
                <a:uFillTx/>
                <a:latin typeface="Calibri"/>
                <a:ea typeface="+mn-ea"/>
                <a:cs typeface="Calibri"/>
              </a:rPr>
              <a:t>CyT</a:t>
            </a:r>
            <a:endParaRPr kumimoji="0" lang="es-CO" sz="1000" b="0" i="0" u="none" strike="noStrike" kern="1200" cap="none" spc="0" normalizeH="0" baseline="0">
              <a:ln>
                <a:noFill/>
              </a:ln>
              <a:solidFill>
                <a:prstClr val="black"/>
              </a:solidFill>
              <a:effectLst/>
              <a:uLnTx/>
              <a:uFillTx/>
              <a:latin typeface="Calibri"/>
              <a:ea typeface="+mn-ea"/>
              <a:cs typeface="Calibri"/>
            </a:endParaRPr>
          </a:p>
        </p:txBody>
      </p:sp>
      <p:sp>
        <p:nvSpPr>
          <p:cNvPr id="138" name="object 138"/>
          <p:cNvSpPr txBox="1">
            <a:spLocks noGrp="1"/>
          </p:cNvSpPr>
          <p:nvPr>
            <p:ph type="title"/>
          </p:nvPr>
        </p:nvSpPr>
        <p:spPr>
          <a:xfrm>
            <a:off x="2791142" y="186561"/>
            <a:ext cx="6992938" cy="511422"/>
          </a:xfrm>
          <a:prstGeom prst="rect">
            <a:avLst/>
          </a:prstGeom>
        </p:spPr>
        <p:txBody>
          <a:bodyPr vert="horz" wrap="square" lIns="0" tIns="12700" rIns="0" bIns="0" rtlCol="0">
            <a:spAutoFit/>
          </a:bodyPr>
          <a:lstStyle/>
          <a:p>
            <a:pPr marL="12700"/>
            <a:r>
              <a:rPr lang="es-CO" spc="-130">
                <a:latin typeface="Calibri" panose="020F0502020204030204" pitchFamily="34" charset="0"/>
                <a:cs typeface="Calibri" panose="020F0502020204030204" pitchFamily="34" charset="0"/>
              </a:rPr>
              <a:t>Resultados Índice Por Entidades</a:t>
            </a:r>
          </a:p>
        </p:txBody>
      </p:sp>
      <p:sp>
        <p:nvSpPr>
          <p:cNvPr id="139" name="object 139"/>
          <p:cNvSpPr txBox="1"/>
          <p:nvPr/>
        </p:nvSpPr>
        <p:spPr>
          <a:xfrm>
            <a:off x="3802507" y="1159620"/>
            <a:ext cx="8240141" cy="382797"/>
          </a:xfrm>
          <a:prstGeom prst="rect">
            <a:avLst/>
          </a:prstGeom>
        </p:spPr>
        <p:txBody>
          <a:bodyPr vert="horz" wrap="square" lIns="0" tIns="13335" rIns="0" bIns="0" rtlCol="0">
            <a:spAutoFit/>
          </a:bodyPr>
          <a:lstStyle>
            <a:defPPr>
              <a:defRPr lang="es-CO"/>
            </a:defPPr>
            <a:lvl1pPr marL="12700" marR="0" lvl="0" indent="0" defTabSz="914400" eaLnBrk="1" fontAlgn="auto" latinLnBrk="0" hangingPunct="1">
              <a:lnSpc>
                <a:spcPct val="100000"/>
              </a:lnSpc>
              <a:spcBef>
                <a:spcPts val="105"/>
              </a:spcBef>
              <a:spcAft>
                <a:spcPts val="0"/>
              </a:spcAft>
              <a:buClrTx/>
              <a:buSzTx/>
              <a:buFontTx/>
              <a:buNone/>
              <a:tabLst/>
              <a:defRPr kumimoji="0" sz="2800" b="1" i="0" u="none" strike="noStrike" cap="none" spc="245" normalizeH="0" baseline="0">
                <a:ln>
                  <a:noFill/>
                </a:ln>
                <a:solidFill>
                  <a:srgbClr val="FFC000"/>
                </a:solidFill>
                <a:effectLst/>
                <a:uLnTx/>
                <a:uFillTx/>
                <a:latin typeface="Verdana"/>
                <a:cs typeface="Verdana"/>
              </a:defRPr>
            </a:lvl1pPr>
          </a:lstStyle>
          <a:p>
            <a:r>
              <a:rPr lang="es-CO" sz="2400"/>
              <a:t>Mapa de calor IDI por Entidad- 2021</a:t>
            </a:r>
          </a:p>
        </p:txBody>
      </p:sp>
      <p:sp>
        <p:nvSpPr>
          <p:cNvPr id="140" name="object 140"/>
          <p:cNvSpPr/>
          <p:nvPr/>
        </p:nvSpPr>
        <p:spPr>
          <a:xfrm>
            <a:off x="6196584" y="1272539"/>
            <a:ext cx="5995670" cy="963294"/>
          </a:xfrm>
          <a:custGeom>
            <a:avLst/>
            <a:gdLst/>
            <a:ahLst/>
            <a:cxnLst/>
            <a:rect l="l" t="t" r="r" b="b"/>
            <a:pathLst>
              <a:path w="5995670" h="963294">
                <a:moveTo>
                  <a:pt x="5995416" y="0"/>
                </a:moveTo>
                <a:lnTo>
                  <a:pt x="0" y="0"/>
                </a:lnTo>
                <a:lnTo>
                  <a:pt x="0" y="963167"/>
                </a:lnTo>
                <a:lnTo>
                  <a:pt x="5995416" y="963167"/>
                </a:lnTo>
                <a:lnTo>
                  <a:pt x="5995416" y="0"/>
                </a:lnTo>
                <a:close/>
              </a:path>
            </a:pathLst>
          </a:custGeom>
          <a:solidFill>
            <a:srgbClr val="D9D9D9">
              <a:alpha val="19999"/>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6" name="object 146"/>
          <p:cNvSpPr/>
          <p:nvPr/>
        </p:nvSpPr>
        <p:spPr>
          <a:xfrm>
            <a:off x="149352" y="3706367"/>
            <a:ext cx="792480" cy="396240"/>
          </a:xfrm>
          <a:custGeom>
            <a:avLst/>
            <a:gdLst/>
            <a:ahLst/>
            <a:cxnLst/>
            <a:rect l="l" t="t" r="r" b="b"/>
            <a:pathLst>
              <a:path w="792480" h="396239">
                <a:moveTo>
                  <a:pt x="792480" y="0"/>
                </a:moveTo>
                <a:lnTo>
                  <a:pt x="0" y="0"/>
                </a:lnTo>
                <a:lnTo>
                  <a:pt x="0" y="396239"/>
                </a:lnTo>
                <a:lnTo>
                  <a:pt x="792480" y="396239"/>
                </a:lnTo>
                <a:lnTo>
                  <a:pt x="792480" y="0"/>
                </a:lnTo>
                <a:close/>
              </a:path>
            </a:pathLst>
          </a:custGeom>
          <a:solidFill>
            <a:srgbClr val="C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7" name="object 147"/>
          <p:cNvSpPr txBox="1"/>
          <p:nvPr/>
        </p:nvSpPr>
        <p:spPr>
          <a:xfrm>
            <a:off x="289661" y="3802837"/>
            <a:ext cx="516255" cy="175048"/>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0" normalizeH="0" baseline="0">
                <a:ln>
                  <a:noFill/>
                </a:ln>
                <a:solidFill>
                  <a:srgbClr val="FFFFFF"/>
                </a:solidFill>
                <a:effectLst/>
                <a:uLnTx/>
                <a:uFillTx/>
                <a:latin typeface="Calibri"/>
                <a:ea typeface="+mn-ea"/>
                <a:cs typeface="Calibri"/>
              </a:rPr>
              <a:t>A</a:t>
            </a:r>
            <a:r>
              <a:rPr kumimoji="0" lang="es-CO" sz="1050" b="0" i="0" u="none" strike="noStrike" kern="1200" cap="none" spc="-55" normalizeH="0" baseline="0">
                <a:ln>
                  <a:noFill/>
                </a:ln>
                <a:solidFill>
                  <a:srgbClr val="FFFFFF"/>
                </a:solidFill>
                <a:effectLst/>
                <a:uLnTx/>
                <a:uFillTx/>
                <a:latin typeface="Calibri"/>
                <a:ea typeface="+mn-ea"/>
                <a:cs typeface="Calibri"/>
              </a:rPr>
              <a:t>mbi</a:t>
            </a:r>
            <a:r>
              <a:rPr kumimoji="0" lang="es-CO" sz="1050" b="0" i="0" u="none" strike="noStrike" kern="1200" cap="none" spc="-50" normalizeH="0" baseline="0">
                <a:ln>
                  <a:noFill/>
                </a:ln>
                <a:solidFill>
                  <a:srgbClr val="FFFFFF"/>
                </a:solidFill>
                <a:effectLst/>
                <a:uLnTx/>
                <a:uFillTx/>
                <a:latin typeface="Calibri"/>
                <a:ea typeface="+mn-ea"/>
                <a:cs typeface="Calibri"/>
              </a:rPr>
              <a:t>e</a:t>
            </a:r>
            <a:r>
              <a:rPr kumimoji="0" lang="es-CO" sz="1050" b="0" i="0" u="none" strike="noStrike" kern="1200" cap="none" spc="-55" normalizeH="0" baseline="0">
                <a:ln>
                  <a:noFill/>
                </a:ln>
                <a:solidFill>
                  <a:srgbClr val="FFFFFF"/>
                </a:solidFill>
                <a:effectLst/>
                <a:uLnTx/>
                <a:uFillTx/>
                <a:latin typeface="Calibri"/>
                <a:ea typeface="+mn-ea"/>
                <a:cs typeface="Calibri"/>
              </a:rPr>
              <a:t>nt</a:t>
            </a:r>
            <a:r>
              <a:rPr kumimoji="0" lang="es-CO" sz="1050" b="0" i="0" u="none" strike="noStrike" kern="1200" cap="none" spc="0" normalizeH="0" baseline="0">
                <a:ln>
                  <a:noFill/>
                </a:ln>
                <a:solidFill>
                  <a:srgbClr val="FFFFFF"/>
                </a:solidFill>
                <a:effectLst/>
                <a:uLnTx/>
                <a:uFillTx/>
                <a:latin typeface="Calibri"/>
                <a:ea typeface="+mn-ea"/>
                <a:cs typeface="Calibri"/>
              </a:rPr>
              <a:t>e</a:t>
            </a:r>
            <a:endParaRPr kumimoji="0" lang="es-CO" sz="1050" b="0" i="0" u="none" strike="noStrike" kern="1200" cap="none" spc="0" normalizeH="0" baseline="0">
              <a:ln>
                <a:noFill/>
              </a:ln>
              <a:solidFill>
                <a:prstClr val="black"/>
              </a:solidFill>
              <a:effectLst/>
              <a:uLnTx/>
              <a:uFillTx/>
              <a:latin typeface="Calibri"/>
              <a:ea typeface="+mn-ea"/>
              <a:cs typeface="Calibri"/>
            </a:endParaRPr>
          </a:p>
        </p:txBody>
      </p:sp>
      <p:sp>
        <p:nvSpPr>
          <p:cNvPr id="148" name="object 148"/>
          <p:cNvSpPr/>
          <p:nvPr/>
        </p:nvSpPr>
        <p:spPr>
          <a:xfrm>
            <a:off x="1002791" y="370636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689F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49" name="object 149"/>
          <p:cNvSpPr txBox="1"/>
          <p:nvPr/>
        </p:nvSpPr>
        <p:spPr>
          <a:xfrm>
            <a:off x="1144625" y="3723258"/>
            <a:ext cx="974725" cy="346710"/>
          </a:xfrm>
          <a:prstGeom prst="rect">
            <a:avLst/>
          </a:prstGeom>
        </p:spPr>
        <p:txBody>
          <a:bodyPr vert="horz" wrap="square" lIns="0" tIns="13335" rIns="0" bIns="0" rtlCol="0">
            <a:spAutoFit/>
          </a:bodyPr>
          <a:lstStyle/>
          <a:p>
            <a:pPr marL="367665" marR="5080" lvl="0" indent="-355600" algn="l" defTabSz="914400" rtl="0" eaLnBrk="1" fontAlgn="auto" latinLnBrk="0" hangingPunct="1">
              <a:lnSpc>
                <a:spcPct val="100000"/>
              </a:lnSpc>
              <a:spcBef>
                <a:spcPts val="105"/>
              </a:spcBef>
              <a:spcAft>
                <a:spcPts val="0"/>
              </a:spcAft>
              <a:buClrTx/>
              <a:buSzTx/>
              <a:buFontTx/>
              <a:buNone/>
              <a:tabLst/>
              <a:defRPr/>
            </a:pPr>
            <a:r>
              <a:rPr kumimoji="0" lang="es-CO" sz="1050" b="1" i="0" u="none" strike="noStrike" kern="1200" cap="none" spc="0" normalizeH="0" baseline="0">
                <a:ln>
                  <a:noFill/>
                </a:ln>
                <a:solidFill>
                  <a:schemeClr val="bg1"/>
                </a:solidFill>
                <a:effectLst/>
                <a:uLnTx/>
                <a:uFillTx/>
                <a:latin typeface="Calibri"/>
                <a:ea typeface="+mn-ea"/>
                <a:cs typeface="Calibri"/>
              </a:rPr>
              <a:t>Sec.</a:t>
            </a:r>
            <a:r>
              <a:rPr kumimoji="0" lang="es-CO" sz="1050" b="1" i="0" u="none" strike="noStrike" kern="1200" cap="none" spc="-20"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de</a:t>
            </a:r>
            <a:r>
              <a:rPr kumimoji="0" lang="es-CO" sz="1050" b="1" i="0" u="none" strike="noStrike" kern="1200" cap="none" spc="-40" normalizeH="0" baseline="0">
                <a:ln>
                  <a:noFill/>
                </a:ln>
                <a:solidFill>
                  <a:schemeClr val="bg1"/>
                </a:solidFill>
                <a:effectLst/>
                <a:uLnTx/>
                <a:uFillTx/>
                <a:latin typeface="Calibri"/>
                <a:ea typeface="+mn-ea"/>
                <a:cs typeface="Calibri"/>
              </a:rPr>
              <a:t> </a:t>
            </a:r>
            <a:r>
              <a:rPr kumimoji="0" lang="es-CO" sz="1050" b="1" i="0" u="none" strike="noStrike" kern="1200" cap="none" spc="-5" normalizeH="0" baseline="0">
                <a:ln>
                  <a:noFill/>
                </a:ln>
                <a:solidFill>
                  <a:schemeClr val="bg1"/>
                </a:solidFill>
                <a:effectLst/>
                <a:uLnTx/>
                <a:uFillTx/>
                <a:latin typeface="Calibri"/>
                <a:ea typeface="+mn-ea"/>
                <a:cs typeface="Calibri"/>
              </a:rPr>
              <a:t>Ambiente </a:t>
            </a:r>
            <a:r>
              <a:rPr kumimoji="0" lang="es-CO" sz="1050" b="1" i="0" u="none" strike="noStrike" kern="1200" cap="none" spc="-225" normalizeH="0" baseline="0">
                <a:ln>
                  <a:noFill/>
                </a:ln>
                <a:solidFill>
                  <a:schemeClr val="bg1"/>
                </a:solidFill>
                <a:effectLst/>
                <a:uLnTx/>
                <a:uFillTx/>
                <a:latin typeface="Calibri"/>
                <a:ea typeface="+mn-ea"/>
                <a:cs typeface="Calibri"/>
              </a:rPr>
              <a:t> </a:t>
            </a:r>
            <a:r>
              <a:rPr kumimoji="0" lang="es-CO" sz="1050" b="1" i="0" u="none" strike="noStrike" kern="1200" cap="none" spc="0" normalizeH="0" baseline="0">
                <a:ln>
                  <a:noFill/>
                </a:ln>
                <a:solidFill>
                  <a:schemeClr val="bg1"/>
                </a:solidFill>
                <a:effectLst/>
                <a:uLnTx/>
                <a:uFillTx/>
                <a:latin typeface="Calibri"/>
                <a:ea typeface="+mn-ea"/>
                <a:cs typeface="Calibri"/>
              </a:rPr>
              <a:t>95,9</a:t>
            </a:r>
          </a:p>
        </p:txBody>
      </p:sp>
      <p:sp>
        <p:nvSpPr>
          <p:cNvPr id="150" name="object 150"/>
          <p:cNvSpPr/>
          <p:nvPr/>
        </p:nvSpPr>
        <p:spPr>
          <a:xfrm>
            <a:off x="2325623" y="3707891"/>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92D05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1" name="object 151"/>
          <p:cNvSpPr txBox="1"/>
          <p:nvPr/>
        </p:nvSpPr>
        <p:spPr>
          <a:xfrm>
            <a:off x="2527173" y="3724402"/>
            <a:ext cx="857250" cy="346710"/>
          </a:xfrm>
          <a:prstGeom prst="rect">
            <a:avLst/>
          </a:prstGeom>
        </p:spPr>
        <p:txBody>
          <a:bodyPr vert="horz" wrap="square" lIns="0" tIns="13335" rIns="0" bIns="0" rtlCol="0">
            <a:spAutoFit/>
          </a:bodyPr>
          <a:lstStyle/>
          <a:p>
            <a:pPr marL="307975" marR="5080" lvl="0" indent="-29591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Jard</a:t>
            </a:r>
            <a:r>
              <a:rPr kumimoji="0" lang="es-CO" sz="1050" b="0" i="0" u="none" strike="noStrike" kern="1200" cap="none" spc="-5" normalizeH="0" baseline="0">
                <a:ln>
                  <a:noFill/>
                </a:ln>
                <a:solidFill>
                  <a:prstClr val="black"/>
                </a:solidFill>
                <a:effectLst/>
                <a:uLnTx/>
                <a:uFillTx/>
                <a:latin typeface="Calibri"/>
                <a:ea typeface="+mn-ea"/>
                <a:cs typeface="Calibri"/>
              </a:rPr>
              <a:t>í</a:t>
            </a:r>
            <a:r>
              <a:rPr kumimoji="0" lang="es-CO" sz="1050" b="0" i="0" u="none" strike="noStrike" kern="1200" cap="none" spc="0" normalizeH="0" baseline="0">
                <a:ln>
                  <a:noFill/>
                </a:ln>
                <a:solidFill>
                  <a:prstClr val="black"/>
                </a:solidFill>
                <a:effectLst/>
                <a:uLnTx/>
                <a:uFillTx/>
                <a:latin typeface="Calibri"/>
                <a:ea typeface="+mn-ea"/>
                <a:cs typeface="Calibri"/>
              </a:rPr>
              <a:t>n</a:t>
            </a:r>
            <a:r>
              <a:rPr kumimoji="0" lang="es-CO" sz="1050" b="0" i="0" u="none" strike="noStrike" kern="1200" cap="none" spc="-25"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Bo</a:t>
            </a:r>
            <a:r>
              <a:rPr kumimoji="0" lang="es-CO" sz="1050" b="0" i="0" u="none" strike="noStrike" kern="1200" cap="none" spc="-10" normalizeH="0" baseline="0">
                <a:ln>
                  <a:noFill/>
                </a:ln>
                <a:solidFill>
                  <a:prstClr val="black"/>
                </a:solidFill>
                <a:effectLst/>
                <a:uLnTx/>
                <a:uFillTx/>
                <a:latin typeface="Calibri"/>
                <a:ea typeface="+mn-ea"/>
                <a:cs typeface="Calibri"/>
              </a:rPr>
              <a:t>t</a:t>
            </a:r>
            <a:r>
              <a:rPr kumimoji="0" lang="es-CO" sz="1050" b="0" i="0" u="none" strike="noStrike" kern="1200" cap="none" spc="0" normalizeH="0" baseline="0">
                <a:ln>
                  <a:noFill/>
                </a:ln>
                <a:solidFill>
                  <a:prstClr val="black"/>
                </a:solidFill>
                <a:effectLst/>
                <a:uLnTx/>
                <a:uFillTx/>
                <a:latin typeface="Calibri"/>
                <a:ea typeface="+mn-ea"/>
                <a:cs typeface="Calibri"/>
              </a:rPr>
              <a:t>á</a:t>
            </a:r>
            <a:r>
              <a:rPr kumimoji="0" lang="es-CO" sz="1050" b="0" i="0" u="none" strike="noStrike" kern="1200" cap="none" spc="-5" normalizeH="0" baseline="0">
                <a:ln>
                  <a:noFill/>
                </a:ln>
                <a:solidFill>
                  <a:prstClr val="black"/>
                </a:solidFill>
                <a:effectLst/>
                <a:uLnTx/>
                <a:uFillTx/>
                <a:latin typeface="Calibri"/>
                <a:ea typeface="+mn-ea"/>
                <a:cs typeface="Calibri"/>
              </a:rPr>
              <a:t>n</a:t>
            </a: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c</a:t>
            </a:r>
            <a:r>
              <a:rPr kumimoji="0" lang="es-CO" sz="1050" b="0" i="0" u="none" strike="noStrike" kern="1200" cap="none" spc="0" normalizeH="0" baseline="0">
                <a:ln>
                  <a:noFill/>
                </a:ln>
                <a:solidFill>
                  <a:prstClr val="black"/>
                </a:solidFill>
                <a:effectLst/>
                <a:uLnTx/>
                <a:uFillTx/>
                <a:latin typeface="Calibri"/>
                <a:ea typeface="+mn-ea"/>
                <a:cs typeface="Calibri"/>
              </a:rPr>
              <a:t>o  94,2</a:t>
            </a:r>
          </a:p>
        </p:txBody>
      </p:sp>
      <p:sp>
        <p:nvSpPr>
          <p:cNvPr id="152" name="object 152"/>
          <p:cNvSpPr/>
          <p:nvPr/>
        </p:nvSpPr>
        <p:spPr>
          <a:xfrm>
            <a:off x="4969764" y="3706367"/>
            <a:ext cx="1260475" cy="396240"/>
          </a:xfrm>
          <a:custGeom>
            <a:avLst/>
            <a:gdLst/>
            <a:ahLst/>
            <a:cxnLst/>
            <a:rect l="l" t="t" r="r" b="b"/>
            <a:pathLst>
              <a:path w="1260475" h="396239">
                <a:moveTo>
                  <a:pt x="1260348" y="0"/>
                </a:moveTo>
                <a:lnTo>
                  <a:pt x="0" y="0"/>
                </a:lnTo>
                <a:lnTo>
                  <a:pt x="0" y="396239"/>
                </a:lnTo>
                <a:lnTo>
                  <a:pt x="1260348" y="396239"/>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3" name="object 153"/>
          <p:cNvSpPr txBox="1"/>
          <p:nvPr/>
        </p:nvSpPr>
        <p:spPr>
          <a:xfrm>
            <a:off x="5400547" y="3722877"/>
            <a:ext cx="398780" cy="346710"/>
          </a:xfrm>
          <a:prstGeom prst="rect">
            <a:avLst/>
          </a:prstGeom>
        </p:spPr>
        <p:txBody>
          <a:bodyPr vert="horz" wrap="square" lIns="0" tIns="13335" rIns="0" bIns="0" rtlCol="0">
            <a:spAutoFit/>
          </a:bodyPr>
          <a:lstStyle/>
          <a:p>
            <a:pPr marL="79375" marR="5080" lvl="0" indent="-67310" algn="l"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I</a:t>
            </a:r>
            <a:r>
              <a:rPr kumimoji="0" lang="es-CO" sz="1050" b="0" i="0" u="none" strike="noStrike" kern="1200" cap="none" spc="-5" normalizeH="0" baseline="0">
                <a:ln>
                  <a:noFill/>
                </a:ln>
                <a:solidFill>
                  <a:prstClr val="black"/>
                </a:solidFill>
                <a:effectLst/>
                <a:uLnTx/>
                <a:uFillTx/>
                <a:latin typeface="Calibri"/>
                <a:ea typeface="+mn-ea"/>
                <a:cs typeface="Calibri"/>
              </a:rPr>
              <a:t>D</a:t>
            </a:r>
            <a:r>
              <a:rPr kumimoji="0" lang="es-CO" sz="1050" b="0" i="0" u="none" strike="noStrike" kern="1200" cap="none" spc="0" normalizeH="0" baseline="0">
                <a:ln>
                  <a:noFill/>
                </a:ln>
                <a:solidFill>
                  <a:prstClr val="black"/>
                </a:solidFill>
                <a:effectLst/>
                <a:uLnTx/>
                <a:uFillTx/>
                <a:latin typeface="Calibri"/>
                <a:ea typeface="+mn-ea"/>
                <a:cs typeface="Calibri"/>
              </a:rPr>
              <a:t>IG</a:t>
            </a:r>
            <a:r>
              <a:rPr kumimoji="0" lang="es-CO" sz="1050" b="0" i="0" u="none" strike="noStrike" kern="1200" cap="none" spc="-5" normalizeH="0" baseline="0">
                <a:ln>
                  <a:noFill/>
                </a:ln>
                <a:solidFill>
                  <a:prstClr val="black"/>
                </a:solidFill>
                <a:effectLst/>
                <a:uLnTx/>
                <a:uFillTx/>
                <a:latin typeface="Calibri"/>
                <a:ea typeface="+mn-ea"/>
                <a:cs typeface="Calibri"/>
              </a:rPr>
              <a:t>ER  </a:t>
            </a:r>
            <a:r>
              <a:rPr kumimoji="0" lang="es-CO" sz="1050" b="0" i="0" u="none" strike="noStrike" kern="1200" cap="none" spc="0" normalizeH="0" baseline="0">
                <a:ln>
                  <a:noFill/>
                </a:ln>
                <a:solidFill>
                  <a:prstClr val="black"/>
                </a:solidFill>
                <a:effectLst/>
                <a:uLnTx/>
                <a:uFillTx/>
                <a:latin typeface="Calibri"/>
                <a:ea typeface="+mn-ea"/>
                <a:cs typeface="Calibri"/>
              </a:rPr>
              <a:t>82,7</a:t>
            </a:r>
          </a:p>
        </p:txBody>
      </p:sp>
      <p:sp>
        <p:nvSpPr>
          <p:cNvPr id="154" name="object 154"/>
          <p:cNvSpPr/>
          <p:nvPr/>
        </p:nvSpPr>
        <p:spPr>
          <a:xfrm>
            <a:off x="3648455" y="3706367"/>
            <a:ext cx="1260475" cy="394970"/>
          </a:xfrm>
          <a:custGeom>
            <a:avLst/>
            <a:gdLst/>
            <a:ahLst/>
            <a:cxnLst/>
            <a:rect l="l" t="t" r="r" b="b"/>
            <a:pathLst>
              <a:path w="1260475" h="394970">
                <a:moveTo>
                  <a:pt x="1260348" y="0"/>
                </a:moveTo>
                <a:lnTo>
                  <a:pt x="0" y="0"/>
                </a:lnTo>
                <a:lnTo>
                  <a:pt x="0" y="394716"/>
                </a:lnTo>
                <a:lnTo>
                  <a:pt x="1260348" y="394716"/>
                </a:lnTo>
                <a:lnTo>
                  <a:pt x="1260348" y="0"/>
                </a:lnTo>
                <a:close/>
              </a:path>
            </a:pathLst>
          </a:custGeom>
          <a:solidFill>
            <a:srgbClr val="FFF82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a:ln>
                <a:noFill/>
              </a:ln>
              <a:solidFill>
                <a:prstClr val="black"/>
              </a:solidFill>
              <a:effectLst/>
              <a:uLnTx/>
              <a:uFillTx/>
              <a:latin typeface="Calibri"/>
              <a:ea typeface="+mn-ea"/>
              <a:cs typeface="+mn-cs"/>
            </a:endParaRPr>
          </a:p>
        </p:txBody>
      </p:sp>
      <p:sp>
        <p:nvSpPr>
          <p:cNvPr id="155" name="object 155"/>
          <p:cNvSpPr txBox="1"/>
          <p:nvPr/>
        </p:nvSpPr>
        <p:spPr>
          <a:xfrm>
            <a:off x="3755263" y="3722623"/>
            <a:ext cx="1045844" cy="346710"/>
          </a:xfrm>
          <a:prstGeom prst="rect">
            <a:avLst/>
          </a:prstGeom>
        </p:spPr>
        <p:txBody>
          <a:bodyPr vert="horz" wrap="square" lIns="0" tIns="13335" rIns="0" bIns="0" rtlCol="0">
            <a:spAutoFit/>
          </a:bodyPr>
          <a:lstStyle/>
          <a:p>
            <a:pPr marL="0" marR="0" lvl="0" indent="0" algn="ctr" defTabSz="914400" rtl="0" eaLnBrk="1" fontAlgn="auto" latinLnBrk="0" hangingPunct="1">
              <a:lnSpc>
                <a:spcPct val="100000"/>
              </a:lnSpc>
              <a:spcBef>
                <a:spcPts val="105"/>
              </a:spcBef>
              <a:spcAft>
                <a:spcPts val="0"/>
              </a:spcAft>
              <a:buClrTx/>
              <a:buSzTx/>
              <a:buFontTx/>
              <a:buNone/>
              <a:tabLst/>
              <a:defRPr/>
            </a:pPr>
            <a:r>
              <a:rPr kumimoji="0" lang="es-CO" sz="1050" b="0" i="0" u="none" strike="noStrike" kern="1200" cap="none" spc="-5" normalizeH="0" baseline="0">
                <a:ln>
                  <a:noFill/>
                </a:ln>
                <a:solidFill>
                  <a:prstClr val="black"/>
                </a:solidFill>
                <a:effectLst/>
                <a:uLnTx/>
                <a:uFillTx/>
                <a:latin typeface="Calibri"/>
                <a:ea typeface="+mn-ea"/>
                <a:cs typeface="Calibri"/>
              </a:rPr>
              <a:t>Protección</a:t>
            </a:r>
            <a:r>
              <a:rPr kumimoji="0" lang="es-CO" sz="1050" b="0" i="0" u="none" strike="noStrike" kern="1200" cap="none" spc="180" normalizeH="0" baseline="0">
                <a:ln>
                  <a:noFill/>
                </a:ln>
                <a:solidFill>
                  <a:prstClr val="black"/>
                </a:solidFill>
                <a:effectLst/>
                <a:uLnTx/>
                <a:uFillTx/>
                <a:latin typeface="Calibri"/>
                <a:ea typeface="+mn-ea"/>
                <a:cs typeface="Calibri"/>
              </a:rPr>
              <a:t> </a:t>
            </a:r>
            <a:r>
              <a:rPr kumimoji="0" lang="es-CO" sz="1050" b="0" i="0" u="none" strike="noStrike" kern="1200" cap="none" spc="0" normalizeH="0" baseline="0">
                <a:ln>
                  <a:noFill/>
                </a:ln>
                <a:solidFill>
                  <a:prstClr val="black"/>
                </a:solidFill>
                <a:effectLst/>
                <a:uLnTx/>
                <a:uFillTx/>
                <a:latin typeface="Calibri"/>
                <a:ea typeface="+mn-ea"/>
                <a:cs typeface="Calibri"/>
              </a:rPr>
              <a:t>Animal</a:t>
            </a:r>
          </a:p>
          <a:p>
            <a:pPr marL="635"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a:ln>
                  <a:noFill/>
                </a:ln>
                <a:solidFill>
                  <a:prstClr val="black"/>
                </a:solidFill>
                <a:effectLst/>
                <a:uLnTx/>
                <a:uFillTx/>
                <a:latin typeface="Calibri"/>
                <a:ea typeface="+mn-ea"/>
                <a:cs typeface="Calibri"/>
              </a:rPr>
              <a:t>90</a:t>
            </a:r>
          </a:p>
        </p:txBody>
      </p:sp>
      <p:sp>
        <p:nvSpPr>
          <p:cNvPr id="156" name="object 156"/>
          <p:cNvSpPr txBox="1"/>
          <p:nvPr/>
        </p:nvSpPr>
        <p:spPr>
          <a:xfrm>
            <a:off x="6087949" y="1845607"/>
            <a:ext cx="5561965" cy="441788"/>
          </a:xfrm>
          <a:prstGeom prst="rect">
            <a:avLst/>
          </a:prstGeom>
        </p:spPr>
        <p:txBody>
          <a:bodyPr vert="horz" wrap="square" lIns="0" tIns="13335" rIns="0" bIns="0" rtlCol="0">
            <a:spAutoFit/>
          </a:bodyPr>
          <a:lstStyle>
            <a:defPPr>
              <a:defRPr lang="es-CO"/>
            </a:defPPr>
            <a:lvl1pPr marL="12700" eaLnBrk="1" fontAlgn="auto" hangingPunct="1">
              <a:spcBef>
                <a:spcPts val="105"/>
              </a:spcBef>
              <a:spcAft>
                <a:spcPts val="0"/>
              </a:spcAft>
              <a:defRPr sz="1300">
                <a:solidFill>
                  <a:schemeClr val="tx1">
                    <a:lumMod val="65000"/>
                    <a:lumOff val="35000"/>
                  </a:schemeClr>
                </a:solidFill>
                <a:latin typeface="+mn-lt"/>
              </a:defRPr>
            </a:lvl1pPr>
          </a:lstStyle>
          <a:p>
            <a:r>
              <a:rPr lang="es-CO"/>
              <a:t>Con los resultados del IDI promedio distrital, se alcanzo de</a:t>
            </a:r>
          </a:p>
          <a:p>
            <a:r>
              <a:rPr lang="es-CO"/>
              <a:t>manera anticipada la meta del Plan Distrital de Desarrollo.</a:t>
            </a:r>
          </a:p>
        </p:txBody>
      </p:sp>
      <p:graphicFrame>
        <p:nvGraphicFramePr>
          <p:cNvPr id="157" name="object 141">
            <a:extLst>
              <a:ext uri="{FF2B5EF4-FFF2-40B4-BE49-F238E27FC236}">
                <a16:creationId xmlns:a16="http://schemas.microsoft.com/office/drawing/2014/main" id="{9C68DBD9-A9C9-A442-F997-B340C838D0E1}"/>
              </a:ext>
            </a:extLst>
          </p:cNvPr>
          <p:cNvGraphicFramePr>
            <a:graphicFrameLocks noGrp="1"/>
          </p:cNvGraphicFramePr>
          <p:nvPr/>
        </p:nvGraphicFramePr>
        <p:xfrm>
          <a:off x="10654158" y="3320160"/>
          <a:ext cx="1240790" cy="1700782"/>
        </p:xfrm>
        <a:graphic>
          <a:graphicData uri="http://schemas.openxmlformats.org/drawingml/2006/table">
            <a:tbl>
              <a:tblPr firstRow="1" bandRow="1">
                <a:tableStyleId>{2D5ABB26-0587-4C30-8999-92F81FD0307C}</a:tableStyleId>
              </a:tblPr>
              <a:tblGrid>
                <a:gridCol w="1240790">
                  <a:extLst>
                    <a:ext uri="{9D8B030D-6E8A-4147-A177-3AD203B41FA5}">
                      <a16:colId xmlns:a16="http://schemas.microsoft.com/office/drawing/2014/main" val="20000"/>
                    </a:ext>
                  </a:extLst>
                </a:gridCol>
              </a:tblGrid>
              <a:tr h="409194">
                <a:tc>
                  <a:txBody>
                    <a:bodyPr/>
                    <a:lstStyle/>
                    <a:p>
                      <a:pPr marL="1905" algn="ctr">
                        <a:lnSpc>
                          <a:spcPct val="100000"/>
                        </a:lnSpc>
                        <a:spcBef>
                          <a:spcPts val="895"/>
                        </a:spcBef>
                      </a:pPr>
                      <a:r>
                        <a:rPr sz="1000" b="1" spc="-55">
                          <a:solidFill>
                            <a:srgbClr val="404040"/>
                          </a:solidFill>
                          <a:latin typeface="Tahoma"/>
                          <a:cs typeface="Tahoma"/>
                        </a:rPr>
                        <a:t>&lt;80</a:t>
                      </a:r>
                      <a:endParaRPr sz="1000">
                        <a:latin typeface="Tahoma"/>
                        <a:cs typeface="Tahoma"/>
                      </a:endParaRPr>
                    </a:p>
                  </a:txBody>
                  <a:tcPr marL="0" marR="0" marT="113665" marB="0">
                    <a:lnB w="76200">
                      <a:solidFill>
                        <a:srgbClr val="FFFFFF"/>
                      </a:solidFill>
                      <a:prstDash val="solid"/>
                    </a:lnB>
                    <a:solidFill>
                      <a:srgbClr val="FF9200"/>
                    </a:solidFill>
                  </a:tcPr>
                </a:tc>
                <a:extLst>
                  <a:ext uri="{0D108BD9-81ED-4DB2-BD59-A6C34878D82A}">
                    <a16:rowId xmlns:a16="http://schemas.microsoft.com/office/drawing/2014/main" val="10000"/>
                  </a:ext>
                </a:extLst>
              </a:tr>
              <a:tr h="445769">
                <a:tc>
                  <a:txBody>
                    <a:bodyPr/>
                    <a:lstStyle/>
                    <a:p>
                      <a:pPr>
                        <a:lnSpc>
                          <a:spcPct val="100000"/>
                        </a:lnSpc>
                        <a:spcBef>
                          <a:spcPts val="40"/>
                        </a:spcBef>
                      </a:pPr>
                      <a:endParaRPr sz="950">
                        <a:latin typeface="Times New Roman"/>
                        <a:cs typeface="Times New Roman"/>
                      </a:endParaRPr>
                    </a:p>
                    <a:p>
                      <a:pPr marL="4445" algn="ctr">
                        <a:lnSpc>
                          <a:spcPct val="100000"/>
                        </a:lnSpc>
                        <a:spcBef>
                          <a:spcPts val="5"/>
                        </a:spcBef>
                      </a:pPr>
                      <a:r>
                        <a:rPr sz="1000" b="1" spc="-10">
                          <a:solidFill>
                            <a:srgbClr val="404040"/>
                          </a:solidFill>
                          <a:latin typeface="Tahoma"/>
                          <a:cs typeface="Tahoma"/>
                        </a:rPr>
                        <a:t>Entre</a:t>
                      </a:r>
                      <a:r>
                        <a:rPr sz="1000" b="1" spc="-5">
                          <a:solidFill>
                            <a:srgbClr val="404040"/>
                          </a:solidFill>
                          <a:latin typeface="Tahoma"/>
                          <a:cs typeface="Tahoma"/>
                        </a:rPr>
                        <a:t> 80</a:t>
                      </a:r>
                      <a:r>
                        <a:rPr sz="1000" b="1" spc="-20">
                          <a:solidFill>
                            <a:srgbClr val="404040"/>
                          </a:solidFill>
                          <a:latin typeface="Tahoma"/>
                          <a:cs typeface="Tahoma"/>
                        </a:rPr>
                        <a:t> </a:t>
                      </a:r>
                      <a:r>
                        <a:rPr sz="1000" b="1" spc="-5">
                          <a:solidFill>
                            <a:srgbClr val="404040"/>
                          </a:solidFill>
                          <a:latin typeface="Tahoma"/>
                          <a:cs typeface="Tahoma"/>
                        </a:rPr>
                        <a:t>y</a:t>
                      </a:r>
                      <a:r>
                        <a:rPr sz="1000" b="1" spc="-20">
                          <a:solidFill>
                            <a:srgbClr val="404040"/>
                          </a:solidFill>
                          <a:latin typeface="Tahoma"/>
                          <a:cs typeface="Tahoma"/>
                        </a:rPr>
                        <a:t> </a:t>
                      </a:r>
                      <a:r>
                        <a:rPr sz="1000" b="1" spc="-5">
                          <a:solidFill>
                            <a:srgbClr val="404040"/>
                          </a:solidFill>
                          <a:latin typeface="Tahoma"/>
                          <a:cs typeface="Tahoma"/>
                        </a:rPr>
                        <a:t>90</a:t>
                      </a:r>
                      <a:endParaRPr sz="1000">
                        <a:latin typeface="Tahoma"/>
                        <a:cs typeface="Tahoma"/>
                      </a:endParaRPr>
                    </a:p>
                  </a:txBody>
                  <a:tcPr marL="0" marR="0" marT="5080" marB="0">
                    <a:lnT w="76200">
                      <a:solidFill>
                        <a:srgbClr val="FFFFFF"/>
                      </a:solidFill>
                      <a:prstDash val="solid"/>
                    </a:lnT>
                    <a:lnB w="76200">
                      <a:solidFill>
                        <a:srgbClr val="FFFFFF"/>
                      </a:solidFill>
                      <a:prstDash val="solid"/>
                    </a:lnB>
                    <a:solidFill>
                      <a:srgbClr val="FFFF00"/>
                    </a:solidFill>
                  </a:tcPr>
                </a:tc>
                <a:extLst>
                  <a:ext uri="{0D108BD9-81ED-4DB2-BD59-A6C34878D82A}">
                    <a16:rowId xmlns:a16="http://schemas.microsoft.com/office/drawing/2014/main" val="10001"/>
                  </a:ext>
                </a:extLst>
              </a:tr>
              <a:tr h="441960">
                <a:tc>
                  <a:txBody>
                    <a:bodyPr/>
                    <a:lstStyle/>
                    <a:p>
                      <a:pPr>
                        <a:lnSpc>
                          <a:spcPct val="100000"/>
                        </a:lnSpc>
                        <a:spcBef>
                          <a:spcPts val="25"/>
                        </a:spcBef>
                      </a:pPr>
                      <a:endParaRPr sz="1000">
                        <a:latin typeface="Times New Roman"/>
                        <a:cs typeface="Times New Roman"/>
                      </a:endParaRPr>
                    </a:p>
                    <a:p>
                      <a:pPr marL="3175" algn="ctr">
                        <a:lnSpc>
                          <a:spcPct val="100000"/>
                        </a:lnSpc>
                        <a:spcBef>
                          <a:spcPts val="5"/>
                        </a:spcBef>
                      </a:pPr>
                      <a:r>
                        <a:rPr sz="1000" b="1" spc="-10">
                          <a:solidFill>
                            <a:srgbClr val="404040"/>
                          </a:solidFill>
                          <a:latin typeface="Tahoma"/>
                          <a:cs typeface="Tahoma"/>
                        </a:rPr>
                        <a:t>Entre &gt;90</a:t>
                      </a:r>
                      <a:r>
                        <a:rPr sz="1000" b="1" spc="-15">
                          <a:solidFill>
                            <a:srgbClr val="404040"/>
                          </a:solidFill>
                          <a:latin typeface="Tahoma"/>
                          <a:cs typeface="Tahoma"/>
                        </a:rPr>
                        <a:t> </a:t>
                      </a:r>
                      <a:r>
                        <a:rPr sz="1000" b="1" spc="-5">
                          <a:solidFill>
                            <a:srgbClr val="404040"/>
                          </a:solidFill>
                          <a:latin typeface="Tahoma"/>
                          <a:cs typeface="Tahoma"/>
                        </a:rPr>
                        <a:t>y</a:t>
                      </a:r>
                      <a:r>
                        <a:rPr sz="1000" b="1" spc="-20">
                          <a:solidFill>
                            <a:srgbClr val="404040"/>
                          </a:solidFill>
                          <a:latin typeface="Tahoma"/>
                          <a:cs typeface="Tahoma"/>
                        </a:rPr>
                        <a:t> </a:t>
                      </a:r>
                      <a:r>
                        <a:rPr sz="1000" b="1" spc="-5">
                          <a:solidFill>
                            <a:srgbClr val="404040"/>
                          </a:solidFill>
                          <a:latin typeface="Tahoma"/>
                          <a:cs typeface="Tahoma"/>
                        </a:rPr>
                        <a:t>95</a:t>
                      </a:r>
                      <a:endParaRPr sz="1000">
                        <a:latin typeface="Tahoma"/>
                        <a:cs typeface="Tahoma"/>
                      </a:endParaRPr>
                    </a:p>
                  </a:txBody>
                  <a:tcPr marL="0" marR="0" marT="3175" marB="0">
                    <a:lnT w="76200">
                      <a:solidFill>
                        <a:srgbClr val="FFFFFF"/>
                      </a:solidFill>
                      <a:prstDash val="solid"/>
                    </a:lnT>
                    <a:lnB w="76200">
                      <a:solidFill>
                        <a:srgbClr val="FFFFFF"/>
                      </a:solidFill>
                      <a:prstDash val="solid"/>
                    </a:lnB>
                    <a:solidFill>
                      <a:srgbClr val="92D050"/>
                    </a:solidFill>
                  </a:tcPr>
                </a:tc>
                <a:extLst>
                  <a:ext uri="{0D108BD9-81ED-4DB2-BD59-A6C34878D82A}">
                    <a16:rowId xmlns:a16="http://schemas.microsoft.com/office/drawing/2014/main" val="10002"/>
                  </a:ext>
                </a:extLst>
              </a:tr>
              <a:tr h="403859">
                <a:tc>
                  <a:txBody>
                    <a:bodyPr/>
                    <a:lstStyle/>
                    <a:p>
                      <a:pPr>
                        <a:lnSpc>
                          <a:spcPct val="100000"/>
                        </a:lnSpc>
                        <a:spcBef>
                          <a:spcPts val="5"/>
                        </a:spcBef>
                      </a:pPr>
                      <a:endParaRPr sz="950">
                        <a:latin typeface="Times New Roman"/>
                        <a:cs typeface="Times New Roman"/>
                      </a:endParaRPr>
                    </a:p>
                    <a:p>
                      <a:pPr marL="1905" algn="ctr">
                        <a:lnSpc>
                          <a:spcPct val="100000"/>
                        </a:lnSpc>
                        <a:spcBef>
                          <a:spcPts val="5"/>
                        </a:spcBef>
                      </a:pPr>
                      <a:r>
                        <a:rPr sz="1000" b="1" spc="-10">
                          <a:solidFill>
                            <a:srgbClr val="404040"/>
                          </a:solidFill>
                          <a:latin typeface="Tahoma"/>
                          <a:cs typeface="Tahoma"/>
                        </a:rPr>
                        <a:t>&gt;95</a:t>
                      </a:r>
                      <a:endParaRPr sz="1000">
                        <a:latin typeface="Tahoma"/>
                        <a:cs typeface="Tahoma"/>
                      </a:endParaRPr>
                    </a:p>
                  </a:txBody>
                  <a:tcPr marL="0" marR="0" marT="635" marB="0">
                    <a:lnT w="76200">
                      <a:solidFill>
                        <a:srgbClr val="FFFFFF"/>
                      </a:solidFill>
                      <a:prstDash val="solid"/>
                    </a:lnT>
                    <a:solidFill>
                      <a:srgbClr val="689F42"/>
                    </a:solidFill>
                  </a:tcPr>
                </a:tc>
                <a:extLst>
                  <a:ext uri="{0D108BD9-81ED-4DB2-BD59-A6C34878D82A}">
                    <a16:rowId xmlns:a16="http://schemas.microsoft.com/office/drawing/2014/main" val="10003"/>
                  </a:ext>
                </a:extLst>
              </a:tr>
            </a:tbl>
          </a:graphicData>
        </a:graphic>
      </p:graphicFrame>
      <p:sp>
        <p:nvSpPr>
          <p:cNvPr id="158" name="object 142">
            <a:extLst>
              <a:ext uri="{FF2B5EF4-FFF2-40B4-BE49-F238E27FC236}">
                <a16:creationId xmlns:a16="http://schemas.microsoft.com/office/drawing/2014/main" id="{F9793BA3-8457-9F26-560D-53471912E0C8}"/>
              </a:ext>
            </a:extLst>
          </p:cNvPr>
          <p:cNvSpPr txBox="1"/>
          <p:nvPr/>
        </p:nvSpPr>
        <p:spPr>
          <a:xfrm>
            <a:off x="10809988" y="2984702"/>
            <a:ext cx="848994" cy="228909"/>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lang="es-CO" sz="1400" b="0" i="0" u="none" strike="noStrike" kern="1200" cap="none" spc="-65" normalizeH="0" baseline="0">
                <a:ln>
                  <a:noFill/>
                </a:ln>
                <a:solidFill>
                  <a:srgbClr val="404040"/>
                </a:solidFill>
                <a:effectLst/>
                <a:uLnTx/>
                <a:uFillTx/>
                <a:latin typeface="Verdana"/>
                <a:ea typeface="+mn-ea"/>
                <a:cs typeface="Verdana"/>
              </a:rPr>
              <a:t>Intervalos</a:t>
            </a:r>
            <a:endParaRPr kumimoji="0" lang="es-CO" sz="1400" b="0" i="0" u="none" strike="noStrike" kern="1200" cap="none" spc="0" normalizeH="0" baseline="0">
              <a:ln>
                <a:noFill/>
              </a:ln>
              <a:solidFill>
                <a:prstClr val="black"/>
              </a:solidFill>
              <a:effectLst/>
              <a:uLnTx/>
              <a:uFillTx/>
              <a:latin typeface="Verdana"/>
              <a:ea typeface="+mn-ea"/>
              <a:cs typeface="Verdana"/>
            </a:endParaRPr>
          </a:p>
        </p:txBody>
      </p:sp>
      <p:sp>
        <p:nvSpPr>
          <p:cNvPr id="159" name="object 143">
            <a:extLst>
              <a:ext uri="{FF2B5EF4-FFF2-40B4-BE49-F238E27FC236}">
                <a16:creationId xmlns:a16="http://schemas.microsoft.com/office/drawing/2014/main" id="{20F60228-D854-135C-5232-3FB10A8E7BA9}"/>
              </a:ext>
            </a:extLst>
          </p:cNvPr>
          <p:cNvSpPr txBox="1"/>
          <p:nvPr/>
        </p:nvSpPr>
        <p:spPr>
          <a:xfrm>
            <a:off x="10654158" y="5075807"/>
            <a:ext cx="1240790" cy="267381"/>
          </a:xfrm>
          <a:prstGeom prst="rect">
            <a:avLst/>
          </a:prstGeom>
          <a:solidFill>
            <a:srgbClr val="D9D9D9"/>
          </a:solidFill>
          <a:ln w="12700">
            <a:solidFill>
              <a:srgbClr val="D9D9D9"/>
            </a:solidFill>
          </a:ln>
        </p:spPr>
        <p:txBody>
          <a:bodyPr vert="horz" wrap="square" lIns="0" tIns="81915" rIns="0" bIns="0" rtlCol="0">
            <a:spAutoFit/>
          </a:bodyPr>
          <a:lstStyle/>
          <a:p>
            <a:pPr marL="311785" marR="0" lvl="0" indent="0" algn="l" defTabSz="914400" rtl="0" eaLnBrk="1" fontAlgn="auto" latinLnBrk="0" hangingPunct="1">
              <a:lnSpc>
                <a:spcPct val="100000"/>
              </a:lnSpc>
              <a:spcBef>
                <a:spcPts val="645"/>
              </a:spcBef>
              <a:spcAft>
                <a:spcPts val="0"/>
              </a:spcAft>
              <a:buClrTx/>
              <a:buSzTx/>
              <a:buFontTx/>
              <a:buNone/>
              <a:tabLst/>
              <a:defRPr/>
            </a:pPr>
            <a:r>
              <a:rPr kumimoji="0" lang="es-CO" sz="1200" b="0" i="0" u="none" strike="noStrike" kern="1200" cap="none" spc="-15" normalizeH="0" baseline="0">
                <a:ln>
                  <a:noFill/>
                </a:ln>
                <a:solidFill>
                  <a:prstClr val="black"/>
                </a:solidFill>
                <a:effectLst/>
                <a:uLnTx/>
                <a:uFillTx/>
                <a:latin typeface="Calibri"/>
                <a:ea typeface="+mn-ea"/>
                <a:cs typeface="Calibri"/>
              </a:rPr>
              <a:t>N/A</a:t>
            </a:r>
            <a:r>
              <a:rPr kumimoji="0" lang="es-CO" sz="1200" b="0" i="0" u="none" strike="noStrike" kern="1200" cap="none" spc="-50" normalizeH="0" baseline="0">
                <a:ln>
                  <a:noFill/>
                </a:ln>
                <a:solidFill>
                  <a:prstClr val="black"/>
                </a:solidFill>
                <a:effectLst/>
                <a:uLnTx/>
                <a:uFillTx/>
                <a:latin typeface="Calibri"/>
                <a:ea typeface="+mn-ea"/>
                <a:cs typeface="Calibri"/>
              </a:rPr>
              <a:t> </a:t>
            </a:r>
            <a:r>
              <a:rPr kumimoji="0" lang="es-CO" sz="1200" b="0" i="0" u="none" strike="noStrike" kern="1200" cap="none" spc="0" normalizeH="0" baseline="0">
                <a:ln>
                  <a:noFill/>
                </a:ln>
                <a:solidFill>
                  <a:prstClr val="black"/>
                </a:solidFill>
                <a:effectLst/>
                <a:uLnTx/>
                <a:uFillTx/>
                <a:latin typeface="Calibri"/>
                <a:ea typeface="+mn-ea"/>
                <a:cs typeface="Calibri"/>
              </a:rPr>
              <a:t>MIPG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D4E223B-E341-2087-6851-6EAF967E5BF9}"/>
              </a:ext>
            </a:extLst>
          </p:cNvPr>
          <p:cNvPicPr>
            <a:picLocks noChangeAspect="1"/>
          </p:cNvPicPr>
          <p:nvPr/>
        </p:nvPicPr>
        <p:blipFill>
          <a:blip r:embed="rId2"/>
          <a:stretch>
            <a:fillRect/>
          </a:stretch>
        </p:blipFill>
        <p:spPr>
          <a:xfrm>
            <a:off x="1102152" y="1061670"/>
            <a:ext cx="9987695" cy="5016526"/>
          </a:xfrm>
          <a:prstGeom prst="rect">
            <a:avLst/>
          </a:prstGeom>
        </p:spPr>
      </p:pic>
      <p:sp>
        <p:nvSpPr>
          <p:cNvPr id="4" name="Título 1">
            <a:extLst>
              <a:ext uri="{FF2B5EF4-FFF2-40B4-BE49-F238E27FC236}">
                <a16:creationId xmlns:a16="http://schemas.microsoft.com/office/drawing/2014/main" id="{C210C5EB-B86E-6B2B-C64C-0CAA53F9A6B8}"/>
              </a:ext>
            </a:extLst>
          </p:cNvPr>
          <p:cNvSpPr txBox="1">
            <a:spLocks/>
          </p:cNvSpPr>
          <p:nvPr/>
        </p:nvSpPr>
        <p:spPr>
          <a:xfrm>
            <a:off x="283175" y="-30521"/>
            <a:ext cx="11625648" cy="101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2700" rIns="0" bIns="0" numCol="1" rtlCol="0" anchor="ctr" anchorCtr="0" compatLnSpc="1">
            <a:prstTxWarp prst="textNoShape">
              <a:avLst/>
            </a:prstTxWarp>
            <a:spAutoFit/>
          </a:bodyPr>
          <a:lstStyle>
            <a:lvl1pPr marL="12700">
              <a:lnSpc>
                <a:spcPct val="100000"/>
              </a:lnSpc>
              <a:spcBef>
                <a:spcPts val="100"/>
              </a:spcBef>
              <a:defRPr lang="es-CO" sz="3200" b="1" i="0" spc="-130">
                <a:solidFill>
                  <a:srgbClr val="C00000"/>
                </a:solidFill>
                <a:latin typeface="Tahoma"/>
                <a:cs typeface="Tahoma"/>
              </a:defRPr>
            </a:lvl1pPr>
            <a:lvl2pPr>
              <a:lnSpc>
                <a:spcPct val="90000"/>
              </a:lnSpc>
              <a:defRPr sz="3800" b="1">
                <a:latin typeface="Arial" panose="020B0604020202020204" pitchFamily="34" charset="0"/>
                <a:cs typeface="Arial" panose="020B0604020202020204" pitchFamily="34" charset="0"/>
              </a:defRPr>
            </a:lvl2pPr>
            <a:lvl3pPr>
              <a:lnSpc>
                <a:spcPct val="90000"/>
              </a:lnSpc>
              <a:defRPr sz="3800" b="1">
                <a:latin typeface="Arial" panose="020B0604020202020204" pitchFamily="34" charset="0"/>
                <a:cs typeface="Arial" panose="020B0604020202020204" pitchFamily="34" charset="0"/>
              </a:defRPr>
            </a:lvl3pPr>
            <a:lvl4pPr>
              <a:lnSpc>
                <a:spcPct val="90000"/>
              </a:lnSpc>
              <a:defRPr sz="3800" b="1">
                <a:latin typeface="Arial" panose="020B0604020202020204" pitchFamily="34" charset="0"/>
                <a:cs typeface="Arial" panose="020B0604020202020204" pitchFamily="34" charset="0"/>
              </a:defRPr>
            </a:lvl4pPr>
            <a:lvl5pPr>
              <a:lnSpc>
                <a:spcPct val="90000"/>
              </a:lnSpc>
              <a:defRPr sz="3800" b="1">
                <a:latin typeface="Arial" panose="020B0604020202020204" pitchFamily="34" charset="0"/>
                <a:cs typeface="Arial" panose="020B0604020202020204" pitchFamily="34" charset="0"/>
              </a:defRPr>
            </a:lvl5pPr>
            <a:lvl6pPr marL="457200" fontAlgn="base">
              <a:lnSpc>
                <a:spcPct val="90000"/>
              </a:lnSpc>
              <a:spcBef>
                <a:spcPct val="0"/>
              </a:spcBef>
              <a:spcAft>
                <a:spcPct val="0"/>
              </a:spcAft>
              <a:defRPr sz="3800" b="1">
                <a:latin typeface="Arial" panose="020B0604020202020204" pitchFamily="34" charset="0"/>
                <a:cs typeface="Arial" panose="020B0604020202020204" pitchFamily="34" charset="0"/>
              </a:defRPr>
            </a:lvl6pPr>
            <a:lvl7pPr marL="914400" fontAlgn="base">
              <a:lnSpc>
                <a:spcPct val="90000"/>
              </a:lnSpc>
              <a:spcBef>
                <a:spcPct val="0"/>
              </a:spcBef>
              <a:spcAft>
                <a:spcPct val="0"/>
              </a:spcAft>
              <a:defRPr sz="3800" b="1">
                <a:latin typeface="Arial" panose="020B0604020202020204" pitchFamily="34" charset="0"/>
                <a:cs typeface="Arial" panose="020B0604020202020204" pitchFamily="34" charset="0"/>
              </a:defRPr>
            </a:lvl7pPr>
            <a:lvl8pPr marL="1371600" fontAlgn="base">
              <a:lnSpc>
                <a:spcPct val="90000"/>
              </a:lnSpc>
              <a:spcBef>
                <a:spcPct val="0"/>
              </a:spcBef>
              <a:spcAft>
                <a:spcPct val="0"/>
              </a:spcAft>
              <a:defRPr sz="3800" b="1">
                <a:latin typeface="Arial" panose="020B0604020202020204" pitchFamily="34" charset="0"/>
                <a:cs typeface="Arial" panose="020B0604020202020204" pitchFamily="34" charset="0"/>
              </a:defRPr>
            </a:lvl8pPr>
            <a:lvl9pPr marL="1828800" fontAlgn="base">
              <a:lnSpc>
                <a:spcPct val="90000"/>
              </a:lnSpc>
              <a:spcBef>
                <a:spcPct val="0"/>
              </a:spcBef>
              <a:spcAft>
                <a:spcPct val="0"/>
              </a:spcAft>
              <a:defRPr sz="3800" b="1">
                <a:latin typeface="Arial" panose="020B0604020202020204" pitchFamily="34" charset="0"/>
                <a:cs typeface="Arial" panose="020B0604020202020204" pitchFamily="34" charset="0"/>
              </a:defRPr>
            </a:lvl9pPr>
          </a:lstStyle>
          <a:p>
            <a:pPr eaLnBrk="1" hangingPunct="1">
              <a:lnSpc>
                <a:spcPct val="90000"/>
              </a:lnSpc>
              <a:spcBef>
                <a:spcPct val="0"/>
              </a:spcBef>
            </a:pPr>
            <a:r>
              <a:rPr lang="es-419" sz="3600">
                <a:latin typeface="Calibri" panose="020F0502020204030204" pitchFamily="34" charset="0"/>
                <a:cs typeface="Calibri" panose="020F0502020204030204" pitchFamily="34" charset="0"/>
              </a:rPr>
              <a:t>Índice de Desempeño Institucional </a:t>
            </a:r>
          </a:p>
          <a:p>
            <a:pPr eaLnBrk="1" hangingPunct="1">
              <a:lnSpc>
                <a:spcPct val="90000"/>
              </a:lnSpc>
              <a:spcBef>
                <a:spcPct val="0"/>
              </a:spcBef>
            </a:pPr>
            <a:r>
              <a:rPr lang="es-ES" sz="3600">
                <a:latin typeface="Calibri" panose="020F0502020204030204" pitchFamily="34" charset="0"/>
                <a:cs typeface="Calibri" panose="020F0502020204030204" pitchFamily="34" charset="0"/>
              </a:rPr>
              <a:t>Ranking de Sectores Del Distrito</a:t>
            </a:r>
            <a:endParaRPr lang="es-CO" sz="36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979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actura_predial | Secretaría Distrital de Hacienda">
            <a:extLst>
              <a:ext uri="{FF2B5EF4-FFF2-40B4-BE49-F238E27FC236}">
                <a16:creationId xmlns:a16="http://schemas.microsoft.com/office/drawing/2014/main" id="{1FF4765E-79DC-79CE-7E80-C24120A80D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0708" y="1497649"/>
            <a:ext cx="2044259" cy="8110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2ED6A1C-AEDE-768A-FFEA-AD2C83F32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350" y="4028034"/>
            <a:ext cx="2382976" cy="7380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1503B7BF-6082-F278-6F31-56679F0E3C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236" y="1679428"/>
            <a:ext cx="2207374" cy="601230"/>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descr="Texto&#10;&#10;Descripción generada automáticamente con confianza baja">
            <a:extLst>
              <a:ext uri="{FF2B5EF4-FFF2-40B4-BE49-F238E27FC236}">
                <a16:creationId xmlns:a16="http://schemas.microsoft.com/office/drawing/2014/main" id="{B0779BC9-9878-4BFA-70DF-01EE46420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0425" y="3723459"/>
            <a:ext cx="950420" cy="1077795"/>
          </a:xfrm>
          <a:prstGeom prst="rect">
            <a:avLst/>
          </a:prstGeom>
        </p:spPr>
      </p:pic>
      <p:sp>
        <p:nvSpPr>
          <p:cNvPr id="6" name="Rectángulo 5">
            <a:extLst>
              <a:ext uri="{FF2B5EF4-FFF2-40B4-BE49-F238E27FC236}">
                <a16:creationId xmlns:a16="http://schemas.microsoft.com/office/drawing/2014/main" id="{BBEA52F3-9FB3-34E5-155D-64C7DFECC053}"/>
              </a:ext>
            </a:extLst>
          </p:cNvPr>
          <p:cNvSpPr/>
          <p:nvPr/>
        </p:nvSpPr>
        <p:spPr>
          <a:xfrm>
            <a:off x="365566" y="283740"/>
            <a:ext cx="5627118" cy="590931"/>
          </a:xfrm>
          <a:prstGeom prst="rect">
            <a:avLst/>
          </a:prstGeom>
          <a:noFill/>
        </p:spPr>
        <p:txBody>
          <a:bodyPr wrap="none" lIns="91440" tIns="45720" rIns="91440" bIns="45720">
            <a:spAutoFit/>
          </a:bodyPr>
          <a:lstStyle/>
          <a:p>
            <a:pPr marL="12700" eaLnBrk="1" hangingPunct="1">
              <a:lnSpc>
                <a:spcPct val="90000"/>
              </a:lnSpc>
            </a:pPr>
            <a:r>
              <a:rPr lang="es-ES" sz="3600" b="1" spc="-130">
                <a:solidFill>
                  <a:srgbClr val="C00000"/>
                </a:solidFill>
                <a:cs typeface="Calibri" panose="020F0502020204030204" pitchFamily="34" charset="0"/>
              </a:rPr>
              <a:t>Políticas a Priorizar por Entidad</a:t>
            </a:r>
          </a:p>
        </p:txBody>
      </p:sp>
      <p:sp>
        <p:nvSpPr>
          <p:cNvPr id="7" name="Cubo 6">
            <a:extLst>
              <a:ext uri="{FF2B5EF4-FFF2-40B4-BE49-F238E27FC236}">
                <a16:creationId xmlns:a16="http://schemas.microsoft.com/office/drawing/2014/main" id="{0C106E09-E4E6-D8F3-16BF-C4B4F91D21B2}"/>
              </a:ext>
            </a:extLst>
          </p:cNvPr>
          <p:cNvSpPr/>
          <p:nvPr/>
        </p:nvSpPr>
        <p:spPr>
          <a:xfrm>
            <a:off x="806816" y="2608806"/>
            <a:ext cx="1445098"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100" b="1"/>
              <a:t>Política de Racionalización de Trámites</a:t>
            </a:r>
            <a:endParaRPr lang="es-CO" sz="1100" b="1"/>
          </a:p>
        </p:txBody>
      </p:sp>
      <p:sp>
        <p:nvSpPr>
          <p:cNvPr id="8" name="Cubo 7">
            <a:extLst>
              <a:ext uri="{FF2B5EF4-FFF2-40B4-BE49-F238E27FC236}">
                <a16:creationId xmlns:a16="http://schemas.microsoft.com/office/drawing/2014/main" id="{11AC3CB8-D442-1022-4651-F73897793346}"/>
              </a:ext>
            </a:extLst>
          </p:cNvPr>
          <p:cNvSpPr/>
          <p:nvPr/>
        </p:nvSpPr>
        <p:spPr>
          <a:xfrm>
            <a:off x="3879321" y="5260413"/>
            <a:ext cx="1240986"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100" b="1"/>
              <a:t>Política de Gobierno Digital</a:t>
            </a:r>
          </a:p>
        </p:txBody>
      </p:sp>
      <p:sp>
        <p:nvSpPr>
          <p:cNvPr id="9" name="Cubo 8">
            <a:extLst>
              <a:ext uri="{FF2B5EF4-FFF2-40B4-BE49-F238E27FC236}">
                <a16:creationId xmlns:a16="http://schemas.microsoft.com/office/drawing/2014/main" id="{0D6E7936-DCC1-DC7D-1EE4-FF4A8B18848A}"/>
              </a:ext>
            </a:extLst>
          </p:cNvPr>
          <p:cNvSpPr/>
          <p:nvPr/>
        </p:nvSpPr>
        <p:spPr>
          <a:xfrm>
            <a:off x="3969785" y="2570828"/>
            <a:ext cx="1240390"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100" b="1"/>
              <a:t>Política de Seguridad Digital</a:t>
            </a:r>
          </a:p>
        </p:txBody>
      </p:sp>
      <p:sp>
        <p:nvSpPr>
          <p:cNvPr id="11" name="Cubo 10">
            <a:extLst>
              <a:ext uri="{FF2B5EF4-FFF2-40B4-BE49-F238E27FC236}">
                <a16:creationId xmlns:a16="http://schemas.microsoft.com/office/drawing/2014/main" id="{EEFB6CD8-FDAE-3C3F-0BFF-0C7F73422BBC}"/>
              </a:ext>
            </a:extLst>
          </p:cNvPr>
          <p:cNvSpPr/>
          <p:nvPr/>
        </p:nvSpPr>
        <p:spPr>
          <a:xfrm>
            <a:off x="2342838" y="2593336"/>
            <a:ext cx="1339494"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100" b="1"/>
              <a:t>Política de Defensa Jurídica</a:t>
            </a:r>
          </a:p>
        </p:txBody>
      </p:sp>
      <p:sp>
        <p:nvSpPr>
          <p:cNvPr id="12" name="Cubo 11">
            <a:extLst>
              <a:ext uri="{FF2B5EF4-FFF2-40B4-BE49-F238E27FC236}">
                <a16:creationId xmlns:a16="http://schemas.microsoft.com/office/drawing/2014/main" id="{12A1E561-5652-8629-CA16-C2ACECCC5E4F}"/>
              </a:ext>
            </a:extLst>
          </p:cNvPr>
          <p:cNvSpPr/>
          <p:nvPr/>
        </p:nvSpPr>
        <p:spPr>
          <a:xfrm>
            <a:off x="5646268" y="5245998"/>
            <a:ext cx="1114342"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100" b="1"/>
              <a:t>Política de Integridad</a:t>
            </a:r>
          </a:p>
        </p:txBody>
      </p:sp>
      <p:sp>
        <p:nvSpPr>
          <p:cNvPr id="13" name="Cubo 12">
            <a:extLst>
              <a:ext uri="{FF2B5EF4-FFF2-40B4-BE49-F238E27FC236}">
                <a16:creationId xmlns:a16="http://schemas.microsoft.com/office/drawing/2014/main" id="{CE749F1A-C010-6BD9-8906-BE4FA017A7F2}"/>
              </a:ext>
            </a:extLst>
          </p:cNvPr>
          <p:cNvSpPr/>
          <p:nvPr/>
        </p:nvSpPr>
        <p:spPr>
          <a:xfrm>
            <a:off x="5476139" y="2570828"/>
            <a:ext cx="1457243"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100" b="1" i="0" u="none" strike="noStrike" baseline="0">
                <a:solidFill>
                  <a:srgbClr val="000000"/>
                </a:solidFill>
              </a:rPr>
              <a:t>Seguimiento y evaluación del desempeño </a:t>
            </a:r>
            <a:endParaRPr lang="es-CO" sz="1100" b="1"/>
          </a:p>
        </p:txBody>
      </p:sp>
      <p:sp>
        <p:nvSpPr>
          <p:cNvPr id="14" name="Cubo 13">
            <a:extLst>
              <a:ext uri="{FF2B5EF4-FFF2-40B4-BE49-F238E27FC236}">
                <a16:creationId xmlns:a16="http://schemas.microsoft.com/office/drawing/2014/main" id="{68DAF5DB-D245-BB86-0C2A-3ACF4310BFDF}"/>
              </a:ext>
            </a:extLst>
          </p:cNvPr>
          <p:cNvSpPr/>
          <p:nvPr/>
        </p:nvSpPr>
        <p:spPr>
          <a:xfrm>
            <a:off x="2342837" y="5260413"/>
            <a:ext cx="1099817"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100" b="1"/>
              <a:t>Política de Integridad</a:t>
            </a:r>
          </a:p>
        </p:txBody>
      </p:sp>
      <p:sp>
        <p:nvSpPr>
          <p:cNvPr id="19" name="Cubo 18">
            <a:extLst>
              <a:ext uri="{FF2B5EF4-FFF2-40B4-BE49-F238E27FC236}">
                <a16:creationId xmlns:a16="http://schemas.microsoft.com/office/drawing/2014/main" id="{3B0484A3-0A2C-D459-4E01-9E7D5C695738}"/>
              </a:ext>
            </a:extLst>
          </p:cNvPr>
          <p:cNvSpPr/>
          <p:nvPr/>
        </p:nvSpPr>
        <p:spPr>
          <a:xfrm>
            <a:off x="645005" y="5263085"/>
            <a:ext cx="1445098" cy="707886"/>
          </a:xfrm>
          <a:prstGeom prst="cube">
            <a:avLst>
              <a:gd name="adj" fmla="val 3292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MX" sz="1100" b="1" i="0" u="none" strike="noStrike" baseline="0">
                <a:solidFill>
                  <a:srgbClr val="000000"/>
                </a:solidFill>
              </a:rPr>
              <a:t>Seguimiento y evaluación del desempeño </a:t>
            </a:r>
            <a:endParaRPr lang="es-CO" sz="1100" b="1"/>
          </a:p>
        </p:txBody>
      </p:sp>
      <p:cxnSp>
        <p:nvCxnSpPr>
          <p:cNvPr id="21" name="Conector: angular 20">
            <a:extLst>
              <a:ext uri="{FF2B5EF4-FFF2-40B4-BE49-F238E27FC236}">
                <a16:creationId xmlns:a16="http://schemas.microsoft.com/office/drawing/2014/main" id="{EEBB044E-4E68-3930-24F0-9027975B5D2A}"/>
              </a:ext>
            </a:extLst>
          </p:cNvPr>
          <p:cNvCxnSpPr>
            <a:cxnSpLocks/>
            <a:stCxn id="2" idx="2"/>
            <a:endCxn id="11" idx="0"/>
          </p:cNvCxnSpPr>
          <p:nvPr/>
        </p:nvCxnSpPr>
        <p:spPr>
          <a:xfrm rot="16200000" flipH="1">
            <a:off x="2593638" y="2057866"/>
            <a:ext cx="284669" cy="78626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ector: angular 22">
            <a:extLst>
              <a:ext uri="{FF2B5EF4-FFF2-40B4-BE49-F238E27FC236}">
                <a16:creationId xmlns:a16="http://schemas.microsoft.com/office/drawing/2014/main" id="{05868945-F6BE-E06D-91E6-449DE5365D05}"/>
              </a:ext>
            </a:extLst>
          </p:cNvPr>
          <p:cNvCxnSpPr>
            <a:cxnSpLocks/>
            <a:stCxn id="2" idx="2"/>
            <a:endCxn id="7" idx="0"/>
          </p:cNvCxnSpPr>
          <p:nvPr/>
        </p:nvCxnSpPr>
        <p:spPr>
          <a:xfrm rot="5400000">
            <a:off x="1844294" y="2110261"/>
            <a:ext cx="300139" cy="69695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ector: angular 25">
            <a:extLst>
              <a:ext uri="{FF2B5EF4-FFF2-40B4-BE49-F238E27FC236}">
                <a16:creationId xmlns:a16="http://schemas.microsoft.com/office/drawing/2014/main" id="{4AB9DA02-3B99-46B2-20C3-84188D869014}"/>
              </a:ext>
            </a:extLst>
          </p:cNvPr>
          <p:cNvCxnSpPr>
            <a:cxnSpLocks/>
            <a:stCxn id="4" idx="2"/>
            <a:endCxn id="9" idx="0"/>
          </p:cNvCxnSpPr>
          <p:nvPr/>
        </p:nvCxnSpPr>
        <p:spPr>
          <a:xfrm rot="5400000">
            <a:off x="5036628" y="1950533"/>
            <a:ext cx="290170" cy="950421"/>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Conector: angular 27">
            <a:extLst>
              <a:ext uri="{FF2B5EF4-FFF2-40B4-BE49-F238E27FC236}">
                <a16:creationId xmlns:a16="http://schemas.microsoft.com/office/drawing/2014/main" id="{82B77F1A-BA66-281D-388B-B66D819E8175}"/>
              </a:ext>
            </a:extLst>
          </p:cNvPr>
          <p:cNvCxnSpPr>
            <a:cxnSpLocks/>
            <a:stCxn id="4" idx="2"/>
            <a:endCxn id="13" idx="0"/>
          </p:cNvCxnSpPr>
          <p:nvPr/>
        </p:nvCxnSpPr>
        <p:spPr>
          <a:xfrm rot="16200000" flipH="1">
            <a:off x="5844017" y="2093563"/>
            <a:ext cx="290170" cy="66435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5" name="Conector: angular 34">
            <a:extLst>
              <a:ext uri="{FF2B5EF4-FFF2-40B4-BE49-F238E27FC236}">
                <a16:creationId xmlns:a16="http://schemas.microsoft.com/office/drawing/2014/main" id="{5D602ECE-F7AD-49B0-CA7E-43F150BC105D}"/>
              </a:ext>
            </a:extLst>
          </p:cNvPr>
          <p:cNvCxnSpPr>
            <a:cxnSpLocks/>
            <a:stCxn id="3" idx="2"/>
            <a:endCxn id="19" idx="0"/>
          </p:cNvCxnSpPr>
          <p:nvPr/>
        </p:nvCxnSpPr>
        <p:spPr>
          <a:xfrm rot="5400000">
            <a:off x="1664977" y="4585223"/>
            <a:ext cx="496961" cy="85876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ector: angular 36">
            <a:extLst>
              <a:ext uri="{FF2B5EF4-FFF2-40B4-BE49-F238E27FC236}">
                <a16:creationId xmlns:a16="http://schemas.microsoft.com/office/drawing/2014/main" id="{27CEE8E5-26D4-B5BC-0F10-4C725BF76B16}"/>
              </a:ext>
            </a:extLst>
          </p:cNvPr>
          <p:cNvCxnSpPr>
            <a:cxnSpLocks/>
            <a:stCxn id="3" idx="2"/>
            <a:endCxn id="14" idx="0"/>
          </p:cNvCxnSpPr>
          <p:nvPr/>
        </p:nvCxnSpPr>
        <p:spPr>
          <a:xfrm rot="16200000" flipH="1">
            <a:off x="2428908" y="4680053"/>
            <a:ext cx="494289" cy="66642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Conector: angular 38">
            <a:extLst>
              <a:ext uri="{FF2B5EF4-FFF2-40B4-BE49-F238E27FC236}">
                <a16:creationId xmlns:a16="http://schemas.microsoft.com/office/drawing/2014/main" id="{459D4857-EE8E-7F41-433A-38F8FF2DFC44}"/>
              </a:ext>
            </a:extLst>
          </p:cNvPr>
          <p:cNvCxnSpPr>
            <a:cxnSpLocks/>
            <a:stCxn id="5" idx="2"/>
            <a:endCxn id="8" idx="0"/>
          </p:cNvCxnSpPr>
          <p:nvPr/>
        </p:nvCxnSpPr>
        <p:spPr>
          <a:xfrm rot="5400000">
            <a:off x="4751407" y="4666184"/>
            <a:ext cx="459159" cy="729299"/>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Conector: angular 40">
            <a:extLst>
              <a:ext uri="{FF2B5EF4-FFF2-40B4-BE49-F238E27FC236}">
                <a16:creationId xmlns:a16="http://schemas.microsoft.com/office/drawing/2014/main" id="{010FD66E-9F6A-2769-2370-DEA9F3256F6E}"/>
              </a:ext>
            </a:extLst>
          </p:cNvPr>
          <p:cNvCxnSpPr>
            <a:cxnSpLocks/>
            <a:stCxn id="5" idx="2"/>
            <a:endCxn id="12" idx="0"/>
          </p:cNvCxnSpPr>
          <p:nvPr/>
        </p:nvCxnSpPr>
        <p:spPr>
          <a:xfrm rot="16200000" flipH="1">
            <a:off x="5610426" y="4536463"/>
            <a:ext cx="444744" cy="974326"/>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3" name="CuadroTexto 92">
            <a:extLst>
              <a:ext uri="{FF2B5EF4-FFF2-40B4-BE49-F238E27FC236}">
                <a16:creationId xmlns:a16="http://schemas.microsoft.com/office/drawing/2014/main" id="{EF061421-DDA7-FCCD-45D9-03F97C402950}"/>
              </a:ext>
            </a:extLst>
          </p:cNvPr>
          <p:cNvSpPr txBox="1"/>
          <p:nvPr/>
        </p:nvSpPr>
        <p:spPr>
          <a:xfrm>
            <a:off x="7584283" y="2308665"/>
            <a:ext cx="4357598" cy="3098721"/>
          </a:xfrm>
          <a:prstGeom prst="flowChartAlternateProcess">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285750" indent="-285750">
              <a:buFont typeface="Arial" panose="020B0604020202020204" pitchFamily="34" charset="0"/>
              <a:buChar char="•"/>
            </a:pPr>
            <a:r>
              <a:rPr lang="es-MX" sz="1600">
                <a:solidFill>
                  <a:schemeClr val="tx1">
                    <a:lumMod val="65000"/>
                    <a:lumOff val="35000"/>
                  </a:schemeClr>
                </a:solidFill>
                <a:latin typeface="Calibri" panose="020F0502020204030204" pitchFamily="34" charset="0"/>
                <a:cs typeface="Calibri" panose="020F0502020204030204" pitchFamily="34" charset="0"/>
              </a:rPr>
              <a:t>Priorización de políticas en las entidades, en acompañamiento con la SG.</a:t>
            </a:r>
          </a:p>
          <a:p>
            <a:pPr marL="285750" indent="-285750">
              <a:buFont typeface="Arial" panose="020B0604020202020204" pitchFamily="34" charset="0"/>
              <a:buChar char="•"/>
            </a:pPr>
            <a:r>
              <a:rPr lang="es-MX" sz="1600">
                <a:solidFill>
                  <a:schemeClr val="tx1">
                    <a:lumMod val="65000"/>
                    <a:lumOff val="35000"/>
                  </a:schemeClr>
                </a:solidFill>
                <a:latin typeface="Calibri" panose="020F0502020204030204" pitchFamily="34" charset="0"/>
                <a:cs typeface="Calibri" panose="020F0502020204030204" pitchFamily="34" charset="0"/>
              </a:rPr>
              <a:t>Diseño de estrategias por parte de los líderes de las políticas para la mejora de las herramientas gestión en las entidades. Se sugieren planes de mejora para políticas con puntuaciones por debajo de 90.</a:t>
            </a:r>
          </a:p>
          <a:p>
            <a:pPr marL="285750" indent="-285750">
              <a:buFont typeface="Arial" panose="020B0604020202020204" pitchFamily="34" charset="0"/>
              <a:buChar char="•"/>
            </a:pPr>
            <a:r>
              <a:rPr lang="es-MX" sz="1600">
                <a:solidFill>
                  <a:schemeClr val="tx1">
                    <a:lumMod val="65000"/>
                    <a:lumOff val="35000"/>
                  </a:schemeClr>
                </a:solidFill>
                <a:latin typeface="Calibri" panose="020F0502020204030204" pitchFamily="34" charset="0"/>
                <a:cs typeface="Calibri" panose="020F0502020204030204" pitchFamily="34" charset="0"/>
              </a:rPr>
              <a:t>Brindar acompañamiento prioritario a las entidades con IDI por debajo del promedio distrital para el fortalecimiento de su gestión.</a:t>
            </a:r>
            <a:endParaRPr lang="es-CO" sz="1600">
              <a:solidFill>
                <a:schemeClr val="tx1">
                  <a:lumMod val="65000"/>
                  <a:lumOff val="35000"/>
                </a:schemeClr>
              </a:solidFill>
              <a:latin typeface="Calibri" panose="020F0502020204030204" pitchFamily="34" charset="0"/>
              <a:cs typeface="Calibri" panose="020F0502020204030204" pitchFamily="34" charset="0"/>
            </a:endParaRPr>
          </a:p>
        </p:txBody>
      </p:sp>
      <p:sp>
        <p:nvSpPr>
          <p:cNvPr id="94" name="Rectángulo 93">
            <a:extLst>
              <a:ext uri="{FF2B5EF4-FFF2-40B4-BE49-F238E27FC236}">
                <a16:creationId xmlns:a16="http://schemas.microsoft.com/office/drawing/2014/main" id="{1E0CDD9C-0898-94B4-910E-E9ACBAE7E734}"/>
              </a:ext>
            </a:extLst>
          </p:cNvPr>
          <p:cNvSpPr/>
          <p:nvPr/>
        </p:nvSpPr>
        <p:spPr>
          <a:xfrm>
            <a:off x="8827035" y="1387040"/>
            <a:ext cx="1859483" cy="584775"/>
          </a:xfrm>
          <a:prstGeom prst="rect">
            <a:avLst/>
          </a:prstGeom>
          <a:solidFill>
            <a:schemeClr val="accent6">
              <a:lumMod val="60000"/>
              <a:lumOff val="40000"/>
            </a:schemeClr>
          </a:solidFill>
        </p:spPr>
        <p:txBody>
          <a:bodyPr wrap="none" lIns="91440" tIns="45720" rIns="91440" bIns="45720">
            <a:spAutoFit/>
          </a:bodyPr>
          <a:lstStyle/>
          <a:p>
            <a:pPr algn="ctr"/>
            <a:r>
              <a:rPr lang="es-ES" sz="3200" b="1" spc="-130">
                <a:solidFill>
                  <a:srgbClr val="C00000"/>
                </a:solidFill>
                <a:latin typeface="Tahoma"/>
                <a:cs typeface="Tahoma"/>
              </a:rPr>
              <a:t>Acciones</a:t>
            </a:r>
          </a:p>
        </p:txBody>
      </p:sp>
    </p:spTree>
    <p:extLst>
      <p:ext uri="{BB962C8B-B14F-4D97-AF65-F5344CB8AC3E}">
        <p14:creationId xmlns:p14="http://schemas.microsoft.com/office/powerpoint/2010/main" val="2051333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13">
            <a:extLst>
              <a:ext uri="{FF2B5EF4-FFF2-40B4-BE49-F238E27FC236}">
                <a16:creationId xmlns:a16="http://schemas.microsoft.com/office/drawing/2014/main" id="{E0381907-ADA1-37EF-5130-6A139834DF25}"/>
              </a:ext>
            </a:extLst>
          </p:cNvPr>
          <p:cNvSpPr txBox="1">
            <a:spLocks noChangeArrowheads="1"/>
          </p:cNvSpPr>
          <p:nvPr/>
        </p:nvSpPr>
        <p:spPr bwMode="auto">
          <a:xfrm>
            <a:off x="456229" y="2900273"/>
            <a:ext cx="536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ctr" eaLnBrk="1" hangingPunct="1">
              <a:defRPr sz="4000" b="1">
                <a:latin typeface="Engravers MT" panose="02090707080505020304" pitchFamily="18" charset="0"/>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es-CO" altLang="es-CO" sz="3600">
                <a:latin typeface="Calibri" panose="020F0502020204030204" pitchFamily="34" charset="0"/>
                <a:cs typeface="Calibri" panose="020F0502020204030204" pitchFamily="34" charset="0"/>
              </a:rPr>
              <a:t>INFORMACIÓN ESTRATÉGICA​</a:t>
            </a:r>
          </a:p>
        </p:txBody>
      </p:sp>
      <p:sp>
        <p:nvSpPr>
          <p:cNvPr id="6" name="Marcador de texto 1">
            <a:extLst>
              <a:ext uri="{FF2B5EF4-FFF2-40B4-BE49-F238E27FC236}">
                <a16:creationId xmlns:a16="http://schemas.microsoft.com/office/drawing/2014/main" id="{7D17BE25-3053-B0E9-5ECE-3CDAA2E9FE58}"/>
              </a:ext>
            </a:extLst>
          </p:cNvPr>
          <p:cNvSpPr>
            <a:spLocks noGrp="1"/>
          </p:cNvSpPr>
          <p:nvPr>
            <p:ph type="body" idx="1"/>
          </p:nvPr>
        </p:nvSpPr>
        <p:spPr>
          <a:xfrm>
            <a:off x="6146795" y="1168676"/>
            <a:ext cx="5738507" cy="5328000"/>
          </a:xfrm>
        </p:spPr>
        <p:txBody>
          <a:bodyPr/>
          <a:lstStyle/>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Estrategias Y Beneficios Tributarios Para La Reactivación Económica Acuerdo 780/2020​</a:t>
            </a:r>
          </a:p>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Recaudo De Impuestos​</a:t>
            </a:r>
          </a:p>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Trámites, Puntos Y Canales De Atención​</a:t>
            </a:r>
          </a:p>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Ingreso Mínimo Garantizado – IMG​</a:t>
            </a:r>
          </a:p>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Reactivación Económica​</a:t>
            </a:r>
          </a:p>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Cupo De Endeudamiento​</a:t>
            </a:r>
          </a:p>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Presupuesto Distrital Y Disponibilidad De Recursos Para El PDD​</a:t>
            </a:r>
          </a:p>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Estado De Situación Financiera De Bogotá​</a:t>
            </a:r>
          </a:p>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Estado De Resultados De Bogotá​</a:t>
            </a:r>
          </a:p>
          <a:p>
            <a:pPr marL="685800" lvl="1" indent="-228600">
              <a:lnSpc>
                <a:spcPct val="100000"/>
              </a:lnSpc>
              <a:buFont typeface="Arial" panose="020B0604020202020204" pitchFamily="34" charset="0"/>
              <a:buChar char="•"/>
            </a:pPr>
            <a:r>
              <a:rPr lang="es-MX">
                <a:solidFill>
                  <a:schemeClr val="tx1"/>
                </a:solidFill>
                <a:latin typeface="Calibri" panose="020F0502020204030204" pitchFamily="34" charset="0"/>
                <a:cs typeface="Calibri" panose="020F0502020204030204" pitchFamily="34" charset="0"/>
              </a:rPr>
              <a:t>Proyecto De Presupuesto Anual Vigencia 2022​</a:t>
            </a:r>
          </a:p>
          <a:p>
            <a:pPr marL="685800" lvl="1" indent="-228600">
              <a:lnSpc>
                <a:spcPct val="100000"/>
              </a:lnSpc>
              <a:buFont typeface="Arial" panose="020B0604020202020204" pitchFamily="34" charset="0"/>
              <a:buChar char="•"/>
            </a:pPr>
            <a:r>
              <a:rPr lang="es-MX" err="1">
                <a:solidFill>
                  <a:schemeClr val="tx1"/>
                </a:solidFill>
                <a:latin typeface="Calibri" panose="020F0502020204030204" pitchFamily="34" charset="0"/>
                <a:cs typeface="Calibri" panose="020F0502020204030204" pitchFamily="34" charset="0"/>
              </a:rPr>
              <a:t>Bogdata</a:t>
            </a:r>
            <a:r>
              <a:rPr lang="es-MX">
                <a:solidFill>
                  <a:schemeClr val="tx1"/>
                </a:solidFill>
                <a:latin typeface="Calibri" panose="020F0502020204030204" pitchFamily="34" charset="0"/>
                <a:cs typeface="Calibri" panose="020F0502020204030204" pitchFamily="34" charset="0"/>
              </a:rPr>
              <a:t>​</a:t>
            </a:r>
          </a:p>
          <a:p>
            <a:endParaRPr lang="es-CO">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1501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4A27AA0-A52F-B71E-7635-5F008B3FD24A}"/>
              </a:ext>
            </a:extLst>
          </p:cNvPr>
          <p:cNvSpPr/>
          <p:nvPr/>
        </p:nvSpPr>
        <p:spPr>
          <a:xfrm>
            <a:off x="692527" y="1332538"/>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983873" y="2403000"/>
            <a:ext cx="10515600" cy="2052000"/>
          </a:xfrm>
        </p:spPr>
        <p:txBody>
          <a:bodyPr anchor="ctr"/>
          <a:lstStyle/>
          <a:p>
            <a:pPr algn="ctr"/>
            <a:r>
              <a:rPr lang="es-MX" sz="3600">
                <a:latin typeface="Calibri" panose="020F0502020204030204" pitchFamily="34" charset="0"/>
                <a:cs typeface="Calibri" panose="020F0502020204030204" pitchFamily="34" charset="0"/>
              </a:rPr>
              <a:t>ESTRATEGIA Y BENEFICIOS TRIBUTARIOS PARTA REACTIVACIÓN ACUERDO 780/2020 ​</a:t>
            </a:r>
            <a:endParaRPr lang="es-CO" sz="3600">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F9E20B58-9B7D-8A83-D489-A74DA3CA1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661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13">
            <a:extLst>
              <a:ext uri="{FF2B5EF4-FFF2-40B4-BE49-F238E27FC236}">
                <a16:creationId xmlns:a16="http://schemas.microsoft.com/office/drawing/2014/main" id="{E0381907-ADA1-37EF-5130-6A139834DF25}"/>
              </a:ext>
            </a:extLst>
          </p:cNvPr>
          <p:cNvSpPr txBox="1">
            <a:spLocks noChangeArrowheads="1"/>
          </p:cNvSpPr>
          <p:nvPr/>
        </p:nvSpPr>
        <p:spPr bwMode="auto">
          <a:xfrm>
            <a:off x="782795" y="2865348"/>
            <a:ext cx="5364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algn="ctr" eaLnBrk="1" hangingPunct="1">
              <a:defRPr sz="4000" b="1">
                <a:latin typeface="Engravers MT" panose="02090707080505020304" pitchFamily="18" charset="0"/>
                <a:cs typeface="Arial" panose="020B0604020202020204" pitchFamily="34" charset="0"/>
              </a:defRPr>
            </a:lvl1pPr>
            <a:lvl2pPr marL="742950" indent="-285750"/>
            <a:lvl3pPr marL="1143000" indent="-228600"/>
            <a:lvl4pPr marL="1600200" indent="-228600"/>
            <a:lvl5pPr marL="2057400" indent="-228600"/>
            <a:lvl6pPr marL="2514600" indent="-228600" fontAlgn="base">
              <a:spcBef>
                <a:spcPct val="0"/>
              </a:spcBef>
              <a:spcAft>
                <a:spcPct val="0"/>
              </a:spcAft>
            </a:lvl6pPr>
            <a:lvl7pPr marL="2971800" indent="-228600" fontAlgn="base">
              <a:spcBef>
                <a:spcPct val="0"/>
              </a:spcBef>
              <a:spcAft>
                <a:spcPct val="0"/>
              </a:spcAft>
            </a:lvl7pPr>
            <a:lvl8pPr marL="3429000" indent="-228600" fontAlgn="base">
              <a:spcBef>
                <a:spcPct val="0"/>
              </a:spcBef>
              <a:spcAft>
                <a:spcPct val="0"/>
              </a:spcAft>
            </a:lvl8pPr>
            <a:lvl9pPr marL="3886200" indent="-228600" fontAlgn="base">
              <a:spcBef>
                <a:spcPct val="0"/>
              </a:spcBef>
              <a:spcAft>
                <a:spcPct val="0"/>
              </a:spcAft>
            </a:lvl9pPr>
          </a:lstStyle>
          <a:p>
            <a:r>
              <a:rPr lang="es-CO" altLang="es-CO" sz="3600">
                <a:latin typeface="Calibri" panose="020F0502020204030204" pitchFamily="34" charset="0"/>
                <a:cs typeface="Calibri" panose="020F0502020204030204" pitchFamily="34" charset="0"/>
              </a:rPr>
              <a:t>INFORMACIÓN CORPORATIVA​</a:t>
            </a:r>
          </a:p>
        </p:txBody>
      </p:sp>
      <p:sp>
        <p:nvSpPr>
          <p:cNvPr id="6" name="Marcador de texto 1">
            <a:extLst>
              <a:ext uri="{FF2B5EF4-FFF2-40B4-BE49-F238E27FC236}">
                <a16:creationId xmlns:a16="http://schemas.microsoft.com/office/drawing/2014/main" id="{7D17BE25-3053-B0E9-5ECE-3CDAA2E9FE58}"/>
              </a:ext>
            </a:extLst>
          </p:cNvPr>
          <p:cNvSpPr>
            <a:spLocks noGrp="1"/>
          </p:cNvSpPr>
          <p:nvPr>
            <p:ph type="body" idx="1"/>
          </p:nvPr>
        </p:nvSpPr>
        <p:spPr>
          <a:xfrm>
            <a:off x="6107272" y="2298838"/>
            <a:ext cx="5738507" cy="2260323"/>
          </a:xfrm>
        </p:spPr>
        <p:txBody>
          <a:bodyPr/>
          <a:lstStyle/>
          <a:p>
            <a:pPr marL="685800" lvl="1" indent="-228600">
              <a:lnSpc>
                <a:spcPct val="100000"/>
              </a:lnSpc>
              <a:buFont typeface="Arial" panose="020B0604020202020204" pitchFamily="34" charset="0"/>
              <a:buChar char="•"/>
            </a:pPr>
            <a:r>
              <a:rPr lang="es-CO">
                <a:solidFill>
                  <a:schemeClr val="tx1"/>
                </a:solidFill>
                <a:latin typeface="Calibri" panose="020F0502020204030204" pitchFamily="34" charset="0"/>
                <a:cs typeface="Calibri" panose="020F0502020204030204" pitchFamily="34" charset="0"/>
              </a:rPr>
              <a:t>Plan De Desarrollo Distrital. </a:t>
            </a:r>
          </a:p>
          <a:p>
            <a:pPr marL="685800" lvl="1" indent="-228600">
              <a:lnSpc>
                <a:spcPct val="100000"/>
              </a:lnSpc>
              <a:buFont typeface="Arial" panose="020B0604020202020204" pitchFamily="34" charset="0"/>
              <a:buChar char="•"/>
            </a:pPr>
            <a:r>
              <a:rPr lang="es-CO">
                <a:solidFill>
                  <a:schemeClr val="tx1"/>
                </a:solidFill>
                <a:latin typeface="Calibri" panose="020F0502020204030204" pitchFamily="34" charset="0"/>
                <a:cs typeface="Calibri" panose="020F0502020204030204" pitchFamily="34" charset="0"/>
              </a:rPr>
              <a:t>Ejecución Presupuestal 2021</a:t>
            </a:r>
          </a:p>
          <a:p>
            <a:pPr marL="685800" lvl="1" indent="-228600">
              <a:lnSpc>
                <a:spcPct val="100000"/>
              </a:lnSpc>
              <a:buFont typeface="Arial" panose="020B0604020202020204" pitchFamily="34" charset="0"/>
              <a:buChar char="•"/>
            </a:pPr>
            <a:r>
              <a:rPr lang="es-CO">
                <a:solidFill>
                  <a:schemeClr val="tx1"/>
                </a:solidFill>
                <a:latin typeface="Calibri" panose="020F0502020204030204" pitchFamily="34" charset="0"/>
                <a:cs typeface="Calibri" panose="020F0502020204030204" pitchFamily="34" charset="0"/>
              </a:rPr>
              <a:t>Estado De Situación Financiera  SHD </a:t>
            </a:r>
          </a:p>
          <a:p>
            <a:pPr marL="685800" lvl="1" indent="-228600">
              <a:lnSpc>
                <a:spcPct val="100000"/>
              </a:lnSpc>
              <a:buFont typeface="Arial" panose="020B0604020202020204" pitchFamily="34" charset="0"/>
              <a:buChar char="•"/>
            </a:pPr>
            <a:r>
              <a:rPr lang="es-CO">
                <a:solidFill>
                  <a:schemeClr val="tx1"/>
                </a:solidFill>
                <a:latin typeface="Calibri" panose="020F0502020204030204" pitchFamily="34" charset="0"/>
                <a:cs typeface="Calibri" panose="020F0502020204030204" pitchFamily="34" charset="0"/>
              </a:rPr>
              <a:t>Estado De Resultados SHD</a:t>
            </a:r>
          </a:p>
          <a:p>
            <a:pPr marL="685800" lvl="1" indent="-228600">
              <a:lnSpc>
                <a:spcPct val="100000"/>
              </a:lnSpc>
              <a:buFont typeface="Arial" panose="020B0604020202020204" pitchFamily="34" charset="0"/>
              <a:buChar char="•"/>
            </a:pPr>
            <a:r>
              <a:rPr lang="es-CO">
                <a:solidFill>
                  <a:schemeClr val="tx1"/>
                </a:solidFill>
                <a:latin typeface="Calibri" panose="020F0502020204030204" pitchFamily="34" charset="0"/>
                <a:cs typeface="Calibri" panose="020F0502020204030204" pitchFamily="34" charset="0"/>
              </a:rPr>
              <a:t>Austeridad Del Gasto</a:t>
            </a:r>
          </a:p>
          <a:p>
            <a:pPr marL="685800" lvl="1" indent="-228600">
              <a:lnSpc>
                <a:spcPct val="100000"/>
              </a:lnSpc>
              <a:buFont typeface="Arial" panose="020B0604020202020204" pitchFamily="34" charset="0"/>
              <a:buChar char="•"/>
            </a:pPr>
            <a:r>
              <a:rPr lang="es-CO">
                <a:solidFill>
                  <a:schemeClr val="tx1"/>
                </a:solidFill>
                <a:latin typeface="Calibri" panose="020F0502020204030204" pitchFamily="34" charset="0"/>
                <a:cs typeface="Calibri" panose="020F0502020204030204" pitchFamily="34" charset="0"/>
              </a:rPr>
              <a:t>Índice De Desempeño Institucional</a:t>
            </a:r>
          </a:p>
          <a:p>
            <a:endParaRPr lang="es-CO">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522251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2BABEE17-4C70-4EE6-A920-C15FC9C32946}"/>
              </a:ext>
            </a:extLst>
          </p:cNvPr>
          <p:cNvSpPr txBox="1">
            <a:spLocks/>
          </p:cNvSpPr>
          <p:nvPr/>
        </p:nvSpPr>
        <p:spPr>
          <a:xfrm>
            <a:off x="0" y="310249"/>
            <a:ext cx="11155680" cy="10800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marL="12700" algn="l" eaLnBrk="1" hangingPunct="1"/>
            <a:r>
              <a:rPr lang="es-ES" sz="3200" b="1" spc="-130">
                <a:solidFill>
                  <a:srgbClr val="C00000"/>
                </a:solidFill>
                <a:latin typeface="Calibri" panose="020F0502020204030204" pitchFamily="34" charset="0"/>
                <a:ea typeface="+mn-ea"/>
                <a:cs typeface="Calibri" panose="020F0502020204030204" pitchFamily="34" charset="0"/>
              </a:rPr>
              <a:t>Estrategias Y Beneficios Tributarios Para La Reactivación Económica Acuerdo 780/2020</a:t>
            </a:r>
          </a:p>
          <a:p>
            <a:pPr marL="12700">
              <a:spcBef>
                <a:spcPts val="100"/>
              </a:spcBef>
            </a:pPr>
            <a:r>
              <a:rPr lang="es-ES" b="1" spc="-130">
                <a:solidFill>
                  <a:srgbClr val="FFC000"/>
                </a:solidFill>
                <a:latin typeface="Calibri" panose="020F0502020204030204" pitchFamily="34" charset="0"/>
                <a:ea typeface="+mn-ea"/>
                <a:cs typeface="Calibri" panose="020F0502020204030204" pitchFamily="34" charset="0"/>
              </a:rPr>
              <a:t>Incentivos De Formalización</a:t>
            </a:r>
            <a:endParaRPr lang="es-CO" b="1" spc="-130">
              <a:solidFill>
                <a:srgbClr val="FFC000"/>
              </a:solidFill>
              <a:latin typeface="Calibri" panose="020F0502020204030204" pitchFamily="34" charset="0"/>
              <a:ea typeface="+mn-ea"/>
              <a:cs typeface="Calibri" panose="020F0502020204030204" pitchFamily="34" charset="0"/>
            </a:endParaRPr>
          </a:p>
          <a:p>
            <a:pPr algn="r"/>
            <a:endParaRPr lang="es-419" sz="1400">
              <a:solidFill>
                <a:srgbClr val="C00000"/>
              </a:solidFill>
              <a:latin typeface="+mn-lt"/>
              <a:ea typeface="+mn-ea"/>
              <a:cs typeface="+mn-cs"/>
            </a:endParaRPr>
          </a:p>
        </p:txBody>
      </p:sp>
      <p:sp>
        <p:nvSpPr>
          <p:cNvPr id="8" name="CuadroTexto 7">
            <a:extLst>
              <a:ext uri="{FF2B5EF4-FFF2-40B4-BE49-F238E27FC236}">
                <a16:creationId xmlns:a16="http://schemas.microsoft.com/office/drawing/2014/main" id="{39FB8ACB-1C9F-4AC4-9C1B-AFF2E5EEF338}"/>
              </a:ext>
            </a:extLst>
          </p:cNvPr>
          <p:cNvSpPr txBox="1"/>
          <p:nvPr/>
        </p:nvSpPr>
        <p:spPr>
          <a:xfrm>
            <a:off x="327379" y="5640734"/>
            <a:ext cx="4605865" cy="400110"/>
          </a:xfrm>
          <a:prstGeom prst="rect">
            <a:avLst/>
          </a:prstGeom>
          <a:noFill/>
        </p:spPr>
        <p:txBody>
          <a:bodyPr wrap="square">
            <a:spAutoFit/>
          </a:bodyPr>
          <a:lstStyle>
            <a:defPPr>
              <a:defRPr lang="es-CO"/>
            </a:defPPr>
            <a:lvl1pPr algn="just">
              <a:defRPr sz="1000" b="1">
                <a:solidFill>
                  <a:srgbClr val="000000"/>
                </a:solidFill>
                <a:latin typeface="Roboto" panose="02000000000000000000" pitchFamily="2"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s-CO" b="0"/>
              <a:t>Fuente: Subdirección de Planeación e Inteligencia Tributaria – DIB </a:t>
            </a:r>
            <a:r>
              <a:rPr lang="es-ES" b="0"/>
              <a:t>corte 15/06/2022.</a:t>
            </a:r>
            <a:endParaRPr lang="es-CO" b="0"/>
          </a:p>
        </p:txBody>
      </p:sp>
      <p:graphicFrame>
        <p:nvGraphicFramePr>
          <p:cNvPr id="3" name="Tabla 2">
            <a:extLst>
              <a:ext uri="{FF2B5EF4-FFF2-40B4-BE49-F238E27FC236}">
                <a16:creationId xmlns:a16="http://schemas.microsoft.com/office/drawing/2014/main" id="{88780797-E34C-9129-819E-177CC60DDFD4}"/>
              </a:ext>
            </a:extLst>
          </p:cNvPr>
          <p:cNvGraphicFramePr>
            <a:graphicFrameLocks noGrp="1"/>
          </p:cNvGraphicFramePr>
          <p:nvPr>
            <p:extLst>
              <p:ext uri="{D42A27DB-BD31-4B8C-83A1-F6EECF244321}">
                <p14:modId xmlns:p14="http://schemas.microsoft.com/office/powerpoint/2010/main" val="2336436538"/>
              </p:ext>
            </p:extLst>
          </p:nvPr>
        </p:nvGraphicFramePr>
        <p:xfrm>
          <a:off x="598310" y="3228409"/>
          <a:ext cx="4064000" cy="381000"/>
        </p:xfrm>
        <a:graphic>
          <a:graphicData uri="http://schemas.openxmlformats.org/drawingml/2006/table">
            <a:tbl>
              <a:tblPr>
                <a:tableStyleId>{306799F8-075E-4A3A-A7F6-7FBC6576F1A4}</a:tableStyleId>
              </a:tblPr>
              <a:tblGrid>
                <a:gridCol w="3302595">
                  <a:extLst>
                    <a:ext uri="{9D8B030D-6E8A-4147-A177-3AD203B41FA5}">
                      <a16:colId xmlns:a16="http://schemas.microsoft.com/office/drawing/2014/main" val="1712753835"/>
                    </a:ext>
                  </a:extLst>
                </a:gridCol>
                <a:gridCol w="761405">
                  <a:extLst>
                    <a:ext uri="{9D8B030D-6E8A-4147-A177-3AD203B41FA5}">
                      <a16:colId xmlns:a16="http://schemas.microsoft.com/office/drawing/2014/main" val="1235077551"/>
                    </a:ext>
                  </a:extLst>
                </a:gridCol>
              </a:tblGrid>
              <a:tr h="190500">
                <a:tc>
                  <a:txBody>
                    <a:bodyPr/>
                    <a:lstStyle/>
                    <a:p>
                      <a:pPr algn="ctr" fontAlgn="b"/>
                      <a:r>
                        <a:rPr lang="es-CO" sz="1100" u="none" strike="noStrike">
                          <a:effectLst/>
                        </a:rPr>
                        <a:t>Unidades  productivas formalizadas</a:t>
                      </a:r>
                      <a:endParaRPr lang="es-CO" sz="1100" b="1" i="0" u="none" strike="noStrike">
                        <a:solidFill>
                          <a:srgbClr val="FFFFFF"/>
                        </a:solidFill>
                        <a:effectLst/>
                        <a:latin typeface="Calibri" panose="020F0502020204030204" pitchFamily="34" charset="0"/>
                      </a:endParaRPr>
                    </a:p>
                  </a:txBody>
                  <a:tcPr marL="9525" marR="9525" marT="9525" marB="0" anchor="b"/>
                </a:tc>
                <a:tc>
                  <a:txBody>
                    <a:bodyPr/>
                    <a:lstStyle/>
                    <a:p>
                      <a:pPr algn="r" fontAlgn="b"/>
                      <a:r>
                        <a:rPr lang="es-CO" sz="1100" u="none" strike="noStrike">
                          <a:effectLst/>
                        </a:rPr>
                        <a:t>9.650</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51665969"/>
                  </a:ext>
                </a:extLst>
              </a:tr>
              <a:tr h="190500">
                <a:tc>
                  <a:txBody>
                    <a:bodyPr/>
                    <a:lstStyle/>
                    <a:p>
                      <a:pPr algn="ctr" fontAlgn="b"/>
                      <a:r>
                        <a:rPr lang="es-CO" sz="1100" u="none" strike="noStrike">
                          <a:effectLst/>
                        </a:rPr>
                        <a:t>Visitas unidades productivas</a:t>
                      </a:r>
                      <a:endParaRPr lang="es-CO" sz="1100" b="1" i="0" u="none" strike="noStrike">
                        <a:solidFill>
                          <a:srgbClr val="FFFFFF"/>
                        </a:solidFill>
                        <a:effectLst/>
                        <a:latin typeface="Calibri" panose="020F0502020204030204" pitchFamily="34" charset="0"/>
                      </a:endParaRPr>
                    </a:p>
                  </a:txBody>
                  <a:tcPr marL="9525" marR="9525" marT="9525" marB="0" anchor="b"/>
                </a:tc>
                <a:tc>
                  <a:txBody>
                    <a:bodyPr/>
                    <a:lstStyle/>
                    <a:p>
                      <a:pPr algn="r" fontAlgn="b"/>
                      <a:r>
                        <a:rPr lang="es-CO" sz="1100" u="none" strike="noStrike">
                          <a:effectLst/>
                        </a:rPr>
                        <a:t>36.753</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58565990"/>
                  </a:ext>
                </a:extLst>
              </a:tr>
            </a:tbl>
          </a:graphicData>
        </a:graphic>
      </p:graphicFrame>
      <p:sp>
        <p:nvSpPr>
          <p:cNvPr id="11" name="CuadroTexto 10">
            <a:extLst>
              <a:ext uri="{FF2B5EF4-FFF2-40B4-BE49-F238E27FC236}">
                <a16:creationId xmlns:a16="http://schemas.microsoft.com/office/drawing/2014/main" id="{5645C12D-691F-1A5F-30CE-94E0B4AB92E3}"/>
              </a:ext>
            </a:extLst>
          </p:cNvPr>
          <p:cNvSpPr txBox="1"/>
          <p:nvPr/>
        </p:nvSpPr>
        <p:spPr>
          <a:xfrm>
            <a:off x="399949" y="1441217"/>
            <a:ext cx="11288888" cy="1569660"/>
          </a:xfrm>
          <a:prstGeom prst="rect">
            <a:avLst/>
          </a:prstGeom>
          <a:noFill/>
        </p:spPr>
        <p:txBody>
          <a:bodyPr wrap="square">
            <a:spAutoFit/>
          </a:bodyPr>
          <a:lstStyle>
            <a:defPPr>
              <a:defRPr lang="es-CO"/>
            </a:defPPr>
            <a:lvl1pPr algn="just">
              <a:defRPr>
                <a:solidFill>
                  <a:srgbClr val="000000"/>
                </a:solidFill>
                <a:latin typeface="Roboto" panose="02000000000000000000" pitchFamily="2" charset="0"/>
              </a:defRPr>
            </a:lvl1pPr>
          </a:lstStyle>
          <a:p>
            <a:pPr marL="285750" indent="-285750" algn="l">
              <a:buFont typeface="Arial" panose="020B0604020202020204" pitchFamily="34" charset="0"/>
              <a:buChar char="•"/>
            </a:pPr>
            <a:r>
              <a:rPr lang="es-CO" sz="1600">
                <a:solidFill>
                  <a:schemeClr val="tx1">
                    <a:lumMod val="65000"/>
                    <a:lumOff val="35000"/>
                  </a:schemeClr>
                </a:solidFill>
                <a:latin typeface="Calibri" panose="020F0502020204030204" pitchFamily="34" charset="0"/>
                <a:cs typeface="Calibri" panose="020F0502020204030204" pitchFamily="34" charset="0"/>
              </a:rPr>
              <a:t>En el periodo entre el 01 de enero y el 15 de junio de 2022, con la estrategia conjunta entre la Secretaría de Desarrollo Económico y la Secretaria Distrital de Hacienda se ha realizado 36.753 visitas a unidades productivas en diferentes localidades de la ciudad. </a:t>
            </a:r>
          </a:p>
          <a:p>
            <a:pPr marL="285750" indent="-285750" algn="l">
              <a:buFont typeface="Arial" panose="020B0604020202020204" pitchFamily="34" charset="0"/>
              <a:buChar char="•"/>
            </a:pPr>
            <a:endParaRPr lang="es-CO" sz="1600">
              <a:solidFill>
                <a:schemeClr val="tx1">
                  <a:lumMod val="65000"/>
                  <a:lumOff val="35000"/>
                </a:schemeClr>
              </a:solidFill>
              <a:latin typeface="Calibri" panose="020F0502020204030204" pitchFamily="34" charset="0"/>
              <a:cs typeface="Calibri" panose="020F0502020204030204" pitchFamily="34" charset="0"/>
            </a:endParaRPr>
          </a:p>
          <a:p>
            <a:pPr marL="285750" indent="-285750" algn="l">
              <a:buFont typeface="Arial" panose="020B0604020202020204" pitchFamily="34" charset="0"/>
              <a:buChar char="•"/>
            </a:pPr>
            <a:r>
              <a:rPr lang="es-CO" sz="1600">
                <a:solidFill>
                  <a:schemeClr val="tx1">
                    <a:lumMod val="65000"/>
                    <a:lumOff val="35000"/>
                  </a:schemeClr>
                </a:solidFill>
                <a:latin typeface="Calibri" panose="020F0502020204030204" pitchFamily="34" charset="0"/>
                <a:cs typeface="Calibri" panose="020F0502020204030204" pitchFamily="34" charset="0"/>
              </a:rPr>
              <a:t>De acuerdo con la gestión realizada con visitas y demás acciones encaminadas a la formalización empresarial, se han formalizado 9.650 unidades productivas, de la cuales 3.127 fueron a través del régimen simple de tributación SIMPLE y 6.523  por medio de la inscripción en el registro de información tributario RIT. </a:t>
            </a:r>
          </a:p>
        </p:txBody>
      </p:sp>
      <p:graphicFrame>
        <p:nvGraphicFramePr>
          <p:cNvPr id="12" name="Gráfico 11">
            <a:extLst>
              <a:ext uri="{FF2B5EF4-FFF2-40B4-BE49-F238E27FC236}">
                <a16:creationId xmlns:a16="http://schemas.microsoft.com/office/drawing/2014/main" id="{BFF8B26C-FBD2-BEAE-ECDA-1D9CBA907A8D}"/>
              </a:ext>
            </a:extLst>
          </p:cNvPr>
          <p:cNvGraphicFramePr>
            <a:graphicFrameLocks/>
          </p:cNvGraphicFramePr>
          <p:nvPr>
            <p:extLst>
              <p:ext uri="{D42A27DB-BD31-4B8C-83A1-F6EECF244321}">
                <p14:modId xmlns:p14="http://schemas.microsoft.com/office/powerpoint/2010/main" val="3002151032"/>
              </p:ext>
            </p:extLst>
          </p:nvPr>
        </p:nvGraphicFramePr>
        <p:xfrm>
          <a:off x="5020733" y="3342513"/>
          <a:ext cx="7112000" cy="28563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Gráfico 12">
            <a:extLst>
              <a:ext uri="{FF2B5EF4-FFF2-40B4-BE49-F238E27FC236}">
                <a16:creationId xmlns:a16="http://schemas.microsoft.com/office/drawing/2014/main" id="{B057C366-C9F9-76AD-868B-3D63D0F4DC9F}"/>
              </a:ext>
            </a:extLst>
          </p:cNvPr>
          <p:cNvGraphicFramePr>
            <a:graphicFrameLocks/>
          </p:cNvGraphicFramePr>
          <p:nvPr>
            <p:extLst>
              <p:ext uri="{D42A27DB-BD31-4B8C-83A1-F6EECF244321}">
                <p14:modId xmlns:p14="http://schemas.microsoft.com/office/powerpoint/2010/main" val="4088104831"/>
              </p:ext>
            </p:extLst>
          </p:nvPr>
        </p:nvGraphicFramePr>
        <p:xfrm>
          <a:off x="956733" y="3609409"/>
          <a:ext cx="3347155" cy="2031325"/>
        </p:xfrm>
        <a:graphic>
          <a:graphicData uri="http://schemas.openxmlformats.org/drawingml/2006/chart">
            <c:chart xmlns:c="http://schemas.openxmlformats.org/drawingml/2006/chart" xmlns:r="http://schemas.openxmlformats.org/officeDocument/2006/relationships" r:id="rId3"/>
          </a:graphicData>
        </a:graphic>
      </p:graphicFrame>
      <p:sp>
        <p:nvSpPr>
          <p:cNvPr id="15" name="CuadroTexto 14">
            <a:extLst>
              <a:ext uri="{FF2B5EF4-FFF2-40B4-BE49-F238E27FC236}">
                <a16:creationId xmlns:a16="http://schemas.microsoft.com/office/drawing/2014/main" id="{1CBA1626-80D0-2E30-3931-0C9F8518B655}"/>
              </a:ext>
            </a:extLst>
          </p:cNvPr>
          <p:cNvSpPr txBox="1"/>
          <p:nvPr/>
        </p:nvSpPr>
        <p:spPr>
          <a:xfrm>
            <a:off x="6395860" y="6339762"/>
            <a:ext cx="6096000" cy="246221"/>
          </a:xfrm>
          <a:prstGeom prst="rect">
            <a:avLst/>
          </a:prstGeom>
          <a:noFill/>
        </p:spPr>
        <p:txBody>
          <a:bodyPr wrap="square">
            <a:spAutoFit/>
          </a:bodyPr>
          <a:lstStyle>
            <a:defPPr>
              <a:defRPr lang="es-CO"/>
            </a:defPPr>
            <a:lvl1pPr algn="just">
              <a:defRPr sz="1000" b="0">
                <a:solidFill>
                  <a:srgbClr val="000000"/>
                </a:solidFill>
                <a:latin typeface="Roboto" panose="02000000000000000000" pitchFamily="2" charset="0"/>
              </a:defRPr>
            </a:lvl1pPr>
          </a:lstStyle>
          <a:p>
            <a:r>
              <a:rPr lang="es-ES"/>
              <a:t>*Solo se territorializan las unidades formalizadas a través de RIT </a:t>
            </a:r>
            <a:endParaRPr lang="es-CO"/>
          </a:p>
        </p:txBody>
      </p:sp>
    </p:spTree>
    <p:extLst>
      <p:ext uri="{BB962C8B-B14F-4D97-AF65-F5344CB8AC3E}">
        <p14:creationId xmlns:p14="http://schemas.microsoft.com/office/powerpoint/2010/main" val="17628444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4A27AA0-A52F-B71E-7635-5F008B3FD24A}"/>
              </a:ext>
            </a:extLst>
          </p:cNvPr>
          <p:cNvSpPr/>
          <p:nvPr/>
        </p:nvSpPr>
        <p:spPr>
          <a:xfrm>
            <a:off x="692527" y="1332538"/>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p:txBody>
          <a:bodyPr anchor="ctr"/>
          <a:lstStyle/>
          <a:p>
            <a:pPr algn="ctr"/>
            <a:r>
              <a:rPr lang="es-MX" sz="3600">
                <a:latin typeface="Calibri" panose="020F0502020204030204" pitchFamily="34" charset="0"/>
                <a:cs typeface="Calibri" panose="020F0502020204030204" pitchFamily="34" charset="0"/>
              </a:rPr>
              <a:t>RECAUDO DE IMPUESTOS</a:t>
            </a:r>
            <a:endParaRPr lang="es-CO" sz="3600">
              <a:latin typeface="Calibri" panose="020F0502020204030204" pitchFamily="34" charset="0"/>
              <a:cs typeface="Calibri" panose="020F0502020204030204" pitchFamily="34" charset="0"/>
            </a:endParaRPr>
          </a:p>
        </p:txBody>
      </p:sp>
      <p:pic>
        <p:nvPicPr>
          <p:cNvPr id="5" name="Picture 2">
            <a:extLst>
              <a:ext uri="{FF2B5EF4-FFF2-40B4-BE49-F238E27FC236}">
                <a16:creationId xmlns:a16="http://schemas.microsoft.com/office/drawing/2014/main" id="{F9E20B58-9B7D-8A83-D489-A74DA3CA18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3415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ítulo 1">
            <a:extLst>
              <a:ext uri="{FF2B5EF4-FFF2-40B4-BE49-F238E27FC236}">
                <a16:creationId xmlns:a16="http://schemas.microsoft.com/office/drawing/2014/main" id="{579B49F3-C9DC-4127-AA77-3DCFFA4AC909}"/>
              </a:ext>
            </a:extLst>
          </p:cNvPr>
          <p:cNvSpPr txBox="1">
            <a:spLocks/>
          </p:cNvSpPr>
          <p:nvPr/>
        </p:nvSpPr>
        <p:spPr>
          <a:xfrm>
            <a:off x="205815" y="473458"/>
            <a:ext cx="11071785"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marL="12700" algn="l">
              <a:spcBef>
                <a:spcPts val="100"/>
              </a:spcBef>
            </a:pPr>
            <a:r>
              <a:rPr lang="es-ES" sz="3600" b="1" spc="-130">
                <a:solidFill>
                  <a:srgbClr val="C00000"/>
                </a:solidFill>
                <a:latin typeface="Calibri" panose="020F0502020204030204" pitchFamily="34" charset="0"/>
                <a:ea typeface="+mn-ea"/>
                <a:cs typeface="Calibri" panose="020F0502020204030204" pitchFamily="34" charset="0"/>
              </a:rPr>
              <a:t>Recaudo De Impuestos</a:t>
            </a:r>
          </a:p>
          <a:p>
            <a:pPr marL="12700" algn="l">
              <a:spcBef>
                <a:spcPts val="100"/>
              </a:spcBef>
            </a:pPr>
            <a:r>
              <a:rPr lang="es-ES" b="1" spc="-130">
                <a:solidFill>
                  <a:srgbClr val="C00000"/>
                </a:solidFill>
                <a:latin typeface="Tahoma"/>
                <a:ea typeface="+mn-ea"/>
                <a:cs typeface="Tahoma"/>
              </a:rPr>
              <a:t> </a:t>
            </a:r>
            <a:r>
              <a:rPr lang="es-MX" sz="1600" b="1" spc="-130">
                <a:solidFill>
                  <a:srgbClr val="C00000"/>
                </a:solidFill>
                <a:latin typeface="Calibri" panose="020F0502020204030204" pitchFamily="34" charset="0"/>
                <a:ea typeface="+mn-ea"/>
                <a:cs typeface="Calibri" panose="020F0502020204030204" pitchFamily="34" charset="0"/>
              </a:rPr>
              <a:t>Al 30 de junio de 2022</a:t>
            </a:r>
          </a:p>
          <a:p>
            <a:pPr marL="12700" algn="l">
              <a:spcBef>
                <a:spcPts val="100"/>
              </a:spcBef>
            </a:pPr>
            <a:endParaRPr lang="es-CO" sz="1600" b="1" spc="-130">
              <a:solidFill>
                <a:srgbClr val="C00000"/>
              </a:solidFill>
              <a:latin typeface="Calibri" panose="020F0502020204030204" pitchFamily="34" charset="0"/>
              <a:ea typeface="+mn-ea"/>
              <a:cs typeface="Calibri" panose="020F0502020204030204" pitchFamily="34" charset="0"/>
            </a:endParaRPr>
          </a:p>
          <a:p>
            <a:pPr algn="r"/>
            <a:endParaRPr lang="es-419" sz="1400">
              <a:solidFill>
                <a:srgbClr val="C00000"/>
              </a:solidFill>
              <a:latin typeface="+mn-lt"/>
              <a:ea typeface="+mn-ea"/>
              <a:cs typeface="+mn-cs"/>
            </a:endParaRPr>
          </a:p>
        </p:txBody>
      </p:sp>
      <p:sp>
        <p:nvSpPr>
          <p:cNvPr id="14" name="Google Shape;158;p6">
            <a:extLst>
              <a:ext uri="{FF2B5EF4-FFF2-40B4-BE49-F238E27FC236}">
                <a16:creationId xmlns:a16="http://schemas.microsoft.com/office/drawing/2014/main" id="{A13BBC46-BC97-1A72-11F2-A6BB440575A6}"/>
              </a:ext>
            </a:extLst>
          </p:cNvPr>
          <p:cNvSpPr txBox="1">
            <a:spLocks/>
          </p:cNvSpPr>
          <p:nvPr/>
        </p:nvSpPr>
        <p:spPr bwMode="auto">
          <a:xfrm>
            <a:off x="2313136" y="1555865"/>
            <a:ext cx="3138526" cy="4430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228600" indent="-228600" algn="l" rtl="0" fontAlgn="base">
              <a:lnSpc>
                <a:spcPct val="90000"/>
              </a:lnSpc>
              <a:spcBef>
                <a:spcPts val="1000"/>
              </a:spcBef>
              <a:spcAft>
                <a:spcPct val="0"/>
              </a:spcAft>
              <a:buFont typeface="Arial" panose="020B0604020202020204" pitchFamily="34" charset="0"/>
              <a:buChar char="•"/>
              <a:defRPr sz="2800" b="0" i="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lnSpc>
                <a:spcPct val="100000"/>
              </a:lnSpc>
              <a:spcBef>
                <a:spcPts val="0"/>
              </a:spcBef>
            </a:pPr>
            <a:r>
              <a:rPr lang="es-MX" sz="2000">
                <a:solidFill>
                  <a:schemeClr val="tx2">
                    <a:lumMod val="50000"/>
                  </a:schemeClr>
                </a:solidFill>
              </a:rPr>
              <a:t>Predial </a:t>
            </a:r>
            <a:br>
              <a:rPr lang="es-MX" sz="2000" b="1"/>
            </a:br>
            <a:r>
              <a:rPr lang="es-MX" sz="2000" b="1">
                <a:solidFill>
                  <a:schemeClr val="tx2">
                    <a:lumMod val="50000"/>
                  </a:schemeClr>
                </a:solidFill>
              </a:rPr>
              <a:t>$3,18 billones</a:t>
            </a:r>
          </a:p>
          <a:p>
            <a:pPr marL="0" indent="0" eaLnBrk="1" hangingPunct="1">
              <a:lnSpc>
                <a:spcPct val="100000"/>
              </a:lnSpc>
              <a:spcBef>
                <a:spcPts val="0"/>
              </a:spcBef>
            </a:pPr>
            <a:br>
              <a:rPr lang="es-MX" sz="2000" b="1"/>
            </a:br>
            <a:r>
              <a:rPr lang="es-MX" sz="2000">
                <a:solidFill>
                  <a:schemeClr val="tx2">
                    <a:lumMod val="50000"/>
                  </a:schemeClr>
                </a:solidFill>
              </a:rPr>
              <a:t>Vehículos </a:t>
            </a:r>
            <a:br>
              <a:rPr lang="es-MX" sz="2000" b="1"/>
            </a:br>
            <a:r>
              <a:rPr lang="es-MX" sz="2000" b="1">
                <a:solidFill>
                  <a:schemeClr val="tx2">
                    <a:lumMod val="50000"/>
                  </a:schemeClr>
                </a:solidFill>
              </a:rPr>
              <a:t>$459.000 millones </a:t>
            </a:r>
          </a:p>
          <a:p>
            <a:pPr marL="0" indent="0" eaLnBrk="1" hangingPunct="1">
              <a:lnSpc>
                <a:spcPct val="100000"/>
              </a:lnSpc>
              <a:spcBef>
                <a:spcPts val="0"/>
              </a:spcBef>
            </a:pPr>
            <a:br>
              <a:rPr lang="es-MX" sz="2000" b="1"/>
            </a:br>
            <a:r>
              <a:rPr lang="es-MX" sz="2000">
                <a:solidFill>
                  <a:schemeClr val="tx2">
                    <a:lumMod val="50000"/>
                  </a:schemeClr>
                </a:solidFill>
              </a:rPr>
              <a:t>ICA</a:t>
            </a:r>
            <a:r>
              <a:rPr lang="es-MX" sz="2000" b="1">
                <a:solidFill>
                  <a:schemeClr val="tx2">
                    <a:lumMod val="50000"/>
                  </a:schemeClr>
                </a:solidFill>
              </a:rPr>
              <a:t> </a:t>
            </a:r>
            <a:br>
              <a:rPr lang="es-MX" sz="2000" b="1"/>
            </a:br>
            <a:r>
              <a:rPr lang="es-MX" sz="2000" b="1">
                <a:solidFill>
                  <a:schemeClr val="tx2">
                    <a:lumMod val="50000"/>
                  </a:schemeClr>
                </a:solidFill>
              </a:rPr>
              <a:t>$2,4 billones</a:t>
            </a:r>
            <a:r>
              <a:rPr lang="es-MX" sz="2000">
                <a:solidFill>
                  <a:schemeClr val="tx2">
                    <a:lumMod val="50000"/>
                  </a:schemeClr>
                </a:solidFill>
              </a:rPr>
              <a:t> </a:t>
            </a:r>
            <a:endParaRPr lang="es-MX" sz="2000" b="1">
              <a:solidFill>
                <a:schemeClr val="tx2">
                  <a:lumMod val="50000"/>
                </a:schemeClr>
              </a:solidFill>
            </a:endParaRPr>
          </a:p>
          <a:p>
            <a:pPr marL="0" indent="0" eaLnBrk="1" hangingPunct="1">
              <a:lnSpc>
                <a:spcPct val="100000"/>
              </a:lnSpc>
              <a:spcBef>
                <a:spcPts val="0"/>
              </a:spcBef>
            </a:pPr>
            <a:br>
              <a:rPr lang="es-MX" sz="2000" b="1"/>
            </a:br>
            <a:r>
              <a:rPr lang="es-MX" sz="2000">
                <a:solidFill>
                  <a:schemeClr val="tx2">
                    <a:lumMod val="50000"/>
                  </a:schemeClr>
                </a:solidFill>
              </a:rPr>
              <a:t>Sobretasa a la Gasolina </a:t>
            </a:r>
            <a:br>
              <a:rPr lang="es-MX" sz="2000" b="1"/>
            </a:br>
            <a:r>
              <a:rPr lang="es-MX" sz="2000" b="1">
                <a:solidFill>
                  <a:schemeClr val="tx2">
                    <a:lumMod val="50000"/>
                  </a:schemeClr>
                </a:solidFill>
              </a:rPr>
              <a:t>$198.000 millones </a:t>
            </a:r>
          </a:p>
          <a:p>
            <a:pPr marL="0" indent="0" eaLnBrk="1" hangingPunct="1">
              <a:lnSpc>
                <a:spcPct val="100000"/>
              </a:lnSpc>
              <a:spcBef>
                <a:spcPts val="0"/>
              </a:spcBef>
            </a:pPr>
            <a:br>
              <a:rPr lang="es-MX" sz="2000" b="1"/>
            </a:br>
            <a:r>
              <a:rPr lang="es-MX" sz="2000">
                <a:solidFill>
                  <a:schemeClr val="tx2">
                    <a:lumMod val="50000"/>
                  </a:schemeClr>
                </a:solidFill>
              </a:rPr>
              <a:t>Delineación Urbana </a:t>
            </a:r>
            <a:br>
              <a:rPr lang="es-MX" sz="2000" b="1"/>
            </a:br>
            <a:r>
              <a:rPr lang="es-MX" sz="2000" b="1">
                <a:solidFill>
                  <a:schemeClr val="tx2">
                    <a:lumMod val="50000"/>
                  </a:schemeClr>
                </a:solidFill>
              </a:rPr>
              <a:t>$66.000 millones</a:t>
            </a:r>
            <a:r>
              <a:rPr lang="es-MX" sz="2000">
                <a:solidFill>
                  <a:schemeClr val="tx2">
                    <a:lumMod val="50000"/>
                  </a:schemeClr>
                </a:solidFill>
              </a:rPr>
              <a:t> </a:t>
            </a:r>
            <a:endParaRPr lang="es-MX" sz="2000" b="1">
              <a:solidFill>
                <a:schemeClr val="tx2">
                  <a:lumMod val="50000"/>
                </a:schemeClr>
              </a:solidFill>
            </a:endParaRPr>
          </a:p>
        </p:txBody>
      </p:sp>
      <p:sp>
        <p:nvSpPr>
          <p:cNvPr id="15" name="CuadroTexto 14">
            <a:extLst>
              <a:ext uri="{FF2B5EF4-FFF2-40B4-BE49-F238E27FC236}">
                <a16:creationId xmlns:a16="http://schemas.microsoft.com/office/drawing/2014/main" id="{5512A016-3CD7-E965-1B91-D7F7EFF027FD}"/>
              </a:ext>
            </a:extLst>
          </p:cNvPr>
          <p:cNvSpPr txBox="1"/>
          <p:nvPr/>
        </p:nvSpPr>
        <p:spPr>
          <a:xfrm>
            <a:off x="5536990" y="1004738"/>
            <a:ext cx="3375530" cy="400110"/>
          </a:xfrm>
          <a:prstGeom prst="rect">
            <a:avLst/>
          </a:prstGeom>
          <a:noFill/>
        </p:spPr>
        <p:txBody>
          <a:bodyPr wrap="square" lIns="91440" tIns="45720" rIns="91440" bIns="45720" rtlCol="0" anchor="t">
            <a:spAutoFit/>
          </a:bodyPr>
          <a:lstStyle/>
          <a:p>
            <a:r>
              <a:rPr lang="es-US" sz="2000" b="1">
                <a:solidFill>
                  <a:srgbClr val="00B0F0"/>
                </a:solidFill>
              </a:rPr>
              <a:t>Crecimiento frente a 2021</a:t>
            </a:r>
            <a:endParaRPr lang="es-CO" sz="2000" b="1">
              <a:solidFill>
                <a:srgbClr val="00B0F0"/>
              </a:solidFill>
            </a:endParaRPr>
          </a:p>
        </p:txBody>
      </p:sp>
      <p:sp>
        <p:nvSpPr>
          <p:cNvPr id="16" name="CuadroTexto 15">
            <a:extLst>
              <a:ext uri="{FF2B5EF4-FFF2-40B4-BE49-F238E27FC236}">
                <a16:creationId xmlns:a16="http://schemas.microsoft.com/office/drawing/2014/main" id="{CADE6213-5F09-001D-5B7F-996A11759BA9}"/>
              </a:ext>
            </a:extLst>
          </p:cNvPr>
          <p:cNvSpPr txBox="1"/>
          <p:nvPr/>
        </p:nvSpPr>
        <p:spPr>
          <a:xfrm>
            <a:off x="2313136" y="961605"/>
            <a:ext cx="1939955" cy="400110"/>
          </a:xfrm>
          <a:prstGeom prst="rect">
            <a:avLst/>
          </a:prstGeom>
          <a:noFill/>
        </p:spPr>
        <p:txBody>
          <a:bodyPr wrap="square" rtlCol="0">
            <a:spAutoFit/>
          </a:bodyPr>
          <a:lstStyle/>
          <a:p>
            <a:r>
              <a:rPr lang="es-US" sz="2000" b="1">
                <a:solidFill>
                  <a:srgbClr val="00B0F0"/>
                </a:solidFill>
              </a:rPr>
              <a:t>Impuesto </a:t>
            </a:r>
            <a:endParaRPr lang="es-CO" sz="2000" b="1">
              <a:solidFill>
                <a:srgbClr val="00B0F0"/>
              </a:solidFill>
            </a:endParaRPr>
          </a:p>
        </p:txBody>
      </p:sp>
      <p:sp>
        <p:nvSpPr>
          <p:cNvPr id="17" name="CuadroTexto 16">
            <a:extLst>
              <a:ext uri="{FF2B5EF4-FFF2-40B4-BE49-F238E27FC236}">
                <a16:creationId xmlns:a16="http://schemas.microsoft.com/office/drawing/2014/main" id="{EF6BFBD7-72AA-A4F1-75F8-89A91379FF79}"/>
              </a:ext>
            </a:extLst>
          </p:cNvPr>
          <p:cNvSpPr txBox="1"/>
          <p:nvPr/>
        </p:nvSpPr>
        <p:spPr>
          <a:xfrm>
            <a:off x="9092887" y="999141"/>
            <a:ext cx="3215944" cy="400110"/>
          </a:xfrm>
          <a:prstGeom prst="rect">
            <a:avLst/>
          </a:prstGeom>
          <a:noFill/>
        </p:spPr>
        <p:txBody>
          <a:bodyPr wrap="none" lIns="91440" tIns="45720" rIns="91440" bIns="45720" rtlCol="0" anchor="t">
            <a:spAutoFit/>
          </a:bodyPr>
          <a:lstStyle/>
          <a:p>
            <a:pPr algn="ctr"/>
            <a:r>
              <a:rPr lang="es-US" sz="2000" b="1">
                <a:solidFill>
                  <a:srgbClr val="00B0F0"/>
                </a:solidFill>
              </a:rPr>
              <a:t>Cumplimiento de la meta</a:t>
            </a:r>
            <a:endParaRPr lang="es-CO" sz="2000" b="1">
              <a:solidFill>
                <a:srgbClr val="00B0F0"/>
              </a:solidFill>
            </a:endParaRPr>
          </a:p>
        </p:txBody>
      </p:sp>
      <p:sp>
        <p:nvSpPr>
          <p:cNvPr id="18" name="CuadroTexto 17">
            <a:extLst>
              <a:ext uri="{FF2B5EF4-FFF2-40B4-BE49-F238E27FC236}">
                <a16:creationId xmlns:a16="http://schemas.microsoft.com/office/drawing/2014/main" id="{549BFF8F-8F19-FF8D-4C14-B365FAAF58DA}"/>
              </a:ext>
            </a:extLst>
          </p:cNvPr>
          <p:cNvSpPr txBox="1"/>
          <p:nvPr/>
        </p:nvSpPr>
        <p:spPr>
          <a:xfrm>
            <a:off x="9732914" y="1573507"/>
            <a:ext cx="1754734"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79%</a:t>
            </a:r>
            <a:endParaRPr lang="es-CO" sz="2400">
              <a:solidFill>
                <a:schemeClr val="tx2">
                  <a:lumMod val="50000"/>
                </a:schemeClr>
              </a:solidFill>
            </a:endParaRPr>
          </a:p>
        </p:txBody>
      </p:sp>
      <p:sp>
        <p:nvSpPr>
          <p:cNvPr id="19" name="CuadroTexto 18">
            <a:extLst>
              <a:ext uri="{FF2B5EF4-FFF2-40B4-BE49-F238E27FC236}">
                <a16:creationId xmlns:a16="http://schemas.microsoft.com/office/drawing/2014/main" id="{E2EE2B62-602F-C37B-786F-2FBDAB8F71B9}"/>
              </a:ext>
            </a:extLst>
          </p:cNvPr>
          <p:cNvSpPr txBox="1"/>
          <p:nvPr/>
        </p:nvSpPr>
        <p:spPr>
          <a:xfrm>
            <a:off x="9812986" y="2462343"/>
            <a:ext cx="1594591"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47%</a:t>
            </a:r>
            <a:endParaRPr lang="es-CO" sz="2400">
              <a:solidFill>
                <a:schemeClr val="tx2">
                  <a:lumMod val="50000"/>
                </a:schemeClr>
              </a:solidFill>
            </a:endParaRPr>
          </a:p>
        </p:txBody>
      </p:sp>
      <p:pic>
        <p:nvPicPr>
          <p:cNvPr id="20" name="Gráfico 19" descr="Edificio con relleno sólido">
            <a:extLst>
              <a:ext uri="{FF2B5EF4-FFF2-40B4-BE49-F238E27FC236}">
                <a16:creationId xmlns:a16="http://schemas.microsoft.com/office/drawing/2014/main" id="{98A30778-0E75-E88F-56E7-72013C8E8CA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32106" y="1601529"/>
            <a:ext cx="511954" cy="511954"/>
          </a:xfrm>
          <a:prstGeom prst="rect">
            <a:avLst/>
          </a:prstGeom>
        </p:spPr>
      </p:pic>
      <p:pic>
        <p:nvPicPr>
          <p:cNvPr id="21" name="Gráfico 20" descr="Coche con relleno sólido">
            <a:extLst>
              <a:ext uri="{FF2B5EF4-FFF2-40B4-BE49-F238E27FC236}">
                <a16:creationId xmlns:a16="http://schemas.microsoft.com/office/drawing/2014/main" id="{0818195B-5D3F-AE3D-6910-D7D1B00049E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68531" y="2427231"/>
            <a:ext cx="639105" cy="639105"/>
          </a:xfrm>
          <a:prstGeom prst="rect">
            <a:avLst/>
          </a:prstGeom>
        </p:spPr>
      </p:pic>
      <p:pic>
        <p:nvPicPr>
          <p:cNvPr id="22" name="Gráfico 21" descr="Fábrica con relleno sólido">
            <a:extLst>
              <a:ext uri="{FF2B5EF4-FFF2-40B4-BE49-F238E27FC236}">
                <a16:creationId xmlns:a16="http://schemas.microsoft.com/office/drawing/2014/main" id="{6677B162-30F7-76E8-0FFD-9993A4EED8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68531" y="3236870"/>
            <a:ext cx="639105" cy="639105"/>
          </a:xfrm>
          <a:prstGeom prst="rect">
            <a:avLst/>
          </a:prstGeom>
        </p:spPr>
      </p:pic>
      <p:pic>
        <p:nvPicPr>
          <p:cNvPr id="23" name="Gráfico 22" descr="Combustible con relleno sólido">
            <a:extLst>
              <a:ext uri="{FF2B5EF4-FFF2-40B4-BE49-F238E27FC236}">
                <a16:creationId xmlns:a16="http://schemas.microsoft.com/office/drawing/2014/main" id="{23D2FCBB-909A-DB1B-DF97-97B68818EEB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76466" y="4328067"/>
            <a:ext cx="623234" cy="623234"/>
          </a:xfrm>
          <a:prstGeom prst="rect">
            <a:avLst/>
          </a:prstGeom>
        </p:spPr>
      </p:pic>
      <p:pic>
        <p:nvPicPr>
          <p:cNvPr id="24" name="Gráfico 23" descr="Ciudad con relleno sólido">
            <a:extLst>
              <a:ext uri="{FF2B5EF4-FFF2-40B4-BE49-F238E27FC236}">
                <a16:creationId xmlns:a16="http://schemas.microsoft.com/office/drawing/2014/main" id="{34B66372-9514-3EB7-B598-2009F1BE4AF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518820" y="5234495"/>
            <a:ext cx="709777" cy="709777"/>
          </a:xfrm>
          <a:prstGeom prst="rect">
            <a:avLst/>
          </a:prstGeom>
        </p:spPr>
      </p:pic>
      <p:cxnSp>
        <p:nvCxnSpPr>
          <p:cNvPr id="25" name="Conector recto 24">
            <a:extLst>
              <a:ext uri="{FF2B5EF4-FFF2-40B4-BE49-F238E27FC236}">
                <a16:creationId xmlns:a16="http://schemas.microsoft.com/office/drawing/2014/main" id="{EBD9BA81-ABCE-4DCD-03B3-8B67D6D0330C}"/>
              </a:ext>
            </a:extLst>
          </p:cNvPr>
          <p:cNvCxnSpPr/>
          <p:nvPr/>
        </p:nvCxnSpPr>
        <p:spPr>
          <a:xfrm>
            <a:off x="5471735" y="1080043"/>
            <a:ext cx="0" cy="4788816"/>
          </a:xfrm>
          <a:prstGeom prst="line">
            <a:avLst/>
          </a:prstGeom>
          <a:ln>
            <a:solidFill>
              <a:srgbClr val="92D050"/>
            </a:solidFill>
          </a:ln>
        </p:spPr>
        <p:style>
          <a:lnRef idx="3">
            <a:schemeClr val="accent1"/>
          </a:lnRef>
          <a:fillRef idx="0">
            <a:schemeClr val="accent1"/>
          </a:fillRef>
          <a:effectRef idx="2">
            <a:schemeClr val="accent1"/>
          </a:effectRef>
          <a:fontRef idx="minor">
            <a:schemeClr val="tx1"/>
          </a:fontRef>
        </p:style>
      </p:cxnSp>
      <p:cxnSp>
        <p:nvCxnSpPr>
          <p:cNvPr id="26" name="Conector recto 25">
            <a:extLst>
              <a:ext uri="{FF2B5EF4-FFF2-40B4-BE49-F238E27FC236}">
                <a16:creationId xmlns:a16="http://schemas.microsoft.com/office/drawing/2014/main" id="{3B54FA0A-631A-AA5D-4D5D-ECB5D5B59DBB}"/>
              </a:ext>
            </a:extLst>
          </p:cNvPr>
          <p:cNvCxnSpPr/>
          <p:nvPr/>
        </p:nvCxnSpPr>
        <p:spPr>
          <a:xfrm>
            <a:off x="8838675" y="1002692"/>
            <a:ext cx="0" cy="4788816"/>
          </a:xfrm>
          <a:prstGeom prst="line">
            <a:avLst/>
          </a:prstGeom>
          <a:ln>
            <a:solidFill>
              <a:srgbClr val="92D050"/>
            </a:solidFill>
          </a:ln>
        </p:spPr>
        <p:style>
          <a:lnRef idx="3">
            <a:schemeClr val="accent1"/>
          </a:lnRef>
          <a:fillRef idx="0">
            <a:schemeClr val="accent1"/>
          </a:fillRef>
          <a:effectRef idx="2">
            <a:schemeClr val="accent1"/>
          </a:effectRef>
          <a:fontRef idx="minor">
            <a:schemeClr val="tx1"/>
          </a:fontRef>
        </p:style>
      </p:cxnSp>
      <p:sp>
        <p:nvSpPr>
          <p:cNvPr id="27" name="CuadroTexto 26">
            <a:extLst>
              <a:ext uri="{FF2B5EF4-FFF2-40B4-BE49-F238E27FC236}">
                <a16:creationId xmlns:a16="http://schemas.microsoft.com/office/drawing/2014/main" id="{590C4D65-A2A9-8519-7EFF-D5D8E43A0B87}"/>
              </a:ext>
            </a:extLst>
          </p:cNvPr>
          <p:cNvSpPr txBox="1"/>
          <p:nvPr/>
        </p:nvSpPr>
        <p:spPr>
          <a:xfrm>
            <a:off x="9812986" y="3395772"/>
            <a:ext cx="1594591"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52%</a:t>
            </a:r>
            <a:endParaRPr lang="es-CO" sz="2400">
              <a:solidFill>
                <a:schemeClr val="tx2">
                  <a:lumMod val="50000"/>
                </a:schemeClr>
              </a:solidFill>
            </a:endParaRPr>
          </a:p>
        </p:txBody>
      </p:sp>
      <p:sp>
        <p:nvSpPr>
          <p:cNvPr id="28" name="CuadroTexto 27">
            <a:extLst>
              <a:ext uri="{FF2B5EF4-FFF2-40B4-BE49-F238E27FC236}">
                <a16:creationId xmlns:a16="http://schemas.microsoft.com/office/drawing/2014/main" id="{0D6B2E72-9071-83AE-D8F7-5157CA12CF99}"/>
              </a:ext>
            </a:extLst>
          </p:cNvPr>
          <p:cNvSpPr txBox="1"/>
          <p:nvPr/>
        </p:nvSpPr>
        <p:spPr>
          <a:xfrm>
            <a:off x="9812986" y="4299817"/>
            <a:ext cx="1594591"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53%</a:t>
            </a:r>
            <a:endParaRPr lang="es-CO" sz="2400">
              <a:solidFill>
                <a:schemeClr val="tx2">
                  <a:lumMod val="50000"/>
                </a:schemeClr>
              </a:solidFill>
            </a:endParaRPr>
          </a:p>
        </p:txBody>
      </p:sp>
      <p:sp>
        <p:nvSpPr>
          <p:cNvPr id="29" name="CuadroTexto 28">
            <a:extLst>
              <a:ext uri="{FF2B5EF4-FFF2-40B4-BE49-F238E27FC236}">
                <a16:creationId xmlns:a16="http://schemas.microsoft.com/office/drawing/2014/main" id="{D44D2D9C-FE7B-1565-887E-4800D1F4E2C8}"/>
              </a:ext>
            </a:extLst>
          </p:cNvPr>
          <p:cNvSpPr txBox="1"/>
          <p:nvPr/>
        </p:nvSpPr>
        <p:spPr>
          <a:xfrm>
            <a:off x="9812986" y="5221916"/>
            <a:ext cx="1594591"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71%</a:t>
            </a:r>
            <a:endParaRPr lang="es-CO" sz="2400">
              <a:solidFill>
                <a:schemeClr val="tx2">
                  <a:lumMod val="50000"/>
                </a:schemeClr>
              </a:solidFill>
            </a:endParaRPr>
          </a:p>
        </p:txBody>
      </p:sp>
      <p:sp>
        <p:nvSpPr>
          <p:cNvPr id="30" name="CuadroTexto 29">
            <a:extLst>
              <a:ext uri="{FF2B5EF4-FFF2-40B4-BE49-F238E27FC236}">
                <a16:creationId xmlns:a16="http://schemas.microsoft.com/office/drawing/2014/main" id="{AA1C9C0C-F435-F050-AB83-D72F54C8FB5D}"/>
              </a:ext>
            </a:extLst>
          </p:cNvPr>
          <p:cNvSpPr txBox="1"/>
          <p:nvPr/>
        </p:nvSpPr>
        <p:spPr>
          <a:xfrm>
            <a:off x="6369603" y="1586645"/>
            <a:ext cx="1754734"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1%</a:t>
            </a:r>
            <a:endParaRPr lang="es-CO" sz="2400">
              <a:solidFill>
                <a:schemeClr val="tx2">
                  <a:lumMod val="50000"/>
                </a:schemeClr>
              </a:solidFill>
            </a:endParaRPr>
          </a:p>
        </p:txBody>
      </p:sp>
      <p:sp>
        <p:nvSpPr>
          <p:cNvPr id="31" name="CuadroTexto 30">
            <a:extLst>
              <a:ext uri="{FF2B5EF4-FFF2-40B4-BE49-F238E27FC236}">
                <a16:creationId xmlns:a16="http://schemas.microsoft.com/office/drawing/2014/main" id="{555EB9E1-3340-E33A-85F4-92755100A697}"/>
              </a:ext>
            </a:extLst>
          </p:cNvPr>
          <p:cNvSpPr txBox="1"/>
          <p:nvPr/>
        </p:nvSpPr>
        <p:spPr>
          <a:xfrm>
            <a:off x="6449675" y="2475481"/>
            <a:ext cx="1594591"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9%</a:t>
            </a:r>
            <a:endParaRPr lang="es-CO" sz="2400">
              <a:solidFill>
                <a:schemeClr val="tx2">
                  <a:lumMod val="50000"/>
                </a:schemeClr>
              </a:solidFill>
            </a:endParaRPr>
          </a:p>
        </p:txBody>
      </p:sp>
      <p:sp>
        <p:nvSpPr>
          <p:cNvPr id="32" name="CuadroTexto 31">
            <a:extLst>
              <a:ext uri="{FF2B5EF4-FFF2-40B4-BE49-F238E27FC236}">
                <a16:creationId xmlns:a16="http://schemas.microsoft.com/office/drawing/2014/main" id="{6A16E307-9E30-42C8-CE59-408478B1B2D6}"/>
              </a:ext>
            </a:extLst>
          </p:cNvPr>
          <p:cNvSpPr txBox="1"/>
          <p:nvPr/>
        </p:nvSpPr>
        <p:spPr>
          <a:xfrm>
            <a:off x="6449675" y="3408910"/>
            <a:ext cx="1594591"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34%</a:t>
            </a:r>
            <a:endParaRPr lang="es-CO" sz="2400">
              <a:solidFill>
                <a:schemeClr val="tx2">
                  <a:lumMod val="50000"/>
                </a:schemeClr>
              </a:solidFill>
            </a:endParaRPr>
          </a:p>
        </p:txBody>
      </p:sp>
      <p:sp>
        <p:nvSpPr>
          <p:cNvPr id="33" name="CuadroTexto 32">
            <a:extLst>
              <a:ext uri="{FF2B5EF4-FFF2-40B4-BE49-F238E27FC236}">
                <a16:creationId xmlns:a16="http://schemas.microsoft.com/office/drawing/2014/main" id="{401F526C-AC3E-9B4A-E952-976AA9F1C9C4}"/>
              </a:ext>
            </a:extLst>
          </p:cNvPr>
          <p:cNvSpPr txBox="1"/>
          <p:nvPr/>
        </p:nvSpPr>
        <p:spPr>
          <a:xfrm>
            <a:off x="6449675" y="4312955"/>
            <a:ext cx="1594591"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21%</a:t>
            </a:r>
            <a:endParaRPr lang="es-CO" sz="2400">
              <a:solidFill>
                <a:schemeClr val="tx2">
                  <a:lumMod val="50000"/>
                </a:schemeClr>
              </a:solidFill>
            </a:endParaRPr>
          </a:p>
        </p:txBody>
      </p:sp>
      <p:sp>
        <p:nvSpPr>
          <p:cNvPr id="34" name="CuadroTexto 33">
            <a:extLst>
              <a:ext uri="{FF2B5EF4-FFF2-40B4-BE49-F238E27FC236}">
                <a16:creationId xmlns:a16="http://schemas.microsoft.com/office/drawing/2014/main" id="{A3CE77FA-8C28-7054-C286-1253B351A7AD}"/>
              </a:ext>
            </a:extLst>
          </p:cNvPr>
          <p:cNvSpPr txBox="1"/>
          <p:nvPr/>
        </p:nvSpPr>
        <p:spPr>
          <a:xfrm>
            <a:off x="6449675" y="5235054"/>
            <a:ext cx="1594591" cy="461665"/>
          </a:xfrm>
          <a:prstGeom prst="rect">
            <a:avLst/>
          </a:prstGeom>
          <a:noFill/>
        </p:spPr>
        <p:txBody>
          <a:bodyPr wrap="square" lIns="91440" tIns="45720" rIns="91440" bIns="45720" anchor="t">
            <a:spAutoFit/>
          </a:bodyPr>
          <a:lstStyle/>
          <a:p>
            <a:pPr algn="ctr"/>
            <a:r>
              <a:rPr lang="es-MX" sz="2400" b="1">
                <a:solidFill>
                  <a:schemeClr val="tx2">
                    <a:lumMod val="50000"/>
                  </a:schemeClr>
                </a:solidFill>
              </a:rPr>
              <a:t>30%</a:t>
            </a:r>
            <a:endParaRPr lang="es-CO" sz="2400">
              <a:solidFill>
                <a:schemeClr val="tx2">
                  <a:lumMod val="50000"/>
                </a:schemeClr>
              </a:solidFill>
            </a:endParaRPr>
          </a:p>
        </p:txBody>
      </p:sp>
    </p:spTree>
    <p:extLst>
      <p:ext uri="{BB962C8B-B14F-4D97-AF65-F5344CB8AC3E}">
        <p14:creationId xmlns:p14="http://schemas.microsoft.com/office/powerpoint/2010/main" val="288188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13b3472e228_0_0"/>
          <p:cNvSpPr txBox="1">
            <a:spLocks noGrp="1"/>
          </p:cNvSpPr>
          <p:nvPr>
            <p:ph type="title" idx="4294967295"/>
          </p:nvPr>
        </p:nvSpPr>
        <p:spPr>
          <a:xfrm>
            <a:off x="0" y="28281"/>
            <a:ext cx="9008951" cy="882900"/>
          </a:xfrm>
          <a:prstGeom prst="rect">
            <a:avLst/>
          </a:prstGeom>
          <a:noFill/>
          <a:ln>
            <a:noFill/>
          </a:ln>
        </p:spPr>
        <p:txBody>
          <a:bodyPr spcFirstLastPara="1" wrap="square" lIns="91425" tIns="45700" rIns="91425" bIns="45700" anchor="ctr" anchorCtr="0">
            <a:noAutofit/>
          </a:bodyPr>
          <a:lstStyle/>
          <a:p>
            <a:pPr marL="12700" lvl="0" indent="0" eaLnBrk="0" hangingPunct="0">
              <a:spcBef>
                <a:spcPts val="100"/>
              </a:spcBef>
              <a:buSzPts val="3800"/>
            </a:pPr>
            <a:r>
              <a:rPr lang="es-ES" sz="3600" spc="-130">
                <a:solidFill>
                  <a:srgbClr val="C00000"/>
                </a:solidFill>
                <a:latin typeface="Calibri" panose="020F0502020204030204" pitchFamily="34" charset="0"/>
                <a:cs typeface="Calibri" panose="020F0502020204030204" pitchFamily="34" charset="0"/>
              </a:rPr>
              <a:t>Recaudo impuesto Predial 2018-2022,</a:t>
            </a:r>
          </a:p>
          <a:p>
            <a:pPr marL="12700" lvl="0" indent="0" eaLnBrk="0" hangingPunct="0">
              <a:spcBef>
                <a:spcPts val="100"/>
              </a:spcBef>
              <a:buSzPts val="3800"/>
            </a:pPr>
            <a:r>
              <a:rPr lang="es-ES" sz="3600" spc="-130">
                <a:solidFill>
                  <a:srgbClr val="C00000"/>
                </a:solidFill>
                <a:latin typeface="Calibri" panose="020F0502020204030204" pitchFamily="34" charset="0"/>
                <a:cs typeface="Calibri" panose="020F0502020204030204" pitchFamily="34" charset="0"/>
              </a:rPr>
              <a:t>un día antes del primer vencimiento</a:t>
            </a:r>
          </a:p>
        </p:txBody>
      </p:sp>
      <p:sp>
        <p:nvSpPr>
          <p:cNvPr id="173" name="Google Shape;173;g13b3472e228_0_0"/>
          <p:cNvSpPr txBox="1"/>
          <p:nvPr/>
        </p:nvSpPr>
        <p:spPr>
          <a:xfrm>
            <a:off x="8877156" y="4454552"/>
            <a:ext cx="31698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s-ES" sz="1200" b="0" i="0" u="none" strike="noStrike" cap="none">
                <a:solidFill>
                  <a:srgbClr val="000000"/>
                </a:solidFill>
                <a:latin typeface="Arial"/>
                <a:ea typeface="Arial"/>
                <a:cs typeface="Arial"/>
                <a:sym typeface="Arial"/>
              </a:rPr>
              <a:t>Corte de información: </a:t>
            </a:r>
            <a:r>
              <a:rPr lang="es-ES" sz="1200"/>
              <a:t>23 de junio 2022.</a:t>
            </a:r>
            <a:endParaRPr sz="1600"/>
          </a:p>
          <a:p>
            <a:pPr marL="0" marR="0" lvl="0" indent="0" algn="l" rtl="0">
              <a:lnSpc>
                <a:spcPct val="100000"/>
              </a:lnSpc>
              <a:spcBef>
                <a:spcPts val="0"/>
              </a:spcBef>
              <a:spcAft>
                <a:spcPts val="0"/>
              </a:spcAft>
              <a:buNone/>
            </a:pPr>
            <a:r>
              <a:rPr lang="es-ES" sz="1200" b="0" i="0" u="none" strike="noStrike" cap="none">
                <a:solidFill>
                  <a:srgbClr val="000000"/>
                </a:solidFill>
                <a:latin typeface="Arial"/>
                <a:ea typeface="Arial"/>
                <a:cs typeface="Arial"/>
                <a:sym typeface="Arial"/>
              </a:rPr>
              <a:t>Fuente: </a:t>
            </a:r>
            <a:r>
              <a:rPr lang="es-ES" sz="1200"/>
              <a:t>soportes tributarios - </a:t>
            </a:r>
            <a:r>
              <a:rPr lang="es-ES" sz="1200" err="1"/>
              <a:t>BogData</a:t>
            </a:r>
            <a:r>
              <a:rPr lang="es-ES" sz="1200"/>
              <a:t>.</a:t>
            </a:r>
            <a:endParaRPr sz="1600"/>
          </a:p>
        </p:txBody>
      </p:sp>
      <p:graphicFrame>
        <p:nvGraphicFramePr>
          <p:cNvPr id="174" name="Google Shape;174;g13b3472e228_0_0"/>
          <p:cNvGraphicFramePr/>
          <p:nvPr>
            <p:extLst>
              <p:ext uri="{D42A27DB-BD31-4B8C-83A1-F6EECF244321}">
                <p14:modId xmlns:p14="http://schemas.microsoft.com/office/powerpoint/2010/main" val="2456598127"/>
              </p:ext>
            </p:extLst>
          </p:nvPr>
        </p:nvGraphicFramePr>
        <p:xfrm>
          <a:off x="2011892" y="1640322"/>
          <a:ext cx="8139550" cy="2925900"/>
        </p:xfrm>
        <a:graphic>
          <a:graphicData uri="http://schemas.openxmlformats.org/drawingml/2006/table">
            <a:tbl>
              <a:tblPr>
                <a:noFill/>
              </a:tblPr>
              <a:tblGrid>
                <a:gridCol w="2550775">
                  <a:extLst>
                    <a:ext uri="{9D8B030D-6E8A-4147-A177-3AD203B41FA5}">
                      <a16:colId xmlns:a16="http://schemas.microsoft.com/office/drawing/2014/main" val="20000"/>
                    </a:ext>
                  </a:extLst>
                </a:gridCol>
                <a:gridCol w="3295950">
                  <a:extLst>
                    <a:ext uri="{9D8B030D-6E8A-4147-A177-3AD203B41FA5}">
                      <a16:colId xmlns:a16="http://schemas.microsoft.com/office/drawing/2014/main" val="20001"/>
                    </a:ext>
                  </a:extLst>
                </a:gridCol>
                <a:gridCol w="2292825">
                  <a:extLst>
                    <a:ext uri="{9D8B030D-6E8A-4147-A177-3AD203B41FA5}">
                      <a16:colId xmlns:a16="http://schemas.microsoft.com/office/drawing/2014/main" val="20002"/>
                    </a:ext>
                  </a:extLst>
                </a:gridCol>
              </a:tblGrid>
              <a:tr h="342900">
                <a:tc>
                  <a:txBody>
                    <a:bodyPr/>
                    <a:lstStyle/>
                    <a:p>
                      <a:pPr marL="0" lvl="0" indent="0" algn="ctr" rtl="0">
                        <a:spcBef>
                          <a:spcPts val="0"/>
                        </a:spcBef>
                        <a:spcAft>
                          <a:spcPts val="0"/>
                        </a:spcAft>
                        <a:buNone/>
                      </a:pPr>
                      <a:r>
                        <a:rPr lang="es-ES" sz="2000" b="1">
                          <a:solidFill>
                            <a:schemeClr val="bg1"/>
                          </a:solidFill>
                          <a:latin typeface="Calibri" panose="020F0502020204030204" pitchFamily="34" charset="0"/>
                          <a:cs typeface="Calibri" panose="020F0502020204030204" pitchFamily="34" charset="0"/>
                        </a:rPr>
                        <a:t>AÑO</a:t>
                      </a:r>
                      <a:endParaRPr sz="2000" b="1">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F0"/>
                    </a:solidFill>
                  </a:tcPr>
                </a:tc>
                <a:tc>
                  <a:txBody>
                    <a:bodyPr/>
                    <a:lstStyle/>
                    <a:p>
                      <a:pPr marL="0" lvl="0" indent="0" algn="ctr" rtl="0">
                        <a:spcBef>
                          <a:spcPts val="0"/>
                        </a:spcBef>
                        <a:spcAft>
                          <a:spcPts val="0"/>
                        </a:spcAft>
                        <a:buNone/>
                      </a:pPr>
                      <a:r>
                        <a:rPr lang="es-ES" sz="2000" b="1">
                          <a:solidFill>
                            <a:schemeClr val="bg1"/>
                          </a:solidFill>
                          <a:latin typeface="Calibri" panose="020F0502020204030204" pitchFamily="34" charset="0"/>
                          <a:cs typeface="Calibri" panose="020F0502020204030204" pitchFamily="34" charset="0"/>
                        </a:rPr>
                        <a:t>RECAUDO</a:t>
                      </a:r>
                      <a:endParaRPr sz="2000" b="1">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F0"/>
                    </a:solidFill>
                  </a:tcPr>
                </a:tc>
                <a:tc>
                  <a:txBody>
                    <a:bodyPr/>
                    <a:lstStyle/>
                    <a:p>
                      <a:pPr marL="0" lvl="0" indent="0" algn="ctr" rtl="0">
                        <a:spcBef>
                          <a:spcPts val="0"/>
                        </a:spcBef>
                        <a:spcAft>
                          <a:spcPts val="0"/>
                        </a:spcAft>
                        <a:buNone/>
                      </a:pPr>
                      <a:r>
                        <a:rPr lang="es-ES" sz="2000" b="1">
                          <a:solidFill>
                            <a:schemeClr val="bg1"/>
                          </a:solidFill>
                          <a:latin typeface="Calibri" panose="020F0502020204030204" pitchFamily="34" charset="0"/>
                          <a:cs typeface="Calibri" panose="020F0502020204030204" pitchFamily="34" charset="0"/>
                        </a:rPr>
                        <a:t>VARIACIÓN</a:t>
                      </a:r>
                      <a:endParaRPr sz="2000" b="1">
                        <a:solidFill>
                          <a:schemeClr val="bg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2018</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$2,16 billones</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2019</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lt2"/>
                    </a:solidFill>
                  </a:tcPr>
                </a:tc>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$2,41 billones</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lt2"/>
                    </a:solidFill>
                  </a:tcPr>
                </a:tc>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11,51%</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lt2"/>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2020</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$2,84 billones</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17,72%</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2021</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lt2"/>
                    </a:solidFill>
                  </a:tcPr>
                </a:tc>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$2,85 billones</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lt2"/>
                    </a:solidFill>
                  </a:tcPr>
                </a:tc>
                <a:tc>
                  <a:txBody>
                    <a:bodyPr/>
                    <a:lstStyle/>
                    <a:p>
                      <a:pPr marL="0" lvl="0" indent="0" algn="ctr" rtl="0">
                        <a:spcBef>
                          <a:spcPts val="0"/>
                        </a:spcBef>
                        <a:spcAft>
                          <a:spcPts val="0"/>
                        </a:spcAft>
                        <a:buNone/>
                      </a:pPr>
                      <a:r>
                        <a:rPr lang="es-ES" sz="2000">
                          <a:latin typeface="Calibri" panose="020F0502020204030204" pitchFamily="34" charset="0"/>
                          <a:cs typeface="Calibri" panose="020F0502020204030204" pitchFamily="34" charset="0"/>
                        </a:rPr>
                        <a:t>0,31%</a:t>
                      </a:r>
                      <a:endParaRPr sz="20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lt2"/>
                    </a:solidFill>
                  </a:tcPr>
                </a:tc>
                <a:extLst>
                  <a:ext uri="{0D108BD9-81ED-4DB2-BD59-A6C34878D82A}">
                    <a16:rowId xmlns:a16="http://schemas.microsoft.com/office/drawing/2014/main" val="10004"/>
                  </a:ext>
                </a:extLst>
              </a:tr>
              <a:tr h="342900">
                <a:tc>
                  <a:txBody>
                    <a:bodyPr/>
                    <a:lstStyle/>
                    <a:p>
                      <a:pPr marL="0" lvl="0" indent="0" algn="ctr" rtl="0">
                        <a:spcBef>
                          <a:spcPts val="0"/>
                        </a:spcBef>
                        <a:spcAft>
                          <a:spcPts val="0"/>
                        </a:spcAft>
                        <a:buNone/>
                      </a:pPr>
                      <a:r>
                        <a:rPr lang="es-ES" sz="2000">
                          <a:solidFill>
                            <a:schemeClr val="dk1"/>
                          </a:solidFill>
                          <a:latin typeface="Calibri" panose="020F0502020204030204" pitchFamily="34" charset="0"/>
                          <a:cs typeface="Calibri" panose="020F0502020204030204" pitchFamily="34" charset="0"/>
                        </a:rPr>
                        <a:t>2022 (parcial)</a:t>
                      </a:r>
                      <a:endParaRPr sz="2000">
                        <a:solidFill>
                          <a:schemeClr val="dk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lt1"/>
                    </a:solidFill>
                  </a:tcPr>
                </a:tc>
                <a:tc>
                  <a:txBody>
                    <a:bodyPr/>
                    <a:lstStyle/>
                    <a:p>
                      <a:pPr marL="0" lvl="0" indent="0" algn="ctr" rtl="0">
                        <a:spcBef>
                          <a:spcPts val="0"/>
                        </a:spcBef>
                        <a:spcAft>
                          <a:spcPts val="0"/>
                        </a:spcAft>
                        <a:buNone/>
                      </a:pPr>
                      <a:r>
                        <a:rPr lang="es-ES" sz="2000">
                          <a:solidFill>
                            <a:schemeClr val="dk1"/>
                          </a:solidFill>
                          <a:latin typeface="Calibri" panose="020F0502020204030204" pitchFamily="34" charset="0"/>
                          <a:cs typeface="Calibri" panose="020F0502020204030204" pitchFamily="34" charset="0"/>
                        </a:rPr>
                        <a:t>$2,92 billones</a:t>
                      </a:r>
                      <a:endParaRPr sz="2000">
                        <a:solidFill>
                          <a:schemeClr val="dk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lt1"/>
                    </a:solidFill>
                  </a:tcPr>
                </a:tc>
                <a:tc>
                  <a:txBody>
                    <a:bodyPr/>
                    <a:lstStyle/>
                    <a:p>
                      <a:pPr marL="0" lvl="0" indent="0" algn="ctr" rtl="0">
                        <a:spcBef>
                          <a:spcPts val="0"/>
                        </a:spcBef>
                        <a:spcAft>
                          <a:spcPts val="0"/>
                        </a:spcAft>
                        <a:buClr>
                          <a:schemeClr val="dk1"/>
                        </a:buClr>
                        <a:buSzPts val="1100"/>
                        <a:buFont typeface="Arial"/>
                        <a:buNone/>
                      </a:pPr>
                      <a:r>
                        <a:rPr lang="es-ES" sz="2000">
                          <a:solidFill>
                            <a:schemeClr val="dk1"/>
                          </a:solidFill>
                          <a:latin typeface="Calibri" panose="020F0502020204030204" pitchFamily="34" charset="0"/>
                          <a:cs typeface="Calibri" panose="020F0502020204030204" pitchFamily="34" charset="0"/>
                        </a:rPr>
                        <a:t>2,38%</a:t>
                      </a:r>
                      <a:endParaRPr sz="2000">
                        <a:solidFill>
                          <a:schemeClr val="dk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lt1"/>
                    </a:solidFill>
                  </a:tcPr>
                </a:tc>
                <a:extLst>
                  <a:ext uri="{0D108BD9-81ED-4DB2-BD59-A6C34878D82A}">
                    <a16:rowId xmlns:a16="http://schemas.microsoft.com/office/drawing/2014/main" val="10005"/>
                  </a:ext>
                </a:extLst>
              </a:tr>
            </a:tbl>
          </a:graphicData>
        </a:graphic>
      </p:graphicFrame>
      <p:sp>
        <p:nvSpPr>
          <p:cNvPr id="175" name="Google Shape;175;g13b3472e228_0_0"/>
          <p:cNvSpPr txBox="1">
            <a:spLocks noGrp="1"/>
          </p:cNvSpPr>
          <p:nvPr>
            <p:ph type="subTitle" idx="1"/>
          </p:nvPr>
        </p:nvSpPr>
        <p:spPr>
          <a:xfrm>
            <a:off x="990463" y="4754763"/>
            <a:ext cx="10182407" cy="1081200"/>
          </a:xfrm>
          <a:prstGeom prst="rect">
            <a:avLst/>
          </a:prstGeom>
          <a:noFill/>
          <a:ln>
            <a:noFill/>
          </a:ln>
        </p:spPr>
        <p:txBody>
          <a:bodyPr spcFirstLastPara="1" wrap="square" lIns="91425" tIns="45700" rIns="91425" bIns="45700" anchor="t" anchorCtr="0">
            <a:noAutofit/>
          </a:bodyPr>
          <a:lstStyle/>
          <a:p>
            <a:pPr marL="0" lvl="0" indent="0" algn="l" rtl="0">
              <a:lnSpc>
                <a:spcPct val="87000"/>
              </a:lnSpc>
              <a:spcBef>
                <a:spcPts val="1000"/>
              </a:spcBef>
              <a:spcAft>
                <a:spcPts val="0"/>
              </a:spcAft>
              <a:buSzPts val="935"/>
              <a:buNone/>
            </a:pPr>
            <a:r>
              <a:rPr lang="es-ES" sz="1800">
                <a:latin typeface="Calibri" panose="020F0502020204030204" pitchFamily="34" charset="0"/>
                <a:cs typeface="Calibri" panose="020F0502020204030204" pitchFamily="34" charset="0"/>
              </a:rPr>
              <a:t>En cuanto al recaudo con descuento del impuesto Predial, en el 2022, un día antes del primer vencimiento, antes del aplazamiento, ya habíamos recaudado más de lo que en 2021 se recaudó un día antes del primer vencimiento.</a:t>
            </a:r>
            <a:endParaRPr sz="1800">
              <a:latin typeface="Calibri" panose="020F0502020204030204" pitchFamily="34" charset="0"/>
              <a:cs typeface="Calibri" panose="020F0502020204030204" pitchFamily="34" charset="0"/>
            </a:endParaRPr>
          </a:p>
        </p:txBody>
      </p:sp>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13b3472e228_0_12"/>
          <p:cNvSpPr txBox="1">
            <a:spLocks noGrp="1"/>
          </p:cNvSpPr>
          <p:nvPr>
            <p:ph type="title" idx="4294967295"/>
          </p:nvPr>
        </p:nvSpPr>
        <p:spPr>
          <a:xfrm>
            <a:off x="0" y="43585"/>
            <a:ext cx="9131500" cy="882900"/>
          </a:xfrm>
          <a:prstGeom prst="rect">
            <a:avLst/>
          </a:prstGeom>
          <a:noFill/>
          <a:ln>
            <a:noFill/>
          </a:ln>
        </p:spPr>
        <p:txBody>
          <a:bodyPr spcFirstLastPara="1" wrap="square" lIns="91425" tIns="45700" rIns="91425" bIns="45700" anchor="ctr" anchorCtr="0">
            <a:noAutofit/>
          </a:bodyPr>
          <a:lstStyle/>
          <a:p>
            <a:pPr marL="12700" lvl="0" indent="0" eaLnBrk="0" hangingPunct="0">
              <a:spcBef>
                <a:spcPts val="100"/>
              </a:spcBef>
              <a:buSzPts val="3800"/>
            </a:pPr>
            <a:r>
              <a:rPr lang="es-ES" sz="3600" spc="-130">
                <a:solidFill>
                  <a:srgbClr val="C00000"/>
                </a:solidFill>
                <a:latin typeface="Calibri" panose="020F0502020204030204" pitchFamily="34" charset="0"/>
                <a:cs typeface="Calibri" panose="020F0502020204030204" pitchFamily="34" charset="0"/>
              </a:rPr>
              <a:t>Contribuyentes que ya cumplieron con el Predial</a:t>
            </a:r>
          </a:p>
        </p:txBody>
      </p:sp>
      <p:sp>
        <p:nvSpPr>
          <p:cNvPr id="183" name="Google Shape;183;g13b3472e228_0_12"/>
          <p:cNvSpPr txBox="1"/>
          <p:nvPr/>
        </p:nvSpPr>
        <p:spPr>
          <a:xfrm>
            <a:off x="828099" y="4590600"/>
            <a:ext cx="2982157" cy="554100"/>
          </a:xfrm>
          <a:prstGeom prst="rect">
            <a:avLst/>
          </a:prstGeom>
          <a:noFill/>
          <a:ln>
            <a:noFill/>
          </a:ln>
        </p:spPr>
        <p:txBody>
          <a:bodyPr spcFirstLastPara="1" wrap="square" lIns="91425" tIns="91425" rIns="91425" bIns="91425" anchor="t" anchorCtr="0">
            <a:spAutoFit/>
          </a:bodyPr>
          <a:lstStyle/>
          <a:p>
            <a:pPr>
              <a:buSzPts val="1000"/>
            </a:pPr>
            <a:r>
              <a:rPr lang="es-ES" sz="1200" b="0" i="0" u="none" strike="noStrike" cap="none">
                <a:solidFill>
                  <a:srgbClr val="000000"/>
                </a:solidFill>
                <a:latin typeface="Arial"/>
                <a:ea typeface="Arial"/>
                <a:cs typeface="Arial"/>
                <a:sym typeface="Arial"/>
              </a:rPr>
              <a:t>Corte de información: </a:t>
            </a:r>
            <a:r>
              <a:rPr lang="es-ES" sz="1200"/>
              <a:t>30 de junio 2022.</a:t>
            </a:r>
            <a:endParaRPr lang="es-CO" sz="1600"/>
          </a:p>
          <a:p>
            <a:pPr marL="0" marR="0" lvl="0" indent="0" algn="l" rtl="0">
              <a:lnSpc>
                <a:spcPct val="100000"/>
              </a:lnSpc>
              <a:spcBef>
                <a:spcPts val="0"/>
              </a:spcBef>
              <a:spcAft>
                <a:spcPts val="0"/>
              </a:spcAft>
              <a:buNone/>
            </a:pPr>
            <a:r>
              <a:rPr lang="es-ES" sz="1200" b="0" i="0" u="none" strike="noStrike" cap="none">
                <a:solidFill>
                  <a:srgbClr val="000000"/>
                </a:solidFill>
                <a:latin typeface="Arial"/>
                <a:ea typeface="Arial"/>
                <a:cs typeface="Arial"/>
                <a:sym typeface="Arial"/>
              </a:rPr>
              <a:t>Fuente: </a:t>
            </a:r>
            <a:r>
              <a:rPr lang="es-ES" sz="1200"/>
              <a:t>soportes tributarios - </a:t>
            </a:r>
            <a:r>
              <a:rPr lang="es-ES" sz="1200" err="1"/>
              <a:t>BogData</a:t>
            </a:r>
            <a:r>
              <a:rPr lang="es-ES" sz="1200"/>
              <a:t>.</a:t>
            </a:r>
            <a:endParaRPr sz="1600"/>
          </a:p>
        </p:txBody>
      </p:sp>
      <p:sp>
        <p:nvSpPr>
          <p:cNvPr id="184" name="Google Shape;184;g13b3472e228_0_12"/>
          <p:cNvSpPr txBox="1">
            <a:spLocks noGrp="1"/>
          </p:cNvSpPr>
          <p:nvPr>
            <p:ph type="subTitle" idx="1"/>
          </p:nvPr>
        </p:nvSpPr>
        <p:spPr>
          <a:xfrm>
            <a:off x="749808" y="5247722"/>
            <a:ext cx="10575867" cy="1081200"/>
          </a:xfrm>
          <a:prstGeom prst="rect">
            <a:avLst/>
          </a:prstGeom>
          <a:noFill/>
          <a:ln>
            <a:noFill/>
          </a:ln>
        </p:spPr>
        <p:txBody>
          <a:bodyPr spcFirstLastPara="1" wrap="square" lIns="91425" tIns="45700" rIns="91425" bIns="45700" anchor="t" anchorCtr="0">
            <a:noAutofit/>
          </a:bodyPr>
          <a:lstStyle/>
          <a:p>
            <a:pPr marL="0" indent="0" algn="just">
              <a:lnSpc>
                <a:spcPct val="87000"/>
              </a:lnSpc>
              <a:buSzPts val="935"/>
            </a:pPr>
            <a:r>
              <a:rPr lang="es-ES" sz="1800">
                <a:latin typeface="Calibri" panose="020F0502020204030204" pitchFamily="34" charset="0"/>
                <a:cs typeface="Calibri" panose="020F0502020204030204" pitchFamily="34" charset="0"/>
              </a:rPr>
              <a:t>Al 30 de junio, ya </a:t>
            </a:r>
            <a:r>
              <a:rPr lang="es-ES" sz="1800" b="1">
                <a:latin typeface="Calibri" panose="020F0502020204030204" pitchFamily="34" charset="0"/>
                <a:cs typeface="Calibri" panose="020F0502020204030204" pitchFamily="34" charset="0"/>
              </a:rPr>
              <a:t>se había igualado el cumplimiento del año 2021</a:t>
            </a:r>
            <a:r>
              <a:rPr lang="es-ES" sz="1800" b="1"/>
              <a:t>.</a:t>
            </a:r>
            <a:endParaRPr lang="es-CO" sz="1800"/>
          </a:p>
        </p:txBody>
      </p:sp>
      <p:graphicFrame>
        <p:nvGraphicFramePr>
          <p:cNvPr id="185" name="Google Shape;185;g13b3472e228_0_12"/>
          <p:cNvGraphicFramePr/>
          <p:nvPr>
            <p:extLst>
              <p:ext uri="{D42A27DB-BD31-4B8C-83A1-F6EECF244321}">
                <p14:modId xmlns:p14="http://schemas.microsoft.com/office/powerpoint/2010/main" val="1737009391"/>
              </p:ext>
            </p:extLst>
          </p:nvPr>
        </p:nvGraphicFramePr>
        <p:xfrm>
          <a:off x="828100" y="1272300"/>
          <a:ext cx="10497576" cy="3306870"/>
        </p:xfrm>
        <a:graphic>
          <a:graphicData uri="http://schemas.openxmlformats.org/drawingml/2006/table">
            <a:tbl>
              <a:tblPr>
                <a:noFill/>
              </a:tblPr>
              <a:tblGrid>
                <a:gridCol w="2484799">
                  <a:extLst>
                    <a:ext uri="{9D8B030D-6E8A-4147-A177-3AD203B41FA5}">
                      <a16:colId xmlns:a16="http://schemas.microsoft.com/office/drawing/2014/main" val="20000"/>
                    </a:ext>
                  </a:extLst>
                </a:gridCol>
                <a:gridCol w="3210705">
                  <a:extLst>
                    <a:ext uri="{9D8B030D-6E8A-4147-A177-3AD203B41FA5}">
                      <a16:colId xmlns:a16="http://schemas.microsoft.com/office/drawing/2014/main" val="20001"/>
                    </a:ext>
                  </a:extLst>
                </a:gridCol>
                <a:gridCol w="2568550">
                  <a:extLst>
                    <a:ext uri="{9D8B030D-6E8A-4147-A177-3AD203B41FA5}">
                      <a16:colId xmlns:a16="http://schemas.microsoft.com/office/drawing/2014/main" val="20002"/>
                    </a:ext>
                  </a:extLst>
                </a:gridCol>
                <a:gridCol w="2233522">
                  <a:extLst>
                    <a:ext uri="{9D8B030D-6E8A-4147-A177-3AD203B41FA5}">
                      <a16:colId xmlns:a16="http://schemas.microsoft.com/office/drawing/2014/main" val="20003"/>
                    </a:ext>
                  </a:extLst>
                </a:gridCol>
              </a:tblGrid>
              <a:tr h="342900">
                <a:tc>
                  <a:txBody>
                    <a:bodyPr/>
                    <a:lstStyle/>
                    <a:p>
                      <a:pPr marL="0" lvl="0" indent="0" algn="ctr" rtl="0">
                        <a:spcBef>
                          <a:spcPts val="0"/>
                        </a:spcBef>
                        <a:spcAft>
                          <a:spcPts val="0"/>
                        </a:spcAft>
                        <a:buNone/>
                      </a:pPr>
                      <a:r>
                        <a:rPr lang="es-ES" sz="1900" b="1">
                          <a:solidFill>
                            <a:schemeClr val="bg1"/>
                          </a:solidFill>
                          <a:latin typeface="Calibri" panose="020F0502020204030204" pitchFamily="34" charset="0"/>
                          <a:cs typeface="Calibri" panose="020F0502020204030204" pitchFamily="34" charset="0"/>
                        </a:rPr>
                        <a:t>Año</a:t>
                      </a: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lvl="0" indent="0" algn="ctr" rtl="0">
                        <a:spcBef>
                          <a:spcPts val="0"/>
                        </a:spcBef>
                        <a:spcAft>
                          <a:spcPts val="0"/>
                        </a:spcAft>
                        <a:buNone/>
                      </a:pPr>
                      <a:r>
                        <a:rPr lang="es-ES" sz="1900" b="1">
                          <a:solidFill>
                            <a:schemeClr val="bg1"/>
                          </a:solidFill>
                          <a:latin typeface="Calibri" panose="020F0502020204030204" pitchFamily="34" charset="0"/>
                          <a:cs typeface="Calibri" panose="020F0502020204030204" pitchFamily="34" charset="0"/>
                        </a:rPr>
                        <a:t>Con descuento</a:t>
                      </a: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lvl="0" indent="0" algn="ctr" rtl="0">
                        <a:spcBef>
                          <a:spcPts val="0"/>
                        </a:spcBef>
                        <a:spcAft>
                          <a:spcPts val="0"/>
                        </a:spcAft>
                        <a:buNone/>
                      </a:pPr>
                      <a:r>
                        <a:rPr lang="es-ES" sz="1900" b="1">
                          <a:solidFill>
                            <a:schemeClr val="bg1"/>
                          </a:solidFill>
                          <a:latin typeface="Calibri" panose="020F0502020204030204" pitchFamily="34" charset="0"/>
                          <a:cs typeface="Calibri" panose="020F0502020204030204" pitchFamily="34" charset="0"/>
                        </a:rPr>
                        <a:t>Obligados</a:t>
                      </a: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marL="0" lvl="0" indent="0" algn="ctr" rtl="0">
                        <a:spcBef>
                          <a:spcPts val="0"/>
                        </a:spcBef>
                        <a:spcAft>
                          <a:spcPts val="0"/>
                        </a:spcAft>
                        <a:buNone/>
                      </a:pPr>
                      <a:r>
                        <a:rPr lang="es-ES" sz="1900" b="1">
                          <a:solidFill>
                            <a:schemeClr val="bg1"/>
                          </a:solidFill>
                          <a:latin typeface="Calibri" panose="020F0502020204030204" pitchFamily="34" charset="0"/>
                          <a:cs typeface="Calibri" panose="020F0502020204030204" pitchFamily="34" charset="0"/>
                        </a:rPr>
                        <a:t>%</a:t>
                      </a: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2017</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1.909.274</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2.476.714</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77%</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0">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2018</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1.923.540</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2.523.990</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76%</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0">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2019</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1.914.269</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2.572.325</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74%</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0">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2020</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2.048.079</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2.616.374</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78%</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0">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2021</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1.986.583</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  	2.646.432</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s-ES" sz="1900">
                          <a:latin typeface="Calibri" panose="020F0502020204030204" pitchFamily="34" charset="0"/>
                          <a:cs typeface="Calibri" panose="020F0502020204030204" pitchFamily="34" charset="0"/>
                        </a:rPr>
                        <a:t>75%</a:t>
                      </a:r>
                      <a:endParaRPr sz="1900">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42900">
                <a:tc>
                  <a:txBody>
                    <a:bodyPr/>
                    <a:lstStyle/>
                    <a:p>
                      <a:pPr marL="0" lvl="0" indent="0" algn="ctr" rtl="0">
                        <a:spcBef>
                          <a:spcPts val="0"/>
                        </a:spcBef>
                        <a:spcAft>
                          <a:spcPts val="0"/>
                        </a:spcAft>
                        <a:buNone/>
                      </a:pPr>
                      <a:r>
                        <a:rPr lang="es-ES" sz="1900" b="1">
                          <a:solidFill>
                            <a:schemeClr val="tx1"/>
                          </a:solidFill>
                          <a:latin typeface="Calibri" panose="020F0502020204030204" pitchFamily="34" charset="0"/>
                          <a:cs typeface="Calibri" panose="020F0502020204030204" pitchFamily="34" charset="0"/>
                        </a:rPr>
                        <a:t>2022 (parcial)</a:t>
                      </a: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lvl="0" indent="0" algn="ctr" rtl="0">
                        <a:spcBef>
                          <a:spcPts val="0"/>
                        </a:spcBef>
                        <a:spcAft>
                          <a:spcPts val="0"/>
                        </a:spcAft>
                        <a:buNone/>
                      </a:pPr>
                      <a:r>
                        <a:rPr lang="es-ES" sz="1900" b="1">
                          <a:solidFill>
                            <a:schemeClr val="tx1"/>
                          </a:solidFill>
                          <a:latin typeface="Calibri" panose="020F0502020204030204" pitchFamily="34" charset="0"/>
                          <a:cs typeface="Calibri" panose="020F0502020204030204" pitchFamily="34" charset="0"/>
                        </a:rPr>
                        <a:t>        	2.011.913</a:t>
                      </a:r>
                      <a:endParaRPr sz="1900" b="1">
                        <a:solidFill>
                          <a:schemeClr val="tx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lvl="0" indent="0" algn="ctr" rtl="0">
                        <a:spcBef>
                          <a:spcPts val="0"/>
                        </a:spcBef>
                        <a:spcAft>
                          <a:spcPts val="0"/>
                        </a:spcAft>
                        <a:buNone/>
                      </a:pPr>
                      <a:r>
                        <a:rPr lang="es-ES" sz="1900" b="1">
                          <a:solidFill>
                            <a:schemeClr val="tx1"/>
                          </a:solidFill>
                          <a:latin typeface="Calibri" panose="020F0502020204030204" pitchFamily="34" charset="0"/>
                          <a:cs typeface="Calibri" panose="020F0502020204030204" pitchFamily="34" charset="0"/>
                        </a:rPr>
                        <a:t>  	2.675.893</a:t>
                      </a:r>
                      <a:endParaRPr sz="1900" b="1">
                        <a:solidFill>
                          <a:schemeClr val="tx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marL="0" lvl="0" indent="0" algn="ctr" rtl="0">
                        <a:spcBef>
                          <a:spcPts val="0"/>
                        </a:spcBef>
                        <a:spcAft>
                          <a:spcPts val="0"/>
                        </a:spcAft>
                        <a:buNone/>
                      </a:pPr>
                      <a:r>
                        <a:rPr lang="es-ES" sz="1900" b="1">
                          <a:solidFill>
                            <a:schemeClr val="tx1"/>
                          </a:solidFill>
                          <a:latin typeface="Calibri" panose="020F0502020204030204" pitchFamily="34" charset="0"/>
                          <a:cs typeface="Calibri" panose="020F0502020204030204" pitchFamily="34" charset="0"/>
                        </a:rPr>
                        <a:t>75%</a:t>
                      </a:r>
                      <a:endParaRPr sz="1900" b="1">
                        <a:solidFill>
                          <a:schemeClr val="tx1"/>
                        </a:solidFill>
                        <a:latin typeface="Calibri" panose="020F0502020204030204" pitchFamily="34" charset="0"/>
                        <a:cs typeface="Calibri" panose="020F0502020204030204" pitchFamily="34" charset="0"/>
                      </a:endParaRPr>
                    </a:p>
                  </a:txBody>
                  <a:tcPr marL="91425" marR="91425" marT="91425" marB="91425">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006"/>
                  </a:ext>
                </a:extLst>
              </a:tr>
            </a:tbl>
          </a:graphicData>
        </a:graphic>
      </p:graphicFrame>
    </p:spTree>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g1367be83b6f_3_0"/>
          <p:cNvSpPr txBox="1">
            <a:spLocks noGrp="1"/>
          </p:cNvSpPr>
          <p:nvPr>
            <p:ph type="title" idx="4294967295"/>
          </p:nvPr>
        </p:nvSpPr>
        <p:spPr>
          <a:xfrm>
            <a:off x="73330" y="-19323"/>
            <a:ext cx="8303400" cy="882900"/>
          </a:xfrm>
          <a:prstGeom prst="rect">
            <a:avLst/>
          </a:prstGeom>
          <a:noFill/>
          <a:ln>
            <a:noFill/>
          </a:ln>
        </p:spPr>
        <p:txBody>
          <a:bodyPr spcFirstLastPara="1" wrap="square" lIns="91425" tIns="45700" rIns="91425" bIns="45700" anchor="ctr" anchorCtr="0">
            <a:noAutofit/>
          </a:bodyPr>
          <a:lstStyle/>
          <a:p>
            <a:pPr marL="12700" lvl="0" indent="0" eaLnBrk="0" hangingPunct="0">
              <a:spcBef>
                <a:spcPts val="100"/>
              </a:spcBef>
              <a:buSzPts val="1100"/>
            </a:pPr>
            <a:r>
              <a:rPr lang="es-ES" sz="3600" spc="-130">
                <a:solidFill>
                  <a:srgbClr val="C00000"/>
                </a:solidFill>
                <a:latin typeface="Calibri" panose="020F0502020204030204" pitchFamily="34" charset="0"/>
                <a:cs typeface="Calibri" panose="020F0502020204030204" pitchFamily="34" charset="0"/>
              </a:rPr>
              <a:t>Rendimientos Financieros A Junio De 2022</a:t>
            </a:r>
          </a:p>
        </p:txBody>
      </p:sp>
      <p:sp>
        <p:nvSpPr>
          <p:cNvPr id="203" name="Google Shape;203;g1367be83b6f_3_0"/>
          <p:cNvSpPr txBox="1">
            <a:spLocks noGrp="1"/>
          </p:cNvSpPr>
          <p:nvPr>
            <p:ph type="subTitle" idx="1"/>
          </p:nvPr>
        </p:nvSpPr>
        <p:spPr>
          <a:xfrm>
            <a:off x="606600" y="5365694"/>
            <a:ext cx="10978800" cy="7851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es-ES" sz="1900"/>
              <a:t>La meta de rendimientos financieros para la vigencia 2022 es de $143.143 millones. Al 30 de junio, los rendimientos acumulados son $171.318 millones, es decir, ya se cumplió la meta del año.</a:t>
            </a:r>
            <a:endParaRPr sz="2376"/>
          </a:p>
        </p:txBody>
      </p:sp>
      <p:sp>
        <p:nvSpPr>
          <p:cNvPr id="204" name="Google Shape;204;g1367be83b6f_3_0"/>
          <p:cNvSpPr txBox="1">
            <a:spLocks noGrp="1"/>
          </p:cNvSpPr>
          <p:nvPr>
            <p:ph type="subTitle" idx="1"/>
          </p:nvPr>
        </p:nvSpPr>
        <p:spPr>
          <a:xfrm>
            <a:off x="666135" y="1071335"/>
            <a:ext cx="10522200" cy="4014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sz="1900" b="1"/>
              <a:t>Rendimientos financieros. Administración portafolio distrital capital (millones de pesos)</a:t>
            </a:r>
            <a:endParaRPr sz="1900" b="1"/>
          </a:p>
        </p:txBody>
      </p:sp>
      <p:sp>
        <p:nvSpPr>
          <p:cNvPr id="205" name="Google Shape;205;g1367be83b6f_3_0"/>
          <p:cNvSpPr txBox="1">
            <a:spLocks noGrp="1"/>
          </p:cNvSpPr>
          <p:nvPr>
            <p:ph type="subTitle" idx="1"/>
          </p:nvPr>
        </p:nvSpPr>
        <p:spPr>
          <a:xfrm>
            <a:off x="666135" y="1456404"/>
            <a:ext cx="10522200" cy="7851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s-ES" sz="1900" b="1">
                <a:solidFill>
                  <a:srgbClr val="666666"/>
                </a:solidFill>
              </a:rPr>
              <a:t>Cumplimiento _____________________________________$171.318 (119,7%)</a:t>
            </a:r>
            <a:endParaRPr sz="1900" b="1">
              <a:solidFill>
                <a:srgbClr val="666666"/>
              </a:solidFill>
            </a:endParaRPr>
          </a:p>
          <a:p>
            <a:pPr marL="0" lvl="0" indent="0" algn="l" rtl="0">
              <a:lnSpc>
                <a:spcPct val="115000"/>
              </a:lnSpc>
              <a:spcBef>
                <a:spcPts val="0"/>
              </a:spcBef>
              <a:spcAft>
                <a:spcPts val="0"/>
              </a:spcAft>
              <a:buClr>
                <a:schemeClr val="dk1"/>
              </a:buClr>
              <a:buSzPts val="1100"/>
              <a:buFont typeface="Arial"/>
              <a:buNone/>
            </a:pPr>
            <a:r>
              <a:rPr lang="es-ES" sz="1900">
                <a:solidFill>
                  <a:schemeClr val="accent2"/>
                </a:solidFill>
              </a:rPr>
              <a:t>Meta anual _ _ _ _ _ _ _ _ _ _ _ _ _ _ _ _ _ _ _ _ _ _ _ _ _ _ $143.143</a:t>
            </a:r>
            <a:endParaRPr sz="1900">
              <a:solidFill>
                <a:schemeClr val="accent2"/>
              </a:solidFill>
            </a:endParaRPr>
          </a:p>
        </p:txBody>
      </p:sp>
      <p:sp>
        <p:nvSpPr>
          <p:cNvPr id="206" name="Google Shape;206;g1367be83b6f_3_0"/>
          <p:cNvSpPr txBox="1">
            <a:spLocks noGrp="1"/>
          </p:cNvSpPr>
          <p:nvPr>
            <p:ph type="subTitle" idx="1"/>
          </p:nvPr>
        </p:nvSpPr>
        <p:spPr>
          <a:xfrm>
            <a:off x="1329600" y="4599851"/>
            <a:ext cx="9532800" cy="4785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_____________________________________________________________________</a:t>
            </a:r>
            <a:endParaRPr sz="2376"/>
          </a:p>
        </p:txBody>
      </p:sp>
      <p:sp>
        <p:nvSpPr>
          <p:cNvPr id="207" name="Google Shape;207;g1367be83b6f_3_0"/>
          <p:cNvSpPr txBox="1">
            <a:spLocks noGrp="1"/>
          </p:cNvSpPr>
          <p:nvPr>
            <p:ph type="subTitle" idx="1"/>
          </p:nvPr>
        </p:nvSpPr>
        <p:spPr>
          <a:xfrm>
            <a:off x="1923407" y="4935087"/>
            <a:ext cx="8514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Enero</a:t>
            </a:r>
            <a:endParaRPr sz="2376"/>
          </a:p>
        </p:txBody>
      </p:sp>
      <p:sp>
        <p:nvSpPr>
          <p:cNvPr id="208" name="Google Shape;208;g1367be83b6f_3_0"/>
          <p:cNvSpPr txBox="1">
            <a:spLocks noGrp="1"/>
          </p:cNvSpPr>
          <p:nvPr>
            <p:ph type="subTitle" idx="1"/>
          </p:nvPr>
        </p:nvSpPr>
        <p:spPr>
          <a:xfrm>
            <a:off x="3314202" y="4935087"/>
            <a:ext cx="10509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Febrero</a:t>
            </a:r>
            <a:endParaRPr sz="2376"/>
          </a:p>
        </p:txBody>
      </p:sp>
      <p:sp>
        <p:nvSpPr>
          <p:cNvPr id="209" name="Google Shape;209;g1367be83b6f_3_0"/>
          <p:cNvSpPr txBox="1">
            <a:spLocks noGrp="1"/>
          </p:cNvSpPr>
          <p:nvPr>
            <p:ph type="subTitle" idx="1"/>
          </p:nvPr>
        </p:nvSpPr>
        <p:spPr>
          <a:xfrm>
            <a:off x="4904618" y="4935087"/>
            <a:ext cx="9282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Marzo</a:t>
            </a:r>
            <a:endParaRPr sz="2376"/>
          </a:p>
        </p:txBody>
      </p:sp>
      <p:sp>
        <p:nvSpPr>
          <p:cNvPr id="210" name="Google Shape;210;g1367be83b6f_3_0"/>
          <p:cNvSpPr txBox="1">
            <a:spLocks noGrp="1"/>
          </p:cNvSpPr>
          <p:nvPr>
            <p:ph type="subTitle" idx="1"/>
          </p:nvPr>
        </p:nvSpPr>
        <p:spPr>
          <a:xfrm>
            <a:off x="6372260" y="4935087"/>
            <a:ext cx="9282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Abril</a:t>
            </a:r>
            <a:endParaRPr sz="2376"/>
          </a:p>
        </p:txBody>
      </p:sp>
      <p:sp>
        <p:nvSpPr>
          <p:cNvPr id="211" name="Google Shape;211;g1367be83b6f_3_0"/>
          <p:cNvSpPr txBox="1">
            <a:spLocks noGrp="1"/>
          </p:cNvSpPr>
          <p:nvPr>
            <p:ph type="subTitle" idx="1"/>
          </p:nvPr>
        </p:nvSpPr>
        <p:spPr>
          <a:xfrm>
            <a:off x="7839902" y="4935087"/>
            <a:ext cx="9282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Mayo</a:t>
            </a:r>
            <a:endParaRPr sz="2376"/>
          </a:p>
        </p:txBody>
      </p:sp>
      <p:sp>
        <p:nvSpPr>
          <p:cNvPr id="212" name="Google Shape;212;g1367be83b6f_3_0"/>
          <p:cNvSpPr txBox="1">
            <a:spLocks noGrp="1"/>
          </p:cNvSpPr>
          <p:nvPr>
            <p:ph type="subTitle" idx="1"/>
          </p:nvPr>
        </p:nvSpPr>
        <p:spPr>
          <a:xfrm>
            <a:off x="9307543" y="4935087"/>
            <a:ext cx="928200" cy="4017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Junio</a:t>
            </a:r>
            <a:endParaRPr sz="2376"/>
          </a:p>
        </p:txBody>
      </p:sp>
      <p:sp>
        <p:nvSpPr>
          <p:cNvPr id="213" name="Google Shape;213;g1367be83b6f_3_0"/>
          <p:cNvSpPr/>
          <p:nvPr/>
        </p:nvSpPr>
        <p:spPr>
          <a:xfrm>
            <a:off x="1781126" y="4518088"/>
            <a:ext cx="568200" cy="4017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g1367be83b6f_3_0"/>
          <p:cNvSpPr/>
          <p:nvPr/>
        </p:nvSpPr>
        <p:spPr>
          <a:xfrm>
            <a:off x="2349073" y="4305104"/>
            <a:ext cx="568200" cy="6243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15" name="Google Shape;215;g1367be83b6f_3_0"/>
          <p:cNvSpPr/>
          <p:nvPr/>
        </p:nvSpPr>
        <p:spPr>
          <a:xfrm>
            <a:off x="3271737" y="4599860"/>
            <a:ext cx="568200" cy="3201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g1367be83b6f_3_0"/>
          <p:cNvSpPr/>
          <p:nvPr/>
        </p:nvSpPr>
        <p:spPr>
          <a:xfrm>
            <a:off x="3839684" y="4143704"/>
            <a:ext cx="568200" cy="7857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17" name="Google Shape;217;g1367be83b6f_3_0"/>
          <p:cNvSpPr/>
          <p:nvPr/>
        </p:nvSpPr>
        <p:spPr>
          <a:xfrm>
            <a:off x="4800746" y="4295470"/>
            <a:ext cx="568200" cy="6243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g1367be83b6f_3_0"/>
          <p:cNvSpPr/>
          <p:nvPr/>
        </p:nvSpPr>
        <p:spPr>
          <a:xfrm>
            <a:off x="5368693" y="3982604"/>
            <a:ext cx="568200" cy="9468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19" name="Google Shape;219;g1367be83b6f_3_0"/>
          <p:cNvSpPr/>
          <p:nvPr/>
        </p:nvSpPr>
        <p:spPr>
          <a:xfrm>
            <a:off x="6268392" y="4441236"/>
            <a:ext cx="568200" cy="4785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g1367be83b6f_3_0"/>
          <p:cNvSpPr/>
          <p:nvPr/>
        </p:nvSpPr>
        <p:spPr>
          <a:xfrm>
            <a:off x="6836339" y="3338204"/>
            <a:ext cx="568200" cy="15912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21" name="Google Shape;221;g1367be83b6f_3_0"/>
          <p:cNvSpPr/>
          <p:nvPr/>
        </p:nvSpPr>
        <p:spPr>
          <a:xfrm>
            <a:off x="7736039" y="4218722"/>
            <a:ext cx="568200" cy="7008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1367be83b6f_3_0"/>
          <p:cNvSpPr/>
          <p:nvPr/>
        </p:nvSpPr>
        <p:spPr>
          <a:xfrm>
            <a:off x="8303986" y="3583604"/>
            <a:ext cx="568200" cy="13458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23" name="Google Shape;223;g1367be83b6f_3_0"/>
          <p:cNvSpPr/>
          <p:nvPr/>
        </p:nvSpPr>
        <p:spPr>
          <a:xfrm>
            <a:off x="9203686" y="4036284"/>
            <a:ext cx="568200" cy="883500"/>
          </a:xfrm>
          <a:prstGeom prst="rect">
            <a:avLst/>
          </a:prstGeom>
          <a:solidFill>
            <a:srgbClr val="00B0F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g1367be83b6f_3_0"/>
          <p:cNvSpPr/>
          <p:nvPr/>
        </p:nvSpPr>
        <p:spPr>
          <a:xfrm>
            <a:off x="9771633" y="2846504"/>
            <a:ext cx="568200" cy="20829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lumMod val="50000"/>
                  <a:lumOff val="50000"/>
                </a:schemeClr>
              </a:solidFill>
            </a:endParaRPr>
          </a:p>
        </p:txBody>
      </p:sp>
      <p:sp>
        <p:nvSpPr>
          <p:cNvPr id="238" name="Google Shape;238;g1367be83b6f_3_0"/>
          <p:cNvSpPr txBox="1">
            <a:spLocks noGrp="1"/>
          </p:cNvSpPr>
          <p:nvPr>
            <p:ph type="subTitle" idx="1"/>
          </p:nvPr>
        </p:nvSpPr>
        <p:spPr>
          <a:xfrm>
            <a:off x="1782952" y="4583812"/>
            <a:ext cx="6039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8.748</a:t>
            </a:r>
            <a:endParaRPr lang="es-ES" sz="1776">
              <a:solidFill>
                <a:schemeClr val="bg1"/>
              </a:solidFill>
            </a:endParaRPr>
          </a:p>
        </p:txBody>
      </p:sp>
      <p:sp>
        <p:nvSpPr>
          <p:cNvPr id="239" name="Google Shape;239;g1367be83b6f_3_0"/>
          <p:cNvSpPr txBox="1">
            <a:spLocks noGrp="1"/>
          </p:cNvSpPr>
          <p:nvPr>
            <p:ph type="subTitle" idx="1"/>
          </p:nvPr>
        </p:nvSpPr>
        <p:spPr>
          <a:xfrm>
            <a:off x="2305272" y="4335569"/>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16.307</a:t>
            </a:r>
            <a:endParaRPr sz="1776">
              <a:solidFill>
                <a:schemeClr val="tx1"/>
              </a:solidFill>
            </a:endParaRPr>
          </a:p>
        </p:txBody>
      </p:sp>
      <p:sp>
        <p:nvSpPr>
          <p:cNvPr id="240" name="Google Shape;240;g1367be83b6f_3_0"/>
          <p:cNvSpPr txBox="1">
            <a:spLocks noGrp="1"/>
          </p:cNvSpPr>
          <p:nvPr>
            <p:ph type="subTitle" idx="1"/>
          </p:nvPr>
        </p:nvSpPr>
        <p:spPr>
          <a:xfrm>
            <a:off x="3272925" y="4629865"/>
            <a:ext cx="6039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8.090</a:t>
            </a:r>
            <a:endParaRPr lang="es-ES" sz="1776">
              <a:solidFill>
                <a:schemeClr val="bg1"/>
              </a:solidFill>
            </a:endParaRPr>
          </a:p>
        </p:txBody>
      </p:sp>
      <p:sp>
        <p:nvSpPr>
          <p:cNvPr id="241" name="Google Shape;241;g1367be83b6f_3_0"/>
          <p:cNvSpPr txBox="1">
            <a:spLocks noGrp="1"/>
          </p:cNvSpPr>
          <p:nvPr>
            <p:ph type="subTitle" idx="1"/>
          </p:nvPr>
        </p:nvSpPr>
        <p:spPr>
          <a:xfrm>
            <a:off x="3794794" y="4135809"/>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20.626</a:t>
            </a:r>
            <a:endParaRPr sz="1776">
              <a:solidFill>
                <a:schemeClr val="tx1"/>
              </a:solidFill>
            </a:endParaRPr>
          </a:p>
        </p:txBody>
      </p:sp>
      <p:sp>
        <p:nvSpPr>
          <p:cNvPr id="242" name="Google Shape;242;g1367be83b6f_3_0"/>
          <p:cNvSpPr txBox="1">
            <a:spLocks noGrp="1"/>
          </p:cNvSpPr>
          <p:nvPr>
            <p:ph type="subTitle" idx="1"/>
          </p:nvPr>
        </p:nvSpPr>
        <p:spPr>
          <a:xfrm>
            <a:off x="4728176" y="4310058"/>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10.752</a:t>
            </a:r>
            <a:endParaRPr lang="es-ES" sz="1776">
              <a:solidFill>
                <a:schemeClr val="bg1"/>
              </a:solidFill>
            </a:endParaRPr>
          </a:p>
        </p:txBody>
      </p:sp>
      <p:sp>
        <p:nvSpPr>
          <p:cNvPr id="243" name="Google Shape;243;g1367be83b6f_3_0"/>
          <p:cNvSpPr txBox="1">
            <a:spLocks noGrp="1"/>
          </p:cNvSpPr>
          <p:nvPr>
            <p:ph type="subTitle" idx="1"/>
          </p:nvPr>
        </p:nvSpPr>
        <p:spPr>
          <a:xfrm>
            <a:off x="5315561" y="4020263"/>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22.603</a:t>
            </a:r>
            <a:endParaRPr sz="1776">
              <a:solidFill>
                <a:schemeClr val="tx1"/>
              </a:solidFill>
            </a:endParaRPr>
          </a:p>
        </p:txBody>
      </p:sp>
      <p:sp>
        <p:nvSpPr>
          <p:cNvPr id="244" name="Google Shape;244;g1367be83b6f_3_0"/>
          <p:cNvSpPr txBox="1">
            <a:spLocks noGrp="1"/>
          </p:cNvSpPr>
          <p:nvPr>
            <p:ph type="subTitle" idx="1"/>
          </p:nvPr>
        </p:nvSpPr>
        <p:spPr>
          <a:xfrm>
            <a:off x="6193447" y="4432070"/>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10.315</a:t>
            </a:r>
            <a:endParaRPr lang="es-ES" sz="1776">
              <a:solidFill>
                <a:schemeClr val="bg1"/>
              </a:solidFill>
            </a:endParaRPr>
          </a:p>
        </p:txBody>
      </p:sp>
      <p:sp>
        <p:nvSpPr>
          <p:cNvPr id="245" name="Google Shape;245;g1367be83b6f_3_0"/>
          <p:cNvSpPr txBox="1">
            <a:spLocks noGrp="1"/>
          </p:cNvSpPr>
          <p:nvPr>
            <p:ph type="subTitle" idx="1"/>
          </p:nvPr>
        </p:nvSpPr>
        <p:spPr>
          <a:xfrm>
            <a:off x="6772251" y="3356956"/>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38.517</a:t>
            </a:r>
            <a:endParaRPr sz="1776">
              <a:solidFill>
                <a:schemeClr val="tx1"/>
              </a:solidFill>
            </a:endParaRPr>
          </a:p>
        </p:txBody>
      </p:sp>
      <p:sp>
        <p:nvSpPr>
          <p:cNvPr id="246" name="Google Shape;246;g1367be83b6f_3_0"/>
          <p:cNvSpPr txBox="1">
            <a:spLocks noGrp="1"/>
          </p:cNvSpPr>
          <p:nvPr>
            <p:ph type="subTitle" idx="1"/>
          </p:nvPr>
        </p:nvSpPr>
        <p:spPr>
          <a:xfrm>
            <a:off x="7680430" y="4222015"/>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11.080</a:t>
            </a:r>
            <a:endParaRPr lang="es-ES" sz="1776">
              <a:solidFill>
                <a:schemeClr val="bg1"/>
              </a:solidFill>
            </a:endParaRPr>
          </a:p>
        </p:txBody>
      </p:sp>
      <p:sp>
        <p:nvSpPr>
          <p:cNvPr id="247" name="Google Shape;247;g1367be83b6f_3_0"/>
          <p:cNvSpPr txBox="1">
            <a:spLocks noGrp="1"/>
          </p:cNvSpPr>
          <p:nvPr>
            <p:ph type="subTitle" idx="1"/>
          </p:nvPr>
        </p:nvSpPr>
        <p:spPr>
          <a:xfrm>
            <a:off x="8239897" y="3601082"/>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28.263</a:t>
            </a:r>
            <a:endParaRPr sz="1776">
              <a:solidFill>
                <a:schemeClr val="tx1"/>
              </a:solidFill>
            </a:endParaRPr>
          </a:p>
        </p:txBody>
      </p:sp>
      <p:sp>
        <p:nvSpPr>
          <p:cNvPr id="248" name="Google Shape;248;g1367be83b6f_3_0"/>
          <p:cNvSpPr txBox="1">
            <a:spLocks noGrp="1"/>
          </p:cNvSpPr>
          <p:nvPr>
            <p:ph type="subTitle" idx="1"/>
          </p:nvPr>
        </p:nvSpPr>
        <p:spPr>
          <a:xfrm>
            <a:off x="9139597" y="4044420"/>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bg1"/>
                </a:solidFill>
              </a:rPr>
              <a:t>12.782</a:t>
            </a:r>
            <a:endParaRPr lang="es-ES" sz="1776">
              <a:solidFill>
                <a:schemeClr val="bg1"/>
              </a:solidFill>
            </a:endParaRPr>
          </a:p>
        </p:txBody>
      </p:sp>
      <p:sp>
        <p:nvSpPr>
          <p:cNvPr id="249" name="Google Shape;249;g1367be83b6f_3_0"/>
          <p:cNvSpPr txBox="1">
            <a:spLocks noGrp="1"/>
          </p:cNvSpPr>
          <p:nvPr>
            <p:ph type="subTitle" idx="1"/>
          </p:nvPr>
        </p:nvSpPr>
        <p:spPr>
          <a:xfrm>
            <a:off x="9707544" y="2837062"/>
            <a:ext cx="6963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a:solidFill>
                  <a:schemeClr val="tx1"/>
                </a:solidFill>
              </a:rPr>
              <a:t>45.002</a:t>
            </a:r>
            <a:endParaRPr sz="1776">
              <a:solidFill>
                <a:schemeClr val="tx1"/>
              </a:solidFill>
            </a:endParaRPr>
          </a:p>
        </p:txBody>
      </p:sp>
      <p:sp>
        <p:nvSpPr>
          <p:cNvPr id="250" name="Google Shape;250;g1367be83b6f_3_0"/>
          <p:cNvSpPr txBox="1">
            <a:spLocks noGrp="1"/>
          </p:cNvSpPr>
          <p:nvPr>
            <p:ph type="subTitle" idx="1"/>
          </p:nvPr>
        </p:nvSpPr>
        <p:spPr>
          <a:xfrm>
            <a:off x="2252389" y="3994002"/>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186,4%</a:t>
            </a:r>
            <a:endParaRPr sz="1776" b="1">
              <a:solidFill>
                <a:srgbClr val="666666"/>
              </a:solidFill>
            </a:endParaRPr>
          </a:p>
        </p:txBody>
      </p:sp>
      <p:sp>
        <p:nvSpPr>
          <p:cNvPr id="251" name="Google Shape;251;g1367be83b6f_3_0"/>
          <p:cNvSpPr txBox="1">
            <a:spLocks noGrp="1"/>
          </p:cNvSpPr>
          <p:nvPr>
            <p:ph type="subTitle" idx="1"/>
          </p:nvPr>
        </p:nvSpPr>
        <p:spPr>
          <a:xfrm>
            <a:off x="3757433" y="3847693"/>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255.0%</a:t>
            </a:r>
            <a:endParaRPr sz="1776" b="1">
              <a:solidFill>
                <a:srgbClr val="666666"/>
              </a:solidFill>
            </a:endParaRPr>
          </a:p>
        </p:txBody>
      </p:sp>
      <p:sp>
        <p:nvSpPr>
          <p:cNvPr id="252" name="Google Shape;252;g1367be83b6f_3_0"/>
          <p:cNvSpPr txBox="1">
            <a:spLocks noGrp="1"/>
          </p:cNvSpPr>
          <p:nvPr>
            <p:ph type="subTitle" idx="1"/>
          </p:nvPr>
        </p:nvSpPr>
        <p:spPr>
          <a:xfrm>
            <a:off x="5264842" y="3694925"/>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210.2%</a:t>
            </a:r>
            <a:endParaRPr sz="1776" b="1">
              <a:solidFill>
                <a:srgbClr val="666666"/>
              </a:solidFill>
            </a:endParaRPr>
          </a:p>
        </p:txBody>
      </p:sp>
      <p:sp>
        <p:nvSpPr>
          <p:cNvPr id="253" name="Google Shape;253;g1367be83b6f_3_0"/>
          <p:cNvSpPr txBox="1">
            <a:spLocks noGrp="1"/>
          </p:cNvSpPr>
          <p:nvPr>
            <p:ph type="subTitle" idx="1"/>
          </p:nvPr>
        </p:nvSpPr>
        <p:spPr>
          <a:xfrm>
            <a:off x="6734865" y="3052931"/>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373.4%</a:t>
            </a:r>
            <a:endParaRPr sz="1776" b="1">
              <a:solidFill>
                <a:srgbClr val="666666"/>
              </a:solidFill>
            </a:endParaRPr>
          </a:p>
        </p:txBody>
      </p:sp>
      <p:sp>
        <p:nvSpPr>
          <p:cNvPr id="254" name="Google Shape;254;g1367be83b6f_3_0"/>
          <p:cNvSpPr txBox="1">
            <a:spLocks noGrp="1"/>
          </p:cNvSpPr>
          <p:nvPr>
            <p:ph type="subTitle" idx="1"/>
          </p:nvPr>
        </p:nvSpPr>
        <p:spPr>
          <a:xfrm>
            <a:off x="8202512" y="3263923"/>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255.1%</a:t>
            </a:r>
            <a:endParaRPr sz="1776" b="1">
              <a:solidFill>
                <a:srgbClr val="666666"/>
              </a:solidFill>
            </a:endParaRPr>
          </a:p>
        </p:txBody>
      </p:sp>
      <p:sp>
        <p:nvSpPr>
          <p:cNvPr id="255" name="Google Shape;255;g1367be83b6f_3_0"/>
          <p:cNvSpPr txBox="1">
            <a:spLocks noGrp="1"/>
          </p:cNvSpPr>
          <p:nvPr>
            <p:ph type="subTitle" idx="1"/>
          </p:nvPr>
        </p:nvSpPr>
        <p:spPr>
          <a:xfrm>
            <a:off x="9670158" y="2562067"/>
            <a:ext cx="771000" cy="2601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300" b="1">
                <a:solidFill>
                  <a:srgbClr val="666666"/>
                </a:solidFill>
              </a:rPr>
              <a:t>352.1%</a:t>
            </a:r>
            <a:endParaRPr sz="1776" b="1">
              <a:solidFill>
                <a:srgbClr val="666666"/>
              </a:solidFill>
            </a:endParaRPr>
          </a:p>
        </p:txBody>
      </p:sp>
      <p:sp>
        <p:nvSpPr>
          <p:cNvPr id="263" name="Google Shape;263;g1367be83b6f_3_0"/>
          <p:cNvSpPr/>
          <p:nvPr/>
        </p:nvSpPr>
        <p:spPr>
          <a:xfrm>
            <a:off x="736450" y="3258005"/>
            <a:ext cx="184200" cy="184200"/>
          </a:xfrm>
          <a:prstGeom prst="rect">
            <a:avLst/>
          </a:prstGeom>
          <a:solidFill>
            <a:srgbClr val="00B0F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1367be83b6f_3_0"/>
          <p:cNvSpPr/>
          <p:nvPr/>
        </p:nvSpPr>
        <p:spPr>
          <a:xfrm>
            <a:off x="1827416" y="3258005"/>
            <a:ext cx="184200" cy="184200"/>
          </a:xfrm>
          <a:prstGeom prst="rect">
            <a:avLst/>
          </a:prstGeom>
          <a:solidFill>
            <a:srgbClr val="92D05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g1367be83b6f_3_0"/>
          <p:cNvSpPr txBox="1">
            <a:spLocks noGrp="1"/>
          </p:cNvSpPr>
          <p:nvPr>
            <p:ph type="subTitle" idx="1"/>
          </p:nvPr>
        </p:nvSpPr>
        <p:spPr>
          <a:xfrm>
            <a:off x="933919" y="3137101"/>
            <a:ext cx="771000" cy="285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Meta</a:t>
            </a:r>
            <a:endParaRPr sz="2376"/>
          </a:p>
        </p:txBody>
      </p:sp>
      <p:sp>
        <p:nvSpPr>
          <p:cNvPr id="266" name="Google Shape;266;g1367be83b6f_3_0"/>
          <p:cNvSpPr txBox="1">
            <a:spLocks noGrp="1"/>
          </p:cNvSpPr>
          <p:nvPr>
            <p:ph type="subTitle" idx="1"/>
          </p:nvPr>
        </p:nvSpPr>
        <p:spPr>
          <a:xfrm>
            <a:off x="2026315" y="3156459"/>
            <a:ext cx="1301400" cy="285000"/>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es-ES" sz="1900"/>
              <a:t>Ejecutado</a:t>
            </a:r>
            <a:endParaRPr sz="2376"/>
          </a:p>
        </p:txBody>
      </p:sp>
    </p:spTree>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CuadroTexto 110">
            <a:extLst>
              <a:ext uri="{FF2B5EF4-FFF2-40B4-BE49-F238E27FC236}">
                <a16:creationId xmlns:a16="http://schemas.microsoft.com/office/drawing/2014/main" id="{5648809C-19CD-DD32-DFAF-2ABD3A4DCC28}"/>
              </a:ext>
            </a:extLst>
          </p:cNvPr>
          <p:cNvSpPr txBox="1"/>
          <p:nvPr/>
        </p:nvSpPr>
        <p:spPr>
          <a:xfrm>
            <a:off x="193925" y="1638889"/>
            <a:ext cx="11819883" cy="584775"/>
          </a:xfrm>
          <a:prstGeom prst="rect">
            <a:avLst/>
          </a:prstGeom>
          <a:noFill/>
        </p:spPr>
        <p:txBody>
          <a:bodyPr wrap="square">
            <a:spAutoFit/>
          </a:bodyPr>
          <a:lstStyle>
            <a:defPPr>
              <a:defRPr lang="es-CO"/>
            </a:defPPr>
            <a:lvl1pPr algn="just">
              <a:defRPr>
                <a:solidFill>
                  <a:srgbClr val="000000"/>
                </a:solidFill>
                <a:latin typeface="Roboto" panose="02000000000000000000" pitchFamily="2" charset="0"/>
              </a:defRPr>
            </a:lvl1pPr>
          </a:lstStyle>
          <a:p>
            <a:pPr marL="285750" indent="-285750" algn="l">
              <a:buFont typeface="Arial" panose="020B0604020202020204" pitchFamily="34" charset="0"/>
              <a:buChar char="•"/>
            </a:pPr>
            <a:r>
              <a:rPr lang="es-ES" sz="1600">
                <a:solidFill>
                  <a:schemeClr val="tx1">
                    <a:lumMod val="65000"/>
                    <a:lumOff val="35000"/>
                  </a:schemeClr>
                </a:solidFill>
                <a:latin typeface="Calibri" panose="020F0502020204030204" pitchFamily="34" charset="0"/>
                <a:cs typeface="Calibri" panose="020F0502020204030204" pitchFamily="34" charset="0"/>
              </a:rPr>
              <a:t>Hemos brindado mayor flexibilidad para el pago de los impuestos sobre vehículos automotores, predial e industria y comercio, modificando las fechas del calendario tributario con respecto a lo que se venia trabajando en el 2021.</a:t>
            </a:r>
            <a:endParaRPr lang="es-CO" sz="1600">
              <a:solidFill>
                <a:schemeClr val="tx1">
                  <a:lumMod val="65000"/>
                  <a:lumOff val="35000"/>
                </a:schemeClr>
              </a:solidFill>
              <a:latin typeface="Calibri" panose="020F0502020204030204" pitchFamily="34" charset="0"/>
              <a:cs typeface="Calibri" panose="020F0502020204030204" pitchFamily="34" charset="0"/>
            </a:endParaRPr>
          </a:p>
        </p:txBody>
      </p:sp>
      <p:sp>
        <p:nvSpPr>
          <p:cNvPr id="112" name="CuadroTexto 111">
            <a:extLst>
              <a:ext uri="{FF2B5EF4-FFF2-40B4-BE49-F238E27FC236}">
                <a16:creationId xmlns:a16="http://schemas.microsoft.com/office/drawing/2014/main" id="{695F1975-46D2-1822-F24C-AE496F96CB53}"/>
              </a:ext>
            </a:extLst>
          </p:cNvPr>
          <p:cNvSpPr txBox="1"/>
          <p:nvPr/>
        </p:nvSpPr>
        <p:spPr>
          <a:xfrm>
            <a:off x="73692" y="154542"/>
            <a:ext cx="9521465" cy="1572225"/>
          </a:xfrm>
          <a:prstGeom prst="rect">
            <a:avLst/>
          </a:prstGeom>
          <a:noFill/>
        </p:spPr>
        <p:txBody>
          <a:bodyPr wrap="square">
            <a:spAutoFit/>
          </a:bodyPr>
          <a:lstStyle/>
          <a:p>
            <a:pPr marL="12700">
              <a:lnSpc>
                <a:spcPct val="90000"/>
              </a:lnSpc>
              <a:spcBef>
                <a:spcPts val="100"/>
              </a:spcBef>
              <a:buSzPts val="1100"/>
            </a:pPr>
            <a:r>
              <a:rPr lang="es-CO" sz="3500" b="1" spc="-130">
                <a:solidFill>
                  <a:srgbClr val="C00000"/>
                </a:solidFill>
                <a:cs typeface="Calibri" panose="020F0502020204030204" pitchFamily="34" charset="0"/>
              </a:rPr>
              <a:t>Fechas De Calendario Impuesto Predial, Impuesto De </a:t>
            </a:r>
          </a:p>
          <a:p>
            <a:pPr marL="12700">
              <a:lnSpc>
                <a:spcPct val="90000"/>
              </a:lnSpc>
              <a:spcBef>
                <a:spcPts val="100"/>
              </a:spcBef>
              <a:buSzPts val="1100"/>
            </a:pPr>
            <a:endParaRPr lang="es-CO" sz="3500" b="1" spc="-130">
              <a:solidFill>
                <a:srgbClr val="C00000"/>
              </a:solidFill>
              <a:cs typeface="Calibri" panose="020F0502020204030204" pitchFamily="34" charset="0"/>
            </a:endParaRPr>
          </a:p>
          <a:p>
            <a:pPr marL="12700">
              <a:lnSpc>
                <a:spcPct val="90000"/>
              </a:lnSpc>
              <a:spcBef>
                <a:spcPts val="100"/>
              </a:spcBef>
              <a:buSzPts val="1100"/>
            </a:pPr>
            <a:r>
              <a:rPr lang="es-CO" sz="3500" b="1" spc="-130">
                <a:solidFill>
                  <a:srgbClr val="C00000"/>
                </a:solidFill>
                <a:cs typeface="Calibri" panose="020F0502020204030204" pitchFamily="34" charset="0"/>
              </a:rPr>
              <a:t>Vehículos E Impuesto Ica</a:t>
            </a:r>
          </a:p>
        </p:txBody>
      </p:sp>
      <p:sp>
        <p:nvSpPr>
          <p:cNvPr id="227" name="Título de diapositiva">
            <a:extLst>
              <a:ext uri="{FF2B5EF4-FFF2-40B4-BE49-F238E27FC236}">
                <a16:creationId xmlns:a16="http://schemas.microsoft.com/office/drawing/2014/main" id="{5B0CD42C-0754-5B06-F0BC-F9A1DB649A4B}"/>
              </a:ext>
            </a:extLst>
          </p:cNvPr>
          <p:cNvSpPr>
            <a:spLocks noGrp="1"/>
          </p:cNvSpPr>
          <p:nvPr>
            <p:ph type="title"/>
          </p:nvPr>
        </p:nvSpPr>
        <p:spPr>
          <a:xfrm>
            <a:off x="98727" y="2533854"/>
            <a:ext cx="2991999" cy="558710"/>
          </a:xfrm>
        </p:spPr>
        <p:txBody>
          <a:bodyPr rtlCol="0">
            <a:noAutofit/>
          </a:bodyPr>
          <a:lstStyle/>
          <a:p>
            <a:pPr rtl="0"/>
            <a:r>
              <a:rPr lang="es-ES" sz="2000">
                <a:solidFill>
                  <a:srgbClr val="C00000"/>
                </a:solidFill>
                <a:latin typeface="Calibri" panose="020F0502020204030204" pitchFamily="34" charset="0"/>
                <a:cs typeface="Calibri" panose="020F0502020204030204" pitchFamily="34" charset="0"/>
              </a:rPr>
              <a:t>Comparativo fechas vencimientos Predial</a:t>
            </a:r>
          </a:p>
        </p:txBody>
      </p:sp>
      <p:cxnSp>
        <p:nvCxnSpPr>
          <p:cNvPr id="228" name="Conector recto 227" descr="Línea de tiempo">
            <a:extLst>
              <a:ext uri="{FF2B5EF4-FFF2-40B4-BE49-F238E27FC236}">
                <a16:creationId xmlns:a16="http://schemas.microsoft.com/office/drawing/2014/main" id="{CF4EDCCC-E76A-1A2C-0EF2-77D965723982}"/>
              </a:ext>
            </a:extLst>
          </p:cNvPr>
          <p:cNvCxnSpPr>
            <a:cxnSpLocks/>
          </p:cNvCxnSpPr>
          <p:nvPr/>
        </p:nvCxnSpPr>
        <p:spPr>
          <a:xfrm flipH="1">
            <a:off x="1216837" y="5052366"/>
            <a:ext cx="10432744" cy="0"/>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229" name="Grupo 228" descr="Año 1">
            <a:extLst>
              <a:ext uri="{FF2B5EF4-FFF2-40B4-BE49-F238E27FC236}">
                <a16:creationId xmlns:a16="http://schemas.microsoft.com/office/drawing/2014/main" id="{52D68B1E-E70A-687A-CD01-0EBFC132FC63}"/>
              </a:ext>
            </a:extLst>
          </p:cNvPr>
          <p:cNvGrpSpPr/>
          <p:nvPr/>
        </p:nvGrpSpPr>
        <p:grpSpPr>
          <a:xfrm>
            <a:off x="904696" y="4076378"/>
            <a:ext cx="2815819" cy="1658414"/>
            <a:chOff x="904696" y="5189639"/>
            <a:chExt cx="2815819" cy="1658414"/>
          </a:xfrm>
        </p:grpSpPr>
        <p:sp>
          <p:nvSpPr>
            <p:cNvPr id="230" name="Elipse 229">
              <a:extLst>
                <a:ext uri="{FF2B5EF4-FFF2-40B4-BE49-F238E27FC236}">
                  <a16:creationId xmlns:a16="http://schemas.microsoft.com/office/drawing/2014/main" id="{F19A899C-1A55-F88A-318A-90508FD19BA0}"/>
                </a:ext>
              </a:extLst>
            </p:cNvPr>
            <p:cNvSpPr/>
            <p:nvPr/>
          </p:nvSpPr>
          <p:spPr>
            <a:xfrm>
              <a:off x="3004439"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31" name="Elipse 230">
              <a:extLst>
                <a:ext uri="{FF2B5EF4-FFF2-40B4-BE49-F238E27FC236}">
                  <a16:creationId xmlns:a16="http://schemas.microsoft.com/office/drawing/2014/main" id="{85D2A6AE-057B-9094-A1D9-6232A300B77C}"/>
                </a:ext>
              </a:extLst>
            </p:cNvPr>
            <p:cNvSpPr/>
            <p:nvPr/>
          </p:nvSpPr>
          <p:spPr>
            <a:xfrm>
              <a:off x="2346810"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32" name="Elipse 231">
              <a:extLst>
                <a:ext uri="{FF2B5EF4-FFF2-40B4-BE49-F238E27FC236}">
                  <a16:creationId xmlns:a16="http://schemas.microsoft.com/office/drawing/2014/main" id="{BA26F076-0E88-40E8-60C2-362D8F9957FB}"/>
                </a:ext>
              </a:extLst>
            </p:cNvPr>
            <p:cNvSpPr/>
            <p:nvPr/>
          </p:nvSpPr>
          <p:spPr>
            <a:xfrm>
              <a:off x="1702547"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33" name="Elipse 232">
              <a:extLst>
                <a:ext uri="{FF2B5EF4-FFF2-40B4-BE49-F238E27FC236}">
                  <a16:creationId xmlns:a16="http://schemas.microsoft.com/office/drawing/2014/main" id="{CB528FD2-4B4B-A31B-8034-B01FF59EC3A9}"/>
                </a:ext>
              </a:extLst>
            </p:cNvPr>
            <p:cNvSpPr/>
            <p:nvPr/>
          </p:nvSpPr>
          <p:spPr>
            <a:xfrm>
              <a:off x="1056583"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cxnSp>
          <p:nvCxnSpPr>
            <p:cNvPr id="234" name="Conector recto 233" title="líneas de T">
              <a:extLst>
                <a:ext uri="{FF2B5EF4-FFF2-40B4-BE49-F238E27FC236}">
                  <a16:creationId xmlns:a16="http://schemas.microsoft.com/office/drawing/2014/main" id="{84016939-4034-B726-48AB-9FCE9078A5F6}"/>
                </a:ext>
              </a:extLst>
            </p:cNvPr>
            <p:cNvCxnSpPr>
              <a:cxnSpLocks/>
            </p:cNvCxnSpPr>
            <p:nvPr/>
          </p:nvCxnSpPr>
          <p:spPr>
            <a:xfrm>
              <a:off x="2474817" y="5189639"/>
              <a:ext cx="0" cy="792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35" name="Conector recto 234" title="líneas de T">
              <a:extLst>
                <a:ext uri="{FF2B5EF4-FFF2-40B4-BE49-F238E27FC236}">
                  <a16:creationId xmlns:a16="http://schemas.microsoft.com/office/drawing/2014/main" id="{A17E6FEB-6B71-194D-C66D-20481A73A65D}"/>
                </a:ext>
              </a:extLst>
            </p:cNvPr>
            <p:cNvCxnSpPr>
              <a:cxnSpLocks/>
            </p:cNvCxnSpPr>
            <p:nvPr/>
          </p:nvCxnSpPr>
          <p:spPr>
            <a:xfrm>
              <a:off x="3122338"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36" name="Cuadro de texto 194">
              <a:extLst>
                <a:ext uri="{FF2B5EF4-FFF2-40B4-BE49-F238E27FC236}">
                  <a16:creationId xmlns:a16="http://schemas.microsoft.com/office/drawing/2014/main" id="{D026F84E-3921-2974-DA3A-7ED670944C8E}"/>
                </a:ext>
              </a:extLst>
            </p:cNvPr>
            <p:cNvSpPr txBox="1"/>
            <p:nvPr/>
          </p:nvSpPr>
          <p:spPr>
            <a:xfrm>
              <a:off x="904696" y="6612316"/>
              <a:ext cx="569010" cy="235737"/>
            </a:xfrm>
            <a:prstGeom prst="rect">
              <a:avLst/>
            </a:prstGeom>
            <a:noFill/>
          </p:spPr>
          <p:txBody>
            <a:bodyPr wrap="square" lIns="0" tIns="0" rIns="0" bIns="0" rtlCol="0">
              <a:noAutofit/>
            </a:bodyPr>
            <a:lstStyle/>
            <a:p>
              <a:pPr algn="ctr" rtl="0"/>
              <a:r>
                <a:rPr lang="es-ES" sz="1000" b="1">
                  <a:solidFill>
                    <a:schemeClr val="tx1">
                      <a:lumMod val="75000"/>
                      <a:lumOff val="25000"/>
                    </a:schemeClr>
                  </a:solidFill>
                </a:rPr>
                <a:t>2019</a:t>
              </a:r>
            </a:p>
          </p:txBody>
        </p:sp>
        <p:cxnSp>
          <p:nvCxnSpPr>
            <p:cNvPr id="237" name="Conector recto 236" title="líneas de T">
              <a:extLst>
                <a:ext uri="{FF2B5EF4-FFF2-40B4-BE49-F238E27FC236}">
                  <a16:creationId xmlns:a16="http://schemas.microsoft.com/office/drawing/2014/main" id="{815B4329-1A09-BD82-A554-F10D1FA1954C}"/>
                </a:ext>
              </a:extLst>
            </p:cNvPr>
            <p:cNvCxnSpPr>
              <a:cxnSpLocks/>
            </p:cNvCxnSpPr>
            <p:nvPr/>
          </p:nvCxnSpPr>
          <p:spPr>
            <a:xfrm>
              <a:off x="2061700" y="5677796"/>
              <a:ext cx="0" cy="360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38" name="Rectángulo: Esquinas redondeadas 1" title="Barra de año">
              <a:extLst>
                <a:ext uri="{FF2B5EF4-FFF2-40B4-BE49-F238E27FC236}">
                  <a16:creationId xmlns:a16="http://schemas.microsoft.com/office/drawing/2014/main" id="{CB8DD22C-97F0-A531-1A6E-0A7B91C1853E}"/>
                </a:ext>
              </a:extLst>
            </p:cNvPr>
            <p:cNvSpPr/>
            <p:nvPr/>
          </p:nvSpPr>
          <p:spPr>
            <a:xfrm>
              <a:off x="1147186" y="6381273"/>
              <a:ext cx="2573329" cy="16485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39" name="Cuadro de texto 71">
              <a:extLst>
                <a:ext uri="{FF2B5EF4-FFF2-40B4-BE49-F238E27FC236}">
                  <a16:creationId xmlns:a16="http://schemas.microsoft.com/office/drawing/2014/main" id="{D557EB5E-7A2A-5973-15E1-E3F73B313B9E}"/>
                </a:ext>
              </a:extLst>
            </p:cNvPr>
            <p:cNvSpPr txBox="1"/>
            <p:nvPr/>
          </p:nvSpPr>
          <p:spPr>
            <a:xfrm>
              <a:off x="10743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T1</a:t>
              </a:r>
              <a:endParaRPr lang="es-ES" sz="1000">
                <a:solidFill>
                  <a:schemeClr val="bg1"/>
                </a:solidFill>
              </a:endParaRPr>
            </a:p>
          </p:txBody>
        </p:sp>
        <p:sp>
          <p:nvSpPr>
            <p:cNvPr id="240" name="Cuadro de texto 72">
              <a:extLst>
                <a:ext uri="{FF2B5EF4-FFF2-40B4-BE49-F238E27FC236}">
                  <a16:creationId xmlns:a16="http://schemas.microsoft.com/office/drawing/2014/main" id="{E5F0FB00-D9F6-51EB-103C-B05E31AB46B9}"/>
                </a:ext>
              </a:extLst>
            </p:cNvPr>
            <p:cNvSpPr txBox="1"/>
            <p:nvPr/>
          </p:nvSpPr>
          <p:spPr>
            <a:xfrm>
              <a:off x="17218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T2</a:t>
              </a:r>
              <a:endParaRPr lang="es-ES" sz="1000">
                <a:solidFill>
                  <a:schemeClr val="bg1"/>
                </a:solidFill>
              </a:endParaRPr>
            </a:p>
          </p:txBody>
        </p:sp>
        <p:sp>
          <p:nvSpPr>
            <p:cNvPr id="241" name="Cuadro de texto 73">
              <a:extLst>
                <a:ext uri="{FF2B5EF4-FFF2-40B4-BE49-F238E27FC236}">
                  <a16:creationId xmlns:a16="http://schemas.microsoft.com/office/drawing/2014/main" id="{B0B63F3F-2E52-81D7-F495-028549016A74}"/>
                </a:ext>
              </a:extLst>
            </p:cNvPr>
            <p:cNvSpPr txBox="1"/>
            <p:nvPr/>
          </p:nvSpPr>
          <p:spPr>
            <a:xfrm>
              <a:off x="23692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T3</a:t>
              </a:r>
              <a:endParaRPr lang="es-ES" sz="1000">
                <a:solidFill>
                  <a:schemeClr val="bg1"/>
                </a:solidFill>
              </a:endParaRPr>
            </a:p>
          </p:txBody>
        </p:sp>
        <p:sp>
          <p:nvSpPr>
            <p:cNvPr id="242" name="Cuadro de texto 74">
              <a:extLst>
                <a:ext uri="{FF2B5EF4-FFF2-40B4-BE49-F238E27FC236}">
                  <a16:creationId xmlns:a16="http://schemas.microsoft.com/office/drawing/2014/main" id="{CEAEBD5A-C1FA-B9E8-4344-CED3CC41FC41}"/>
                </a:ext>
              </a:extLst>
            </p:cNvPr>
            <p:cNvSpPr txBox="1"/>
            <p:nvPr/>
          </p:nvSpPr>
          <p:spPr>
            <a:xfrm>
              <a:off x="30167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T4</a:t>
              </a:r>
              <a:endParaRPr lang="es-ES" sz="1000">
                <a:solidFill>
                  <a:schemeClr val="bg1"/>
                </a:solidFill>
              </a:endParaRPr>
            </a:p>
          </p:txBody>
        </p:sp>
        <p:cxnSp>
          <p:nvCxnSpPr>
            <p:cNvPr id="243" name="Conector recto 242" title="líneas de T">
              <a:extLst>
                <a:ext uri="{FF2B5EF4-FFF2-40B4-BE49-F238E27FC236}">
                  <a16:creationId xmlns:a16="http://schemas.microsoft.com/office/drawing/2014/main" id="{8E94ECEA-44C1-CFFB-7CEC-722BAD3236B7}"/>
                </a:ext>
              </a:extLst>
            </p:cNvPr>
            <p:cNvCxnSpPr>
              <a:cxnSpLocks/>
            </p:cNvCxnSpPr>
            <p:nvPr/>
          </p:nvCxnSpPr>
          <p:spPr>
            <a:xfrm>
              <a:off x="118049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244" name="Grupo 243" title="Hito">
            <a:extLst>
              <a:ext uri="{FF2B5EF4-FFF2-40B4-BE49-F238E27FC236}">
                <a16:creationId xmlns:a16="http://schemas.microsoft.com/office/drawing/2014/main" id="{1F15144D-FB38-E48A-75E8-5CF8D1EFE00E}"/>
              </a:ext>
            </a:extLst>
          </p:cNvPr>
          <p:cNvGrpSpPr/>
          <p:nvPr/>
        </p:nvGrpSpPr>
        <p:grpSpPr>
          <a:xfrm>
            <a:off x="958112" y="4133808"/>
            <a:ext cx="1957740" cy="462636"/>
            <a:chOff x="415841" y="3962124"/>
            <a:chExt cx="1957740" cy="745821"/>
          </a:xfrm>
        </p:grpSpPr>
        <p:sp>
          <p:nvSpPr>
            <p:cNvPr id="245" name="Cuadro de texto 59">
              <a:extLst>
                <a:ext uri="{FF2B5EF4-FFF2-40B4-BE49-F238E27FC236}">
                  <a16:creationId xmlns:a16="http://schemas.microsoft.com/office/drawing/2014/main" id="{EE5D215B-4766-D5D3-4D00-AD45E7C12BAD}"/>
                </a:ext>
              </a:extLst>
            </p:cNvPr>
            <p:cNvSpPr txBox="1"/>
            <p:nvPr/>
          </p:nvSpPr>
          <p:spPr>
            <a:xfrm>
              <a:off x="1078799" y="4027988"/>
              <a:ext cx="1294782" cy="169277"/>
            </a:xfrm>
            <a:prstGeom prst="rect">
              <a:avLst/>
            </a:prstGeom>
            <a:noFill/>
          </p:spPr>
          <p:txBody>
            <a:bodyPr wrap="square" lIns="0" tIns="0" rIns="0" bIns="0" rtlCol="0">
              <a:spAutoFit/>
            </a:bodyPr>
            <a:lstStyle/>
            <a:p>
              <a:pPr rtl="0"/>
              <a:r>
                <a:rPr lang="es-ES" sz="1100">
                  <a:solidFill>
                    <a:schemeClr val="tx1">
                      <a:lumMod val="75000"/>
                      <a:lumOff val="25000"/>
                    </a:schemeClr>
                  </a:solidFill>
                </a:rPr>
                <a:t>Primer Vencimiento</a:t>
              </a:r>
            </a:p>
          </p:txBody>
        </p:sp>
        <p:sp>
          <p:nvSpPr>
            <p:cNvPr id="246" name="Rectángulo: Esquinas redondeadas 112" title="Gráfico de hito">
              <a:extLst>
                <a:ext uri="{FF2B5EF4-FFF2-40B4-BE49-F238E27FC236}">
                  <a16:creationId xmlns:a16="http://schemas.microsoft.com/office/drawing/2014/main" id="{FC99594C-1AB3-B1B4-8E7C-B84D3E855A1A}"/>
                </a:ext>
              </a:extLst>
            </p:cNvPr>
            <p:cNvSpPr/>
            <p:nvPr/>
          </p:nvSpPr>
          <p:spPr>
            <a:xfrm>
              <a:off x="1063122" y="4374573"/>
              <a:ext cx="882635" cy="33337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05 de Abril</a:t>
              </a:r>
            </a:p>
          </p:txBody>
        </p:sp>
        <p:pic>
          <p:nvPicPr>
            <p:cNvPr id="247" name="Gráfico 246" title="Marcador de hito">
              <a:extLst>
                <a:ext uri="{FF2B5EF4-FFF2-40B4-BE49-F238E27FC236}">
                  <a16:creationId xmlns:a16="http://schemas.microsoft.com/office/drawing/2014/main" id="{4FF9BC69-6655-F1CF-21CF-324B69E591F4}"/>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446364" y="3962124"/>
              <a:ext cx="573660" cy="531685"/>
            </a:xfrm>
            <a:prstGeom prst="rect">
              <a:avLst/>
            </a:prstGeom>
          </p:spPr>
        </p:pic>
        <p:sp>
          <p:nvSpPr>
            <p:cNvPr id="248" name="Rectángulo 247">
              <a:extLst>
                <a:ext uri="{FF2B5EF4-FFF2-40B4-BE49-F238E27FC236}">
                  <a16:creationId xmlns:a16="http://schemas.microsoft.com/office/drawing/2014/main" id="{BDBA80A5-4727-193E-66F2-2E5A3B17B46D}"/>
                </a:ext>
              </a:extLst>
            </p:cNvPr>
            <p:cNvSpPr/>
            <p:nvPr/>
          </p:nvSpPr>
          <p:spPr>
            <a:xfrm>
              <a:off x="415841" y="4054459"/>
              <a:ext cx="613708" cy="443741"/>
            </a:xfrm>
            <a:prstGeom prst="rect">
              <a:avLst/>
            </a:prstGeom>
          </p:spPr>
          <p:txBody>
            <a:bodyPr wrap="square" rtlCol="0">
              <a:spAutoFit/>
            </a:bodyPr>
            <a:lstStyle/>
            <a:p>
              <a:pPr algn="r" rtl="0"/>
              <a:r>
                <a:rPr lang="es-ES" sz="1200">
                  <a:solidFill>
                    <a:schemeClr val="tx1">
                      <a:lumMod val="75000"/>
                      <a:lumOff val="25000"/>
                    </a:schemeClr>
                  </a:solidFill>
                </a:rPr>
                <a:t>01</a:t>
              </a:r>
            </a:p>
          </p:txBody>
        </p:sp>
      </p:grpSp>
      <p:grpSp>
        <p:nvGrpSpPr>
          <p:cNvPr id="249" name="Grupo 248" descr="Año 2">
            <a:extLst>
              <a:ext uri="{FF2B5EF4-FFF2-40B4-BE49-F238E27FC236}">
                <a16:creationId xmlns:a16="http://schemas.microsoft.com/office/drawing/2014/main" id="{D08BD459-1AC7-5645-3D95-7B4BA8E38D19}"/>
              </a:ext>
            </a:extLst>
          </p:cNvPr>
          <p:cNvGrpSpPr/>
          <p:nvPr/>
        </p:nvGrpSpPr>
        <p:grpSpPr>
          <a:xfrm>
            <a:off x="3495592" y="3030496"/>
            <a:ext cx="2828816" cy="2706484"/>
            <a:chOff x="3495592" y="4143757"/>
            <a:chExt cx="2828816" cy="2706484"/>
          </a:xfrm>
        </p:grpSpPr>
        <p:sp>
          <p:nvSpPr>
            <p:cNvPr id="250" name="Elipse 249">
              <a:extLst>
                <a:ext uri="{FF2B5EF4-FFF2-40B4-BE49-F238E27FC236}">
                  <a16:creationId xmlns:a16="http://schemas.microsoft.com/office/drawing/2014/main" id="{C0B0B2C5-DFF7-B515-7DCE-34702CFBFEE0}"/>
                </a:ext>
              </a:extLst>
            </p:cNvPr>
            <p:cNvSpPr/>
            <p:nvPr/>
          </p:nvSpPr>
          <p:spPr>
            <a:xfrm>
              <a:off x="5585704"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51" name="Elipse 250">
              <a:extLst>
                <a:ext uri="{FF2B5EF4-FFF2-40B4-BE49-F238E27FC236}">
                  <a16:creationId xmlns:a16="http://schemas.microsoft.com/office/drawing/2014/main" id="{710FE7A2-0FAC-43AC-3E0E-902892B89E3B}"/>
                </a:ext>
              </a:extLst>
            </p:cNvPr>
            <p:cNvSpPr/>
            <p:nvPr/>
          </p:nvSpPr>
          <p:spPr>
            <a:xfrm>
              <a:off x="4936679"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52" name="Elipse 251">
              <a:extLst>
                <a:ext uri="{FF2B5EF4-FFF2-40B4-BE49-F238E27FC236}">
                  <a16:creationId xmlns:a16="http://schemas.microsoft.com/office/drawing/2014/main" id="{A56A2AE0-AA45-81DF-417D-EF7E049AB0C2}"/>
                </a:ext>
              </a:extLst>
            </p:cNvPr>
            <p:cNvSpPr/>
            <p:nvPr/>
          </p:nvSpPr>
          <p:spPr>
            <a:xfrm>
              <a:off x="4300157"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53" name="Elipse 252">
              <a:extLst>
                <a:ext uri="{FF2B5EF4-FFF2-40B4-BE49-F238E27FC236}">
                  <a16:creationId xmlns:a16="http://schemas.microsoft.com/office/drawing/2014/main" id="{2856A42C-78F6-D03D-E685-2DFF7814B4F6}"/>
                </a:ext>
              </a:extLst>
            </p:cNvPr>
            <p:cNvSpPr/>
            <p:nvPr/>
          </p:nvSpPr>
          <p:spPr>
            <a:xfrm>
              <a:off x="3642967"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cxnSp>
          <p:nvCxnSpPr>
            <p:cNvPr id="254" name="Conector recto 253" title="líneas de T">
              <a:extLst>
                <a:ext uri="{FF2B5EF4-FFF2-40B4-BE49-F238E27FC236}">
                  <a16:creationId xmlns:a16="http://schemas.microsoft.com/office/drawing/2014/main" id="{78D6E2DF-F519-7C1A-26F0-0D8365F3341C}"/>
                </a:ext>
              </a:extLst>
            </p:cNvPr>
            <p:cNvCxnSpPr>
              <a:cxnSpLocks/>
            </p:cNvCxnSpPr>
            <p:nvPr/>
          </p:nvCxnSpPr>
          <p:spPr>
            <a:xfrm>
              <a:off x="441690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55" name="Conector recto 254" title="líneas de T">
              <a:extLst>
                <a:ext uri="{FF2B5EF4-FFF2-40B4-BE49-F238E27FC236}">
                  <a16:creationId xmlns:a16="http://schemas.microsoft.com/office/drawing/2014/main" id="{1148AB02-C686-8890-0D30-D7C4024097E5}"/>
                </a:ext>
              </a:extLst>
            </p:cNvPr>
            <p:cNvCxnSpPr>
              <a:cxnSpLocks/>
            </p:cNvCxnSpPr>
            <p:nvPr/>
          </p:nvCxnSpPr>
          <p:spPr>
            <a:xfrm flipH="1">
              <a:off x="5372530" y="4531418"/>
              <a:ext cx="5011" cy="1476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56" name="Conector recto 255" title="líneas de T">
              <a:extLst>
                <a:ext uri="{FF2B5EF4-FFF2-40B4-BE49-F238E27FC236}">
                  <a16:creationId xmlns:a16="http://schemas.microsoft.com/office/drawing/2014/main" id="{D3C22C74-AC8E-6EAD-1326-93B8060A18BE}"/>
                </a:ext>
              </a:extLst>
            </p:cNvPr>
            <p:cNvCxnSpPr>
              <a:cxnSpLocks/>
            </p:cNvCxnSpPr>
            <p:nvPr/>
          </p:nvCxnSpPr>
          <p:spPr>
            <a:xfrm flipH="1">
              <a:off x="5721109" y="4143757"/>
              <a:ext cx="2245" cy="1872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57" name="Cuadro de texto 195">
              <a:extLst>
                <a:ext uri="{FF2B5EF4-FFF2-40B4-BE49-F238E27FC236}">
                  <a16:creationId xmlns:a16="http://schemas.microsoft.com/office/drawing/2014/main" id="{119BA8A7-0797-5FB8-A254-7EEF240D201E}"/>
                </a:ext>
              </a:extLst>
            </p:cNvPr>
            <p:cNvSpPr txBox="1"/>
            <p:nvPr/>
          </p:nvSpPr>
          <p:spPr>
            <a:xfrm>
              <a:off x="3495592" y="6614504"/>
              <a:ext cx="569010" cy="235737"/>
            </a:xfrm>
            <a:prstGeom prst="rect">
              <a:avLst/>
            </a:prstGeom>
            <a:noFill/>
          </p:spPr>
          <p:txBody>
            <a:bodyPr wrap="square" lIns="0" tIns="0" rIns="0" bIns="0" rtlCol="0">
              <a:noAutofit/>
            </a:bodyPr>
            <a:lstStyle/>
            <a:p>
              <a:pPr algn="ctr" rtl="0"/>
              <a:r>
                <a:rPr lang="es-ES" sz="1000" b="1">
                  <a:solidFill>
                    <a:schemeClr val="tx1">
                      <a:lumMod val="75000"/>
                      <a:lumOff val="25000"/>
                    </a:schemeClr>
                  </a:solidFill>
                </a:rPr>
                <a:t>2020</a:t>
              </a:r>
            </a:p>
          </p:txBody>
        </p:sp>
        <p:sp>
          <p:nvSpPr>
            <p:cNvPr id="258" name="Rectángulo: Esquinas redondeadas 188" title="Barra de año">
              <a:extLst>
                <a:ext uri="{FF2B5EF4-FFF2-40B4-BE49-F238E27FC236}">
                  <a16:creationId xmlns:a16="http://schemas.microsoft.com/office/drawing/2014/main" id="{62BD3CF1-DD93-6F48-7E4A-BA5961403B1A}"/>
                </a:ext>
              </a:extLst>
            </p:cNvPr>
            <p:cNvSpPr/>
            <p:nvPr/>
          </p:nvSpPr>
          <p:spPr>
            <a:xfrm>
              <a:off x="3751079" y="6381864"/>
              <a:ext cx="2573329" cy="16485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59" name="Cuadro de texto 100">
              <a:extLst>
                <a:ext uri="{FF2B5EF4-FFF2-40B4-BE49-F238E27FC236}">
                  <a16:creationId xmlns:a16="http://schemas.microsoft.com/office/drawing/2014/main" id="{43BA38D6-7550-0626-B670-F645C4CF507B}"/>
                </a:ext>
              </a:extLst>
            </p:cNvPr>
            <p:cNvSpPr txBox="1"/>
            <p:nvPr/>
          </p:nvSpPr>
          <p:spPr>
            <a:xfrm>
              <a:off x="36641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T1</a:t>
              </a:r>
              <a:endParaRPr lang="es-ES" sz="1000">
                <a:solidFill>
                  <a:schemeClr val="bg1"/>
                </a:solidFill>
              </a:endParaRPr>
            </a:p>
          </p:txBody>
        </p:sp>
        <p:sp>
          <p:nvSpPr>
            <p:cNvPr id="260" name="Cuadro de texto 101">
              <a:extLst>
                <a:ext uri="{FF2B5EF4-FFF2-40B4-BE49-F238E27FC236}">
                  <a16:creationId xmlns:a16="http://schemas.microsoft.com/office/drawing/2014/main" id="{F2160A91-8CFA-AF9B-2865-FBC2A2CED7B0}"/>
                </a:ext>
              </a:extLst>
            </p:cNvPr>
            <p:cNvSpPr txBox="1"/>
            <p:nvPr/>
          </p:nvSpPr>
          <p:spPr>
            <a:xfrm>
              <a:off x="43116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T2</a:t>
              </a:r>
              <a:endParaRPr lang="es-ES" sz="1000">
                <a:solidFill>
                  <a:schemeClr val="bg1"/>
                </a:solidFill>
              </a:endParaRPr>
            </a:p>
          </p:txBody>
        </p:sp>
        <p:sp>
          <p:nvSpPr>
            <p:cNvPr id="261" name="Cuadro de texto 102">
              <a:extLst>
                <a:ext uri="{FF2B5EF4-FFF2-40B4-BE49-F238E27FC236}">
                  <a16:creationId xmlns:a16="http://schemas.microsoft.com/office/drawing/2014/main" id="{2B23440D-A513-2FFA-9CF6-1EE57328F4C0}"/>
                </a:ext>
              </a:extLst>
            </p:cNvPr>
            <p:cNvSpPr txBox="1"/>
            <p:nvPr/>
          </p:nvSpPr>
          <p:spPr>
            <a:xfrm>
              <a:off x="49590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T3</a:t>
              </a:r>
              <a:endParaRPr lang="es-ES" sz="1000">
                <a:solidFill>
                  <a:schemeClr val="bg1"/>
                </a:solidFill>
              </a:endParaRPr>
            </a:p>
          </p:txBody>
        </p:sp>
        <p:sp>
          <p:nvSpPr>
            <p:cNvPr id="262" name="Cuadro de texto 103">
              <a:extLst>
                <a:ext uri="{FF2B5EF4-FFF2-40B4-BE49-F238E27FC236}">
                  <a16:creationId xmlns:a16="http://schemas.microsoft.com/office/drawing/2014/main" id="{A4130469-4F36-4013-0F21-2D5E0A790819}"/>
                </a:ext>
              </a:extLst>
            </p:cNvPr>
            <p:cNvSpPr txBox="1"/>
            <p:nvPr/>
          </p:nvSpPr>
          <p:spPr>
            <a:xfrm>
              <a:off x="56065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T4</a:t>
              </a:r>
              <a:endParaRPr lang="es-ES" sz="1000">
                <a:solidFill>
                  <a:schemeClr val="bg1"/>
                </a:solidFill>
              </a:endParaRPr>
            </a:p>
          </p:txBody>
        </p:sp>
        <p:cxnSp>
          <p:nvCxnSpPr>
            <p:cNvPr id="263" name="Conector recto 262" title="líneas de T">
              <a:extLst>
                <a:ext uri="{FF2B5EF4-FFF2-40B4-BE49-F238E27FC236}">
                  <a16:creationId xmlns:a16="http://schemas.microsoft.com/office/drawing/2014/main" id="{D1CF2318-1A8A-D780-1159-D6AD4EC84452}"/>
                </a:ext>
              </a:extLst>
            </p:cNvPr>
            <p:cNvCxnSpPr>
              <a:cxnSpLocks/>
            </p:cNvCxnSpPr>
            <p:nvPr/>
          </p:nvCxnSpPr>
          <p:spPr>
            <a:xfrm>
              <a:off x="376962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264" name="Grupo 263" title="Hito">
            <a:extLst>
              <a:ext uri="{FF2B5EF4-FFF2-40B4-BE49-F238E27FC236}">
                <a16:creationId xmlns:a16="http://schemas.microsoft.com/office/drawing/2014/main" id="{FA96CBA8-CD4E-9FB8-E154-7CDEF440AAA1}"/>
              </a:ext>
            </a:extLst>
          </p:cNvPr>
          <p:cNvGrpSpPr/>
          <p:nvPr/>
        </p:nvGrpSpPr>
        <p:grpSpPr>
          <a:xfrm>
            <a:off x="4307991" y="2995775"/>
            <a:ext cx="1994668" cy="390483"/>
            <a:chOff x="3047824" y="3575569"/>
            <a:chExt cx="2127255" cy="876914"/>
          </a:xfrm>
        </p:grpSpPr>
        <p:sp>
          <p:nvSpPr>
            <p:cNvPr id="265" name="Cuadro de texto 120">
              <a:extLst>
                <a:ext uri="{FF2B5EF4-FFF2-40B4-BE49-F238E27FC236}">
                  <a16:creationId xmlns:a16="http://schemas.microsoft.com/office/drawing/2014/main" id="{AB49D990-FDA6-FBE3-719C-14AAD30D1862}"/>
                </a:ext>
              </a:extLst>
            </p:cNvPr>
            <p:cNvSpPr txBox="1"/>
            <p:nvPr/>
          </p:nvSpPr>
          <p:spPr>
            <a:xfrm>
              <a:off x="3674981" y="3648568"/>
              <a:ext cx="1500098" cy="414707"/>
            </a:xfrm>
            <a:prstGeom prst="rect">
              <a:avLst/>
            </a:prstGeom>
            <a:noFill/>
          </p:spPr>
          <p:txBody>
            <a:bodyPr wrap="square" lIns="0" tIns="0" rIns="0" bIns="0" rtlCol="0">
              <a:spAutoFit/>
            </a:bodyPr>
            <a:lstStyle/>
            <a:p>
              <a:pPr rtl="0"/>
              <a:r>
                <a:rPr lang="es-ES" sz="1200">
                  <a:solidFill>
                    <a:schemeClr val="tx1">
                      <a:lumMod val="75000"/>
                      <a:lumOff val="25000"/>
                    </a:schemeClr>
                  </a:solidFill>
                </a:rPr>
                <a:t>Primer vencimiento</a:t>
              </a:r>
            </a:p>
          </p:txBody>
        </p:sp>
        <p:sp>
          <p:nvSpPr>
            <p:cNvPr id="266" name="Rectángulo: Esquinas redondeadas 138" title="Gráfico de hito">
              <a:extLst>
                <a:ext uri="{FF2B5EF4-FFF2-40B4-BE49-F238E27FC236}">
                  <a16:creationId xmlns:a16="http://schemas.microsoft.com/office/drawing/2014/main" id="{F841AC16-D679-3FC9-55BA-3F6C75FB818B}"/>
                </a:ext>
              </a:extLst>
            </p:cNvPr>
            <p:cNvSpPr/>
            <p:nvPr/>
          </p:nvSpPr>
          <p:spPr>
            <a:xfrm>
              <a:off x="3649907" y="4080889"/>
              <a:ext cx="1077119" cy="37159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14 de Agosto</a:t>
              </a:r>
            </a:p>
          </p:txBody>
        </p:sp>
        <p:pic>
          <p:nvPicPr>
            <p:cNvPr id="267" name="Gráfico 266" title="Marcador de hito">
              <a:extLst>
                <a:ext uri="{FF2B5EF4-FFF2-40B4-BE49-F238E27FC236}">
                  <a16:creationId xmlns:a16="http://schemas.microsoft.com/office/drawing/2014/main" id="{D382EB33-C99A-D61A-194C-856F9D3B2523}"/>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3047824" y="3575569"/>
              <a:ext cx="573660" cy="844694"/>
            </a:xfrm>
            <a:prstGeom prst="rect">
              <a:avLst/>
            </a:prstGeom>
          </p:spPr>
        </p:pic>
        <p:sp>
          <p:nvSpPr>
            <p:cNvPr id="268" name="Rectángulo 267">
              <a:extLst>
                <a:ext uri="{FF2B5EF4-FFF2-40B4-BE49-F238E27FC236}">
                  <a16:creationId xmlns:a16="http://schemas.microsoft.com/office/drawing/2014/main" id="{22753082-0778-19D5-CAA4-67F4E1F13B84}"/>
                </a:ext>
              </a:extLst>
            </p:cNvPr>
            <p:cNvSpPr/>
            <p:nvPr/>
          </p:nvSpPr>
          <p:spPr>
            <a:xfrm>
              <a:off x="3286043" y="3667906"/>
              <a:ext cx="344966" cy="622061"/>
            </a:xfrm>
            <a:prstGeom prst="rect">
              <a:avLst/>
            </a:prstGeom>
          </p:spPr>
          <p:txBody>
            <a:bodyPr wrap="none" rtlCol="0">
              <a:spAutoFit/>
            </a:bodyPr>
            <a:lstStyle/>
            <a:p>
              <a:pPr algn="ctr" rtl="0"/>
              <a:r>
                <a:rPr lang="es-ES" sz="1200">
                  <a:solidFill>
                    <a:schemeClr val="tx1">
                      <a:lumMod val="75000"/>
                      <a:lumOff val="25000"/>
                    </a:schemeClr>
                  </a:solidFill>
                </a:rPr>
                <a:t>01</a:t>
              </a:r>
            </a:p>
          </p:txBody>
        </p:sp>
      </p:grpSp>
      <p:grpSp>
        <p:nvGrpSpPr>
          <p:cNvPr id="269" name="Grupo 268" descr="Año 3&#10;">
            <a:extLst>
              <a:ext uri="{FF2B5EF4-FFF2-40B4-BE49-F238E27FC236}">
                <a16:creationId xmlns:a16="http://schemas.microsoft.com/office/drawing/2014/main" id="{4623D626-F4F0-F493-6B53-1A70FAD61140}"/>
              </a:ext>
            </a:extLst>
          </p:cNvPr>
          <p:cNvGrpSpPr/>
          <p:nvPr/>
        </p:nvGrpSpPr>
        <p:grpSpPr>
          <a:xfrm>
            <a:off x="6076126" y="4664745"/>
            <a:ext cx="2852176" cy="1071556"/>
            <a:chOff x="6076126" y="5778006"/>
            <a:chExt cx="2852176" cy="1071556"/>
          </a:xfrm>
        </p:grpSpPr>
        <p:sp>
          <p:nvSpPr>
            <p:cNvPr id="270" name="Elipse 269">
              <a:extLst>
                <a:ext uri="{FF2B5EF4-FFF2-40B4-BE49-F238E27FC236}">
                  <a16:creationId xmlns:a16="http://schemas.microsoft.com/office/drawing/2014/main" id="{EE634AB1-533A-0F6C-C36D-D112351621D8}"/>
                </a:ext>
              </a:extLst>
            </p:cNvPr>
            <p:cNvSpPr/>
            <p:nvPr/>
          </p:nvSpPr>
          <p:spPr>
            <a:xfrm>
              <a:off x="8186738"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71" name="Elipse 270">
              <a:extLst>
                <a:ext uri="{FF2B5EF4-FFF2-40B4-BE49-F238E27FC236}">
                  <a16:creationId xmlns:a16="http://schemas.microsoft.com/office/drawing/2014/main" id="{C9C12434-0584-4244-6BB1-AE8A242638C6}"/>
                </a:ext>
              </a:extLst>
            </p:cNvPr>
            <p:cNvSpPr/>
            <p:nvPr/>
          </p:nvSpPr>
          <p:spPr>
            <a:xfrm>
              <a:off x="7533921"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72" name="Elipse 271">
              <a:extLst>
                <a:ext uri="{FF2B5EF4-FFF2-40B4-BE49-F238E27FC236}">
                  <a16:creationId xmlns:a16="http://schemas.microsoft.com/office/drawing/2014/main" id="{4320BAAD-05C4-69B9-47EB-7D8C7B9D78EE}"/>
                </a:ext>
              </a:extLst>
            </p:cNvPr>
            <p:cNvSpPr/>
            <p:nvPr/>
          </p:nvSpPr>
          <p:spPr>
            <a:xfrm>
              <a:off x="6882642"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73" name="Elipse 272">
              <a:extLst>
                <a:ext uri="{FF2B5EF4-FFF2-40B4-BE49-F238E27FC236}">
                  <a16:creationId xmlns:a16="http://schemas.microsoft.com/office/drawing/2014/main" id="{3B79413D-A649-5C46-68B6-A5425B0CA800}"/>
                </a:ext>
              </a:extLst>
            </p:cNvPr>
            <p:cNvSpPr/>
            <p:nvPr/>
          </p:nvSpPr>
          <p:spPr>
            <a:xfrm>
              <a:off x="6231556"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cxnSp>
          <p:nvCxnSpPr>
            <p:cNvPr id="274" name="Conector recto 273" title="líneas de T">
              <a:extLst>
                <a:ext uri="{FF2B5EF4-FFF2-40B4-BE49-F238E27FC236}">
                  <a16:creationId xmlns:a16="http://schemas.microsoft.com/office/drawing/2014/main" id="{F7071F6E-D48E-9D54-2FEA-E45945932796}"/>
                </a:ext>
              </a:extLst>
            </p:cNvPr>
            <p:cNvCxnSpPr>
              <a:cxnSpLocks/>
            </p:cNvCxnSpPr>
            <p:nvPr/>
          </p:nvCxnSpPr>
          <p:spPr>
            <a:xfrm>
              <a:off x="8300594"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75" name="Cuadro de texto 196">
              <a:extLst>
                <a:ext uri="{FF2B5EF4-FFF2-40B4-BE49-F238E27FC236}">
                  <a16:creationId xmlns:a16="http://schemas.microsoft.com/office/drawing/2014/main" id="{1878FC3B-44C5-DDB7-91CF-4A1F20D51017}"/>
                </a:ext>
              </a:extLst>
            </p:cNvPr>
            <p:cNvSpPr txBox="1"/>
            <p:nvPr/>
          </p:nvSpPr>
          <p:spPr>
            <a:xfrm>
              <a:off x="6076126" y="6613825"/>
              <a:ext cx="569010" cy="235737"/>
            </a:xfrm>
            <a:prstGeom prst="rect">
              <a:avLst/>
            </a:prstGeom>
            <a:noFill/>
          </p:spPr>
          <p:txBody>
            <a:bodyPr wrap="square" lIns="0" tIns="0" rIns="0" bIns="0" rtlCol="0">
              <a:noAutofit/>
            </a:bodyPr>
            <a:lstStyle/>
            <a:p>
              <a:pPr algn="ctr" rtl="0"/>
              <a:r>
                <a:rPr lang="es-ES" sz="1000" b="1">
                  <a:solidFill>
                    <a:schemeClr val="tx1">
                      <a:lumMod val="75000"/>
                      <a:lumOff val="25000"/>
                    </a:schemeClr>
                  </a:solidFill>
                </a:rPr>
                <a:t>2021</a:t>
              </a:r>
            </a:p>
          </p:txBody>
        </p:sp>
        <p:cxnSp>
          <p:nvCxnSpPr>
            <p:cNvPr id="276" name="Conector recto 275" title="líneas de T">
              <a:extLst>
                <a:ext uri="{FF2B5EF4-FFF2-40B4-BE49-F238E27FC236}">
                  <a16:creationId xmlns:a16="http://schemas.microsoft.com/office/drawing/2014/main" id="{041645F5-3249-6B6C-3CC5-55BCA2E9C910}"/>
                </a:ext>
              </a:extLst>
            </p:cNvPr>
            <p:cNvCxnSpPr>
              <a:cxnSpLocks/>
            </p:cNvCxnSpPr>
            <p:nvPr/>
          </p:nvCxnSpPr>
          <p:spPr>
            <a:xfrm>
              <a:off x="700603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77" name="Rectángulo: Esquinas redondeadas 189" title="Barra de año">
              <a:extLst>
                <a:ext uri="{FF2B5EF4-FFF2-40B4-BE49-F238E27FC236}">
                  <a16:creationId xmlns:a16="http://schemas.microsoft.com/office/drawing/2014/main" id="{C1A9738F-066F-0B5D-6E2D-98EFDAE055FA}"/>
                </a:ext>
              </a:extLst>
            </p:cNvPr>
            <p:cNvSpPr/>
            <p:nvPr/>
          </p:nvSpPr>
          <p:spPr>
            <a:xfrm>
              <a:off x="6354973" y="6375207"/>
              <a:ext cx="2573329" cy="16485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78" name="Cuadro de texto 104">
              <a:extLst>
                <a:ext uri="{FF2B5EF4-FFF2-40B4-BE49-F238E27FC236}">
                  <a16:creationId xmlns:a16="http://schemas.microsoft.com/office/drawing/2014/main" id="{69913CA3-3A97-8F12-6062-C27D23CAAABB}"/>
                </a:ext>
              </a:extLst>
            </p:cNvPr>
            <p:cNvSpPr txBox="1"/>
            <p:nvPr/>
          </p:nvSpPr>
          <p:spPr>
            <a:xfrm>
              <a:off x="62539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T1</a:t>
              </a:r>
              <a:endParaRPr lang="es-ES" sz="1000">
                <a:solidFill>
                  <a:schemeClr val="bg1"/>
                </a:solidFill>
              </a:endParaRPr>
            </a:p>
          </p:txBody>
        </p:sp>
        <p:sp>
          <p:nvSpPr>
            <p:cNvPr id="279" name="Cuadro de texto 105">
              <a:extLst>
                <a:ext uri="{FF2B5EF4-FFF2-40B4-BE49-F238E27FC236}">
                  <a16:creationId xmlns:a16="http://schemas.microsoft.com/office/drawing/2014/main" id="{935F13A1-859E-6DF8-329E-6260E7F9AE8F}"/>
                </a:ext>
              </a:extLst>
            </p:cNvPr>
            <p:cNvSpPr txBox="1"/>
            <p:nvPr/>
          </p:nvSpPr>
          <p:spPr>
            <a:xfrm>
              <a:off x="69014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T2</a:t>
              </a:r>
              <a:endParaRPr lang="es-ES" sz="1000">
                <a:solidFill>
                  <a:schemeClr val="bg1"/>
                </a:solidFill>
              </a:endParaRPr>
            </a:p>
          </p:txBody>
        </p:sp>
        <p:sp>
          <p:nvSpPr>
            <p:cNvPr id="280" name="Cuadro de texto 106">
              <a:extLst>
                <a:ext uri="{FF2B5EF4-FFF2-40B4-BE49-F238E27FC236}">
                  <a16:creationId xmlns:a16="http://schemas.microsoft.com/office/drawing/2014/main" id="{0F93E9E1-A8DC-275E-D4EE-ED9EAA7D99CE}"/>
                </a:ext>
              </a:extLst>
            </p:cNvPr>
            <p:cNvSpPr txBox="1"/>
            <p:nvPr/>
          </p:nvSpPr>
          <p:spPr>
            <a:xfrm>
              <a:off x="75488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T3</a:t>
              </a:r>
              <a:endParaRPr lang="es-ES" sz="1000">
                <a:solidFill>
                  <a:schemeClr val="bg1"/>
                </a:solidFill>
              </a:endParaRPr>
            </a:p>
          </p:txBody>
        </p:sp>
        <p:sp>
          <p:nvSpPr>
            <p:cNvPr id="281" name="Cuadro de texto 107">
              <a:extLst>
                <a:ext uri="{FF2B5EF4-FFF2-40B4-BE49-F238E27FC236}">
                  <a16:creationId xmlns:a16="http://schemas.microsoft.com/office/drawing/2014/main" id="{CDB447CA-F2F7-BF4F-8913-1A5690C05ACE}"/>
                </a:ext>
              </a:extLst>
            </p:cNvPr>
            <p:cNvSpPr txBox="1"/>
            <p:nvPr/>
          </p:nvSpPr>
          <p:spPr>
            <a:xfrm>
              <a:off x="81963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T4</a:t>
              </a:r>
              <a:endParaRPr lang="es-ES" sz="1000">
                <a:solidFill>
                  <a:schemeClr val="bg1"/>
                </a:solidFill>
              </a:endParaRPr>
            </a:p>
          </p:txBody>
        </p:sp>
        <p:cxnSp>
          <p:nvCxnSpPr>
            <p:cNvPr id="282" name="Conector recto 281" title="líneas de T">
              <a:extLst>
                <a:ext uri="{FF2B5EF4-FFF2-40B4-BE49-F238E27FC236}">
                  <a16:creationId xmlns:a16="http://schemas.microsoft.com/office/drawing/2014/main" id="{0DC19F28-2BE1-69AB-2310-8F0BA3206152}"/>
                </a:ext>
              </a:extLst>
            </p:cNvPr>
            <p:cNvCxnSpPr>
              <a:cxnSpLocks/>
            </p:cNvCxnSpPr>
            <p:nvPr/>
          </p:nvCxnSpPr>
          <p:spPr>
            <a:xfrm>
              <a:off x="6358748"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83" name="Conector recto 282" title="líneas de T">
              <a:extLst>
                <a:ext uri="{FF2B5EF4-FFF2-40B4-BE49-F238E27FC236}">
                  <a16:creationId xmlns:a16="http://schemas.microsoft.com/office/drawing/2014/main" id="{1F1771F7-6396-798C-EBD2-A9E917AAF9CA}"/>
                </a:ext>
              </a:extLst>
            </p:cNvPr>
            <p:cNvCxnSpPr>
              <a:cxnSpLocks/>
            </p:cNvCxnSpPr>
            <p:nvPr/>
          </p:nvCxnSpPr>
          <p:spPr>
            <a:xfrm>
              <a:off x="765331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284" name="Conector recto 283" title="líneas de leyenda">
            <a:extLst>
              <a:ext uri="{FF2B5EF4-FFF2-40B4-BE49-F238E27FC236}">
                <a16:creationId xmlns:a16="http://schemas.microsoft.com/office/drawing/2014/main" id="{153B0E36-3211-98D7-F0B6-1DC7F92DAF70}"/>
              </a:ext>
            </a:extLst>
          </p:cNvPr>
          <p:cNvCxnSpPr>
            <a:cxnSpLocks/>
          </p:cNvCxnSpPr>
          <p:nvPr/>
        </p:nvCxnSpPr>
        <p:spPr>
          <a:xfrm flipH="1">
            <a:off x="7967369" y="3604181"/>
            <a:ext cx="16539" cy="1296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85" name="Conector recto 284" title="líneas de leyenda">
            <a:extLst>
              <a:ext uri="{FF2B5EF4-FFF2-40B4-BE49-F238E27FC236}">
                <a16:creationId xmlns:a16="http://schemas.microsoft.com/office/drawing/2014/main" id="{5D9D211B-35B7-15C1-8232-E9AF9EC3E635}"/>
              </a:ext>
            </a:extLst>
          </p:cNvPr>
          <p:cNvCxnSpPr>
            <a:cxnSpLocks/>
          </p:cNvCxnSpPr>
          <p:nvPr/>
        </p:nvCxnSpPr>
        <p:spPr>
          <a:xfrm>
            <a:off x="7653312" y="3938155"/>
            <a:ext cx="0" cy="936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286" name="Grupo 285" title="Hito">
            <a:extLst>
              <a:ext uri="{FF2B5EF4-FFF2-40B4-BE49-F238E27FC236}">
                <a16:creationId xmlns:a16="http://schemas.microsoft.com/office/drawing/2014/main" id="{9E4F2F57-E4D3-FCDF-8454-14CF4EC3AED9}"/>
              </a:ext>
            </a:extLst>
          </p:cNvPr>
          <p:cNvGrpSpPr/>
          <p:nvPr/>
        </p:nvGrpSpPr>
        <p:grpSpPr>
          <a:xfrm>
            <a:off x="6563651" y="3557995"/>
            <a:ext cx="2041435" cy="418473"/>
            <a:chOff x="6880135" y="2522256"/>
            <a:chExt cx="2162402" cy="898148"/>
          </a:xfrm>
        </p:grpSpPr>
        <p:sp>
          <p:nvSpPr>
            <p:cNvPr id="287" name="Cuadro de texto 126">
              <a:extLst>
                <a:ext uri="{FF2B5EF4-FFF2-40B4-BE49-F238E27FC236}">
                  <a16:creationId xmlns:a16="http://schemas.microsoft.com/office/drawing/2014/main" id="{003F17F8-7BF8-854A-83D6-F3E82FACF8A0}"/>
                </a:ext>
              </a:extLst>
            </p:cNvPr>
            <p:cNvSpPr txBox="1"/>
            <p:nvPr/>
          </p:nvSpPr>
          <p:spPr>
            <a:xfrm>
              <a:off x="7589358" y="2582982"/>
              <a:ext cx="1453179" cy="396340"/>
            </a:xfrm>
            <a:prstGeom prst="rect">
              <a:avLst/>
            </a:prstGeom>
            <a:noFill/>
          </p:spPr>
          <p:txBody>
            <a:bodyPr wrap="square" lIns="0" tIns="0" rIns="0" bIns="0" rtlCol="0">
              <a:spAutoFit/>
            </a:bodyPr>
            <a:lstStyle/>
            <a:p>
              <a:pPr rtl="0"/>
              <a:r>
                <a:rPr lang="es-ES" sz="1200">
                  <a:solidFill>
                    <a:schemeClr val="tx1">
                      <a:lumMod val="75000"/>
                      <a:lumOff val="25000"/>
                    </a:schemeClr>
                  </a:solidFill>
                </a:rPr>
                <a:t>Primer vencimiento</a:t>
              </a:r>
            </a:p>
          </p:txBody>
        </p:sp>
        <p:sp>
          <p:nvSpPr>
            <p:cNvPr id="288" name="Rectángulo: Esquinas redondeadas 152" title="Gráfico de hito">
              <a:extLst>
                <a:ext uri="{FF2B5EF4-FFF2-40B4-BE49-F238E27FC236}">
                  <a16:creationId xmlns:a16="http://schemas.microsoft.com/office/drawing/2014/main" id="{1EAE9239-8492-5B0D-7521-1BAB55D24F1E}"/>
                </a:ext>
              </a:extLst>
            </p:cNvPr>
            <p:cNvSpPr/>
            <p:nvPr/>
          </p:nvSpPr>
          <p:spPr>
            <a:xfrm>
              <a:off x="7561460" y="3065262"/>
              <a:ext cx="873222" cy="3551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23 de Junio</a:t>
              </a:r>
            </a:p>
          </p:txBody>
        </p:sp>
        <p:pic>
          <p:nvPicPr>
            <p:cNvPr id="289" name="Gráfico 288" title="Marcador de hito">
              <a:extLst>
                <a:ext uri="{FF2B5EF4-FFF2-40B4-BE49-F238E27FC236}">
                  <a16:creationId xmlns:a16="http://schemas.microsoft.com/office/drawing/2014/main" id="{A2F687AD-6339-7E41-0835-E997A0DAD0F1}"/>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6880135" y="2522256"/>
              <a:ext cx="648117" cy="807282"/>
            </a:xfrm>
            <a:prstGeom prst="rect">
              <a:avLst/>
            </a:prstGeom>
          </p:spPr>
        </p:pic>
        <p:sp>
          <p:nvSpPr>
            <p:cNvPr id="290" name="Rectángulo 289">
              <a:extLst>
                <a:ext uri="{FF2B5EF4-FFF2-40B4-BE49-F238E27FC236}">
                  <a16:creationId xmlns:a16="http://schemas.microsoft.com/office/drawing/2014/main" id="{29FAEAFA-BA06-8F3F-BF4D-D55675B364FA}"/>
                </a:ext>
              </a:extLst>
            </p:cNvPr>
            <p:cNvSpPr/>
            <p:nvPr/>
          </p:nvSpPr>
          <p:spPr>
            <a:xfrm>
              <a:off x="7123101" y="2614590"/>
              <a:ext cx="414678" cy="276999"/>
            </a:xfrm>
            <a:prstGeom prst="rect">
              <a:avLst/>
            </a:prstGeom>
          </p:spPr>
          <p:txBody>
            <a:bodyPr wrap="square" rtlCol="0">
              <a:spAutoFit/>
            </a:bodyPr>
            <a:lstStyle/>
            <a:p>
              <a:pPr algn="ctr" rtl="0"/>
              <a:r>
                <a:rPr lang="es-ES" sz="1200">
                  <a:solidFill>
                    <a:schemeClr val="tx1">
                      <a:lumMod val="75000"/>
                      <a:lumOff val="25000"/>
                    </a:schemeClr>
                  </a:solidFill>
                </a:rPr>
                <a:t>01</a:t>
              </a:r>
            </a:p>
          </p:txBody>
        </p:sp>
      </p:grpSp>
      <p:grpSp>
        <p:nvGrpSpPr>
          <p:cNvPr id="291" name="Grupo 290" descr="Año 4">
            <a:extLst>
              <a:ext uri="{FF2B5EF4-FFF2-40B4-BE49-F238E27FC236}">
                <a16:creationId xmlns:a16="http://schemas.microsoft.com/office/drawing/2014/main" id="{E26750D6-388C-FC14-EBCD-6BCC55381E36}"/>
              </a:ext>
            </a:extLst>
          </p:cNvPr>
          <p:cNvGrpSpPr/>
          <p:nvPr/>
        </p:nvGrpSpPr>
        <p:grpSpPr>
          <a:xfrm>
            <a:off x="8665694" y="4664745"/>
            <a:ext cx="2866501" cy="1071556"/>
            <a:chOff x="8665694" y="5778006"/>
            <a:chExt cx="2866501" cy="1071556"/>
          </a:xfrm>
        </p:grpSpPr>
        <p:sp>
          <p:nvSpPr>
            <p:cNvPr id="292" name="Elipse 291">
              <a:extLst>
                <a:ext uri="{FF2B5EF4-FFF2-40B4-BE49-F238E27FC236}">
                  <a16:creationId xmlns:a16="http://schemas.microsoft.com/office/drawing/2014/main" id="{050F4A06-9904-2244-E6D8-7890FB5C606B}"/>
                </a:ext>
              </a:extLst>
            </p:cNvPr>
            <p:cNvSpPr/>
            <p:nvPr/>
          </p:nvSpPr>
          <p:spPr>
            <a:xfrm>
              <a:off x="10773302"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93" name="Elipse 292">
              <a:extLst>
                <a:ext uri="{FF2B5EF4-FFF2-40B4-BE49-F238E27FC236}">
                  <a16:creationId xmlns:a16="http://schemas.microsoft.com/office/drawing/2014/main" id="{D40A0915-95D6-EDBB-6180-9B66D2D7D3C6}"/>
                </a:ext>
              </a:extLst>
            </p:cNvPr>
            <p:cNvSpPr/>
            <p:nvPr/>
          </p:nvSpPr>
          <p:spPr>
            <a:xfrm>
              <a:off x="10122723"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94" name="Elipse 293">
              <a:extLst>
                <a:ext uri="{FF2B5EF4-FFF2-40B4-BE49-F238E27FC236}">
                  <a16:creationId xmlns:a16="http://schemas.microsoft.com/office/drawing/2014/main" id="{FFF98D2C-F924-BB13-BB08-6D55B6B00528}"/>
                </a:ext>
              </a:extLst>
            </p:cNvPr>
            <p:cNvSpPr/>
            <p:nvPr/>
          </p:nvSpPr>
          <p:spPr>
            <a:xfrm>
              <a:off x="9475478"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95" name="Elipse 294">
              <a:extLst>
                <a:ext uri="{FF2B5EF4-FFF2-40B4-BE49-F238E27FC236}">
                  <a16:creationId xmlns:a16="http://schemas.microsoft.com/office/drawing/2014/main" id="{E09CEF80-5B83-71DB-F144-3ABFFD5F00E9}"/>
                </a:ext>
              </a:extLst>
            </p:cNvPr>
            <p:cNvSpPr/>
            <p:nvPr/>
          </p:nvSpPr>
          <p:spPr>
            <a:xfrm>
              <a:off x="8822434"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296" name="Cuadro de texto 197">
              <a:extLst>
                <a:ext uri="{FF2B5EF4-FFF2-40B4-BE49-F238E27FC236}">
                  <a16:creationId xmlns:a16="http://schemas.microsoft.com/office/drawing/2014/main" id="{74949D2C-C94B-4397-BF03-D092AB2B3F1B}"/>
                </a:ext>
              </a:extLst>
            </p:cNvPr>
            <p:cNvSpPr txBox="1"/>
            <p:nvPr/>
          </p:nvSpPr>
          <p:spPr>
            <a:xfrm>
              <a:off x="8665694" y="6613825"/>
              <a:ext cx="569010" cy="235737"/>
            </a:xfrm>
            <a:prstGeom prst="rect">
              <a:avLst/>
            </a:prstGeom>
            <a:noFill/>
          </p:spPr>
          <p:txBody>
            <a:bodyPr wrap="square" lIns="0" tIns="0" rIns="0" bIns="0" rtlCol="0">
              <a:noAutofit/>
            </a:bodyPr>
            <a:lstStyle/>
            <a:p>
              <a:pPr algn="ctr" rtl="0"/>
              <a:r>
                <a:rPr lang="es-ES" sz="1000" b="1">
                  <a:solidFill>
                    <a:schemeClr val="tx1">
                      <a:lumMod val="75000"/>
                      <a:lumOff val="25000"/>
                    </a:schemeClr>
                  </a:solidFill>
                </a:rPr>
                <a:t>2022</a:t>
              </a:r>
            </a:p>
          </p:txBody>
        </p:sp>
        <p:cxnSp>
          <p:nvCxnSpPr>
            <p:cNvPr id="297" name="Conector recto 296" title="líneas de T">
              <a:extLst>
                <a:ext uri="{FF2B5EF4-FFF2-40B4-BE49-F238E27FC236}">
                  <a16:creationId xmlns:a16="http://schemas.microsoft.com/office/drawing/2014/main" id="{453E0EB5-719E-3773-3C3D-71378C84E07F}"/>
                </a:ext>
              </a:extLst>
            </p:cNvPr>
            <p:cNvCxnSpPr>
              <a:cxnSpLocks/>
            </p:cNvCxnSpPr>
            <p:nvPr/>
          </p:nvCxnSpPr>
          <p:spPr>
            <a:xfrm>
              <a:off x="10889715"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98" name="Conector recto 297" title="líneas de T">
              <a:extLst>
                <a:ext uri="{FF2B5EF4-FFF2-40B4-BE49-F238E27FC236}">
                  <a16:creationId xmlns:a16="http://schemas.microsoft.com/office/drawing/2014/main" id="{CBAA2FF9-DCE1-7148-0D17-CB59C5FBF0D7}"/>
                </a:ext>
              </a:extLst>
            </p:cNvPr>
            <p:cNvCxnSpPr>
              <a:cxnSpLocks/>
            </p:cNvCxnSpPr>
            <p:nvPr/>
          </p:nvCxnSpPr>
          <p:spPr>
            <a:xfrm>
              <a:off x="9595158"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99" name="Rectángulo: Esquinas redondeadas 190" title="Barra de año">
              <a:extLst>
                <a:ext uri="{FF2B5EF4-FFF2-40B4-BE49-F238E27FC236}">
                  <a16:creationId xmlns:a16="http://schemas.microsoft.com/office/drawing/2014/main" id="{7BA5B9F6-3814-98D5-6F38-2C3423194B01}"/>
                </a:ext>
              </a:extLst>
            </p:cNvPr>
            <p:cNvSpPr/>
            <p:nvPr/>
          </p:nvSpPr>
          <p:spPr>
            <a:xfrm>
              <a:off x="8958866" y="6375798"/>
              <a:ext cx="2573329" cy="16485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300" name="Cuadro de texto 108">
              <a:extLst>
                <a:ext uri="{FF2B5EF4-FFF2-40B4-BE49-F238E27FC236}">
                  <a16:creationId xmlns:a16="http://schemas.microsoft.com/office/drawing/2014/main" id="{598C1444-ADD7-BE98-A47A-43118B6DB796}"/>
                </a:ext>
              </a:extLst>
            </p:cNvPr>
            <p:cNvSpPr txBox="1"/>
            <p:nvPr/>
          </p:nvSpPr>
          <p:spPr>
            <a:xfrm>
              <a:off x="88437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T1</a:t>
              </a:r>
              <a:endParaRPr lang="es-ES" sz="1000">
                <a:solidFill>
                  <a:schemeClr val="bg1"/>
                </a:solidFill>
              </a:endParaRPr>
            </a:p>
          </p:txBody>
        </p:sp>
        <p:sp>
          <p:nvSpPr>
            <p:cNvPr id="301" name="Cuadro de texto 109">
              <a:extLst>
                <a:ext uri="{FF2B5EF4-FFF2-40B4-BE49-F238E27FC236}">
                  <a16:creationId xmlns:a16="http://schemas.microsoft.com/office/drawing/2014/main" id="{1D4EE870-8FB1-1725-DC3D-30FCF65F176B}"/>
                </a:ext>
              </a:extLst>
            </p:cNvPr>
            <p:cNvSpPr txBox="1"/>
            <p:nvPr/>
          </p:nvSpPr>
          <p:spPr>
            <a:xfrm>
              <a:off x="94912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T2</a:t>
              </a:r>
              <a:endParaRPr lang="es-ES" sz="1000">
                <a:solidFill>
                  <a:schemeClr val="bg1"/>
                </a:solidFill>
              </a:endParaRPr>
            </a:p>
          </p:txBody>
        </p:sp>
        <p:sp>
          <p:nvSpPr>
            <p:cNvPr id="302" name="Cuadro de texto 110">
              <a:extLst>
                <a:ext uri="{FF2B5EF4-FFF2-40B4-BE49-F238E27FC236}">
                  <a16:creationId xmlns:a16="http://schemas.microsoft.com/office/drawing/2014/main" id="{AD28B35D-FB69-3E53-7503-53020CA5CDB9}"/>
                </a:ext>
              </a:extLst>
            </p:cNvPr>
            <p:cNvSpPr txBox="1"/>
            <p:nvPr/>
          </p:nvSpPr>
          <p:spPr>
            <a:xfrm>
              <a:off x="101386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T3</a:t>
              </a:r>
              <a:endParaRPr lang="es-ES" sz="1000">
                <a:solidFill>
                  <a:schemeClr val="bg1"/>
                </a:solidFill>
              </a:endParaRPr>
            </a:p>
          </p:txBody>
        </p:sp>
        <p:sp>
          <p:nvSpPr>
            <p:cNvPr id="303" name="Cuadro de texto 111">
              <a:extLst>
                <a:ext uri="{FF2B5EF4-FFF2-40B4-BE49-F238E27FC236}">
                  <a16:creationId xmlns:a16="http://schemas.microsoft.com/office/drawing/2014/main" id="{D5195920-3211-F166-88D2-2B9986CE9C43}"/>
                </a:ext>
              </a:extLst>
            </p:cNvPr>
            <p:cNvSpPr txBox="1"/>
            <p:nvPr/>
          </p:nvSpPr>
          <p:spPr>
            <a:xfrm>
              <a:off x="107861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T4</a:t>
              </a:r>
              <a:endParaRPr lang="es-ES" sz="1000">
                <a:solidFill>
                  <a:schemeClr val="bg1"/>
                </a:solidFill>
              </a:endParaRPr>
            </a:p>
          </p:txBody>
        </p:sp>
        <p:cxnSp>
          <p:nvCxnSpPr>
            <p:cNvPr id="304" name="Conector recto 303" title="líneas de T">
              <a:extLst>
                <a:ext uri="{FF2B5EF4-FFF2-40B4-BE49-F238E27FC236}">
                  <a16:creationId xmlns:a16="http://schemas.microsoft.com/office/drawing/2014/main" id="{637C7E45-8AA8-DCCE-A466-E5152F5547BF}"/>
                </a:ext>
              </a:extLst>
            </p:cNvPr>
            <p:cNvCxnSpPr>
              <a:cxnSpLocks/>
            </p:cNvCxnSpPr>
            <p:nvPr/>
          </p:nvCxnSpPr>
          <p:spPr>
            <a:xfrm>
              <a:off x="8947876"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305" name="Conector recto 304" title="líneas de T">
              <a:extLst>
                <a:ext uri="{FF2B5EF4-FFF2-40B4-BE49-F238E27FC236}">
                  <a16:creationId xmlns:a16="http://schemas.microsoft.com/office/drawing/2014/main" id="{615263F5-9230-828F-464E-F7B67B291B4C}"/>
                </a:ext>
              </a:extLst>
            </p:cNvPr>
            <p:cNvCxnSpPr>
              <a:cxnSpLocks/>
            </p:cNvCxnSpPr>
            <p:nvPr/>
          </p:nvCxnSpPr>
          <p:spPr>
            <a:xfrm>
              <a:off x="1024244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306" name="Conector recto 305" title="líneas de leyenda">
            <a:extLst>
              <a:ext uri="{FF2B5EF4-FFF2-40B4-BE49-F238E27FC236}">
                <a16:creationId xmlns:a16="http://schemas.microsoft.com/office/drawing/2014/main" id="{0BACA113-B549-9C5B-BB13-1FABF9FB218E}"/>
              </a:ext>
            </a:extLst>
          </p:cNvPr>
          <p:cNvCxnSpPr>
            <a:cxnSpLocks/>
          </p:cNvCxnSpPr>
          <p:nvPr/>
        </p:nvCxnSpPr>
        <p:spPr>
          <a:xfrm>
            <a:off x="10508254" y="3662559"/>
            <a:ext cx="0" cy="1260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307" name="Grupo 306" title="Hito">
            <a:extLst>
              <a:ext uri="{FF2B5EF4-FFF2-40B4-BE49-F238E27FC236}">
                <a16:creationId xmlns:a16="http://schemas.microsoft.com/office/drawing/2014/main" id="{1C5A65B1-2789-2A1E-A039-697A6B603358}"/>
              </a:ext>
            </a:extLst>
          </p:cNvPr>
          <p:cNvGrpSpPr/>
          <p:nvPr/>
        </p:nvGrpSpPr>
        <p:grpSpPr>
          <a:xfrm>
            <a:off x="9453773" y="3217372"/>
            <a:ext cx="2078422" cy="443638"/>
            <a:chOff x="9514671" y="2137865"/>
            <a:chExt cx="2078422" cy="906355"/>
          </a:xfrm>
        </p:grpSpPr>
        <p:sp>
          <p:nvSpPr>
            <p:cNvPr id="308" name="Cuadro de texto 141">
              <a:extLst>
                <a:ext uri="{FF2B5EF4-FFF2-40B4-BE49-F238E27FC236}">
                  <a16:creationId xmlns:a16="http://schemas.microsoft.com/office/drawing/2014/main" id="{21BE6C0E-D074-34FB-D9CE-72A65B3A6279}"/>
                </a:ext>
              </a:extLst>
            </p:cNvPr>
            <p:cNvSpPr txBox="1"/>
            <p:nvPr/>
          </p:nvSpPr>
          <p:spPr>
            <a:xfrm>
              <a:off x="10148126" y="2200630"/>
              <a:ext cx="1444967" cy="184666"/>
            </a:xfrm>
            <a:prstGeom prst="rect">
              <a:avLst/>
            </a:prstGeom>
            <a:noFill/>
          </p:spPr>
          <p:txBody>
            <a:bodyPr wrap="square" lIns="0" tIns="0" rIns="0" bIns="0" rtlCol="0">
              <a:spAutoFit/>
            </a:bodyPr>
            <a:lstStyle/>
            <a:p>
              <a:pPr rtl="0"/>
              <a:r>
                <a:rPr lang="es-ES" sz="1200">
                  <a:solidFill>
                    <a:schemeClr val="tx1">
                      <a:lumMod val="75000"/>
                      <a:lumOff val="25000"/>
                    </a:schemeClr>
                  </a:solidFill>
                </a:rPr>
                <a:t>Primer vencimiento</a:t>
              </a:r>
            </a:p>
          </p:txBody>
        </p:sp>
        <p:sp>
          <p:nvSpPr>
            <p:cNvPr id="309" name="Rectángulo: Esquinas redondeadas 199" title="Gráfico de hito">
              <a:extLst>
                <a:ext uri="{FF2B5EF4-FFF2-40B4-BE49-F238E27FC236}">
                  <a16:creationId xmlns:a16="http://schemas.microsoft.com/office/drawing/2014/main" id="{8EADBDF8-7D80-0222-2E5F-33A6373B5E1A}"/>
                </a:ext>
              </a:extLst>
            </p:cNvPr>
            <p:cNvSpPr/>
            <p:nvPr/>
          </p:nvSpPr>
          <p:spPr>
            <a:xfrm>
              <a:off x="10131483" y="2646814"/>
              <a:ext cx="873222" cy="39740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15 de Julio</a:t>
              </a:r>
            </a:p>
          </p:txBody>
        </p:sp>
        <p:pic>
          <p:nvPicPr>
            <p:cNvPr id="310" name="Gráfico 309" title="Marcador de hito">
              <a:extLst>
                <a:ext uri="{FF2B5EF4-FFF2-40B4-BE49-F238E27FC236}">
                  <a16:creationId xmlns:a16="http://schemas.microsoft.com/office/drawing/2014/main" id="{1387C707-50C7-E1FF-52E8-0AC20E1940A2}"/>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9514671" y="2137865"/>
              <a:ext cx="573660" cy="721686"/>
            </a:xfrm>
            <a:prstGeom prst="rect">
              <a:avLst/>
            </a:prstGeom>
          </p:spPr>
        </p:pic>
        <p:sp>
          <p:nvSpPr>
            <p:cNvPr id="311" name="Rectángulo 310">
              <a:extLst>
                <a:ext uri="{FF2B5EF4-FFF2-40B4-BE49-F238E27FC236}">
                  <a16:creationId xmlns:a16="http://schemas.microsoft.com/office/drawing/2014/main" id="{DDE183B4-A933-8916-802B-58F50D53A4AA}"/>
                </a:ext>
              </a:extLst>
            </p:cNvPr>
            <p:cNvSpPr/>
            <p:nvPr/>
          </p:nvSpPr>
          <p:spPr>
            <a:xfrm>
              <a:off x="9752890" y="2230203"/>
              <a:ext cx="344966" cy="276999"/>
            </a:xfrm>
            <a:prstGeom prst="rect">
              <a:avLst/>
            </a:prstGeom>
          </p:spPr>
          <p:txBody>
            <a:bodyPr wrap="square" rtlCol="0">
              <a:spAutoFit/>
            </a:bodyPr>
            <a:lstStyle/>
            <a:p>
              <a:pPr algn="ctr" rtl="0"/>
              <a:r>
                <a:rPr lang="es-ES" sz="1200">
                  <a:solidFill>
                    <a:schemeClr val="tx1">
                      <a:lumMod val="75000"/>
                      <a:lumOff val="25000"/>
                    </a:schemeClr>
                  </a:solidFill>
                </a:rPr>
                <a:t>01</a:t>
              </a:r>
            </a:p>
          </p:txBody>
        </p:sp>
      </p:grpSp>
      <p:grpSp>
        <p:nvGrpSpPr>
          <p:cNvPr id="312" name="Grupo 311" title="Hito">
            <a:extLst>
              <a:ext uri="{FF2B5EF4-FFF2-40B4-BE49-F238E27FC236}">
                <a16:creationId xmlns:a16="http://schemas.microsoft.com/office/drawing/2014/main" id="{1884EB40-678B-1CC7-1B46-C574A93ABCE8}"/>
              </a:ext>
            </a:extLst>
          </p:cNvPr>
          <p:cNvGrpSpPr/>
          <p:nvPr/>
        </p:nvGrpSpPr>
        <p:grpSpPr>
          <a:xfrm>
            <a:off x="1325216" y="3577990"/>
            <a:ext cx="2137014" cy="465569"/>
            <a:chOff x="415841" y="3962124"/>
            <a:chExt cx="1957740" cy="745821"/>
          </a:xfrm>
        </p:grpSpPr>
        <p:sp>
          <p:nvSpPr>
            <p:cNvPr id="313" name="Cuadro de texto 59">
              <a:extLst>
                <a:ext uri="{FF2B5EF4-FFF2-40B4-BE49-F238E27FC236}">
                  <a16:creationId xmlns:a16="http://schemas.microsoft.com/office/drawing/2014/main" id="{F89C0B1F-30B2-820C-5631-BD2B138E882A}"/>
                </a:ext>
              </a:extLst>
            </p:cNvPr>
            <p:cNvSpPr txBox="1"/>
            <p:nvPr/>
          </p:nvSpPr>
          <p:spPr>
            <a:xfrm>
              <a:off x="1078799" y="4027988"/>
              <a:ext cx="1294782" cy="542349"/>
            </a:xfrm>
            <a:prstGeom prst="rect">
              <a:avLst/>
            </a:prstGeom>
            <a:noFill/>
          </p:spPr>
          <p:txBody>
            <a:bodyPr wrap="square" lIns="0" tIns="0" rIns="0" bIns="0" rtlCol="0">
              <a:spAutoFit/>
            </a:bodyPr>
            <a:lstStyle/>
            <a:p>
              <a:pPr rtl="0"/>
              <a:r>
                <a:rPr lang="es-ES" sz="1100">
                  <a:solidFill>
                    <a:schemeClr val="tx1">
                      <a:lumMod val="75000"/>
                      <a:lumOff val="25000"/>
                    </a:schemeClr>
                  </a:solidFill>
                </a:rPr>
                <a:t>Segundo Vencimiento</a:t>
              </a:r>
            </a:p>
          </p:txBody>
        </p:sp>
        <p:sp>
          <p:nvSpPr>
            <p:cNvPr id="314" name="Rectángulo: Esquinas redondeadas 112" title="Gráfico de hito">
              <a:extLst>
                <a:ext uri="{FF2B5EF4-FFF2-40B4-BE49-F238E27FC236}">
                  <a16:creationId xmlns:a16="http://schemas.microsoft.com/office/drawing/2014/main" id="{FA7A0149-7261-976C-024C-A767EB80D952}"/>
                </a:ext>
              </a:extLst>
            </p:cNvPr>
            <p:cNvSpPr/>
            <p:nvPr/>
          </p:nvSpPr>
          <p:spPr>
            <a:xfrm>
              <a:off x="1063122" y="4374573"/>
              <a:ext cx="882635" cy="33337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21 de Junio</a:t>
              </a:r>
            </a:p>
          </p:txBody>
        </p:sp>
        <p:pic>
          <p:nvPicPr>
            <p:cNvPr id="315" name="Gráfico 314" title="Marcador de hito">
              <a:extLst>
                <a:ext uri="{FF2B5EF4-FFF2-40B4-BE49-F238E27FC236}">
                  <a16:creationId xmlns:a16="http://schemas.microsoft.com/office/drawing/2014/main" id="{4D7D8191-6C45-8683-4191-548609305F99}"/>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446364" y="3962124"/>
              <a:ext cx="573660" cy="531685"/>
            </a:xfrm>
            <a:prstGeom prst="rect">
              <a:avLst/>
            </a:prstGeom>
          </p:spPr>
        </p:pic>
        <p:sp>
          <p:nvSpPr>
            <p:cNvPr id="316" name="Rectángulo 315">
              <a:extLst>
                <a:ext uri="{FF2B5EF4-FFF2-40B4-BE49-F238E27FC236}">
                  <a16:creationId xmlns:a16="http://schemas.microsoft.com/office/drawing/2014/main" id="{5BC734B6-578D-62D3-02FE-04A2C372A359}"/>
                </a:ext>
              </a:extLst>
            </p:cNvPr>
            <p:cNvSpPr/>
            <p:nvPr/>
          </p:nvSpPr>
          <p:spPr>
            <a:xfrm>
              <a:off x="415841" y="4054459"/>
              <a:ext cx="613708" cy="443741"/>
            </a:xfrm>
            <a:prstGeom prst="rect">
              <a:avLst/>
            </a:prstGeom>
          </p:spPr>
          <p:txBody>
            <a:bodyPr wrap="square" rtlCol="0">
              <a:spAutoFit/>
            </a:bodyPr>
            <a:lstStyle/>
            <a:p>
              <a:pPr algn="r" rtl="0"/>
              <a:r>
                <a:rPr lang="es-ES" sz="1200">
                  <a:solidFill>
                    <a:schemeClr val="tx1">
                      <a:lumMod val="75000"/>
                      <a:lumOff val="25000"/>
                    </a:schemeClr>
                  </a:solidFill>
                </a:rPr>
                <a:t>02</a:t>
              </a:r>
            </a:p>
          </p:txBody>
        </p:sp>
      </p:grpSp>
      <p:grpSp>
        <p:nvGrpSpPr>
          <p:cNvPr id="317" name="Grupo 316" title="Hito">
            <a:extLst>
              <a:ext uri="{FF2B5EF4-FFF2-40B4-BE49-F238E27FC236}">
                <a16:creationId xmlns:a16="http://schemas.microsoft.com/office/drawing/2014/main" id="{56F63362-C64F-45B8-3B97-FFC11006DD43}"/>
              </a:ext>
            </a:extLst>
          </p:cNvPr>
          <p:cNvGrpSpPr/>
          <p:nvPr/>
        </p:nvGrpSpPr>
        <p:grpSpPr>
          <a:xfrm>
            <a:off x="4653431" y="2650141"/>
            <a:ext cx="2127255" cy="390483"/>
            <a:chOff x="3047824" y="3575569"/>
            <a:chExt cx="2127255" cy="876914"/>
          </a:xfrm>
        </p:grpSpPr>
        <p:sp>
          <p:nvSpPr>
            <p:cNvPr id="318" name="Cuadro de texto 120">
              <a:extLst>
                <a:ext uri="{FF2B5EF4-FFF2-40B4-BE49-F238E27FC236}">
                  <a16:creationId xmlns:a16="http://schemas.microsoft.com/office/drawing/2014/main" id="{5BF66F08-CA31-3440-E3D6-52B8A1F577CB}"/>
                </a:ext>
              </a:extLst>
            </p:cNvPr>
            <p:cNvSpPr txBox="1"/>
            <p:nvPr/>
          </p:nvSpPr>
          <p:spPr>
            <a:xfrm>
              <a:off x="3674981" y="3648568"/>
              <a:ext cx="1500098" cy="414707"/>
            </a:xfrm>
            <a:prstGeom prst="rect">
              <a:avLst/>
            </a:prstGeom>
            <a:noFill/>
          </p:spPr>
          <p:txBody>
            <a:bodyPr wrap="square" lIns="0" tIns="0" rIns="0" bIns="0" rtlCol="0">
              <a:spAutoFit/>
            </a:bodyPr>
            <a:lstStyle/>
            <a:p>
              <a:pPr rtl="0"/>
              <a:r>
                <a:rPr lang="es-ES" sz="1200">
                  <a:solidFill>
                    <a:schemeClr val="tx1">
                      <a:lumMod val="75000"/>
                      <a:lumOff val="25000"/>
                    </a:schemeClr>
                  </a:solidFill>
                </a:rPr>
                <a:t>Segundo vencimiento</a:t>
              </a:r>
            </a:p>
          </p:txBody>
        </p:sp>
        <p:sp>
          <p:nvSpPr>
            <p:cNvPr id="319" name="Rectángulo: Esquinas redondeadas 138" title="Gráfico de hito">
              <a:extLst>
                <a:ext uri="{FF2B5EF4-FFF2-40B4-BE49-F238E27FC236}">
                  <a16:creationId xmlns:a16="http://schemas.microsoft.com/office/drawing/2014/main" id="{218D9ED4-4119-5B2F-5831-9EF57F4C4804}"/>
                </a:ext>
              </a:extLst>
            </p:cNvPr>
            <p:cNvSpPr/>
            <p:nvPr/>
          </p:nvSpPr>
          <p:spPr>
            <a:xfrm>
              <a:off x="3649907" y="4080889"/>
              <a:ext cx="1077119" cy="37159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11 de Sept</a:t>
              </a:r>
            </a:p>
          </p:txBody>
        </p:sp>
        <p:pic>
          <p:nvPicPr>
            <p:cNvPr id="320" name="Gráfico 319" title="Marcador de hito">
              <a:extLst>
                <a:ext uri="{FF2B5EF4-FFF2-40B4-BE49-F238E27FC236}">
                  <a16:creationId xmlns:a16="http://schemas.microsoft.com/office/drawing/2014/main" id="{4109967F-53B9-41F6-C41C-E3667AE2B98A}"/>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3047824" y="3575569"/>
              <a:ext cx="573660" cy="844694"/>
            </a:xfrm>
            <a:prstGeom prst="rect">
              <a:avLst/>
            </a:prstGeom>
          </p:spPr>
        </p:pic>
        <p:sp>
          <p:nvSpPr>
            <p:cNvPr id="321" name="Rectángulo 320">
              <a:extLst>
                <a:ext uri="{FF2B5EF4-FFF2-40B4-BE49-F238E27FC236}">
                  <a16:creationId xmlns:a16="http://schemas.microsoft.com/office/drawing/2014/main" id="{5B1B6D4B-18BD-02A4-AAA9-71549F9D97AD}"/>
                </a:ext>
              </a:extLst>
            </p:cNvPr>
            <p:cNvSpPr/>
            <p:nvPr/>
          </p:nvSpPr>
          <p:spPr>
            <a:xfrm>
              <a:off x="3286043" y="3667906"/>
              <a:ext cx="344966" cy="622061"/>
            </a:xfrm>
            <a:prstGeom prst="rect">
              <a:avLst/>
            </a:prstGeom>
          </p:spPr>
          <p:txBody>
            <a:bodyPr wrap="none" rtlCol="0">
              <a:spAutoFit/>
            </a:bodyPr>
            <a:lstStyle/>
            <a:p>
              <a:pPr algn="ctr" rtl="0"/>
              <a:r>
                <a:rPr lang="es-ES" sz="1200">
                  <a:solidFill>
                    <a:schemeClr val="tx1">
                      <a:lumMod val="75000"/>
                      <a:lumOff val="25000"/>
                    </a:schemeClr>
                  </a:solidFill>
                </a:rPr>
                <a:t>02</a:t>
              </a:r>
            </a:p>
          </p:txBody>
        </p:sp>
      </p:grpSp>
      <p:grpSp>
        <p:nvGrpSpPr>
          <p:cNvPr id="322" name="Grupo 321" title="Hito">
            <a:extLst>
              <a:ext uri="{FF2B5EF4-FFF2-40B4-BE49-F238E27FC236}">
                <a16:creationId xmlns:a16="http://schemas.microsoft.com/office/drawing/2014/main" id="{73AC72C5-7EC2-B74F-F530-E2C1BBEF42BA}"/>
              </a:ext>
            </a:extLst>
          </p:cNvPr>
          <p:cNvGrpSpPr/>
          <p:nvPr/>
        </p:nvGrpSpPr>
        <p:grpSpPr>
          <a:xfrm>
            <a:off x="6855740" y="3178449"/>
            <a:ext cx="2182193" cy="418473"/>
            <a:chOff x="6880135" y="2522256"/>
            <a:chExt cx="2162402" cy="898148"/>
          </a:xfrm>
        </p:grpSpPr>
        <p:sp>
          <p:nvSpPr>
            <p:cNvPr id="323" name="Cuadro de texto 126">
              <a:extLst>
                <a:ext uri="{FF2B5EF4-FFF2-40B4-BE49-F238E27FC236}">
                  <a16:creationId xmlns:a16="http://schemas.microsoft.com/office/drawing/2014/main" id="{FC615A5E-74AD-D6BB-75B7-86EFA06211B3}"/>
                </a:ext>
              </a:extLst>
            </p:cNvPr>
            <p:cNvSpPr txBox="1"/>
            <p:nvPr/>
          </p:nvSpPr>
          <p:spPr>
            <a:xfrm>
              <a:off x="7589358" y="2582982"/>
              <a:ext cx="1453179" cy="792679"/>
            </a:xfrm>
            <a:prstGeom prst="rect">
              <a:avLst/>
            </a:prstGeom>
            <a:noFill/>
          </p:spPr>
          <p:txBody>
            <a:bodyPr wrap="square" lIns="0" tIns="0" rIns="0" bIns="0" rtlCol="0">
              <a:spAutoFit/>
            </a:bodyPr>
            <a:lstStyle/>
            <a:p>
              <a:pPr rtl="0"/>
              <a:r>
                <a:rPr lang="es-ES" sz="1200">
                  <a:solidFill>
                    <a:schemeClr val="tx1">
                      <a:lumMod val="75000"/>
                      <a:lumOff val="25000"/>
                    </a:schemeClr>
                  </a:solidFill>
                </a:rPr>
                <a:t>Segundo vencimiento</a:t>
              </a:r>
            </a:p>
          </p:txBody>
        </p:sp>
        <p:sp>
          <p:nvSpPr>
            <p:cNvPr id="324" name="Rectángulo: Esquinas redondeadas 152" title="Gráfico de hito">
              <a:extLst>
                <a:ext uri="{FF2B5EF4-FFF2-40B4-BE49-F238E27FC236}">
                  <a16:creationId xmlns:a16="http://schemas.microsoft.com/office/drawing/2014/main" id="{A71EB101-FF58-C14C-DF74-8235A8D5552F}"/>
                </a:ext>
              </a:extLst>
            </p:cNvPr>
            <p:cNvSpPr/>
            <p:nvPr/>
          </p:nvSpPr>
          <p:spPr>
            <a:xfrm>
              <a:off x="7561460" y="3065262"/>
              <a:ext cx="873222" cy="3551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23 de Julio</a:t>
              </a:r>
            </a:p>
          </p:txBody>
        </p:sp>
        <p:pic>
          <p:nvPicPr>
            <p:cNvPr id="325" name="Gráfico 324" title="Marcador de hito">
              <a:extLst>
                <a:ext uri="{FF2B5EF4-FFF2-40B4-BE49-F238E27FC236}">
                  <a16:creationId xmlns:a16="http://schemas.microsoft.com/office/drawing/2014/main" id="{982B5D30-B884-009C-B1BE-660667D3BA12}"/>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6880135" y="2522256"/>
              <a:ext cx="648117" cy="807282"/>
            </a:xfrm>
            <a:prstGeom prst="rect">
              <a:avLst/>
            </a:prstGeom>
          </p:spPr>
        </p:pic>
        <p:sp>
          <p:nvSpPr>
            <p:cNvPr id="326" name="Rectángulo 325">
              <a:extLst>
                <a:ext uri="{FF2B5EF4-FFF2-40B4-BE49-F238E27FC236}">
                  <a16:creationId xmlns:a16="http://schemas.microsoft.com/office/drawing/2014/main" id="{2DCB4213-5A4E-3BA9-B94E-E1BC98F0C090}"/>
                </a:ext>
              </a:extLst>
            </p:cNvPr>
            <p:cNvSpPr/>
            <p:nvPr/>
          </p:nvSpPr>
          <p:spPr>
            <a:xfrm>
              <a:off x="7123101" y="2614590"/>
              <a:ext cx="414678" cy="594509"/>
            </a:xfrm>
            <a:prstGeom prst="rect">
              <a:avLst/>
            </a:prstGeom>
          </p:spPr>
          <p:txBody>
            <a:bodyPr wrap="square" rtlCol="0">
              <a:spAutoFit/>
            </a:bodyPr>
            <a:lstStyle/>
            <a:p>
              <a:pPr algn="ctr" rtl="0"/>
              <a:r>
                <a:rPr lang="es-ES" sz="1200">
                  <a:solidFill>
                    <a:schemeClr val="tx1">
                      <a:lumMod val="75000"/>
                      <a:lumOff val="25000"/>
                    </a:schemeClr>
                  </a:solidFill>
                </a:rPr>
                <a:t>02</a:t>
              </a:r>
            </a:p>
          </p:txBody>
        </p:sp>
      </p:grpSp>
      <p:grpSp>
        <p:nvGrpSpPr>
          <p:cNvPr id="327" name="Grupo 326" title="Hito">
            <a:extLst>
              <a:ext uri="{FF2B5EF4-FFF2-40B4-BE49-F238E27FC236}">
                <a16:creationId xmlns:a16="http://schemas.microsoft.com/office/drawing/2014/main" id="{ABC8F49B-0C36-99ED-5BA7-7862DD1F7D15}"/>
              </a:ext>
            </a:extLst>
          </p:cNvPr>
          <p:cNvGrpSpPr/>
          <p:nvPr/>
        </p:nvGrpSpPr>
        <p:grpSpPr>
          <a:xfrm>
            <a:off x="9458042" y="2849398"/>
            <a:ext cx="2287404" cy="443638"/>
            <a:chOff x="9514671" y="2137865"/>
            <a:chExt cx="2078422" cy="906355"/>
          </a:xfrm>
        </p:grpSpPr>
        <p:sp>
          <p:nvSpPr>
            <p:cNvPr id="328" name="Cuadro de texto 141">
              <a:extLst>
                <a:ext uri="{FF2B5EF4-FFF2-40B4-BE49-F238E27FC236}">
                  <a16:creationId xmlns:a16="http://schemas.microsoft.com/office/drawing/2014/main" id="{8CC40327-1796-CFBC-D137-1D868A9F1FAF}"/>
                </a:ext>
              </a:extLst>
            </p:cNvPr>
            <p:cNvSpPr txBox="1"/>
            <p:nvPr/>
          </p:nvSpPr>
          <p:spPr>
            <a:xfrm>
              <a:off x="10148126" y="2200630"/>
              <a:ext cx="1444967" cy="754547"/>
            </a:xfrm>
            <a:prstGeom prst="rect">
              <a:avLst/>
            </a:prstGeom>
            <a:noFill/>
          </p:spPr>
          <p:txBody>
            <a:bodyPr wrap="square" lIns="0" tIns="0" rIns="0" bIns="0" rtlCol="0">
              <a:spAutoFit/>
            </a:bodyPr>
            <a:lstStyle/>
            <a:p>
              <a:pPr rtl="0"/>
              <a:r>
                <a:rPr lang="es-ES" sz="1200">
                  <a:solidFill>
                    <a:schemeClr val="tx1">
                      <a:lumMod val="75000"/>
                      <a:lumOff val="25000"/>
                    </a:schemeClr>
                  </a:solidFill>
                </a:rPr>
                <a:t>Segundo vencimiento</a:t>
              </a:r>
            </a:p>
          </p:txBody>
        </p:sp>
        <p:sp>
          <p:nvSpPr>
            <p:cNvPr id="329" name="Rectángulo: Esquinas redondeadas 199" title="Gráfico de hito">
              <a:extLst>
                <a:ext uri="{FF2B5EF4-FFF2-40B4-BE49-F238E27FC236}">
                  <a16:creationId xmlns:a16="http://schemas.microsoft.com/office/drawing/2014/main" id="{AAC1763C-4EC3-AFAA-8E18-A8CD6951E511}"/>
                </a:ext>
              </a:extLst>
            </p:cNvPr>
            <p:cNvSpPr/>
            <p:nvPr/>
          </p:nvSpPr>
          <p:spPr>
            <a:xfrm>
              <a:off x="10131483" y="2646814"/>
              <a:ext cx="873222" cy="39740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29 de Julio</a:t>
              </a:r>
            </a:p>
          </p:txBody>
        </p:sp>
        <p:pic>
          <p:nvPicPr>
            <p:cNvPr id="330" name="Gráfico 329" title="Marcador de hito">
              <a:extLst>
                <a:ext uri="{FF2B5EF4-FFF2-40B4-BE49-F238E27FC236}">
                  <a16:creationId xmlns:a16="http://schemas.microsoft.com/office/drawing/2014/main" id="{09AF89A9-23BB-4FF3-0198-A36BC653037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9514671" y="2137865"/>
              <a:ext cx="573660" cy="721686"/>
            </a:xfrm>
            <a:prstGeom prst="rect">
              <a:avLst/>
            </a:prstGeom>
          </p:spPr>
        </p:pic>
        <p:sp>
          <p:nvSpPr>
            <p:cNvPr id="331" name="Rectángulo 330">
              <a:extLst>
                <a:ext uri="{FF2B5EF4-FFF2-40B4-BE49-F238E27FC236}">
                  <a16:creationId xmlns:a16="http://schemas.microsoft.com/office/drawing/2014/main" id="{2468C233-1C8F-4E3B-F52A-BA3CF9CECA0B}"/>
                </a:ext>
              </a:extLst>
            </p:cNvPr>
            <p:cNvSpPr/>
            <p:nvPr/>
          </p:nvSpPr>
          <p:spPr>
            <a:xfrm>
              <a:off x="9752890" y="2230203"/>
              <a:ext cx="344966" cy="565911"/>
            </a:xfrm>
            <a:prstGeom prst="rect">
              <a:avLst/>
            </a:prstGeom>
          </p:spPr>
          <p:txBody>
            <a:bodyPr wrap="square" rtlCol="0">
              <a:spAutoFit/>
            </a:bodyPr>
            <a:lstStyle/>
            <a:p>
              <a:pPr algn="ctr" rtl="0"/>
              <a:r>
                <a:rPr lang="es-ES" sz="1200">
                  <a:solidFill>
                    <a:schemeClr val="tx1">
                      <a:lumMod val="75000"/>
                      <a:lumOff val="25000"/>
                    </a:schemeClr>
                  </a:solidFill>
                </a:rPr>
                <a:t>02</a:t>
              </a:r>
            </a:p>
          </p:txBody>
        </p:sp>
      </p:grpSp>
      <p:cxnSp>
        <p:nvCxnSpPr>
          <p:cNvPr id="332" name="Conector recto 331" title="líneas de leyenda">
            <a:extLst>
              <a:ext uri="{FF2B5EF4-FFF2-40B4-BE49-F238E27FC236}">
                <a16:creationId xmlns:a16="http://schemas.microsoft.com/office/drawing/2014/main" id="{9E1247EE-721B-7E2E-F1EB-BC7388EA77B2}"/>
              </a:ext>
            </a:extLst>
          </p:cNvPr>
          <p:cNvCxnSpPr>
            <a:cxnSpLocks/>
          </p:cNvCxnSpPr>
          <p:nvPr/>
        </p:nvCxnSpPr>
        <p:spPr>
          <a:xfrm>
            <a:off x="10548579" y="3700343"/>
            <a:ext cx="0" cy="1260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333" name="CuadroTexto 332">
            <a:extLst>
              <a:ext uri="{FF2B5EF4-FFF2-40B4-BE49-F238E27FC236}">
                <a16:creationId xmlns:a16="http://schemas.microsoft.com/office/drawing/2014/main" id="{612E8922-D032-B1FA-DD7A-A311E18650B5}"/>
              </a:ext>
            </a:extLst>
          </p:cNvPr>
          <p:cNvSpPr txBox="1"/>
          <p:nvPr/>
        </p:nvSpPr>
        <p:spPr>
          <a:xfrm>
            <a:off x="1021823" y="6423646"/>
            <a:ext cx="7739653" cy="246221"/>
          </a:xfrm>
          <a:prstGeom prst="rect">
            <a:avLst/>
          </a:prstGeom>
          <a:noFill/>
        </p:spPr>
        <p:txBody>
          <a:bodyPr wrap="square">
            <a:spAutoFit/>
          </a:bodyPr>
          <a:lstStyle>
            <a:defPPr>
              <a:defRPr lang="es-CO"/>
            </a:defPPr>
            <a:lvl1pPr algn="just">
              <a:defRPr>
                <a:solidFill>
                  <a:srgbClr val="000000"/>
                </a:solidFill>
                <a:latin typeface="Roboto" panose="02000000000000000000" pitchFamily="2" charset="0"/>
              </a:defRPr>
            </a:lvl1pPr>
          </a:lstStyle>
          <a:p>
            <a:r>
              <a:rPr lang="es-CO" sz="1000" b="0"/>
              <a:t>Fuente: Subdirección de Planeación e Inteligencia Tributaria</a:t>
            </a:r>
            <a:endParaRPr lang="es-CO" sz="1000"/>
          </a:p>
        </p:txBody>
      </p:sp>
    </p:spTree>
    <p:extLst>
      <p:ext uri="{BB962C8B-B14F-4D97-AF65-F5344CB8AC3E}">
        <p14:creationId xmlns:p14="http://schemas.microsoft.com/office/powerpoint/2010/main" val="29717975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Título de diapositiva">
            <a:extLst>
              <a:ext uri="{FF2B5EF4-FFF2-40B4-BE49-F238E27FC236}">
                <a16:creationId xmlns:a16="http://schemas.microsoft.com/office/drawing/2014/main" id="{C0285636-EE16-98C7-D9C4-762A8597E1B5}"/>
              </a:ext>
            </a:extLst>
          </p:cNvPr>
          <p:cNvSpPr>
            <a:spLocks noGrp="1"/>
          </p:cNvSpPr>
          <p:nvPr>
            <p:ph type="title"/>
          </p:nvPr>
        </p:nvSpPr>
        <p:spPr>
          <a:xfrm>
            <a:off x="212702" y="1179440"/>
            <a:ext cx="3802438" cy="558710"/>
          </a:xfrm>
        </p:spPr>
        <p:txBody>
          <a:bodyPr rtlCol="0">
            <a:noAutofit/>
          </a:bodyPr>
          <a:lstStyle/>
          <a:p>
            <a:pPr rtl="0"/>
            <a:r>
              <a:rPr lang="es-ES" sz="2000">
                <a:solidFill>
                  <a:srgbClr val="C00000"/>
                </a:solidFill>
              </a:rPr>
              <a:t>Comparativo fechas vencimientos vehículos</a:t>
            </a:r>
          </a:p>
        </p:txBody>
      </p:sp>
      <p:cxnSp>
        <p:nvCxnSpPr>
          <p:cNvPr id="114" name="Conector recto 113" descr="Línea de tiempo">
            <a:extLst>
              <a:ext uri="{FF2B5EF4-FFF2-40B4-BE49-F238E27FC236}">
                <a16:creationId xmlns:a16="http://schemas.microsoft.com/office/drawing/2014/main" id="{86EAE84F-7D30-5AFC-D541-8DD624FC88C2}"/>
              </a:ext>
            </a:extLst>
          </p:cNvPr>
          <p:cNvCxnSpPr>
            <a:cxnSpLocks/>
          </p:cNvCxnSpPr>
          <p:nvPr/>
        </p:nvCxnSpPr>
        <p:spPr>
          <a:xfrm flipH="1">
            <a:off x="1216837" y="3704648"/>
            <a:ext cx="10432744" cy="0"/>
          </a:xfrm>
          <a:prstGeom prst="line">
            <a:avLst/>
          </a:prstGeom>
          <a:ln w="15875" cmpd="sng">
            <a:solidFill>
              <a:schemeClr val="tx1">
                <a:lumMod val="75000"/>
                <a:lumOff val="25000"/>
              </a:schemeClr>
            </a:solidFill>
            <a:prstDash val="solid"/>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15" name="Grupo 114" descr="Año 1">
            <a:extLst>
              <a:ext uri="{FF2B5EF4-FFF2-40B4-BE49-F238E27FC236}">
                <a16:creationId xmlns:a16="http://schemas.microsoft.com/office/drawing/2014/main" id="{0226FB57-EF29-A1A5-CB1B-7205F59ABACC}"/>
              </a:ext>
            </a:extLst>
          </p:cNvPr>
          <p:cNvGrpSpPr/>
          <p:nvPr/>
        </p:nvGrpSpPr>
        <p:grpSpPr>
          <a:xfrm>
            <a:off x="904696" y="2728660"/>
            <a:ext cx="2815819" cy="1658414"/>
            <a:chOff x="904696" y="5189639"/>
            <a:chExt cx="2815819" cy="1658414"/>
          </a:xfrm>
        </p:grpSpPr>
        <p:sp>
          <p:nvSpPr>
            <p:cNvPr id="116" name="Elipse 115">
              <a:extLst>
                <a:ext uri="{FF2B5EF4-FFF2-40B4-BE49-F238E27FC236}">
                  <a16:creationId xmlns:a16="http://schemas.microsoft.com/office/drawing/2014/main" id="{12E2A5E9-67AE-4922-D2C6-E6C5053BFC09}"/>
                </a:ext>
              </a:extLst>
            </p:cNvPr>
            <p:cNvSpPr/>
            <p:nvPr/>
          </p:nvSpPr>
          <p:spPr>
            <a:xfrm>
              <a:off x="3004439"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17" name="Elipse 116">
              <a:extLst>
                <a:ext uri="{FF2B5EF4-FFF2-40B4-BE49-F238E27FC236}">
                  <a16:creationId xmlns:a16="http://schemas.microsoft.com/office/drawing/2014/main" id="{99C9677E-E01D-8FAA-EA9D-B54136A23B92}"/>
                </a:ext>
              </a:extLst>
            </p:cNvPr>
            <p:cNvSpPr/>
            <p:nvPr/>
          </p:nvSpPr>
          <p:spPr>
            <a:xfrm>
              <a:off x="2346810"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18" name="Elipse 117">
              <a:extLst>
                <a:ext uri="{FF2B5EF4-FFF2-40B4-BE49-F238E27FC236}">
                  <a16:creationId xmlns:a16="http://schemas.microsoft.com/office/drawing/2014/main" id="{E882E3CB-D1AA-B6B0-4453-C1AF5D1A4D35}"/>
                </a:ext>
              </a:extLst>
            </p:cNvPr>
            <p:cNvSpPr/>
            <p:nvPr/>
          </p:nvSpPr>
          <p:spPr>
            <a:xfrm>
              <a:off x="1702547"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19" name="Elipse 118">
              <a:extLst>
                <a:ext uri="{FF2B5EF4-FFF2-40B4-BE49-F238E27FC236}">
                  <a16:creationId xmlns:a16="http://schemas.microsoft.com/office/drawing/2014/main" id="{CAA354D4-E02F-CF69-3D15-FC205593C6A6}"/>
                </a:ext>
              </a:extLst>
            </p:cNvPr>
            <p:cNvSpPr/>
            <p:nvPr/>
          </p:nvSpPr>
          <p:spPr>
            <a:xfrm>
              <a:off x="1056583"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cxnSp>
          <p:nvCxnSpPr>
            <p:cNvPr id="120" name="Conector recto 119" title="líneas de T">
              <a:extLst>
                <a:ext uri="{FF2B5EF4-FFF2-40B4-BE49-F238E27FC236}">
                  <a16:creationId xmlns:a16="http://schemas.microsoft.com/office/drawing/2014/main" id="{68F43550-7355-6399-A6DA-833321C0C969}"/>
                </a:ext>
              </a:extLst>
            </p:cNvPr>
            <p:cNvCxnSpPr>
              <a:cxnSpLocks/>
            </p:cNvCxnSpPr>
            <p:nvPr/>
          </p:nvCxnSpPr>
          <p:spPr>
            <a:xfrm>
              <a:off x="2474817" y="5189639"/>
              <a:ext cx="0" cy="792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21" name="Conector recto 120" title="líneas de T">
              <a:extLst>
                <a:ext uri="{FF2B5EF4-FFF2-40B4-BE49-F238E27FC236}">
                  <a16:creationId xmlns:a16="http://schemas.microsoft.com/office/drawing/2014/main" id="{5087E338-4EF0-085A-F1A1-ABECCED0064D}"/>
                </a:ext>
              </a:extLst>
            </p:cNvPr>
            <p:cNvCxnSpPr>
              <a:cxnSpLocks/>
            </p:cNvCxnSpPr>
            <p:nvPr/>
          </p:nvCxnSpPr>
          <p:spPr>
            <a:xfrm>
              <a:off x="3122338"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22" name="Cuadro de texto 194">
              <a:extLst>
                <a:ext uri="{FF2B5EF4-FFF2-40B4-BE49-F238E27FC236}">
                  <a16:creationId xmlns:a16="http://schemas.microsoft.com/office/drawing/2014/main" id="{C96EFED3-B7DA-5ACA-A452-E2CF31103C0D}"/>
                </a:ext>
              </a:extLst>
            </p:cNvPr>
            <p:cNvSpPr txBox="1"/>
            <p:nvPr/>
          </p:nvSpPr>
          <p:spPr>
            <a:xfrm>
              <a:off x="904696" y="6612316"/>
              <a:ext cx="569010" cy="235737"/>
            </a:xfrm>
            <a:prstGeom prst="rect">
              <a:avLst/>
            </a:prstGeom>
            <a:noFill/>
          </p:spPr>
          <p:txBody>
            <a:bodyPr wrap="square" lIns="0" tIns="0" rIns="0" bIns="0" rtlCol="0">
              <a:noAutofit/>
            </a:bodyPr>
            <a:lstStyle/>
            <a:p>
              <a:pPr algn="ctr" rtl="0"/>
              <a:r>
                <a:rPr lang="es-ES" sz="1000" b="1">
                  <a:solidFill>
                    <a:schemeClr val="tx1">
                      <a:lumMod val="75000"/>
                      <a:lumOff val="25000"/>
                    </a:schemeClr>
                  </a:solidFill>
                </a:rPr>
                <a:t>2019</a:t>
              </a:r>
            </a:p>
          </p:txBody>
        </p:sp>
        <p:sp>
          <p:nvSpPr>
            <p:cNvPr id="124" name="Rectángulo: Esquinas redondeadas 1" title="Barra de año">
              <a:extLst>
                <a:ext uri="{FF2B5EF4-FFF2-40B4-BE49-F238E27FC236}">
                  <a16:creationId xmlns:a16="http://schemas.microsoft.com/office/drawing/2014/main" id="{5B5FDE60-0737-B24A-35A6-EF035D216774}"/>
                </a:ext>
              </a:extLst>
            </p:cNvPr>
            <p:cNvSpPr/>
            <p:nvPr/>
          </p:nvSpPr>
          <p:spPr>
            <a:xfrm>
              <a:off x="1147186" y="6381273"/>
              <a:ext cx="2573329" cy="164859"/>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25" name="Cuadro de texto 71">
              <a:extLst>
                <a:ext uri="{FF2B5EF4-FFF2-40B4-BE49-F238E27FC236}">
                  <a16:creationId xmlns:a16="http://schemas.microsoft.com/office/drawing/2014/main" id="{5B31B0FE-D2AC-4CA7-47C2-2C02BA6DB7B8}"/>
                </a:ext>
              </a:extLst>
            </p:cNvPr>
            <p:cNvSpPr txBox="1"/>
            <p:nvPr/>
          </p:nvSpPr>
          <p:spPr>
            <a:xfrm>
              <a:off x="10743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T1</a:t>
              </a:r>
              <a:endParaRPr lang="es-ES" sz="1000">
                <a:solidFill>
                  <a:schemeClr val="bg1"/>
                </a:solidFill>
              </a:endParaRPr>
            </a:p>
          </p:txBody>
        </p:sp>
        <p:sp>
          <p:nvSpPr>
            <p:cNvPr id="126" name="Cuadro de texto 72">
              <a:extLst>
                <a:ext uri="{FF2B5EF4-FFF2-40B4-BE49-F238E27FC236}">
                  <a16:creationId xmlns:a16="http://schemas.microsoft.com/office/drawing/2014/main" id="{0793665F-0086-D796-7383-3ACCB1A8BD3C}"/>
                </a:ext>
              </a:extLst>
            </p:cNvPr>
            <p:cNvSpPr txBox="1"/>
            <p:nvPr/>
          </p:nvSpPr>
          <p:spPr>
            <a:xfrm>
              <a:off x="17218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T2</a:t>
              </a:r>
              <a:endParaRPr lang="es-ES" sz="1000">
                <a:solidFill>
                  <a:schemeClr val="bg1"/>
                </a:solidFill>
              </a:endParaRPr>
            </a:p>
          </p:txBody>
        </p:sp>
        <p:sp>
          <p:nvSpPr>
            <p:cNvPr id="127" name="Cuadro de texto 73">
              <a:extLst>
                <a:ext uri="{FF2B5EF4-FFF2-40B4-BE49-F238E27FC236}">
                  <a16:creationId xmlns:a16="http://schemas.microsoft.com/office/drawing/2014/main" id="{4CD3CE5A-2AAC-C192-0D80-F0AAC6C5C729}"/>
                </a:ext>
              </a:extLst>
            </p:cNvPr>
            <p:cNvSpPr txBox="1"/>
            <p:nvPr/>
          </p:nvSpPr>
          <p:spPr>
            <a:xfrm>
              <a:off x="23692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T3</a:t>
              </a:r>
              <a:endParaRPr lang="es-ES" sz="1000">
                <a:solidFill>
                  <a:schemeClr val="bg1"/>
                </a:solidFill>
              </a:endParaRPr>
            </a:p>
          </p:txBody>
        </p:sp>
        <p:sp>
          <p:nvSpPr>
            <p:cNvPr id="128" name="Cuadro de texto 74">
              <a:extLst>
                <a:ext uri="{FF2B5EF4-FFF2-40B4-BE49-F238E27FC236}">
                  <a16:creationId xmlns:a16="http://schemas.microsoft.com/office/drawing/2014/main" id="{D45DF288-2D54-00BA-0561-43D57AADA559}"/>
                </a:ext>
              </a:extLst>
            </p:cNvPr>
            <p:cNvSpPr txBox="1"/>
            <p:nvPr/>
          </p:nvSpPr>
          <p:spPr>
            <a:xfrm>
              <a:off x="30167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T4</a:t>
              </a:r>
              <a:endParaRPr lang="es-ES" sz="1000">
                <a:solidFill>
                  <a:schemeClr val="bg1"/>
                </a:solidFill>
              </a:endParaRPr>
            </a:p>
          </p:txBody>
        </p:sp>
        <p:cxnSp>
          <p:nvCxnSpPr>
            <p:cNvPr id="129" name="Conector recto 128" title="líneas de T">
              <a:extLst>
                <a:ext uri="{FF2B5EF4-FFF2-40B4-BE49-F238E27FC236}">
                  <a16:creationId xmlns:a16="http://schemas.microsoft.com/office/drawing/2014/main" id="{0AC7DE15-AA7D-DCA3-C07F-BC8B83F61A1B}"/>
                </a:ext>
              </a:extLst>
            </p:cNvPr>
            <p:cNvCxnSpPr>
              <a:cxnSpLocks/>
            </p:cNvCxnSpPr>
            <p:nvPr/>
          </p:nvCxnSpPr>
          <p:spPr>
            <a:xfrm>
              <a:off x="118049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30" name="Grupo 129" title="Hito">
            <a:extLst>
              <a:ext uri="{FF2B5EF4-FFF2-40B4-BE49-F238E27FC236}">
                <a16:creationId xmlns:a16="http://schemas.microsoft.com/office/drawing/2014/main" id="{20A9C677-D1FA-EE90-4AF2-438790AC64CB}"/>
              </a:ext>
            </a:extLst>
          </p:cNvPr>
          <p:cNvGrpSpPr/>
          <p:nvPr/>
        </p:nvGrpSpPr>
        <p:grpSpPr>
          <a:xfrm>
            <a:off x="1096339" y="2711659"/>
            <a:ext cx="1957740" cy="383449"/>
            <a:chOff x="415841" y="3962124"/>
            <a:chExt cx="1957740" cy="745821"/>
          </a:xfrm>
        </p:grpSpPr>
        <p:sp>
          <p:nvSpPr>
            <p:cNvPr id="131" name="Cuadro de texto 59">
              <a:extLst>
                <a:ext uri="{FF2B5EF4-FFF2-40B4-BE49-F238E27FC236}">
                  <a16:creationId xmlns:a16="http://schemas.microsoft.com/office/drawing/2014/main" id="{B204D550-CE94-3AC5-1101-E4510E9F3117}"/>
                </a:ext>
              </a:extLst>
            </p:cNvPr>
            <p:cNvSpPr txBox="1"/>
            <p:nvPr/>
          </p:nvSpPr>
          <p:spPr>
            <a:xfrm>
              <a:off x="1078799" y="4027988"/>
              <a:ext cx="1294782" cy="169277"/>
            </a:xfrm>
            <a:prstGeom prst="rect">
              <a:avLst/>
            </a:prstGeom>
            <a:noFill/>
          </p:spPr>
          <p:txBody>
            <a:bodyPr wrap="square" lIns="0" tIns="0" rIns="0" bIns="0" rtlCol="0">
              <a:spAutoFit/>
            </a:bodyPr>
            <a:lstStyle/>
            <a:p>
              <a:pPr rtl="0"/>
              <a:r>
                <a:rPr lang="es-ES" sz="1100">
                  <a:solidFill>
                    <a:schemeClr val="tx1">
                      <a:lumMod val="75000"/>
                      <a:lumOff val="25000"/>
                    </a:schemeClr>
                  </a:solidFill>
                </a:rPr>
                <a:t>Primer Vencimiento</a:t>
              </a:r>
            </a:p>
          </p:txBody>
        </p:sp>
        <p:sp>
          <p:nvSpPr>
            <p:cNvPr id="132" name="Rectángulo: Esquinas redondeadas 112" title="Gráfico de hito">
              <a:extLst>
                <a:ext uri="{FF2B5EF4-FFF2-40B4-BE49-F238E27FC236}">
                  <a16:creationId xmlns:a16="http://schemas.microsoft.com/office/drawing/2014/main" id="{3A383513-D968-0913-E499-EF1F5073CCE7}"/>
                </a:ext>
              </a:extLst>
            </p:cNvPr>
            <p:cNvSpPr/>
            <p:nvPr/>
          </p:nvSpPr>
          <p:spPr>
            <a:xfrm>
              <a:off x="1063122" y="4374573"/>
              <a:ext cx="882635" cy="33337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03 de Mayo</a:t>
              </a:r>
            </a:p>
          </p:txBody>
        </p:sp>
        <p:pic>
          <p:nvPicPr>
            <p:cNvPr id="133" name="Gráfico 132" title="Marcador de hito">
              <a:extLst>
                <a:ext uri="{FF2B5EF4-FFF2-40B4-BE49-F238E27FC236}">
                  <a16:creationId xmlns:a16="http://schemas.microsoft.com/office/drawing/2014/main" id="{55ED4D9D-73E6-DE48-4353-12321FC34FDE}"/>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446364" y="3962124"/>
              <a:ext cx="573660" cy="531685"/>
            </a:xfrm>
            <a:prstGeom prst="rect">
              <a:avLst/>
            </a:prstGeom>
          </p:spPr>
        </p:pic>
        <p:sp>
          <p:nvSpPr>
            <p:cNvPr id="134" name="Rectángulo 133">
              <a:extLst>
                <a:ext uri="{FF2B5EF4-FFF2-40B4-BE49-F238E27FC236}">
                  <a16:creationId xmlns:a16="http://schemas.microsoft.com/office/drawing/2014/main" id="{105FDC9C-4D7A-E3ED-143E-2AC1AB940C84}"/>
                </a:ext>
              </a:extLst>
            </p:cNvPr>
            <p:cNvSpPr/>
            <p:nvPr/>
          </p:nvSpPr>
          <p:spPr>
            <a:xfrm>
              <a:off x="415841" y="4054459"/>
              <a:ext cx="613708" cy="443741"/>
            </a:xfrm>
            <a:prstGeom prst="rect">
              <a:avLst/>
            </a:prstGeom>
          </p:spPr>
          <p:txBody>
            <a:bodyPr wrap="square" rtlCol="0">
              <a:spAutoFit/>
            </a:bodyPr>
            <a:lstStyle/>
            <a:p>
              <a:pPr algn="r" rtl="0"/>
              <a:r>
                <a:rPr lang="es-ES" sz="1200">
                  <a:solidFill>
                    <a:schemeClr val="tx1">
                      <a:lumMod val="75000"/>
                      <a:lumOff val="25000"/>
                    </a:schemeClr>
                  </a:solidFill>
                </a:rPr>
                <a:t>01</a:t>
              </a:r>
            </a:p>
          </p:txBody>
        </p:sp>
      </p:grpSp>
      <p:grpSp>
        <p:nvGrpSpPr>
          <p:cNvPr id="135" name="Grupo 134" descr="Año 2">
            <a:extLst>
              <a:ext uri="{FF2B5EF4-FFF2-40B4-BE49-F238E27FC236}">
                <a16:creationId xmlns:a16="http://schemas.microsoft.com/office/drawing/2014/main" id="{159E1402-34E8-256D-07AD-B1CCF8971208}"/>
              </a:ext>
            </a:extLst>
          </p:cNvPr>
          <p:cNvGrpSpPr/>
          <p:nvPr/>
        </p:nvGrpSpPr>
        <p:grpSpPr>
          <a:xfrm>
            <a:off x="3495592" y="2405805"/>
            <a:ext cx="2828816" cy="1983457"/>
            <a:chOff x="3495592" y="4866784"/>
            <a:chExt cx="2828816" cy="1983457"/>
          </a:xfrm>
        </p:grpSpPr>
        <p:sp>
          <p:nvSpPr>
            <p:cNvPr id="136" name="Elipse 135">
              <a:extLst>
                <a:ext uri="{FF2B5EF4-FFF2-40B4-BE49-F238E27FC236}">
                  <a16:creationId xmlns:a16="http://schemas.microsoft.com/office/drawing/2014/main" id="{7B8CB3D2-16BE-383E-0DAC-1B3836B80730}"/>
                </a:ext>
              </a:extLst>
            </p:cNvPr>
            <p:cNvSpPr/>
            <p:nvPr/>
          </p:nvSpPr>
          <p:spPr>
            <a:xfrm>
              <a:off x="5585704"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37" name="Elipse 136">
              <a:extLst>
                <a:ext uri="{FF2B5EF4-FFF2-40B4-BE49-F238E27FC236}">
                  <a16:creationId xmlns:a16="http://schemas.microsoft.com/office/drawing/2014/main" id="{C077D343-446E-E990-5290-A65655773C38}"/>
                </a:ext>
              </a:extLst>
            </p:cNvPr>
            <p:cNvSpPr/>
            <p:nvPr/>
          </p:nvSpPr>
          <p:spPr>
            <a:xfrm>
              <a:off x="4936679"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38" name="Elipse 137">
              <a:extLst>
                <a:ext uri="{FF2B5EF4-FFF2-40B4-BE49-F238E27FC236}">
                  <a16:creationId xmlns:a16="http://schemas.microsoft.com/office/drawing/2014/main" id="{2BBD6997-55C1-CEC9-3C66-AED0C6825F4B}"/>
                </a:ext>
              </a:extLst>
            </p:cNvPr>
            <p:cNvSpPr/>
            <p:nvPr/>
          </p:nvSpPr>
          <p:spPr>
            <a:xfrm>
              <a:off x="4300157"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39" name="Elipse 138">
              <a:extLst>
                <a:ext uri="{FF2B5EF4-FFF2-40B4-BE49-F238E27FC236}">
                  <a16:creationId xmlns:a16="http://schemas.microsoft.com/office/drawing/2014/main" id="{903F8798-FEB6-6A7A-D4B5-DDB197CFA01C}"/>
                </a:ext>
              </a:extLst>
            </p:cNvPr>
            <p:cNvSpPr/>
            <p:nvPr/>
          </p:nvSpPr>
          <p:spPr>
            <a:xfrm>
              <a:off x="3642967"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cxnSp>
          <p:nvCxnSpPr>
            <p:cNvPr id="140" name="Conector recto 139" title="líneas de T">
              <a:extLst>
                <a:ext uri="{FF2B5EF4-FFF2-40B4-BE49-F238E27FC236}">
                  <a16:creationId xmlns:a16="http://schemas.microsoft.com/office/drawing/2014/main" id="{B9949633-FF61-2605-0108-405250292DBE}"/>
                </a:ext>
              </a:extLst>
            </p:cNvPr>
            <p:cNvCxnSpPr>
              <a:cxnSpLocks/>
            </p:cNvCxnSpPr>
            <p:nvPr/>
          </p:nvCxnSpPr>
          <p:spPr>
            <a:xfrm>
              <a:off x="441690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1" name="Conector recto 140" title="líneas de T">
              <a:extLst>
                <a:ext uri="{FF2B5EF4-FFF2-40B4-BE49-F238E27FC236}">
                  <a16:creationId xmlns:a16="http://schemas.microsoft.com/office/drawing/2014/main" id="{3A6563E9-919F-1420-73DB-E042A639E2F4}"/>
                </a:ext>
              </a:extLst>
            </p:cNvPr>
            <p:cNvCxnSpPr>
              <a:cxnSpLocks/>
            </p:cNvCxnSpPr>
            <p:nvPr/>
          </p:nvCxnSpPr>
          <p:spPr>
            <a:xfrm flipH="1">
              <a:off x="5319365" y="4882297"/>
              <a:ext cx="5011" cy="1080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42" name="Conector recto 141" title="líneas de T">
              <a:extLst>
                <a:ext uri="{FF2B5EF4-FFF2-40B4-BE49-F238E27FC236}">
                  <a16:creationId xmlns:a16="http://schemas.microsoft.com/office/drawing/2014/main" id="{E83D5481-37D5-5334-4C6D-E5CF776EB7A1}"/>
                </a:ext>
              </a:extLst>
            </p:cNvPr>
            <p:cNvCxnSpPr>
              <a:cxnSpLocks/>
            </p:cNvCxnSpPr>
            <p:nvPr/>
          </p:nvCxnSpPr>
          <p:spPr>
            <a:xfrm flipH="1">
              <a:off x="5402133" y="4866784"/>
              <a:ext cx="2245" cy="1080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43" name="Cuadro de texto 195">
              <a:extLst>
                <a:ext uri="{FF2B5EF4-FFF2-40B4-BE49-F238E27FC236}">
                  <a16:creationId xmlns:a16="http://schemas.microsoft.com/office/drawing/2014/main" id="{521A56E5-C604-F317-2765-8B49BEC1C452}"/>
                </a:ext>
              </a:extLst>
            </p:cNvPr>
            <p:cNvSpPr txBox="1"/>
            <p:nvPr/>
          </p:nvSpPr>
          <p:spPr>
            <a:xfrm>
              <a:off x="3495592" y="6614504"/>
              <a:ext cx="569010" cy="235737"/>
            </a:xfrm>
            <a:prstGeom prst="rect">
              <a:avLst/>
            </a:prstGeom>
            <a:noFill/>
          </p:spPr>
          <p:txBody>
            <a:bodyPr wrap="square" lIns="0" tIns="0" rIns="0" bIns="0" rtlCol="0">
              <a:noAutofit/>
            </a:bodyPr>
            <a:lstStyle/>
            <a:p>
              <a:pPr algn="ctr" rtl="0"/>
              <a:r>
                <a:rPr lang="es-ES" sz="1000" b="1">
                  <a:solidFill>
                    <a:schemeClr val="tx1">
                      <a:lumMod val="75000"/>
                      <a:lumOff val="25000"/>
                    </a:schemeClr>
                  </a:solidFill>
                </a:rPr>
                <a:t>2020</a:t>
              </a:r>
            </a:p>
          </p:txBody>
        </p:sp>
        <p:sp>
          <p:nvSpPr>
            <p:cNvPr id="144" name="Rectángulo: Esquinas redondeadas 188" title="Barra de año">
              <a:extLst>
                <a:ext uri="{FF2B5EF4-FFF2-40B4-BE49-F238E27FC236}">
                  <a16:creationId xmlns:a16="http://schemas.microsoft.com/office/drawing/2014/main" id="{57AB08C0-B476-2CE3-5D11-BF4124D6B0F9}"/>
                </a:ext>
              </a:extLst>
            </p:cNvPr>
            <p:cNvSpPr/>
            <p:nvPr/>
          </p:nvSpPr>
          <p:spPr>
            <a:xfrm>
              <a:off x="3751079" y="6381864"/>
              <a:ext cx="2573329" cy="164859"/>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45" name="Cuadro de texto 100">
              <a:extLst>
                <a:ext uri="{FF2B5EF4-FFF2-40B4-BE49-F238E27FC236}">
                  <a16:creationId xmlns:a16="http://schemas.microsoft.com/office/drawing/2014/main" id="{D4AF2CB2-B480-2CC0-84E2-E48430721619}"/>
                </a:ext>
              </a:extLst>
            </p:cNvPr>
            <p:cNvSpPr txBox="1"/>
            <p:nvPr/>
          </p:nvSpPr>
          <p:spPr>
            <a:xfrm>
              <a:off x="36641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T1</a:t>
              </a:r>
              <a:endParaRPr lang="es-ES" sz="1000">
                <a:solidFill>
                  <a:schemeClr val="bg1"/>
                </a:solidFill>
              </a:endParaRPr>
            </a:p>
          </p:txBody>
        </p:sp>
        <p:sp>
          <p:nvSpPr>
            <p:cNvPr id="146" name="Cuadro de texto 101">
              <a:extLst>
                <a:ext uri="{FF2B5EF4-FFF2-40B4-BE49-F238E27FC236}">
                  <a16:creationId xmlns:a16="http://schemas.microsoft.com/office/drawing/2014/main" id="{05598728-D938-BAF8-D53D-88CDCFF9D907}"/>
                </a:ext>
              </a:extLst>
            </p:cNvPr>
            <p:cNvSpPr txBox="1"/>
            <p:nvPr/>
          </p:nvSpPr>
          <p:spPr>
            <a:xfrm>
              <a:off x="43116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T2</a:t>
              </a:r>
              <a:endParaRPr lang="es-ES" sz="1000">
                <a:solidFill>
                  <a:schemeClr val="bg1"/>
                </a:solidFill>
              </a:endParaRPr>
            </a:p>
          </p:txBody>
        </p:sp>
        <p:sp>
          <p:nvSpPr>
            <p:cNvPr id="147" name="Cuadro de texto 102">
              <a:extLst>
                <a:ext uri="{FF2B5EF4-FFF2-40B4-BE49-F238E27FC236}">
                  <a16:creationId xmlns:a16="http://schemas.microsoft.com/office/drawing/2014/main" id="{6EA4F2DE-5518-7273-3128-DC0197C84F48}"/>
                </a:ext>
              </a:extLst>
            </p:cNvPr>
            <p:cNvSpPr txBox="1"/>
            <p:nvPr/>
          </p:nvSpPr>
          <p:spPr>
            <a:xfrm>
              <a:off x="49590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T3</a:t>
              </a:r>
              <a:endParaRPr lang="es-ES" sz="1000">
                <a:solidFill>
                  <a:schemeClr val="bg1"/>
                </a:solidFill>
              </a:endParaRPr>
            </a:p>
          </p:txBody>
        </p:sp>
        <p:sp>
          <p:nvSpPr>
            <p:cNvPr id="148" name="Cuadro de texto 103">
              <a:extLst>
                <a:ext uri="{FF2B5EF4-FFF2-40B4-BE49-F238E27FC236}">
                  <a16:creationId xmlns:a16="http://schemas.microsoft.com/office/drawing/2014/main" id="{93796662-C22D-F732-7171-B7C2CFF6AA88}"/>
                </a:ext>
              </a:extLst>
            </p:cNvPr>
            <p:cNvSpPr txBox="1"/>
            <p:nvPr/>
          </p:nvSpPr>
          <p:spPr>
            <a:xfrm>
              <a:off x="56065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T4</a:t>
              </a:r>
              <a:endParaRPr lang="es-ES" sz="1000">
                <a:solidFill>
                  <a:schemeClr val="bg1"/>
                </a:solidFill>
              </a:endParaRPr>
            </a:p>
          </p:txBody>
        </p:sp>
        <p:cxnSp>
          <p:nvCxnSpPr>
            <p:cNvPr id="149" name="Conector recto 148" title="líneas de T">
              <a:extLst>
                <a:ext uri="{FF2B5EF4-FFF2-40B4-BE49-F238E27FC236}">
                  <a16:creationId xmlns:a16="http://schemas.microsoft.com/office/drawing/2014/main" id="{2B00C9FA-82A4-DC0C-4B55-C504B3AA2AE1}"/>
                </a:ext>
              </a:extLst>
            </p:cNvPr>
            <p:cNvCxnSpPr>
              <a:cxnSpLocks/>
            </p:cNvCxnSpPr>
            <p:nvPr/>
          </p:nvCxnSpPr>
          <p:spPr>
            <a:xfrm>
              <a:off x="376962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grpSp>
        <p:nvGrpSpPr>
          <p:cNvPr id="150" name="Grupo 149" title="Hito">
            <a:extLst>
              <a:ext uri="{FF2B5EF4-FFF2-40B4-BE49-F238E27FC236}">
                <a16:creationId xmlns:a16="http://schemas.microsoft.com/office/drawing/2014/main" id="{D113230F-E049-FB5F-EC9C-ED011E26BBAE}"/>
              </a:ext>
            </a:extLst>
          </p:cNvPr>
          <p:cNvGrpSpPr/>
          <p:nvPr/>
        </p:nvGrpSpPr>
        <p:grpSpPr>
          <a:xfrm>
            <a:off x="4307991" y="2032189"/>
            <a:ext cx="1994668" cy="389139"/>
            <a:chOff x="3047824" y="3575569"/>
            <a:chExt cx="2127255" cy="876914"/>
          </a:xfrm>
        </p:grpSpPr>
        <p:sp>
          <p:nvSpPr>
            <p:cNvPr id="151" name="Cuadro de texto 120">
              <a:extLst>
                <a:ext uri="{FF2B5EF4-FFF2-40B4-BE49-F238E27FC236}">
                  <a16:creationId xmlns:a16="http://schemas.microsoft.com/office/drawing/2014/main" id="{88EB8713-FD40-4218-C59C-9C082253C817}"/>
                </a:ext>
              </a:extLst>
            </p:cNvPr>
            <p:cNvSpPr txBox="1"/>
            <p:nvPr/>
          </p:nvSpPr>
          <p:spPr>
            <a:xfrm>
              <a:off x="3674981" y="3648568"/>
              <a:ext cx="1500098" cy="414707"/>
            </a:xfrm>
            <a:prstGeom prst="rect">
              <a:avLst/>
            </a:prstGeom>
            <a:noFill/>
          </p:spPr>
          <p:txBody>
            <a:bodyPr wrap="square" lIns="0" tIns="0" rIns="0" bIns="0" rtlCol="0">
              <a:spAutoFit/>
            </a:bodyPr>
            <a:lstStyle/>
            <a:p>
              <a:pPr rtl="0"/>
              <a:r>
                <a:rPr lang="es-ES" sz="1200">
                  <a:solidFill>
                    <a:schemeClr val="tx1">
                      <a:lumMod val="75000"/>
                      <a:lumOff val="25000"/>
                    </a:schemeClr>
                  </a:solidFill>
                </a:rPr>
                <a:t>Primer vencimiento</a:t>
              </a:r>
            </a:p>
          </p:txBody>
        </p:sp>
        <p:sp>
          <p:nvSpPr>
            <p:cNvPr id="152" name="Rectángulo: Esquinas redondeadas 138" title="Gráfico de hito">
              <a:extLst>
                <a:ext uri="{FF2B5EF4-FFF2-40B4-BE49-F238E27FC236}">
                  <a16:creationId xmlns:a16="http://schemas.microsoft.com/office/drawing/2014/main" id="{028327EF-DD1F-20C5-B25D-78E181A6E5CA}"/>
                </a:ext>
              </a:extLst>
            </p:cNvPr>
            <p:cNvSpPr/>
            <p:nvPr/>
          </p:nvSpPr>
          <p:spPr>
            <a:xfrm>
              <a:off x="3649907" y="4080889"/>
              <a:ext cx="1077119" cy="37159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03 de Julio </a:t>
              </a:r>
            </a:p>
          </p:txBody>
        </p:sp>
        <p:pic>
          <p:nvPicPr>
            <p:cNvPr id="153" name="Gráfico 152" title="Marcador de hito">
              <a:extLst>
                <a:ext uri="{FF2B5EF4-FFF2-40B4-BE49-F238E27FC236}">
                  <a16:creationId xmlns:a16="http://schemas.microsoft.com/office/drawing/2014/main" id="{FCF7818B-4A99-29AC-61B2-D65F7C115B1E}"/>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3047824" y="3575569"/>
              <a:ext cx="573660" cy="844694"/>
            </a:xfrm>
            <a:prstGeom prst="rect">
              <a:avLst/>
            </a:prstGeom>
          </p:spPr>
        </p:pic>
        <p:sp>
          <p:nvSpPr>
            <p:cNvPr id="154" name="Rectángulo 153">
              <a:extLst>
                <a:ext uri="{FF2B5EF4-FFF2-40B4-BE49-F238E27FC236}">
                  <a16:creationId xmlns:a16="http://schemas.microsoft.com/office/drawing/2014/main" id="{FC55794C-05A3-EAD0-B627-0FD1A93CE483}"/>
                </a:ext>
              </a:extLst>
            </p:cNvPr>
            <p:cNvSpPr/>
            <p:nvPr/>
          </p:nvSpPr>
          <p:spPr>
            <a:xfrm>
              <a:off x="3286043" y="3667906"/>
              <a:ext cx="344966" cy="622061"/>
            </a:xfrm>
            <a:prstGeom prst="rect">
              <a:avLst/>
            </a:prstGeom>
          </p:spPr>
          <p:txBody>
            <a:bodyPr wrap="none" rtlCol="0">
              <a:spAutoFit/>
            </a:bodyPr>
            <a:lstStyle/>
            <a:p>
              <a:pPr algn="ctr" rtl="0"/>
              <a:r>
                <a:rPr lang="es-ES" sz="1200">
                  <a:solidFill>
                    <a:schemeClr val="tx1">
                      <a:lumMod val="75000"/>
                      <a:lumOff val="25000"/>
                    </a:schemeClr>
                  </a:solidFill>
                </a:rPr>
                <a:t>01</a:t>
              </a:r>
            </a:p>
          </p:txBody>
        </p:sp>
      </p:grpSp>
      <p:grpSp>
        <p:nvGrpSpPr>
          <p:cNvPr id="155" name="Grupo 154" descr="Año 3&#10;">
            <a:extLst>
              <a:ext uri="{FF2B5EF4-FFF2-40B4-BE49-F238E27FC236}">
                <a16:creationId xmlns:a16="http://schemas.microsoft.com/office/drawing/2014/main" id="{11824BCB-12CA-C53A-84F8-5E7296FB84DF}"/>
              </a:ext>
            </a:extLst>
          </p:cNvPr>
          <p:cNvGrpSpPr/>
          <p:nvPr/>
        </p:nvGrpSpPr>
        <p:grpSpPr>
          <a:xfrm>
            <a:off x="6076126" y="3317027"/>
            <a:ext cx="2852176" cy="1071556"/>
            <a:chOff x="6076126" y="5778006"/>
            <a:chExt cx="2852176" cy="1071556"/>
          </a:xfrm>
        </p:grpSpPr>
        <p:sp>
          <p:nvSpPr>
            <p:cNvPr id="156" name="Elipse 155">
              <a:extLst>
                <a:ext uri="{FF2B5EF4-FFF2-40B4-BE49-F238E27FC236}">
                  <a16:creationId xmlns:a16="http://schemas.microsoft.com/office/drawing/2014/main" id="{B115CDA5-1E97-2C63-0748-3CB8A47F7406}"/>
                </a:ext>
              </a:extLst>
            </p:cNvPr>
            <p:cNvSpPr/>
            <p:nvPr/>
          </p:nvSpPr>
          <p:spPr>
            <a:xfrm>
              <a:off x="8186738"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57" name="Elipse 156">
              <a:extLst>
                <a:ext uri="{FF2B5EF4-FFF2-40B4-BE49-F238E27FC236}">
                  <a16:creationId xmlns:a16="http://schemas.microsoft.com/office/drawing/2014/main" id="{105518E3-DB52-5B65-CCE6-01F2A3216606}"/>
                </a:ext>
              </a:extLst>
            </p:cNvPr>
            <p:cNvSpPr/>
            <p:nvPr/>
          </p:nvSpPr>
          <p:spPr>
            <a:xfrm>
              <a:off x="7533921"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58" name="Elipse 157">
              <a:extLst>
                <a:ext uri="{FF2B5EF4-FFF2-40B4-BE49-F238E27FC236}">
                  <a16:creationId xmlns:a16="http://schemas.microsoft.com/office/drawing/2014/main" id="{8A2B4840-15E7-BE5A-8B7B-856FAEE33AAE}"/>
                </a:ext>
              </a:extLst>
            </p:cNvPr>
            <p:cNvSpPr/>
            <p:nvPr/>
          </p:nvSpPr>
          <p:spPr>
            <a:xfrm>
              <a:off x="6882642"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59" name="Elipse 158">
              <a:extLst>
                <a:ext uri="{FF2B5EF4-FFF2-40B4-BE49-F238E27FC236}">
                  <a16:creationId xmlns:a16="http://schemas.microsoft.com/office/drawing/2014/main" id="{B4D31802-72E6-D26B-49E4-A6186C8B52AF}"/>
                </a:ext>
              </a:extLst>
            </p:cNvPr>
            <p:cNvSpPr/>
            <p:nvPr/>
          </p:nvSpPr>
          <p:spPr>
            <a:xfrm>
              <a:off x="6231556"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cxnSp>
          <p:nvCxnSpPr>
            <p:cNvPr id="160" name="Conector recto 159" title="líneas de T">
              <a:extLst>
                <a:ext uri="{FF2B5EF4-FFF2-40B4-BE49-F238E27FC236}">
                  <a16:creationId xmlns:a16="http://schemas.microsoft.com/office/drawing/2014/main" id="{41FBB6A0-AE7C-9EBF-94A7-D9BD30482206}"/>
                </a:ext>
              </a:extLst>
            </p:cNvPr>
            <p:cNvCxnSpPr>
              <a:cxnSpLocks/>
            </p:cNvCxnSpPr>
            <p:nvPr/>
          </p:nvCxnSpPr>
          <p:spPr>
            <a:xfrm>
              <a:off x="8300594"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1" name="Cuadro de texto 196">
              <a:extLst>
                <a:ext uri="{FF2B5EF4-FFF2-40B4-BE49-F238E27FC236}">
                  <a16:creationId xmlns:a16="http://schemas.microsoft.com/office/drawing/2014/main" id="{F75C2B03-E4C1-9B02-B18B-29F3E9776236}"/>
                </a:ext>
              </a:extLst>
            </p:cNvPr>
            <p:cNvSpPr txBox="1"/>
            <p:nvPr/>
          </p:nvSpPr>
          <p:spPr>
            <a:xfrm>
              <a:off x="6076126" y="6613825"/>
              <a:ext cx="569010" cy="235737"/>
            </a:xfrm>
            <a:prstGeom prst="rect">
              <a:avLst/>
            </a:prstGeom>
            <a:noFill/>
          </p:spPr>
          <p:txBody>
            <a:bodyPr wrap="square" lIns="0" tIns="0" rIns="0" bIns="0" rtlCol="0">
              <a:noAutofit/>
            </a:bodyPr>
            <a:lstStyle/>
            <a:p>
              <a:pPr algn="ctr" rtl="0"/>
              <a:r>
                <a:rPr lang="es-ES" sz="1000" b="1">
                  <a:solidFill>
                    <a:schemeClr val="tx1">
                      <a:lumMod val="75000"/>
                      <a:lumOff val="25000"/>
                    </a:schemeClr>
                  </a:solidFill>
                </a:rPr>
                <a:t>2021</a:t>
              </a:r>
            </a:p>
          </p:txBody>
        </p:sp>
        <p:cxnSp>
          <p:nvCxnSpPr>
            <p:cNvPr id="162" name="Conector recto 161" title="líneas de T">
              <a:extLst>
                <a:ext uri="{FF2B5EF4-FFF2-40B4-BE49-F238E27FC236}">
                  <a16:creationId xmlns:a16="http://schemas.microsoft.com/office/drawing/2014/main" id="{09F6D467-289B-9A66-2087-9B106EF7E349}"/>
                </a:ext>
              </a:extLst>
            </p:cNvPr>
            <p:cNvCxnSpPr>
              <a:cxnSpLocks/>
            </p:cNvCxnSpPr>
            <p:nvPr/>
          </p:nvCxnSpPr>
          <p:spPr>
            <a:xfrm>
              <a:off x="700603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63" name="Rectángulo: Esquinas redondeadas 189" title="Barra de año">
              <a:extLst>
                <a:ext uri="{FF2B5EF4-FFF2-40B4-BE49-F238E27FC236}">
                  <a16:creationId xmlns:a16="http://schemas.microsoft.com/office/drawing/2014/main" id="{E6DB0539-8E70-F3E7-7074-29AF6A117A7C}"/>
                </a:ext>
              </a:extLst>
            </p:cNvPr>
            <p:cNvSpPr/>
            <p:nvPr/>
          </p:nvSpPr>
          <p:spPr>
            <a:xfrm>
              <a:off x="6354973" y="6375207"/>
              <a:ext cx="2573329" cy="164859"/>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64" name="Cuadro de texto 104">
              <a:extLst>
                <a:ext uri="{FF2B5EF4-FFF2-40B4-BE49-F238E27FC236}">
                  <a16:creationId xmlns:a16="http://schemas.microsoft.com/office/drawing/2014/main" id="{C1D9688E-DC3F-2EE1-7310-9D716FC10CBF}"/>
                </a:ext>
              </a:extLst>
            </p:cNvPr>
            <p:cNvSpPr txBox="1"/>
            <p:nvPr/>
          </p:nvSpPr>
          <p:spPr>
            <a:xfrm>
              <a:off x="62539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T1</a:t>
              </a:r>
              <a:endParaRPr lang="es-ES" sz="1000">
                <a:solidFill>
                  <a:schemeClr val="bg1"/>
                </a:solidFill>
              </a:endParaRPr>
            </a:p>
          </p:txBody>
        </p:sp>
        <p:sp>
          <p:nvSpPr>
            <p:cNvPr id="165" name="Cuadro de texto 105">
              <a:extLst>
                <a:ext uri="{FF2B5EF4-FFF2-40B4-BE49-F238E27FC236}">
                  <a16:creationId xmlns:a16="http://schemas.microsoft.com/office/drawing/2014/main" id="{3526E863-5DE1-6159-B05B-D953D400B91F}"/>
                </a:ext>
              </a:extLst>
            </p:cNvPr>
            <p:cNvSpPr txBox="1"/>
            <p:nvPr/>
          </p:nvSpPr>
          <p:spPr>
            <a:xfrm>
              <a:off x="69014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T2</a:t>
              </a:r>
              <a:endParaRPr lang="es-ES" sz="1000">
                <a:solidFill>
                  <a:schemeClr val="bg1"/>
                </a:solidFill>
              </a:endParaRPr>
            </a:p>
          </p:txBody>
        </p:sp>
        <p:sp>
          <p:nvSpPr>
            <p:cNvPr id="166" name="Cuadro de texto 106">
              <a:extLst>
                <a:ext uri="{FF2B5EF4-FFF2-40B4-BE49-F238E27FC236}">
                  <a16:creationId xmlns:a16="http://schemas.microsoft.com/office/drawing/2014/main" id="{7265F7E3-99E5-202D-DF79-01DC23A018F2}"/>
                </a:ext>
              </a:extLst>
            </p:cNvPr>
            <p:cNvSpPr txBox="1"/>
            <p:nvPr/>
          </p:nvSpPr>
          <p:spPr>
            <a:xfrm>
              <a:off x="75488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T3</a:t>
              </a:r>
              <a:endParaRPr lang="es-ES" sz="1000">
                <a:solidFill>
                  <a:schemeClr val="bg1"/>
                </a:solidFill>
              </a:endParaRPr>
            </a:p>
          </p:txBody>
        </p:sp>
        <p:sp>
          <p:nvSpPr>
            <p:cNvPr id="167" name="Cuadro de texto 107">
              <a:extLst>
                <a:ext uri="{FF2B5EF4-FFF2-40B4-BE49-F238E27FC236}">
                  <a16:creationId xmlns:a16="http://schemas.microsoft.com/office/drawing/2014/main" id="{8C4A5839-6C63-07AD-2743-68A950E76F48}"/>
                </a:ext>
              </a:extLst>
            </p:cNvPr>
            <p:cNvSpPr txBox="1"/>
            <p:nvPr/>
          </p:nvSpPr>
          <p:spPr>
            <a:xfrm>
              <a:off x="81963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T4</a:t>
              </a:r>
              <a:endParaRPr lang="es-ES" sz="1000">
                <a:solidFill>
                  <a:schemeClr val="bg1"/>
                </a:solidFill>
              </a:endParaRPr>
            </a:p>
          </p:txBody>
        </p:sp>
        <p:cxnSp>
          <p:nvCxnSpPr>
            <p:cNvPr id="168" name="Conector recto 167" title="líneas de T">
              <a:extLst>
                <a:ext uri="{FF2B5EF4-FFF2-40B4-BE49-F238E27FC236}">
                  <a16:creationId xmlns:a16="http://schemas.microsoft.com/office/drawing/2014/main" id="{30E1F75A-3E67-4948-13B0-82A57F3B67AA}"/>
                </a:ext>
              </a:extLst>
            </p:cNvPr>
            <p:cNvCxnSpPr>
              <a:cxnSpLocks/>
            </p:cNvCxnSpPr>
            <p:nvPr/>
          </p:nvCxnSpPr>
          <p:spPr>
            <a:xfrm>
              <a:off x="6358748"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69" name="Conector recto 168" title="líneas de T">
              <a:extLst>
                <a:ext uri="{FF2B5EF4-FFF2-40B4-BE49-F238E27FC236}">
                  <a16:creationId xmlns:a16="http://schemas.microsoft.com/office/drawing/2014/main" id="{97C32F97-AD0F-06F6-E7C4-B36004BB6C03}"/>
                </a:ext>
              </a:extLst>
            </p:cNvPr>
            <p:cNvCxnSpPr>
              <a:cxnSpLocks/>
            </p:cNvCxnSpPr>
            <p:nvPr/>
          </p:nvCxnSpPr>
          <p:spPr>
            <a:xfrm>
              <a:off x="7653312"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170" name="Conector recto 169" title="líneas de leyenda">
            <a:extLst>
              <a:ext uri="{FF2B5EF4-FFF2-40B4-BE49-F238E27FC236}">
                <a16:creationId xmlns:a16="http://schemas.microsoft.com/office/drawing/2014/main" id="{9A5E6E0C-DF44-1C60-60AA-7EC79695072C}"/>
              </a:ext>
            </a:extLst>
          </p:cNvPr>
          <p:cNvCxnSpPr>
            <a:cxnSpLocks/>
          </p:cNvCxnSpPr>
          <p:nvPr/>
        </p:nvCxnSpPr>
        <p:spPr>
          <a:xfrm>
            <a:off x="8071503" y="1579699"/>
            <a:ext cx="0" cy="1983493"/>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71" name="Conector recto 170" title="líneas de leyenda">
            <a:extLst>
              <a:ext uri="{FF2B5EF4-FFF2-40B4-BE49-F238E27FC236}">
                <a16:creationId xmlns:a16="http://schemas.microsoft.com/office/drawing/2014/main" id="{19819D71-33CA-27DD-4D77-9B451882BB10}"/>
              </a:ext>
            </a:extLst>
          </p:cNvPr>
          <p:cNvCxnSpPr>
            <a:cxnSpLocks/>
          </p:cNvCxnSpPr>
          <p:nvPr/>
        </p:nvCxnSpPr>
        <p:spPr>
          <a:xfrm>
            <a:off x="7865969" y="2521893"/>
            <a:ext cx="0" cy="1004544"/>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72" name="Grupo 171" title="Hito">
            <a:extLst>
              <a:ext uri="{FF2B5EF4-FFF2-40B4-BE49-F238E27FC236}">
                <a16:creationId xmlns:a16="http://schemas.microsoft.com/office/drawing/2014/main" id="{141EFE8E-1E81-864A-3CF4-FF08B66AC939}"/>
              </a:ext>
            </a:extLst>
          </p:cNvPr>
          <p:cNvGrpSpPr/>
          <p:nvPr/>
        </p:nvGrpSpPr>
        <p:grpSpPr>
          <a:xfrm>
            <a:off x="6776308" y="2040149"/>
            <a:ext cx="2041435" cy="418473"/>
            <a:chOff x="6880135" y="2522256"/>
            <a:chExt cx="2162402" cy="898148"/>
          </a:xfrm>
        </p:grpSpPr>
        <p:sp>
          <p:nvSpPr>
            <p:cNvPr id="173" name="Cuadro de texto 126">
              <a:extLst>
                <a:ext uri="{FF2B5EF4-FFF2-40B4-BE49-F238E27FC236}">
                  <a16:creationId xmlns:a16="http://schemas.microsoft.com/office/drawing/2014/main" id="{19F3E376-8AFA-AC3A-01F8-850AA9FCCE20}"/>
                </a:ext>
              </a:extLst>
            </p:cNvPr>
            <p:cNvSpPr txBox="1"/>
            <p:nvPr/>
          </p:nvSpPr>
          <p:spPr>
            <a:xfrm>
              <a:off x="7589358" y="2582982"/>
              <a:ext cx="1453179" cy="396340"/>
            </a:xfrm>
            <a:prstGeom prst="rect">
              <a:avLst/>
            </a:prstGeom>
            <a:noFill/>
          </p:spPr>
          <p:txBody>
            <a:bodyPr wrap="square" lIns="0" tIns="0" rIns="0" bIns="0" rtlCol="0">
              <a:spAutoFit/>
            </a:bodyPr>
            <a:lstStyle/>
            <a:p>
              <a:pPr rtl="0"/>
              <a:r>
                <a:rPr lang="es-ES" sz="1200">
                  <a:solidFill>
                    <a:schemeClr val="tx1">
                      <a:lumMod val="75000"/>
                      <a:lumOff val="25000"/>
                    </a:schemeClr>
                  </a:solidFill>
                </a:rPr>
                <a:t>Primer vencimiento</a:t>
              </a:r>
            </a:p>
          </p:txBody>
        </p:sp>
        <p:sp>
          <p:nvSpPr>
            <p:cNvPr id="174" name="Rectángulo: Esquinas redondeadas 152" title="Gráfico de hito">
              <a:extLst>
                <a:ext uri="{FF2B5EF4-FFF2-40B4-BE49-F238E27FC236}">
                  <a16:creationId xmlns:a16="http://schemas.microsoft.com/office/drawing/2014/main" id="{FB055109-A9C3-2AE6-06F7-5C0105CE076F}"/>
                </a:ext>
              </a:extLst>
            </p:cNvPr>
            <p:cNvSpPr/>
            <p:nvPr/>
          </p:nvSpPr>
          <p:spPr>
            <a:xfrm>
              <a:off x="7561460" y="3065262"/>
              <a:ext cx="873222" cy="355142"/>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16 de Julio</a:t>
              </a:r>
            </a:p>
          </p:txBody>
        </p:sp>
        <p:pic>
          <p:nvPicPr>
            <p:cNvPr id="175" name="Gráfico 174" title="Marcador de hito">
              <a:extLst>
                <a:ext uri="{FF2B5EF4-FFF2-40B4-BE49-F238E27FC236}">
                  <a16:creationId xmlns:a16="http://schemas.microsoft.com/office/drawing/2014/main" id="{F91A0311-F10E-9FC2-FC87-576938C99268}"/>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6880135" y="2522256"/>
              <a:ext cx="648117" cy="807282"/>
            </a:xfrm>
            <a:prstGeom prst="rect">
              <a:avLst/>
            </a:prstGeom>
          </p:spPr>
        </p:pic>
        <p:sp>
          <p:nvSpPr>
            <p:cNvPr id="176" name="Rectángulo 175">
              <a:extLst>
                <a:ext uri="{FF2B5EF4-FFF2-40B4-BE49-F238E27FC236}">
                  <a16:creationId xmlns:a16="http://schemas.microsoft.com/office/drawing/2014/main" id="{32D6743B-BA2A-14F7-F37C-4327079EF5A1}"/>
                </a:ext>
              </a:extLst>
            </p:cNvPr>
            <p:cNvSpPr/>
            <p:nvPr/>
          </p:nvSpPr>
          <p:spPr>
            <a:xfrm>
              <a:off x="7123101" y="2614590"/>
              <a:ext cx="414678" cy="276999"/>
            </a:xfrm>
            <a:prstGeom prst="rect">
              <a:avLst/>
            </a:prstGeom>
          </p:spPr>
          <p:txBody>
            <a:bodyPr wrap="square" rtlCol="0">
              <a:spAutoFit/>
            </a:bodyPr>
            <a:lstStyle/>
            <a:p>
              <a:pPr algn="ctr" rtl="0"/>
              <a:r>
                <a:rPr lang="es-ES" sz="1200">
                  <a:solidFill>
                    <a:schemeClr val="tx1">
                      <a:lumMod val="75000"/>
                      <a:lumOff val="25000"/>
                    </a:schemeClr>
                  </a:solidFill>
                </a:rPr>
                <a:t>01</a:t>
              </a:r>
            </a:p>
          </p:txBody>
        </p:sp>
      </p:grpSp>
      <p:grpSp>
        <p:nvGrpSpPr>
          <p:cNvPr id="177" name="Grupo 176" descr="Año 4">
            <a:extLst>
              <a:ext uri="{FF2B5EF4-FFF2-40B4-BE49-F238E27FC236}">
                <a16:creationId xmlns:a16="http://schemas.microsoft.com/office/drawing/2014/main" id="{C9864F21-F05E-FE32-4DC5-E162C134A942}"/>
              </a:ext>
            </a:extLst>
          </p:cNvPr>
          <p:cNvGrpSpPr/>
          <p:nvPr/>
        </p:nvGrpSpPr>
        <p:grpSpPr>
          <a:xfrm>
            <a:off x="8665694" y="3317027"/>
            <a:ext cx="2866501" cy="1071556"/>
            <a:chOff x="8665694" y="5778006"/>
            <a:chExt cx="2866501" cy="1071556"/>
          </a:xfrm>
        </p:grpSpPr>
        <p:sp>
          <p:nvSpPr>
            <p:cNvPr id="178" name="Elipse 177">
              <a:extLst>
                <a:ext uri="{FF2B5EF4-FFF2-40B4-BE49-F238E27FC236}">
                  <a16:creationId xmlns:a16="http://schemas.microsoft.com/office/drawing/2014/main" id="{397AD0EE-20D7-7FB0-0993-864A208BAF4E}"/>
                </a:ext>
              </a:extLst>
            </p:cNvPr>
            <p:cNvSpPr/>
            <p:nvPr/>
          </p:nvSpPr>
          <p:spPr>
            <a:xfrm>
              <a:off x="10773302"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79" name="Elipse 178">
              <a:extLst>
                <a:ext uri="{FF2B5EF4-FFF2-40B4-BE49-F238E27FC236}">
                  <a16:creationId xmlns:a16="http://schemas.microsoft.com/office/drawing/2014/main" id="{1CBDE3B9-7F33-52EC-FD25-01A7CFCD0B80}"/>
                </a:ext>
              </a:extLst>
            </p:cNvPr>
            <p:cNvSpPr/>
            <p:nvPr/>
          </p:nvSpPr>
          <p:spPr>
            <a:xfrm>
              <a:off x="10122723"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80" name="Elipse 179">
              <a:extLst>
                <a:ext uri="{FF2B5EF4-FFF2-40B4-BE49-F238E27FC236}">
                  <a16:creationId xmlns:a16="http://schemas.microsoft.com/office/drawing/2014/main" id="{515F7A8E-FCD7-C83D-9822-74C248D8A88D}"/>
                </a:ext>
              </a:extLst>
            </p:cNvPr>
            <p:cNvSpPr/>
            <p:nvPr/>
          </p:nvSpPr>
          <p:spPr>
            <a:xfrm>
              <a:off x="9475478"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81" name="Elipse 180">
              <a:extLst>
                <a:ext uri="{FF2B5EF4-FFF2-40B4-BE49-F238E27FC236}">
                  <a16:creationId xmlns:a16="http://schemas.microsoft.com/office/drawing/2014/main" id="{EAAD55C2-6A67-DFB9-6270-E5B4BFAC8A95}"/>
                </a:ext>
              </a:extLst>
            </p:cNvPr>
            <p:cNvSpPr/>
            <p:nvPr/>
          </p:nvSpPr>
          <p:spPr>
            <a:xfrm>
              <a:off x="8822434" y="6037620"/>
              <a:ext cx="256014" cy="256014"/>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82" name="Cuadro de texto 197">
              <a:extLst>
                <a:ext uri="{FF2B5EF4-FFF2-40B4-BE49-F238E27FC236}">
                  <a16:creationId xmlns:a16="http://schemas.microsoft.com/office/drawing/2014/main" id="{2D43A500-8E1A-B710-933A-E1EFB4FA68E8}"/>
                </a:ext>
              </a:extLst>
            </p:cNvPr>
            <p:cNvSpPr txBox="1"/>
            <p:nvPr/>
          </p:nvSpPr>
          <p:spPr>
            <a:xfrm>
              <a:off x="8665694" y="6613825"/>
              <a:ext cx="569010" cy="235737"/>
            </a:xfrm>
            <a:prstGeom prst="rect">
              <a:avLst/>
            </a:prstGeom>
            <a:noFill/>
          </p:spPr>
          <p:txBody>
            <a:bodyPr wrap="square" lIns="0" tIns="0" rIns="0" bIns="0" rtlCol="0">
              <a:noAutofit/>
            </a:bodyPr>
            <a:lstStyle/>
            <a:p>
              <a:pPr algn="ctr" rtl="0"/>
              <a:r>
                <a:rPr lang="es-ES" sz="1000" b="1">
                  <a:solidFill>
                    <a:schemeClr val="tx1">
                      <a:lumMod val="75000"/>
                      <a:lumOff val="25000"/>
                    </a:schemeClr>
                  </a:solidFill>
                </a:rPr>
                <a:t>2022</a:t>
              </a:r>
            </a:p>
          </p:txBody>
        </p:sp>
        <p:cxnSp>
          <p:nvCxnSpPr>
            <p:cNvPr id="183" name="Conector recto 182" title="líneas de T">
              <a:extLst>
                <a:ext uri="{FF2B5EF4-FFF2-40B4-BE49-F238E27FC236}">
                  <a16:creationId xmlns:a16="http://schemas.microsoft.com/office/drawing/2014/main" id="{396300B0-6FA1-C48C-61EA-3DC636B0A49F}"/>
                </a:ext>
              </a:extLst>
            </p:cNvPr>
            <p:cNvCxnSpPr>
              <a:cxnSpLocks/>
            </p:cNvCxnSpPr>
            <p:nvPr/>
          </p:nvCxnSpPr>
          <p:spPr>
            <a:xfrm>
              <a:off x="10889715"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4" name="Conector recto 183" title="líneas de T">
              <a:extLst>
                <a:ext uri="{FF2B5EF4-FFF2-40B4-BE49-F238E27FC236}">
                  <a16:creationId xmlns:a16="http://schemas.microsoft.com/office/drawing/2014/main" id="{5D0CF331-7470-EBCF-6E00-C560F75807DB}"/>
                </a:ext>
              </a:extLst>
            </p:cNvPr>
            <p:cNvCxnSpPr>
              <a:cxnSpLocks/>
            </p:cNvCxnSpPr>
            <p:nvPr/>
          </p:nvCxnSpPr>
          <p:spPr>
            <a:xfrm>
              <a:off x="9595158"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85" name="Rectángulo: Esquinas redondeadas 190" title="Barra de año">
              <a:extLst>
                <a:ext uri="{FF2B5EF4-FFF2-40B4-BE49-F238E27FC236}">
                  <a16:creationId xmlns:a16="http://schemas.microsoft.com/office/drawing/2014/main" id="{0CC865FF-CA44-441C-ECDA-F8F750AD1467}"/>
                </a:ext>
              </a:extLst>
            </p:cNvPr>
            <p:cNvSpPr/>
            <p:nvPr/>
          </p:nvSpPr>
          <p:spPr>
            <a:xfrm>
              <a:off x="8958866" y="6375798"/>
              <a:ext cx="2573329" cy="164859"/>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a:p>
          </p:txBody>
        </p:sp>
        <p:sp>
          <p:nvSpPr>
            <p:cNvPr id="186" name="Cuadro de texto 108">
              <a:extLst>
                <a:ext uri="{FF2B5EF4-FFF2-40B4-BE49-F238E27FC236}">
                  <a16:creationId xmlns:a16="http://schemas.microsoft.com/office/drawing/2014/main" id="{38110382-60A5-AE20-18C2-FE5E0F165257}"/>
                </a:ext>
              </a:extLst>
            </p:cNvPr>
            <p:cNvSpPr txBox="1"/>
            <p:nvPr/>
          </p:nvSpPr>
          <p:spPr>
            <a:xfrm>
              <a:off x="88437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T1</a:t>
              </a:r>
              <a:endParaRPr lang="es-ES" sz="1000">
                <a:solidFill>
                  <a:schemeClr val="bg1"/>
                </a:solidFill>
              </a:endParaRPr>
            </a:p>
          </p:txBody>
        </p:sp>
        <p:sp>
          <p:nvSpPr>
            <p:cNvPr id="187" name="Cuadro de texto 109">
              <a:extLst>
                <a:ext uri="{FF2B5EF4-FFF2-40B4-BE49-F238E27FC236}">
                  <a16:creationId xmlns:a16="http://schemas.microsoft.com/office/drawing/2014/main" id="{426C0E9E-03E8-F2A6-FE9F-985ECE749523}"/>
                </a:ext>
              </a:extLst>
            </p:cNvPr>
            <p:cNvSpPr txBox="1"/>
            <p:nvPr/>
          </p:nvSpPr>
          <p:spPr>
            <a:xfrm>
              <a:off x="94912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T2</a:t>
              </a:r>
              <a:endParaRPr lang="es-ES" sz="1000">
                <a:solidFill>
                  <a:schemeClr val="bg1"/>
                </a:solidFill>
              </a:endParaRPr>
            </a:p>
          </p:txBody>
        </p:sp>
        <p:sp>
          <p:nvSpPr>
            <p:cNvPr id="188" name="Cuadro de texto 110">
              <a:extLst>
                <a:ext uri="{FF2B5EF4-FFF2-40B4-BE49-F238E27FC236}">
                  <a16:creationId xmlns:a16="http://schemas.microsoft.com/office/drawing/2014/main" id="{825E1A4B-D3C4-FD53-A192-44B881310208}"/>
                </a:ext>
              </a:extLst>
            </p:cNvPr>
            <p:cNvSpPr txBox="1"/>
            <p:nvPr/>
          </p:nvSpPr>
          <p:spPr>
            <a:xfrm>
              <a:off x="1013868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T3</a:t>
              </a:r>
              <a:endParaRPr lang="es-ES" sz="1000">
                <a:solidFill>
                  <a:schemeClr val="bg1"/>
                </a:solidFill>
              </a:endParaRPr>
            </a:p>
          </p:txBody>
        </p:sp>
        <p:sp>
          <p:nvSpPr>
            <p:cNvPr id="189" name="Cuadro de texto 111">
              <a:extLst>
                <a:ext uri="{FF2B5EF4-FFF2-40B4-BE49-F238E27FC236}">
                  <a16:creationId xmlns:a16="http://schemas.microsoft.com/office/drawing/2014/main" id="{BC48E158-BB14-A4EE-A3FE-8C2CD7916DA8}"/>
                </a:ext>
              </a:extLst>
            </p:cNvPr>
            <p:cNvSpPr txBox="1"/>
            <p:nvPr/>
          </p:nvSpPr>
          <p:spPr>
            <a:xfrm>
              <a:off x="10786131" y="6102356"/>
              <a:ext cx="216000" cy="144000"/>
            </a:xfrm>
            <a:prstGeom prst="rect">
              <a:avLst/>
            </a:prstGeom>
            <a:noFill/>
          </p:spPr>
          <p:txBody>
            <a:bodyPr wrap="square" lIns="0" tIns="0" rIns="0" bIns="0" rtlCol="0" anchor="ctr">
              <a:noAutofit/>
            </a:bodyPr>
            <a:lstStyle/>
            <a:p>
              <a:pPr algn="ctr" rtl="0"/>
              <a:r>
                <a:rPr lang="es-ES" sz="1000" b="1">
                  <a:solidFill>
                    <a:schemeClr val="bg1"/>
                  </a:solidFill>
                </a:rPr>
                <a:t>T4</a:t>
              </a:r>
              <a:endParaRPr lang="es-ES" sz="1000">
                <a:solidFill>
                  <a:schemeClr val="bg1"/>
                </a:solidFill>
              </a:endParaRPr>
            </a:p>
          </p:txBody>
        </p:sp>
        <p:cxnSp>
          <p:nvCxnSpPr>
            <p:cNvPr id="190" name="Conector recto 189" title="líneas de T">
              <a:extLst>
                <a:ext uri="{FF2B5EF4-FFF2-40B4-BE49-F238E27FC236}">
                  <a16:creationId xmlns:a16="http://schemas.microsoft.com/office/drawing/2014/main" id="{5BDB4F0F-7282-C1A4-2FBB-8EC5EA0E8D46}"/>
                </a:ext>
              </a:extLst>
            </p:cNvPr>
            <p:cNvCxnSpPr>
              <a:cxnSpLocks/>
            </p:cNvCxnSpPr>
            <p:nvPr/>
          </p:nvCxnSpPr>
          <p:spPr>
            <a:xfrm>
              <a:off x="8947876"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91" name="Conector recto 190" title="líneas de T">
              <a:extLst>
                <a:ext uri="{FF2B5EF4-FFF2-40B4-BE49-F238E27FC236}">
                  <a16:creationId xmlns:a16="http://schemas.microsoft.com/office/drawing/2014/main" id="{CF3E2247-6D1B-1378-1F2F-A5F8E89BE6A0}"/>
                </a:ext>
              </a:extLst>
            </p:cNvPr>
            <p:cNvCxnSpPr>
              <a:cxnSpLocks/>
            </p:cNvCxnSpPr>
            <p:nvPr/>
          </p:nvCxnSpPr>
          <p:spPr>
            <a:xfrm>
              <a:off x="10242440" y="5778006"/>
              <a:ext cx="0" cy="16547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cxnSp>
        <p:nvCxnSpPr>
          <p:cNvPr id="192" name="Conector recto 191" title="líneas de leyenda">
            <a:extLst>
              <a:ext uri="{FF2B5EF4-FFF2-40B4-BE49-F238E27FC236}">
                <a16:creationId xmlns:a16="http://schemas.microsoft.com/office/drawing/2014/main" id="{96AF6340-5D9E-91EF-345C-F94BA7582F15}"/>
              </a:ext>
            </a:extLst>
          </p:cNvPr>
          <p:cNvCxnSpPr>
            <a:cxnSpLocks/>
          </p:cNvCxnSpPr>
          <p:nvPr/>
        </p:nvCxnSpPr>
        <p:spPr>
          <a:xfrm>
            <a:off x="10617384" y="1854193"/>
            <a:ext cx="0" cy="1692000"/>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grpSp>
        <p:nvGrpSpPr>
          <p:cNvPr id="193" name="Grupo 192" title="Hito">
            <a:extLst>
              <a:ext uri="{FF2B5EF4-FFF2-40B4-BE49-F238E27FC236}">
                <a16:creationId xmlns:a16="http://schemas.microsoft.com/office/drawing/2014/main" id="{45CB4884-75B3-17BD-EA1B-1DEED656B015}"/>
              </a:ext>
            </a:extLst>
          </p:cNvPr>
          <p:cNvGrpSpPr/>
          <p:nvPr/>
        </p:nvGrpSpPr>
        <p:grpSpPr>
          <a:xfrm>
            <a:off x="9453773" y="1433711"/>
            <a:ext cx="2078422" cy="441191"/>
            <a:chOff x="9514671" y="2137865"/>
            <a:chExt cx="2078422" cy="901356"/>
          </a:xfrm>
        </p:grpSpPr>
        <p:sp>
          <p:nvSpPr>
            <p:cNvPr id="194" name="Cuadro de texto 141">
              <a:extLst>
                <a:ext uri="{FF2B5EF4-FFF2-40B4-BE49-F238E27FC236}">
                  <a16:creationId xmlns:a16="http://schemas.microsoft.com/office/drawing/2014/main" id="{E1418D4E-FC3A-556B-F3C6-6B1F00C43E96}"/>
                </a:ext>
              </a:extLst>
            </p:cNvPr>
            <p:cNvSpPr txBox="1"/>
            <p:nvPr/>
          </p:nvSpPr>
          <p:spPr>
            <a:xfrm>
              <a:off x="10148126" y="2200630"/>
              <a:ext cx="1444967" cy="184666"/>
            </a:xfrm>
            <a:prstGeom prst="rect">
              <a:avLst/>
            </a:prstGeom>
            <a:noFill/>
          </p:spPr>
          <p:txBody>
            <a:bodyPr wrap="square" lIns="0" tIns="0" rIns="0" bIns="0" rtlCol="0">
              <a:spAutoFit/>
            </a:bodyPr>
            <a:lstStyle/>
            <a:p>
              <a:pPr rtl="0"/>
              <a:r>
                <a:rPr lang="es-ES" sz="1200">
                  <a:solidFill>
                    <a:schemeClr val="tx1">
                      <a:lumMod val="75000"/>
                      <a:lumOff val="25000"/>
                    </a:schemeClr>
                  </a:solidFill>
                </a:rPr>
                <a:t>Primer vencimiento</a:t>
              </a:r>
            </a:p>
          </p:txBody>
        </p:sp>
        <p:sp>
          <p:nvSpPr>
            <p:cNvPr id="195" name="Rectángulo: Esquinas redondeadas 199" title="Gráfico de hito">
              <a:extLst>
                <a:ext uri="{FF2B5EF4-FFF2-40B4-BE49-F238E27FC236}">
                  <a16:creationId xmlns:a16="http://schemas.microsoft.com/office/drawing/2014/main" id="{D7FEDF9F-5460-3E5E-69F2-9F1AB4BEF758}"/>
                </a:ext>
              </a:extLst>
            </p:cNvPr>
            <p:cNvSpPr/>
            <p:nvPr/>
          </p:nvSpPr>
          <p:spPr>
            <a:xfrm>
              <a:off x="10131482" y="2646815"/>
              <a:ext cx="1027309" cy="39240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12 de Agosto</a:t>
              </a:r>
            </a:p>
          </p:txBody>
        </p:sp>
        <p:pic>
          <p:nvPicPr>
            <p:cNvPr id="196" name="Gráfico 195" title="Marcador de hito">
              <a:extLst>
                <a:ext uri="{FF2B5EF4-FFF2-40B4-BE49-F238E27FC236}">
                  <a16:creationId xmlns:a16="http://schemas.microsoft.com/office/drawing/2014/main" id="{FC594DFE-9E20-65B8-8353-CC692FFD8A61}"/>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9514671" y="2137865"/>
              <a:ext cx="573660" cy="721686"/>
            </a:xfrm>
            <a:prstGeom prst="rect">
              <a:avLst/>
            </a:prstGeom>
          </p:spPr>
        </p:pic>
        <p:sp>
          <p:nvSpPr>
            <p:cNvPr id="197" name="Rectángulo 196">
              <a:extLst>
                <a:ext uri="{FF2B5EF4-FFF2-40B4-BE49-F238E27FC236}">
                  <a16:creationId xmlns:a16="http://schemas.microsoft.com/office/drawing/2014/main" id="{A751D144-93D7-3C22-8B20-AE1F9F0ECB8C}"/>
                </a:ext>
              </a:extLst>
            </p:cNvPr>
            <p:cNvSpPr/>
            <p:nvPr/>
          </p:nvSpPr>
          <p:spPr>
            <a:xfrm>
              <a:off x="9752890" y="2230203"/>
              <a:ext cx="344966" cy="276999"/>
            </a:xfrm>
            <a:prstGeom prst="rect">
              <a:avLst/>
            </a:prstGeom>
          </p:spPr>
          <p:txBody>
            <a:bodyPr wrap="square" rtlCol="0">
              <a:spAutoFit/>
            </a:bodyPr>
            <a:lstStyle/>
            <a:p>
              <a:pPr algn="ctr" rtl="0"/>
              <a:r>
                <a:rPr lang="es-ES" sz="1200">
                  <a:solidFill>
                    <a:schemeClr val="tx1">
                      <a:lumMod val="75000"/>
                      <a:lumOff val="25000"/>
                    </a:schemeClr>
                  </a:solidFill>
                </a:rPr>
                <a:t>01</a:t>
              </a:r>
            </a:p>
          </p:txBody>
        </p:sp>
      </p:grpSp>
      <p:grpSp>
        <p:nvGrpSpPr>
          <p:cNvPr id="198" name="Grupo 197" title="Hito">
            <a:extLst>
              <a:ext uri="{FF2B5EF4-FFF2-40B4-BE49-F238E27FC236}">
                <a16:creationId xmlns:a16="http://schemas.microsoft.com/office/drawing/2014/main" id="{C08FE661-A55C-C9B5-ADBC-8D3E9494CE48}"/>
              </a:ext>
            </a:extLst>
          </p:cNvPr>
          <p:cNvGrpSpPr/>
          <p:nvPr/>
        </p:nvGrpSpPr>
        <p:grpSpPr>
          <a:xfrm>
            <a:off x="1335849" y="2272804"/>
            <a:ext cx="2137014" cy="465569"/>
            <a:chOff x="415841" y="3962124"/>
            <a:chExt cx="1957740" cy="745821"/>
          </a:xfrm>
        </p:grpSpPr>
        <p:sp>
          <p:nvSpPr>
            <p:cNvPr id="199" name="Cuadro de texto 59">
              <a:extLst>
                <a:ext uri="{FF2B5EF4-FFF2-40B4-BE49-F238E27FC236}">
                  <a16:creationId xmlns:a16="http://schemas.microsoft.com/office/drawing/2014/main" id="{259732E7-9F4A-EC6A-882F-E214EA4E051A}"/>
                </a:ext>
              </a:extLst>
            </p:cNvPr>
            <p:cNvSpPr txBox="1"/>
            <p:nvPr/>
          </p:nvSpPr>
          <p:spPr>
            <a:xfrm>
              <a:off x="1078799" y="4027988"/>
              <a:ext cx="1294782" cy="542349"/>
            </a:xfrm>
            <a:prstGeom prst="rect">
              <a:avLst/>
            </a:prstGeom>
            <a:noFill/>
          </p:spPr>
          <p:txBody>
            <a:bodyPr wrap="square" lIns="0" tIns="0" rIns="0" bIns="0" rtlCol="0">
              <a:spAutoFit/>
            </a:bodyPr>
            <a:lstStyle/>
            <a:p>
              <a:pPr rtl="0"/>
              <a:r>
                <a:rPr lang="es-ES" sz="1100">
                  <a:solidFill>
                    <a:schemeClr val="tx1">
                      <a:lumMod val="75000"/>
                      <a:lumOff val="25000"/>
                    </a:schemeClr>
                  </a:solidFill>
                </a:rPr>
                <a:t>Segundo Vencimiento</a:t>
              </a:r>
            </a:p>
          </p:txBody>
        </p:sp>
        <p:sp>
          <p:nvSpPr>
            <p:cNvPr id="200" name="Rectángulo: Esquinas redondeadas 112" title="Gráfico de hito">
              <a:extLst>
                <a:ext uri="{FF2B5EF4-FFF2-40B4-BE49-F238E27FC236}">
                  <a16:creationId xmlns:a16="http://schemas.microsoft.com/office/drawing/2014/main" id="{06AC3E98-8FDE-9E3E-5E97-B05333C14A38}"/>
                </a:ext>
              </a:extLst>
            </p:cNvPr>
            <p:cNvSpPr/>
            <p:nvPr/>
          </p:nvSpPr>
          <p:spPr>
            <a:xfrm>
              <a:off x="1063122" y="4374573"/>
              <a:ext cx="882635" cy="33337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28 de Junio</a:t>
              </a:r>
            </a:p>
          </p:txBody>
        </p:sp>
        <p:pic>
          <p:nvPicPr>
            <p:cNvPr id="201" name="Gráfico 200" title="Marcador de hito">
              <a:extLst>
                <a:ext uri="{FF2B5EF4-FFF2-40B4-BE49-F238E27FC236}">
                  <a16:creationId xmlns:a16="http://schemas.microsoft.com/office/drawing/2014/main" id="{FAEA8989-86D1-5B3A-F725-11454D983987}"/>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446364" y="3962124"/>
              <a:ext cx="573660" cy="531685"/>
            </a:xfrm>
            <a:prstGeom prst="rect">
              <a:avLst/>
            </a:prstGeom>
          </p:spPr>
        </p:pic>
        <p:sp>
          <p:nvSpPr>
            <p:cNvPr id="202" name="Rectángulo 201">
              <a:extLst>
                <a:ext uri="{FF2B5EF4-FFF2-40B4-BE49-F238E27FC236}">
                  <a16:creationId xmlns:a16="http://schemas.microsoft.com/office/drawing/2014/main" id="{7995D750-C422-46A6-B86E-FF06427E262B}"/>
                </a:ext>
              </a:extLst>
            </p:cNvPr>
            <p:cNvSpPr/>
            <p:nvPr/>
          </p:nvSpPr>
          <p:spPr>
            <a:xfrm>
              <a:off x="415841" y="4054459"/>
              <a:ext cx="613708" cy="443741"/>
            </a:xfrm>
            <a:prstGeom prst="rect">
              <a:avLst/>
            </a:prstGeom>
          </p:spPr>
          <p:txBody>
            <a:bodyPr wrap="square" rtlCol="0">
              <a:spAutoFit/>
            </a:bodyPr>
            <a:lstStyle/>
            <a:p>
              <a:pPr algn="r" rtl="0"/>
              <a:r>
                <a:rPr lang="es-ES" sz="1200">
                  <a:solidFill>
                    <a:schemeClr val="tx1">
                      <a:lumMod val="75000"/>
                      <a:lumOff val="25000"/>
                    </a:schemeClr>
                  </a:solidFill>
                </a:rPr>
                <a:t>02</a:t>
              </a:r>
            </a:p>
          </p:txBody>
        </p:sp>
      </p:grpSp>
      <p:grpSp>
        <p:nvGrpSpPr>
          <p:cNvPr id="203" name="Grupo 202" title="Hito">
            <a:extLst>
              <a:ext uri="{FF2B5EF4-FFF2-40B4-BE49-F238E27FC236}">
                <a16:creationId xmlns:a16="http://schemas.microsoft.com/office/drawing/2014/main" id="{1C270487-C839-8043-39EC-701CBD11E273}"/>
              </a:ext>
            </a:extLst>
          </p:cNvPr>
          <p:cNvGrpSpPr/>
          <p:nvPr/>
        </p:nvGrpSpPr>
        <p:grpSpPr>
          <a:xfrm>
            <a:off x="4366340" y="1717110"/>
            <a:ext cx="2127255" cy="390483"/>
            <a:chOff x="3047824" y="3575569"/>
            <a:chExt cx="2127255" cy="876914"/>
          </a:xfrm>
        </p:grpSpPr>
        <p:sp>
          <p:nvSpPr>
            <p:cNvPr id="204" name="Cuadro de texto 120">
              <a:extLst>
                <a:ext uri="{FF2B5EF4-FFF2-40B4-BE49-F238E27FC236}">
                  <a16:creationId xmlns:a16="http://schemas.microsoft.com/office/drawing/2014/main" id="{51E3F167-F855-3896-F0DC-1259841FC0A1}"/>
                </a:ext>
              </a:extLst>
            </p:cNvPr>
            <p:cNvSpPr txBox="1"/>
            <p:nvPr/>
          </p:nvSpPr>
          <p:spPr>
            <a:xfrm>
              <a:off x="3674981" y="3648568"/>
              <a:ext cx="1500098" cy="414707"/>
            </a:xfrm>
            <a:prstGeom prst="rect">
              <a:avLst/>
            </a:prstGeom>
            <a:noFill/>
          </p:spPr>
          <p:txBody>
            <a:bodyPr wrap="square" lIns="0" tIns="0" rIns="0" bIns="0" rtlCol="0">
              <a:spAutoFit/>
            </a:bodyPr>
            <a:lstStyle/>
            <a:p>
              <a:pPr rtl="0"/>
              <a:r>
                <a:rPr lang="es-ES" sz="1200">
                  <a:solidFill>
                    <a:schemeClr val="tx1">
                      <a:lumMod val="75000"/>
                      <a:lumOff val="25000"/>
                    </a:schemeClr>
                  </a:solidFill>
                </a:rPr>
                <a:t>Segundo vencimiento</a:t>
              </a:r>
            </a:p>
          </p:txBody>
        </p:sp>
        <p:sp>
          <p:nvSpPr>
            <p:cNvPr id="205" name="Rectángulo: Esquinas redondeadas 138" title="Gráfico de hito">
              <a:extLst>
                <a:ext uri="{FF2B5EF4-FFF2-40B4-BE49-F238E27FC236}">
                  <a16:creationId xmlns:a16="http://schemas.microsoft.com/office/drawing/2014/main" id="{71066DC1-819F-133E-90E0-0642B90F94BA}"/>
                </a:ext>
              </a:extLst>
            </p:cNvPr>
            <p:cNvSpPr/>
            <p:nvPr/>
          </p:nvSpPr>
          <p:spPr>
            <a:xfrm>
              <a:off x="3649907" y="4080889"/>
              <a:ext cx="1077119" cy="37159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24 de Julio </a:t>
              </a:r>
            </a:p>
          </p:txBody>
        </p:sp>
        <p:pic>
          <p:nvPicPr>
            <p:cNvPr id="206" name="Gráfico 205" title="Marcador de hito">
              <a:extLst>
                <a:ext uri="{FF2B5EF4-FFF2-40B4-BE49-F238E27FC236}">
                  <a16:creationId xmlns:a16="http://schemas.microsoft.com/office/drawing/2014/main" id="{7172A15E-8D81-AEA5-C479-89D17295755B}"/>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3047824" y="3575569"/>
              <a:ext cx="573660" cy="844694"/>
            </a:xfrm>
            <a:prstGeom prst="rect">
              <a:avLst/>
            </a:prstGeom>
          </p:spPr>
        </p:pic>
        <p:sp>
          <p:nvSpPr>
            <p:cNvPr id="207" name="Rectángulo 206">
              <a:extLst>
                <a:ext uri="{FF2B5EF4-FFF2-40B4-BE49-F238E27FC236}">
                  <a16:creationId xmlns:a16="http://schemas.microsoft.com/office/drawing/2014/main" id="{A3622333-BF2D-7C2B-FDCE-57A4158FEDA1}"/>
                </a:ext>
              </a:extLst>
            </p:cNvPr>
            <p:cNvSpPr/>
            <p:nvPr/>
          </p:nvSpPr>
          <p:spPr>
            <a:xfrm>
              <a:off x="3286043" y="3667906"/>
              <a:ext cx="344966" cy="622061"/>
            </a:xfrm>
            <a:prstGeom prst="rect">
              <a:avLst/>
            </a:prstGeom>
          </p:spPr>
          <p:txBody>
            <a:bodyPr wrap="none" rtlCol="0">
              <a:spAutoFit/>
            </a:bodyPr>
            <a:lstStyle/>
            <a:p>
              <a:pPr algn="ctr" rtl="0"/>
              <a:r>
                <a:rPr lang="es-ES" sz="1200">
                  <a:solidFill>
                    <a:schemeClr val="tx1">
                      <a:lumMod val="75000"/>
                      <a:lumOff val="25000"/>
                    </a:schemeClr>
                  </a:solidFill>
                </a:rPr>
                <a:t>02</a:t>
              </a:r>
            </a:p>
          </p:txBody>
        </p:sp>
      </p:grpSp>
      <p:grpSp>
        <p:nvGrpSpPr>
          <p:cNvPr id="208" name="Grupo 207" title="Hito">
            <a:extLst>
              <a:ext uri="{FF2B5EF4-FFF2-40B4-BE49-F238E27FC236}">
                <a16:creationId xmlns:a16="http://schemas.microsoft.com/office/drawing/2014/main" id="{7E0432AA-38C8-E9A5-76BC-79745CF790EA}"/>
              </a:ext>
            </a:extLst>
          </p:cNvPr>
          <p:cNvGrpSpPr/>
          <p:nvPr/>
        </p:nvGrpSpPr>
        <p:grpSpPr>
          <a:xfrm>
            <a:off x="6922364" y="1043851"/>
            <a:ext cx="2182193" cy="407841"/>
            <a:chOff x="6880135" y="2522256"/>
            <a:chExt cx="2162402" cy="875329"/>
          </a:xfrm>
        </p:grpSpPr>
        <p:sp>
          <p:nvSpPr>
            <p:cNvPr id="209" name="Cuadro de texto 126">
              <a:extLst>
                <a:ext uri="{FF2B5EF4-FFF2-40B4-BE49-F238E27FC236}">
                  <a16:creationId xmlns:a16="http://schemas.microsoft.com/office/drawing/2014/main" id="{7A9E9E82-2FE9-3D1A-73EB-933C5AC8283A}"/>
                </a:ext>
              </a:extLst>
            </p:cNvPr>
            <p:cNvSpPr txBox="1"/>
            <p:nvPr/>
          </p:nvSpPr>
          <p:spPr>
            <a:xfrm>
              <a:off x="7589358" y="2582982"/>
              <a:ext cx="1453179" cy="792679"/>
            </a:xfrm>
            <a:prstGeom prst="rect">
              <a:avLst/>
            </a:prstGeom>
            <a:noFill/>
          </p:spPr>
          <p:txBody>
            <a:bodyPr wrap="square" lIns="0" tIns="0" rIns="0" bIns="0" rtlCol="0">
              <a:spAutoFit/>
            </a:bodyPr>
            <a:lstStyle/>
            <a:p>
              <a:pPr rtl="0"/>
              <a:r>
                <a:rPr lang="es-ES" sz="1200">
                  <a:solidFill>
                    <a:schemeClr val="tx1">
                      <a:lumMod val="75000"/>
                      <a:lumOff val="25000"/>
                    </a:schemeClr>
                  </a:solidFill>
                </a:rPr>
                <a:t>Segundo vencimiento</a:t>
              </a:r>
            </a:p>
          </p:txBody>
        </p:sp>
        <p:sp>
          <p:nvSpPr>
            <p:cNvPr id="210" name="Rectángulo: Esquinas redondeadas 152" title="Gráfico de hito">
              <a:extLst>
                <a:ext uri="{FF2B5EF4-FFF2-40B4-BE49-F238E27FC236}">
                  <a16:creationId xmlns:a16="http://schemas.microsoft.com/office/drawing/2014/main" id="{CA3F7446-87F6-2EC0-0B69-D98E1DC2E0A2}"/>
                </a:ext>
              </a:extLst>
            </p:cNvPr>
            <p:cNvSpPr/>
            <p:nvPr/>
          </p:nvSpPr>
          <p:spPr>
            <a:xfrm>
              <a:off x="7561459" y="3065264"/>
              <a:ext cx="926721" cy="332321"/>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27 de Agosto</a:t>
              </a:r>
            </a:p>
          </p:txBody>
        </p:sp>
        <p:pic>
          <p:nvPicPr>
            <p:cNvPr id="211" name="Gráfico 210" title="Marcador de hito">
              <a:extLst>
                <a:ext uri="{FF2B5EF4-FFF2-40B4-BE49-F238E27FC236}">
                  <a16:creationId xmlns:a16="http://schemas.microsoft.com/office/drawing/2014/main" id="{FA022054-5266-AF83-D13A-3BDE06283BBD}"/>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6880135" y="2522256"/>
              <a:ext cx="648117" cy="807282"/>
            </a:xfrm>
            <a:prstGeom prst="rect">
              <a:avLst/>
            </a:prstGeom>
          </p:spPr>
        </p:pic>
        <p:sp>
          <p:nvSpPr>
            <p:cNvPr id="212" name="Rectángulo 211">
              <a:extLst>
                <a:ext uri="{FF2B5EF4-FFF2-40B4-BE49-F238E27FC236}">
                  <a16:creationId xmlns:a16="http://schemas.microsoft.com/office/drawing/2014/main" id="{7369A9AE-66E8-2365-8A4B-4DBF7DEE7D58}"/>
                </a:ext>
              </a:extLst>
            </p:cNvPr>
            <p:cNvSpPr/>
            <p:nvPr/>
          </p:nvSpPr>
          <p:spPr>
            <a:xfrm>
              <a:off x="7123101" y="2614590"/>
              <a:ext cx="414678" cy="594509"/>
            </a:xfrm>
            <a:prstGeom prst="rect">
              <a:avLst/>
            </a:prstGeom>
          </p:spPr>
          <p:txBody>
            <a:bodyPr wrap="square" rtlCol="0">
              <a:spAutoFit/>
            </a:bodyPr>
            <a:lstStyle/>
            <a:p>
              <a:pPr algn="ctr" rtl="0"/>
              <a:r>
                <a:rPr lang="es-ES" sz="1200">
                  <a:solidFill>
                    <a:schemeClr val="tx1">
                      <a:lumMod val="75000"/>
                      <a:lumOff val="25000"/>
                    </a:schemeClr>
                  </a:solidFill>
                </a:rPr>
                <a:t>02</a:t>
              </a:r>
            </a:p>
          </p:txBody>
        </p:sp>
      </p:grpSp>
      <p:grpSp>
        <p:nvGrpSpPr>
          <p:cNvPr id="213" name="Grupo 212" title="Hito">
            <a:extLst>
              <a:ext uri="{FF2B5EF4-FFF2-40B4-BE49-F238E27FC236}">
                <a16:creationId xmlns:a16="http://schemas.microsoft.com/office/drawing/2014/main" id="{EFA41C50-78D2-A41C-8176-33EDA1485D4B}"/>
              </a:ext>
            </a:extLst>
          </p:cNvPr>
          <p:cNvGrpSpPr/>
          <p:nvPr/>
        </p:nvGrpSpPr>
        <p:grpSpPr>
          <a:xfrm>
            <a:off x="9458042" y="1023205"/>
            <a:ext cx="2287404" cy="443638"/>
            <a:chOff x="9514671" y="2137865"/>
            <a:chExt cx="2078422" cy="906355"/>
          </a:xfrm>
        </p:grpSpPr>
        <p:sp>
          <p:nvSpPr>
            <p:cNvPr id="214" name="Cuadro de texto 141">
              <a:extLst>
                <a:ext uri="{FF2B5EF4-FFF2-40B4-BE49-F238E27FC236}">
                  <a16:creationId xmlns:a16="http://schemas.microsoft.com/office/drawing/2014/main" id="{418506B4-EA76-F096-D5A6-9BE9E3557716}"/>
                </a:ext>
              </a:extLst>
            </p:cNvPr>
            <p:cNvSpPr txBox="1"/>
            <p:nvPr/>
          </p:nvSpPr>
          <p:spPr>
            <a:xfrm>
              <a:off x="10148126" y="2200630"/>
              <a:ext cx="1444967" cy="754547"/>
            </a:xfrm>
            <a:prstGeom prst="rect">
              <a:avLst/>
            </a:prstGeom>
            <a:noFill/>
          </p:spPr>
          <p:txBody>
            <a:bodyPr wrap="square" lIns="0" tIns="0" rIns="0" bIns="0" rtlCol="0">
              <a:spAutoFit/>
            </a:bodyPr>
            <a:lstStyle/>
            <a:p>
              <a:pPr rtl="0"/>
              <a:r>
                <a:rPr lang="es-ES" sz="1200">
                  <a:solidFill>
                    <a:schemeClr val="tx1">
                      <a:lumMod val="75000"/>
                      <a:lumOff val="25000"/>
                    </a:schemeClr>
                  </a:solidFill>
                </a:rPr>
                <a:t>Segundo vencimiento</a:t>
              </a:r>
            </a:p>
          </p:txBody>
        </p:sp>
        <p:sp>
          <p:nvSpPr>
            <p:cNvPr id="215" name="Rectángulo: Esquinas redondeadas 199" title="Gráfico de hito">
              <a:extLst>
                <a:ext uri="{FF2B5EF4-FFF2-40B4-BE49-F238E27FC236}">
                  <a16:creationId xmlns:a16="http://schemas.microsoft.com/office/drawing/2014/main" id="{DC07A027-73F7-0960-0831-1EDB98880FC7}"/>
                </a:ext>
              </a:extLst>
            </p:cNvPr>
            <p:cNvSpPr/>
            <p:nvPr/>
          </p:nvSpPr>
          <p:spPr>
            <a:xfrm>
              <a:off x="10131483" y="2646814"/>
              <a:ext cx="873222" cy="397406"/>
            </a:xfrm>
            <a:prstGeom prst="roundRect">
              <a:avLst>
                <a:gd name="adj" fmla="val 5000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r>
                <a:rPr lang="es-ES" sz="900"/>
                <a:t>26 de Agosto</a:t>
              </a:r>
            </a:p>
          </p:txBody>
        </p:sp>
        <p:pic>
          <p:nvPicPr>
            <p:cNvPr id="216" name="Gráfico 215" title="Marcador de hito">
              <a:extLst>
                <a:ext uri="{FF2B5EF4-FFF2-40B4-BE49-F238E27FC236}">
                  <a16:creationId xmlns:a16="http://schemas.microsoft.com/office/drawing/2014/main" id="{1AF7DE4D-D731-06FF-9056-08031142AC2A}"/>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l="33525" t="18748" r="17129" b="44918"/>
            <a:stretch/>
          </p:blipFill>
          <p:spPr>
            <a:xfrm flipH="1">
              <a:off x="9514671" y="2137865"/>
              <a:ext cx="573660" cy="721686"/>
            </a:xfrm>
            <a:prstGeom prst="rect">
              <a:avLst/>
            </a:prstGeom>
          </p:spPr>
        </p:pic>
        <p:sp>
          <p:nvSpPr>
            <p:cNvPr id="217" name="Rectángulo 216">
              <a:extLst>
                <a:ext uri="{FF2B5EF4-FFF2-40B4-BE49-F238E27FC236}">
                  <a16:creationId xmlns:a16="http://schemas.microsoft.com/office/drawing/2014/main" id="{D5D90665-2A95-1B19-657F-69224FC98ED9}"/>
                </a:ext>
              </a:extLst>
            </p:cNvPr>
            <p:cNvSpPr/>
            <p:nvPr/>
          </p:nvSpPr>
          <p:spPr>
            <a:xfrm>
              <a:off x="9752890" y="2230203"/>
              <a:ext cx="344966" cy="565911"/>
            </a:xfrm>
            <a:prstGeom prst="rect">
              <a:avLst/>
            </a:prstGeom>
          </p:spPr>
          <p:txBody>
            <a:bodyPr wrap="square" rtlCol="0">
              <a:spAutoFit/>
            </a:bodyPr>
            <a:lstStyle/>
            <a:p>
              <a:pPr algn="ctr" rtl="0"/>
              <a:r>
                <a:rPr lang="es-ES" sz="1200">
                  <a:solidFill>
                    <a:schemeClr val="tx1">
                      <a:lumMod val="75000"/>
                      <a:lumOff val="25000"/>
                    </a:schemeClr>
                  </a:solidFill>
                </a:rPr>
                <a:t>02</a:t>
              </a:r>
            </a:p>
          </p:txBody>
        </p:sp>
      </p:grpSp>
      <p:cxnSp>
        <p:nvCxnSpPr>
          <p:cNvPr id="218" name="Conector recto 217" title="líneas de leyenda">
            <a:extLst>
              <a:ext uri="{FF2B5EF4-FFF2-40B4-BE49-F238E27FC236}">
                <a16:creationId xmlns:a16="http://schemas.microsoft.com/office/drawing/2014/main" id="{63533185-327F-9CBB-C582-AA1677DB5B0A}"/>
              </a:ext>
            </a:extLst>
          </p:cNvPr>
          <p:cNvCxnSpPr>
            <a:cxnSpLocks/>
          </p:cNvCxnSpPr>
          <p:nvPr/>
        </p:nvCxnSpPr>
        <p:spPr>
          <a:xfrm>
            <a:off x="10716679" y="1832370"/>
            <a:ext cx="0" cy="1663287"/>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219" name="Conector recto 218" title="líneas de T">
            <a:extLst>
              <a:ext uri="{FF2B5EF4-FFF2-40B4-BE49-F238E27FC236}">
                <a16:creationId xmlns:a16="http://schemas.microsoft.com/office/drawing/2014/main" id="{19B7CE17-F80B-B09E-9310-4A5F68F7A54C}"/>
              </a:ext>
            </a:extLst>
          </p:cNvPr>
          <p:cNvCxnSpPr>
            <a:cxnSpLocks/>
          </p:cNvCxnSpPr>
          <p:nvPr/>
        </p:nvCxnSpPr>
        <p:spPr>
          <a:xfrm>
            <a:off x="2220631" y="3135801"/>
            <a:ext cx="1729" cy="405991"/>
          </a:xfrm>
          <a:prstGeom prst="line">
            <a:avLst/>
          </a:prstGeom>
          <a:ln cmpd="sng">
            <a:solidFill>
              <a:schemeClr val="bg1">
                <a:lumMod val="85000"/>
              </a:schemeClr>
            </a:solidFill>
            <a:prstDash val="sysDash"/>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25" name="CuadroTexto 224">
            <a:extLst>
              <a:ext uri="{FF2B5EF4-FFF2-40B4-BE49-F238E27FC236}">
                <a16:creationId xmlns:a16="http://schemas.microsoft.com/office/drawing/2014/main" id="{1E3E5968-A31D-3861-A9A7-1A020D3A1646}"/>
              </a:ext>
            </a:extLst>
          </p:cNvPr>
          <p:cNvSpPr txBox="1"/>
          <p:nvPr/>
        </p:nvSpPr>
        <p:spPr>
          <a:xfrm>
            <a:off x="144602" y="25393"/>
            <a:ext cx="9586887" cy="1061829"/>
          </a:xfrm>
          <a:prstGeom prst="rect">
            <a:avLst/>
          </a:prstGeom>
          <a:noFill/>
        </p:spPr>
        <p:txBody>
          <a:bodyPr wrap="square">
            <a:spAutoFit/>
          </a:bodyPr>
          <a:lstStyle/>
          <a:p>
            <a:pPr marL="12700">
              <a:lnSpc>
                <a:spcPct val="90000"/>
              </a:lnSpc>
              <a:spcBef>
                <a:spcPts val="100"/>
              </a:spcBef>
            </a:pPr>
            <a:r>
              <a:rPr lang="es-CO" sz="3500" b="1" spc="-130">
                <a:solidFill>
                  <a:srgbClr val="C00000"/>
                </a:solidFill>
                <a:cs typeface="Calibri" panose="020F0502020204030204" pitchFamily="34" charset="0"/>
              </a:rPr>
              <a:t>Fechas De Calendario Impuesto Predial, Impuesto De Vehículos E Impuesto Ica</a:t>
            </a:r>
          </a:p>
        </p:txBody>
      </p:sp>
      <p:graphicFrame>
        <p:nvGraphicFramePr>
          <p:cNvPr id="10" name="Tabla 9">
            <a:extLst>
              <a:ext uri="{FF2B5EF4-FFF2-40B4-BE49-F238E27FC236}">
                <a16:creationId xmlns:a16="http://schemas.microsoft.com/office/drawing/2014/main" id="{86CCE32F-EEA9-1AA5-30B4-12B8A97EDCAA}"/>
              </a:ext>
            </a:extLst>
          </p:cNvPr>
          <p:cNvGraphicFramePr>
            <a:graphicFrameLocks noGrp="1"/>
          </p:cNvGraphicFramePr>
          <p:nvPr>
            <p:extLst>
              <p:ext uri="{D42A27DB-BD31-4B8C-83A1-F6EECF244321}">
                <p14:modId xmlns:p14="http://schemas.microsoft.com/office/powerpoint/2010/main" val="1447920981"/>
              </p:ext>
            </p:extLst>
          </p:nvPr>
        </p:nvGraphicFramePr>
        <p:xfrm>
          <a:off x="835431" y="4344064"/>
          <a:ext cx="10502900" cy="1297305"/>
        </p:xfrm>
        <a:graphic>
          <a:graphicData uri="http://schemas.openxmlformats.org/drawingml/2006/table">
            <a:tbl>
              <a:tblPr>
                <a:tableStyleId>{306799F8-075E-4A3A-A7F6-7FBC6576F1A4}</a:tableStyleId>
              </a:tblPr>
              <a:tblGrid>
                <a:gridCol w="925980">
                  <a:extLst>
                    <a:ext uri="{9D8B030D-6E8A-4147-A177-3AD203B41FA5}">
                      <a16:colId xmlns:a16="http://schemas.microsoft.com/office/drawing/2014/main" val="3323090483"/>
                    </a:ext>
                  </a:extLst>
                </a:gridCol>
                <a:gridCol w="1436538">
                  <a:extLst>
                    <a:ext uri="{9D8B030D-6E8A-4147-A177-3AD203B41FA5}">
                      <a16:colId xmlns:a16="http://schemas.microsoft.com/office/drawing/2014/main" val="3884693950"/>
                    </a:ext>
                  </a:extLst>
                </a:gridCol>
                <a:gridCol w="1436538">
                  <a:extLst>
                    <a:ext uri="{9D8B030D-6E8A-4147-A177-3AD203B41FA5}">
                      <a16:colId xmlns:a16="http://schemas.microsoft.com/office/drawing/2014/main" val="2315913755"/>
                    </a:ext>
                  </a:extLst>
                </a:gridCol>
                <a:gridCol w="1436538">
                  <a:extLst>
                    <a:ext uri="{9D8B030D-6E8A-4147-A177-3AD203B41FA5}">
                      <a16:colId xmlns:a16="http://schemas.microsoft.com/office/drawing/2014/main" val="1731691854"/>
                    </a:ext>
                  </a:extLst>
                </a:gridCol>
                <a:gridCol w="1436538">
                  <a:extLst>
                    <a:ext uri="{9D8B030D-6E8A-4147-A177-3AD203B41FA5}">
                      <a16:colId xmlns:a16="http://schemas.microsoft.com/office/drawing/2014/main" val="1235329546"/>
                    </a:ext>
                  </a:extLst>
                </a:gridCol>
                <a:gridCol w="976719">
                  <a:extLst>
                    <a:ext uri="{9D8B030D-6E8A-4147-A177-3AD203B41FA5}">
                      <a16:colId xmlns:a16="http://schemas.microsoft.com/office/drawing/2014/main" val="2317457937"/>
                    </a:ext>
                  </a:extLst>
                </a:gridCol>
                <a:gridCol w="925980">
                  <a:extLst>
                    <a:ext uri="{9D8B030D-6E8A-4147-A177-3AD203B41FA5}">
                      <a16:colId xmlns:a16="http://schemas.microsoft.com/office/drawing/2014/main" val="181477253"/>
                    </a:ext>
                  </a:extLst>
                </a:gridCol>
                <a:gridCol w="913296">
                  <a:extLst>
                    <a:ext uri="{9D8B030D-6E8A-4147-A177-3AD203B41FA5}">
                      <a16:colId xmlns:a16="http://schemas.microsoft.com/office/drawing/2014/main" val="2932371401"/>
                    </a:ext>
                  </a:extLst>
                </a:gridCol>
                <a:gridCol w="1014773">
                  <a:extLst>
                    <a:ext uri="{9D8B030D-6E8A-4147-A177-3AD203B41FA5}">
                      <a16:colId xmlns:a16="http://schemas.microsoft.com/office/drawing/2014/main" val="2040003292"/>
                    </a:ext>
                  </a:extLst>
                </a:gridCol>
              </a:tblGrid>
              <a:tr h="190500">
                <a:tc>
                  <a:txBody>
                    <a:bodyPr/>
                    <a:lstStyle/>
                    <a:p>
                      <a:pPr algn="l" fontAlgn="b"/>
                      <a:r>
                        <a:rPr lang="es-CO" sz="1100" u="none" strike="noStrike">
                          <a:effectLst/>
                        </a:rPr>
                        <a:t> </a:t>
                      </a:r>
                      <a:endParaRPr lang="es-CO" sz="1100" b="1" i="0" u="none" strike="noStrike">
                        <a:solidFill>
                          <a:srgbClr val="FFFFFF"/>
                        </a:solidFill>
                        <a:effectLst/>
                        <a:latin typeface="Calibri" panose="020F0502020204030204" pitchFamily="34" charset="0"/>
                      </a:endParaRPr>
                    </a:p>
                  </a:txBody>
                  <a:tcPr marL="9525" marR="9525" marT="9525" marB="0" anchor="b"/>
                </a:tc>
                <a:tc gridSpan="7">
                  <a:txBody>
                    <a:bodyPr/>
                    <a:lstStyle/>
                    <a:p>
                      <a:pPr algn="ctr" fontAlgn="b"/>
                      <a:r>
                        <a:rPr lang="es-CO" sz="1100" u="none" strike="noStrike">
                          <a:effectLst/>
                        </a:rPr>
                        <a:t>ICA regimen Común</a:t>
                      </a:r>
                      <a:endParaRPr lang="es-CO" sz="1100" b="1" i="0" u="none" strike="noStrike">
                        <a:solidFill>
                          <a:srgbClr val="FFFFFF"/>
                        </a:solidFill>
                        <a:effectLst/>
                        <a:latin typeface="Calibri" panose="020F0502020204030204" pitchFamily="34" charset="0"/>
                      </a:endParaRPr>
                    </a:p>
                  </a:txBody>
                  <a:tcPr marL="9525" marR="9525" marT="9525" marB="0" anchor="b"/>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hMerge="1">
                  <a:txBody>
                    <a:bodyPr/>
                    <a:lstStyle/>
                    <a:p>
                      <a:endParaRPr lang="es-CO"/>
                    </a:p>
                  </a:txBody>
                  <a:tcPr/>
                </a:tc>
                <a:tc rowSpan="2">
                  <a:txBody>
                    <a:bodyPr/>
                    <a:lstStyle/>
                    <a:p>
                      <a:pPr algn="ctr" fontAlgn="ctr"/>
                      <a:r>
                        <a:rPr lang="es-CO" sz="1100" u="none" strike="noStrike">
                          <a:effectLst/>
                        </a:rPr>
                        <a:t>ICA Régimen Preferencial </a:t>
                      </a:r>
                      <a:endParaRPr lang="es-CO" sz="1100" b="1" i="0" u="none" strike="noStrike">
                        <a:solidFill>
                          <a:srgbClr val="FFFFFF"/>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17609945"/>
                  </a:ext>
                </a:extLst>
              </a:tr>
              <a:tr h="342900">
                <a:tc>
                  <a:txBody>
                    <a:bodyPr/>
                    <a:lstStyle/>
                    <a:p>
                      <a:pPr algn="l" fontAlgn="ctr"/>
                      <a:r>
                        <a:rPr lang="es-CO" sz="1100" u="none" strike="noStrike">
                          <a:effectLst/>
                        </a:rPr>
                        <a:t>Año gravable</a:t>
                      </a:r>
                      <a:endParaRPr lang="es-CO"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Primer bimestre</a:t>
                      </a:r>
                      <a:endParaRPr lang="es-CO"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Segundo bimestre</a:t>
                      </a:r>
                      <a:endParaRPr lang="es-CO"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Tercer bimestre</a:t>
                      </a:r>
                      <a:endParaRPr lang="es-CO"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Cuarto bimestre</a:t>
                      </a:r>
                      <a:endParaRPr lang="es-CO"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Quinto bimestre</a:t>
                      </a:r>
                      <a:endParaRPr lang="es-CO"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Sexto bimestre</a:t>
                      </a:r>
                      <a:endParaRPr lang="es-CO" sz="1100" b="1" i="0" u="none" strike="noStrike">
                        <a:solidFill>
                          <a:srgbClr val="FFFFFF"/>
                        </a:solidFill>
                        <a:effectLst/>
                        <a:latin typeface="Calibri" panose="020F0502020204030204" pitchFamily="34" charset="0"/>
                      </a:endParaRPr>
                    </a:p>
                  </a:txBody>
                  <a:tcPr marL="9525" marR="9525" marT="9525" marB="0" anchor="ctr"/>
                </a:tc>
                <a:tc>
                  <a:txBody>
                    <a:bodyPr/>
                    <a:lstStyle/>
                    <a:p>
                      <a:pPr algn="ctr" fontAlgn="ctr"/>
                      <a:r>
                        <a:rPr lang="es-CO" sz="1100" u="none" strike="noStrike">
                          <a:effectLst/>
                        </a:rPr>
                        <a:t>Vencimiento Anual</a:t>
                      </a:r>
                      <a:endParaRPr lang="es-CO" sz="1100" b="1" i="0" u="none" strike="noStrike">
                        <a:solidFill>
                          <a:srgbClr val="FFFFFF"/>
                        </a:solidFill>
                        <a:effectLst/>
                        <a:latin typeface="Calibri" panose="020F0502020204030204" pitchFamily="34" charset="0"/>
                      </a:endParaRPr>
                    </a:p>
                  </a:txBody>
                  <a:tcPr marL="9525" marR="9525" marT="9525" marB="0" anchor="ctr"/>
                </a:tc>
                <a:tc vMerge="1">
                  <a:txBody>
                    <a:bodyPr/>
                    <a:lstStyle/>
                    <a:p>
                      <a:endParaRPr lang="es-CO"/>
                    </a:p>
                  </a:txBody>
                  <a:tcPr/>
                </a:tc>
                <a:extLst>
                  <a:ext uri="{0D108BD9-81ED-4DB2-BD59-A6C34878D82A}">
                    <a16:rowId xmlns:a16="http://schemas.microsoft.com/office/drawing/2014/main" val="3328132729"/>
                  </a:ext>
                </a:extLst>
              </a:tr>
              <a:tr h="190500">
                <a:tc>
                  <a:txBody>
                    <a:bodyPr/>
                    <a:lstStyle/>
                    <a:p>
                      <a:pPr algn="ctr" fontAlgn="b"/>
                      <a:r>
                        <a:rPr lang="es-CO" sz="1100" u="none" strike="noStrike">
                          <a:effectLst/>
                        </a:rPr>
                        <a:t>2019</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15 de Marzo</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17 de Mayo</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19 de Julio</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20 de Sept.</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15 de Nov.</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17-ene-20</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24-ene-20</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24-ene-20</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788866277"/>
                  </a:ext>
                </a:extLst>
              </a:tr>
              <a:tr h="190500">
                <a:tc>
                  <a:txBody>
                    <a:bodyPr/>
                    <a:lstStyle/>
                    <a:p>
                      <a:pPr algn="ctr" fontAlgn="b"/>
                      <a:r>
                        <a:rPr lang="es-CO" sz="1100" u="none" strike="noStrike">
                          <a:effectLst/>
                        </a:rPr>
                        <a:t>2020</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20 de Marzo</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31 de Agosto</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16 de Oct.</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20 de Novi.</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18 de Dic.</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12-feb-21</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15-ene-21</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22-ene-21</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90450105"/>
                  </a:ext>
                </a:extLst>
              </a:tr>
              <a:tr h="190500">
                <a:tc>
                  <a:txBody>
                    <a:bodyPr/>
                    <a:lstStyle/>
                    <a:p>
                      <a:pPr algn="ctr" fontAlgn="b"/>
                      <a:r>
                        <a:rPr lang="es-CO" sz="1100" u="none" strike="noStrike">
                          <a:effectLst/>
                        </a:rPr>
                        <a:t>2021</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s-CO" sz="1100" u="none" strike="noStrike">
                          <a:effectLst/>
                        </a:rPr>
                        <a:t>21 de Mayo</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CO" sz="1100" u="none" strike="noStrike">
                          <a:effectLst/>
                        </a:rPr>
                        <a:t>16 de Julio</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10 de Sept.</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12 de Nov.</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13 de Dic.</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25-feb-22</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4-feb-22</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7-feb-22</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60418778"/>
                  </a:ext>
                </a:extLst>
              </a:tr>
              <a:tr h="190500">
                <a:tc>
                  <a:txBody>
                    <a:bodyPr/>
                    <a:lstStyle/>
                    <a:p>
                      <a:pPr algn="ctr" fontAlgn="b"/>
                      <a:r>
                        <a:rPr lang="es-CO" sz="1100" u="none" strike="noStrike">
                          <a:effectLst/>
                        </a:rPr>
                        <a:t>2022</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ctr"/>
                      <a:r>
                        <a:rPr lang="es-CO" sz="1100" u="none" strike="noStrike">
                          <a:effectLst/>
                        </a:rPr>
                        <a:t>6 de Mayo</a:t>
                      </a:r>
                      <a:endParaRPr lang="es-CO" sz="1100" b="0" i="0" u="none" strike="noStrike">
                        <a:solidFill>
                          <a:srgbClr val="000000"/>
                        </a:solidFill>
                        <a:effectLst/>
                        <a:latin typeface="Calibri" panose="020F0502020204030204" pitchFamily="34" charset="0"/>
                      </a:endParaRPr>
                    </a:p>
                  </a:txBody>
                  <a:tcPr marL="9525" marR="9525" marT="9525" marB="0" anchor="ctr"/>
                </a:tc>
                <a:tc>
                  <a:txBody>
                    <a:bodyPr/>
                    <a:lstStyle/>
                    <a:p>
                      <a:pPr algn="ctr" fontAlgn="b"/>
                      <a:r>
                        <a:rPr lang="es-CO" sz="1100" u="none" strike="noStrike">
                          <a:effectLst/>
                        </a:rPr>
                        <a:t>17 de Junio</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22 de Agosto</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24 de Octubre</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16 de Dic.</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24-feb-23</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24-feb-23</a:t>
                      </a:r>
                      <a:endParaRPr lang="es-CO"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CO" sz="1100" u="none" strike="noStrike">
                          <a:effectLst/>
                        </a:rPr>
                        <a:t>27-ene-23</a:t>
                      </a:r>
                      <a:endParaRPr lang="es-CO"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042612105"/>
                  </a:ext>
                </a:extLst>
              </a:tr>
            </a:tbl>
          </a:graphicData>
        </a:graphic>
      </p:graphicFrame>
      <p:sp>
        <p:nvSpPr>
          <p:cNvPr id="333" name="CuadroTexto 332">
            <a:extLst>
              <a:ext uri="{FF2B5EF4-FFF2-40B4-BE49-F238E27FC236}">
                <a16:creationId xmlns:a16="http://schemas.microsoft.com/office/drawing/2014/main" id="{56BC703A-1D37-F6C6-D4EE-3779B4E7556C}"/>
              </a:ext>
            </a:extLst>
          </p:cNvPr>
          <p:cNvSpPr txBox="1"/>
          <p:nvPr/>
        </p:nvSpPr>
        <p:spPr>
          <a:xfrm>
            <a:off x="758125" y="5739817"/>
            <a:ext cx="7739653" cy="246221"/>
          </a:xfrm>
          <a:prstGeom prst="rect">
            <a:avLst/>
          </a:prstGeom>
          <a:noFill/>
        </p:spPr>
        <p:txBody>
          <a:bodyPr wrap="square">
            <a:spAutoFit/>
          </a:bodyPr>
          <a:lstStyle>
            <a:defPPr>
              <a:defRPr lang="es-CO"/>
            </a:defPPr>
            <a:lvl1pPr algn="just">
              <a:defRPr>
                <a:solidFill>
                  <a:srgbClr val="000000"/>
                </a:solidFill>
                <a:latin typeface="Roboto" panose="02000000000000000000" pitchFamily="2" charset="0"/>
              </a:defRPr>
            </a:lvl1pPr>
          </a:lstStyle>
          <a:p>
            <a:r>
              <a:rPr lang="es-CO" sz="1000" b="0"/>
              <a:t>Fuente: Subdirección de Planeación e Inteligencia Tributaria</a:t>
            </a:r>
            <a:endParaRPr lang="es-CO" sz="1000"/>
          </a:p>
        </p:txBody>
      </p:sp>
    </p:spTree>
    <p:extLst>
      <p:ext uri="{BB962C8B-B14F-4D97-AF65-F5344CB8AC3E}">
        <p14:creationId xmlns:p14="http://schemas.microsoft.com/office/powerpoint/2010/main" val="2380971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A4A27AA0-A52F-B71E-7635-5F008B3FD24A}"/>
              </a:ext>
            </a:extLst>
          </p:cNvPr>
          <p:cNvSpPr/>
          <p:nvPr/>
        </p:nvSpPr>
        <p:spPr>
          <a:xfrm>
            <a:off x="692527" y="1332538"/>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475000"/>
            <a:ext cx="10515600" cy="1908000"/>
          </a:xfrm>
        </p:spPr>
        <p:txBody>
          <a:bodyPr anchor="ctr"/>
          <a:lstStyle/>
          <a:p>
            <a:pPr algn="ctr"/>
            <a:r>
              <a:rPr lang="es-MX" sz="3600">
                <a:latin typeface="Calibri" panose="020F0502020204030204" pitchFamily="34" charset="0"/>
                <a:cs typeface="Calibri" panose="020F0502020204030204" pitchFamily="34" charset="0"/>
              </a:rPr>
              <a:t>TRÁMITES, SERVICIOS, PUNTOS Y CANALES DE ATENCIÓN</a:t>
            </a:r>
            <a:endParaRPr lang="es-CO" sz="3600">
              <a:latin typeface="Calibri" panose="020F0502020204030204" pitchFamily="34" charset="0"/>
              <a:cs typeface="Calibri" panose="020F0502020204030204" pitchFamily="34" charset="0"/>
            </a:endParaRPr>
          </a:p>
        </p:txBody>
      </p:sp>
      <p:pic>
        <p:nvPicPr>
          <p:cNvPr id="9" name="Picture 2">
            <a:extLst>
              <a:ext uri="{FF2B5EF4-FFF2-40B4-BE49-F238E27FC236}">
                <a16:creationId xmlns:a16="http://schemas.microsoft.com/office/drawing/2014/main" id="{DDC4810E-A7D4-8169-8901-4C6F0AA66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1208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AC789F9A-E3AB-49FC-A147-336AE2C1B590}"/>
              </a:ext>
            </a:extLst>
          </p:cNvPr>
          <p:cNvPicPr>
            <a:picLocks noChangeAspect="1"/>
          </p:cNvPicPr>
          <p:nvPr/>
        </p:nvPicPr>
        <p:blipFill>
          <a:blip r:embed="rId2"/>
          <a:stretch>
            <a:fillRect/>
          </a:stretch>
        </p:blipFill>
        <p:spPr>
          <a:xfrm>
            <a:off x="10065638" y="5071233"/>
            <a:ext cx="1954886" cy="1596518"/>
          </a:xfrm>
          <a:prstGeom prst="rect">
            <a:avLst/>
          </a:prstGeom>
        </p:spPr>
      </p:pic>
      <p:sp>
        <p:nvSpPr>
          <p:cNvPr id="5" name="CuadroTexto 4">
            <a:extLst>
              <a:ext uri="{FF2B5EF4-FFF2-40B4-BE49-F238E27FC236}">
                <a16:creationId xmlns:a16="http://schemas.microsoft.com/office/drawing/2014/main" id="{2F63207E-CCD9-426A-A84C-A429B0DFFA14}"/>
              </a:ext>
            </a:extLst>
          </p:cNvPr>
          <p:cNvSpPr txBox="1"/>
          <p:nvPr/>
        </p:nvSpPr>
        <p:spPr>
          <a:xfrm>
            <a:off x="196990" y="141674"/>
            <a:ext cx="8834468" cy="630942"/>
          </a:xfrm>
          <a:prstGeom prst="rect">
            <a:avLst/>
          </a:prstGeom>
          <a:noFill/>
        </p:spPr>
        <p:txBody>
          <a:bodyPr wrap="square">
            <a:spAutoFit/>
          </a:bodyPr>
          <a:lstStyle/>
          <a:p>
            <a:r>
              <a:rPr lang="es-CO" sz="3500" b="1" spc="-130">
                <a:solidFill>
                  <a:srgbClr val="C00000"/>
                </a:solidFill>
                <a:cs typeface="Calibri" panose="020F0502020204030204" pitchFamily="34" charset="0"/>
              </a:rPr>
              <a:t>Trámites y Consultas de Información Pública</a:t>
            </a:r>
          </a:p>
        </p:txBody>
      </p:sp>
      <p:sp>
        <p:nvSpPr>
          <p:cNvPr id="9" name="CuadroTexto 8">
            <a:extLst>
              <a:ext uri="{FF2B5EF4-FFF2-40B4-BE49-F238E27FC236}">
                <a16:creationId xmlns:a16="http://schemas.microsoft.com/office/drawing/2014/main" id="{623C6933-E5A0-219F-9040-6A046770CBCF}"/>
              </a:ext>
            </a:extLst>
          </p:cNvPr>
          <p:cNvSpPr txBox="1"/>
          <p:nvPr/>
        </p:nvSpPr>
        <p:spPr>
          <a:xfrm>
            <a:off x="0" y="988508"/>
            <a:ext cx="12168000" cy="5869492"/>
          </a:xfrm>
          <a:prstGeom prst="rect">
            <a:avLst/>
          </a:prstGeom>
          <a:noFill/>
        </p:spPr>
        <p:txBody>
          <a:bodyPr wrap="square" numCol="2" spcCol="720000">
            <a:spAutoFit/>
          </a:bodyPr>
          <a:lstStyle/>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a la publicidad visual exterior</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al consumo de cervezas, sifones, refajos y mezclas de origen extranjero</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al consumo de cervezas, sifones, refajos y mezclas nacionales</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al consumo de cigarrillos y tabaco elaborado de origen extranjero</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de delineación urbana</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de industria y comercio y su complementario de avisos y tableros</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de loterías foráneas y sobre premios de lotería</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predial unificado</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sobre vehículos automotores</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Impuesto unificado de fondo de pobres, azar y espectáculos</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Modificación en el registro de contribuyentes del impuesto de industria y comercio</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Registro de contribuyentes del impuesto de industria y comercio</a:t>
            </a: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Registro de los sujetos pasivos o responsables del impuesto al consumo</a:t>
            </a:r>
          </a:p>
          <a:p>
            <a:pPr marL="342900" lvl="0" indent="-342900">
              <a:lnSpc>
                <a:spcPct val="107000"/>
              </a:lnSpc>
              <a:buFont typeface="Arial" panose="020B0604020202020204" pitchFamily="34" charset="0"/>
              <a:buChar char="•"/>
            </a:pPr>
            <a:endParaRPr lang="es-CO" sz="1500">
              <a:solidFill>
                <a:schemeClr val="tx1">
                  <a:lumMod val="65000"/>
                  <a:lumOff val="35000"/>
                </a:schemeClr>
              </a:solidFill>
              <a:cs typeface="Calibri" panose="020F0502020204030204" pitchFamily="34" charset="0"/>
            </a:endParaRPr>
          </a:p>
          <a:p>
            <a:pPr marL="342900" lvl="0" indent="-342900">
              <a:lnSpc>
                <a:spcPct val="107000"/>
              </a:lnSpc>
              <a:buFont typeface="Arial" panose="020B0604020202020204" pitchFamily="34" charset="0"/>
              <a:buChar char="•"/>
            </a:pPr>
            <a:endParaRPr lang="es-CO" sz="1500">
              <a:solidFill>
                <a:schemeClr val="tx1">
                  <a:lumMod val="65000"/>
                  <a:lumOff val="35000"/>
                </a:schemeClr>
              </a:solidFill>
              <a:cs typeface="Calibri" panose="020F0502020204030204" pitchFamily="34" charset="0"/>
            </a:endParaRPr>
          </a:p>
          <a:p>
            <a:pPr marL="342900" lvl="0" indent="-342900">
              <a:lnSpc>
                <a:spcPct val="107000"/>
              </a:lnSpc>
              <a:buFont typeface="Arial" panose="020B0604020202020204" pitchFamily="34" charset="0"/>
              <a:buChar char="•"/>
            </a:pPr>
            <a:endParaRPr lang="es-CO" sz="1500">
              <a:solidFill>
                <a:schemeClr val="tx1">
                  <a:lumMod val="65000"/>
                  <a:lumOff val="35000"/>
                </a:schemeClr>
              </a:solidFill>
              <a:cs typeface="Calibri" panose="020F0502020204030204" pitchFamily="34" charset="0"/>
            </a:endParaRPr>
          </a:p>
          <a:p>
            <a:pPr marL="342900" lvl="0" indent="-342900">
              <a:lnSpc>
                <a:spcPct val="107000"/>
              </a:lnSpc>
              <a:buFont typeface="Arial" panose="020B0604020202020204" pitchFamily="34" charset="0"/>
              <a:buChar char="•"/>
            </a:pPr>
            <a:endParaRPr lang="es-CO" sz="1500">
              <a:solidFill>
                <a:schemeClr val="tx1">
                  <a:lumMod val="65000"/>
                  <a:lumOff val="35000"/>
                </a:schemeClr>
              </a:solidFill>
              <a:cs typeface="Calibri" panose="020F0502020204030204" pitchFamily="34" charset="0"/>
            </a:endParaRPr>
          </a:p>
          <a:p>
            <a:pPr lvl="0">
              <a:lnSpc>
                <a:spcPct val="107000"/>
              </a:lnSpc>
            </a:pPr>
            <a:endParaRPr lang="es-CO" sz="1500">
              <a:solidFill>
                <a:schemeClr val="tx1">
                  <a:lumMod val="65000"/>
                  <a:lumOff val="35000"/>
                </a:schemeClr>
              </a:solidFill>
              <a:cs typeface="Calibri" panose="020F0502020204030204" pitchFamily="34" charset="0"/>
            </a:endParaRPr>
          </a:p>
          <a:p>
            <a:pPr marL="342900" lvl="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Cancelación del registro de contribuyentes del impuesto de industria y comercio</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Corrección de errores e inconsistencias en declaraciones y recibos de pago</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Devolución y/o compensación de pagos en exceso y pagos de lo no debido</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Facilidades de pago para los deudores de obligaciones no tributarias</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Facilidades de pago para los deudores de obligaciones tributarias</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Sobretasa municipal o distrital a la gasolina motor</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Anulación de las tornaguías</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Legalización de las tornaguías</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Tornaguía de movilización</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Tornaguía de reenvíos</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Tornaguía de tránsito</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Devoluciones ingresos no tributarios</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Consulta de obligaciones tributarias pendientes</a:t>
            </a:r>
          </a:p>
          <a:p>
            <a:pPr marL="342900" indent="-342900">
              <a:lnSpc>
                <a:spcPct val="107000"/>
              </a:lnSpc>
              <a:buFont typeface="Arial" panose="020B0604020202020204" pitchFamily="34" charset="0"/>
              <a:buChar char="•"/>
            </a:pPr>
            <a:r>
              <a:rPr lang="es-CO" sz="1500">
                <a:solidFill>
                  <a:schemeClr val="tx1">
                    <a:lumMod val="65000"/>
                    <a:lumOff val="35000"/>
                  </a:schemeClr>
                </a:solidFill>
                <a:cs typeface="Calibri" panose="020F0502020204030204" pitchFamily="34" charset="0"/>
              </a:rPr>
              <a:t>Consulta y certificación de pagos</a:t>
            </a:r>
          </a:p>
          <a:p>
            <a:pPr lvl="0">
              <a:lnSpc>
                <a:spcPct val="107000"/>
              </a:lnSpc>
            </a:pPr>
            <a:endParaRPr lang="es-CO" sz="1500">
              <a:solidFill>
                <a:schemeClr val="tx1">
                  <a:lumMod val="65000"/>
                  <a:lumOff val="35000"/>
                </a:schemeClr>
              </a:solidFill>
              <a:cs typeface="Calibri" panose="020F0502020204030204" pitchFamily="34" charset="0"/>
            </a:endParaRPr>
          </a:p>
        </p:txBody>
      </p:sp>
    </p:spTree>
    <p:extLst>
      <p:ext uri="{BB962C8B-B14F-4D97-AF65-F5344CB8AC3E}">
        <p14:creationId xmlns:p14="http://schemas.microsoft.com/office/powerpoint/2010/main" val="2604602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6902E09-0C26-94A7-5CBD-D94988D6B6B5}"/>
              </a:ext>
            </a:extLst>
          </p:cNvPr>
          <p:cNvSpPr/>
          <p:nvPr/>
        </p:nvSpPr>
        <p:spPr>
          <a:xfrm>
            <a:off x="706595" y="1219994"/>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691050"/>
            <a:ext cx="10515600" cy="1260000"/>
          </a:xfrm>
        </p:spPr>
        <p:txBody>
          <a:bodyPr anchor="ctr"/>
          <a:lstStyle/>
          <a:p>
            <a:pPr algn="ctr"/>
            <a:r>
              <a:rPr lang="es-MX" sz="3600">
                <a:latin typeface="Calibri" panose="020F0502020204030204" pitchFamily="34" charset="0"/>
                <a:cs typeface="Calibri" panose="020F0502020204030204" pitchFamily="34" charset="0"/>
              </a:rPr>
              <a:t>PLAN DE DESARROLLO DISTRITAL</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947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12D9FF1-8926-4FFD-807D-AA3BF80F606B}"/>
              </a:ext>
            </a:extLst>
          </p:cNvPr>
          <p:cNvPicPr>
            <a:picLocks noChangeAspect="1"/>
          </p:cNvPicPr>
          <p:nvPr/>
        </p:nvPicPr>
        <p:blipFill>
          <a:blip r:embed="rId2"/>
          <a:stretch>
            <a:fillRect/>
          </a:stretch>
        </p:blipFill>
        <p:spPr>
          <a:xfrm>
            <a:off x="8011436" y="2277663"/>
            <a:ext cx="3345187" cy="2540828"/>
          </a:xfrm>
          <a:prstGeom prst="rect">
            <a:avLst/>
          </a:prstGeom>
        </p:spPr>
      </p:pic>
      <p:sp>
        <p:nvSpPr>
          <p:cNvPr id="4" name="Título 1">
            <a:extLst>
              <a:ext uri="{FF2B5EF4-FFF2-40B4-BE49-F238E27FC236}">
                <a16:creationId xmlns:a16="http://schemas.microsoft.com/office/drawing/2014/main" id="{C604ED30-BBA8-4C0F-98FC-D3BABBD683EB}"/>
              </a:ext>
            </a:extLst>
          </p:cNvPr>
          <p:cNvSpPr txBox="1">
            <a:spLocks/>
          </p:cNvSpPr>
          <p:nvPr/>
        </p:nvSpPr>
        <p:spPr>
          <a:xfrm>
            <a:off x="0" y="150942"/>
            <a:ext cx="4149969" cy="916900"/>
          </a:xfrm>
          <a:prstGeom prst="rect">
            <a:avLst/>
          </a:prstGeom>
        </p:spPr>
        <p:txBody>
          <a:bodyPr vert="horz" lIns="91440" tIns="45720" rIns="91440" bIns="45720" rtlCol="0" anchor="ctr">
            <a:noAutofit/>
          </a:bodyPr>
          <a:lstStyle>
            <a:defPPr>
              <a:defRPr lang="es-CO"/>
            </a:defPPr>
            <a:lvl1pPr algn="ctr">
              <a:lnSpc>
                <a:spcPct val="90000"/>
              </a:lnSpc>
              <a:spcBef>
                <a:spcPct val="0"/>
              </a:spcBef>
              <a:buNone/>
              <a:defRPr sz="2800">
                <a:solidFill>
                  <a:schemeClr val="accent1"/>
                </a:solidFill>
                <a:latin typeface="Arial Rounded MT Bold" panose="020F0704030504030204" pitchFamily="34" charset="0"/>
                <a:ea typeface="+mj-ea"/>
                <a:cs typeface="+mj-cs"/>
              </a:defRPr>
            </a:lvl1pPr>
          </a:lstStyle>
          <a:p>
            <a:pPr algn="l"/>
            <a:r>
              <a:rPr lang="es-ES" sz="3500" b="1" spc="-130">
                <a:solidFill>
                  <a:srgbClr val="C00000"/>
                </a:solidFill>
                <a:latin typeface="Calibri" panose="020F0502020204030204" pitchFamily="34" charset="0"/>
                <a:ea typeface="+mn-ea"/>
                <a:cs typeface="Calibri" panose="020F0502020204030204" pitchFamily="34" charset="0"/>
              </a:rPr>
              <a:t>Servicios</a:t>
            </a:r>
          </a:p>
        </p:txBody>
      </p:sp>
      <p:sp>
        <p:nvSpPr>
          <p:cNvPr id="6" name="CuadroTexto 5">
            <a:extLst>
              <a:ext uri="{FF2B5EF4-FFF2-40B4-BE49-F238E27FC236}">
                <a16:creationId xmlns:a16="http://schemas.microsoft.com/office/drawing/2014/main" id="{1C93D1EF-EC1A-8EF7-8513-3532D04B0061}"/>
              </a:ext>
            </a:extLst>
          </p:cNvPr>
          <p:cNvSpPr txBox="1"/>
          <p:nvPr/>
        </p:nvSpPr>
        <p:spPr>
          <a:xfrm>
            <a:off x="262943" y="1663490"/>
            <a:ext cx="5833057" cy="4032642"/>
          </a:xfrm>
          <a:prstGeom prst="rect">
            <a:avLst/>
          </a:prstGeom>
          <a:noFill/>
        </p:spPr>
        <p:txBody>
          <a:bodyPr wrap="square">
            <a:spAutoFit/>
          </a:bodyPr>
          <a:lstStyle/>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Certificación Laboral entidades liquidadas o suprimidas</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Asesoría técnica para la obtención y gestión de recursos a través de operaciones de crédito público</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Asesoría técnico-contable a Entes y Entidades Públicas Distritales</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Consulta de pagos proveedores, contratistas y servidores</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Certificado de descuentos y retenciones</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Certificado de pagos por embargos</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Entrega de Cheque a personas naturales y/o jurídicas</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Reposición de cheques a personas naturales y/o jurídicas</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Concepto de viabilidad presupuestal</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Capacitación a entidades distritales en temas presupuestales </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Corrección por mayor valor</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Estampillas</a:t>
            </a:r>
          </a:p>
          <a:p>
            <a:pPr marL="342900" indent="-342900">
              <a:lnSpc>
                <a:spcPct val="107000"/>
              </a:lnSpc>
              <a:buFont typeface="Arial" panose="020B0604020202020204" pitchFamily="34" charset="0"/>
              <a:buChar char="•"/>
            </a:pPr>
            <a:r>
              <a:rPr lang="es-CO" sz="1600">
                <a:solidFill>
                  <a:schemeClr val="tx1">
                    <a:lumMod val="65000"/>
                    <a:lumOff val="35000"/>
                  </a:schemeClr>
                </a:solidFill>
                <a:cs typeface="Calibri" panose="020F0502020204030204" pitchFamily="34" charset="0"/>
              </a:rPr>
              <a:t>Reporte de información en medios magnéticos</a:t>
            </a:r>
          </a:p>
        </p:txBody>
      </p:sp>
    </p:spTree>
    <p:extLst>
      <p:ext uri="{BB962C8B-B14F-4D97-AF65-F5344CB8AC3E}">
        <p14:creationId xmlns:p14="http://schemas.microsoft.com/office/powerpoint/2010/main" val="1066594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E41846-827D-388F-FB5E-59D28D2B05FE}"/>
              </a:ext>
            </a:extLst>
          </p:cNvPr>
          <p:cNvSpPr txBox="1"/>
          <p:nvPr/>
        </p:nvSpPr>
        <p:spPr>
          <a:xfrm>
            <a:off x="112541" y="441346"/>
            <a:ext cx="6105378" cy="369332"/>
          </a:xfrm>
          <a:prstGeom prst="rect">
            <a:avLst/>
          </a:prstGeom>
        </p:spPr>
        <p:txBody>
          <a:bodyPr vert="horz" lIns="91440" tIns="45720" rIns="91440" bIns="45720" rtlCol="0" anchor="ctr">
            <a:noAutofit/>
          </a:bodyPr>
          <a:lstStyle>
            <a:defPPr>
              <a:defRPr lang="es-CO"/>
            </a:defPPr>
            <a:lvl1pPr>
              <a:lnSpc>
                <a:spcPct val="90000"/>
              </a:lnSpc>
              <a:buNone/>
              <a:defRPr sz="2800" b="1" spc="-130">
                <a:solidFill>
                  <a:srgbClr val="C00000"/>
                </a:solidFill>
                <a:latin typeface="Tahoma"/>
                <a:cs typeface="Tahoma"/>
              </a:defRPr>
            </a:lvl1pPr>
          </a:lstStyle>
          <a:p>
            <a:r>
              <a:rPr lang="es-CO"/>
              <a:t> </a:t>
            </a:r>
          </a:p>
        </p:txBody>
      </p:sp>
      <p:sp>
        <p:nvSpPr>
          <p:cNvPr id="5" name="CuadroTexto 4">
            <a:extLst>
              <a:ext uri="{FF2B5EF4-FFF2-40B4-BE49-F238E27FC236}">
                <a16:creationId xmlns:a16="http://schemas.microsoft.com/office/drawing/2014/main" id="{08DA48BB-959D-7B11-C90C-AB05D90C8A99}"/>
              </a:ext>
            </a:extLst>
          </p:cNvPr>
          <p:cNvSpPr txBox="1"/>
          <p:nvPr/>
        </p:nvSpPr>
        <p:spPr>
          <a:xfrm>
            <a:off x="112541" y="298011"/>
            <a:ext cx="6105378" cy="577081"/>
          </a:xfrm>
          <a:prstGeom prst="rect">
            <a:avLst/>
          </a:prstGeom>
          <a:noFill/>
        </p:spPr>
        <p:txBody>
          <a:bodyPr wrap="square">
            <a:spAutoFit/>
          </a:bodyPr>
          <a:lstStyle/>
          <a:p>
            <a:pPr>
              <a:lnSpc>
                <a:spcPct val="90000"/>
              </a:lnSpc>
            </a:pPr>
            <a:r>
              <a:rPr lang="es-CO" sz="3500" b="1" spc="-130">
                <a:solidFill>
                  <a:srgbClr val="C00000"/>
                </a:solidFill>
                <a:cs typeface="Calibri" panose="020F0502020204030204" pitchFamily="34" charset="0"/>
              </a:rPr>
              <a:t>Puntos y canales de atención</a:t>
            </a:r>
          </a:p>
        </p:txBody>
      </p:sp>
      <p:pic>
        <p:nvPicPr>
          <p:cNvPr id="7" name="Imagen 6" descr="Interfaz de usuario gráfica, Aplicación, Sitio web&#10;&#10;Descripción generada automáticamente">
            <a:extLst>
              <a:ext uri="{FF2B5EF4-FFF2-40B4-BE49-F238E27FC236}">
                <a16:creationId xmlns:a16="http://schemas.microsoft.com/office/drawing/2014/main" id="{B311F069-EA63-BA49-EBD4-00FEA47D6F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4024" y="1273566"/>
            <a:ext cx="8923951" cy="4752000"/>
          </a:xfrm>
          <a:prstGeom prst="rect">
            <a:avLst/>
          </a:prstGeom>
        </p:spPr>
      </p:pic>
    </p:spTree>
    <p:extLst>
      <p:ext uri="{BB962C8B-B14F-4D97-AF65-F5344CB8AC3E}">
        <p14:creationId xmlns:p14="http://schemas.microsoft.com/office/powerpoint/2010/main" val="31512394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818134" y="2726357"/>
            <a:ext cx="6480000" cy="1512000"/>
          </a:xfrm>
        </p:spPr>
        <p:txBody>
          <a:bodyPr anchor="ctr">
            <a:normAutofit/>
          </a:bodyPr>
          <a:lstStyle/>
          <a:p>
            <a:r>
              <a:rPr lang="es-MX" sz="3600">
                <a:latin typeface="Calibri" panose="020F0502020204030204" pitchFamily="34" charset="0"/>
                <a:cs typeface="Calibri" panose="020F0502020204030204" pitchFamily="34" charset="0"/>
              </a:rPr>
              <a:t>INGRESO MÍNIMO GARANTIZADO - IMG </a:t>
            </a:r>
            <a:endParaRPr lang="es-CO" sz="3600">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15967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E41846-827D-388F-FB5E-59D28D2B05FE}"/>
              </a:ext>
            </a:extLst>
          </p:cNvPr>
          <p:cNvSpPr txBox="1"/>
          <p:nvPr/>
        </p:nvSpPr>
        <p:spPr>
          <a:xfrm>
            <a:off x="112541" y="441346"/>
            <a:ext cx="6105378" cy="369332"/>
          </a:xfrm>
          <a:prstGeom prst="rect">
            <a:avLst/>
          </a:prstGeom>
        </p:spPr>
        <p:txBody>
          <a:bodyPr vert="horz" lIns="91440" tIns="45720" rIns="91440" bIns="45720" rtlCol="0" anchor="ctr">
            <a:noAutofit/>
          </a:bodyPr>
          <a:lstStyle>
            <a:defPPr>
              <a:defRPr lang="es-CO"/>
            </a:defPPr>
            <a:lvl1pPr>
              <a:lnSpc>
                <a:spcPct val="90000"/>
              </a:lnSpc>
              <a:buNone/>
              <a:defRPr sz="2800" b="1" spc="-130">
                <a:solidFill>
                  <a:srgbClr val="C00000"/>
                </a:solidFill>
                <a:latin typeface="Tahoma"/>
                <a:cs typeface="Tahoma"/>
              </a:defRPr>
            </a:lvl1pPr>
          </a:lstStyle>
          <a:p>
            <a:r>
              <a:rPr lang="es-CO"/>
              <a:t> </a:t>
            </a:r>
          </a:p>
        </p:txBody>
      </p:sp>
      <p:sp>
        <p:nvSpPr>
          <p:cNvPr id="5" name="CuadroTexto 4">
            <a:extLst>
              <a:ext uri="{FF2B5EF4-FFF2-40B4-BE49-F238E27FC236}">
                <a16:creationId xmlns:a16="http://schemas.microsoft.com/office/drawing/2014/main" id="{08DA48BB-959D-7B11-C90C-AB05D90C8A99}"/>
              </a:ext>
            </a:extLst>
          </p:cNvPr>
          <p:cNvSpPr txBox="1"/>
          <p:nvPr/>
        </p:nvSpPr>
        <p:spPr>
          <a:xfrm>
            <a:off x="112540" y="7799"/>
            <a:ext cx="9249173" cy="1077218"/>
          </a:xfrm>
          <a:prstGeom prst="rect">
            <a:avLst/>
          </a:prstGeom>
          <a:noFill/>
        </p:spPr>
        <p:txBody>
          <a:bodyPr wrap="square">
            <a:spAutoFit/>
          </a:bodyPr>
          <a:lstStyle/>
          <a:p>
            <a:r>
              <a:rPr lang="es-CO" sz="3200" b="1" spc="-130">
                <a:solidFill>
                  <a:srgbClr val="C00000"/>
                </a:solidFill>
                <a:cs typeface="Calibri" panose="020F0502020204030204" pitchFamily="34" charset="0"/>
              </a:rPr>
              <a:t>Por que una Estrategia de Ingreso Mínimo Garantizado en Bogotá</a:t>
            </a:r>
            <a:r>
              <a:rPr lang="es-CO" sz="2800" b="1" spc="-130">
                <a:solidFill>
                  <a:srgbClr val="C00000"/>
                </a:solidFill>
                <a:latin typeface="Tahoma"/>
                <a:cs typeface="Tahoma"/>
              </a:rPr>
              <a:t>?</a:t>
            </a:r>
          </a:p>
        </p:txBody>
      </p:sp>
      <p:sp>
        <p:nvSpPr>
          <p:cNvPr id="6" name="Rectángulo: esquinas redondeadas 5">
            <a:extLst>
              <a:ext uri="{FF2B5EF4-FFF2-40B4-BE49-F238E27FC236}">
                <a16:creationId xmlns:a16="http://schemas.microsoft.com/office/drawing/2014/main" id="{086031B6-6548-0DF7-2204-32F7BA69690C}"/>
              </a:ext>
            </a:extLst>
          </p:cNvPr>
          <p:cNvSpPr/>
          <p:nvPr/>
        </p:nvSpPr>
        <p:spPr>
          <a:xfrm>
            <a:off x="1836606" y="5090411"/>
            <a:ext cx="3916493" cy="1060987"/>
          </a:xfrm>
          <a:prstGeom prst="roundRect">
            <a:avLst/>
          </a:prstGeom>
          <a:solidFill>
            <a:schemeClr val="bg1"/>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944" b="0" i="0" u="none" strike="noStrike" kern="1200" cap="none" spc="0" normalizeH="0" baseline="0" noProof="0">
                <a:ln>
                  <a:noFill/>
                </a:ln>
                <a:solidFill>
                  <a:prstClr val="black"/>
                </a:solidFill>
                <a:effectLst/>
                <a:uLnTx/>
                <a:uFillTx/>
                <a:latin typeface="Calibri" panose="020F0502020204030204"/>
                <a:ea typeface="+mn-ea"/>
                <a:cs typeface="+mn-cs"/>
              </a:rPr>
              <a:t>315 mil personas menos en pobreza monetaria en Bogotá para 2021:</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944">
                <a:solidFill>
                  <a:prstClr val="black"/>
                </a:solidFill>
                <a:latin typeface="Calibri" panose="020F0502020204030204"/>
              </a:rPr>
              <a:t>-</a:t>
            </a:r>
            <a:r>
              <a:rPr kumimoji="0" lang="es-CO" sz="1944" b="0" i="0" u="none" strike="noStrike" kern="1200" cap="none" spc="0" normalizeH="0" baseline="0" noProof="0">
                <a:ln>
                  <a:noFill/>
                </a:ln>
                <a:solidFill>
                  <a:prstClr val="black"/>
                </a:solidFill>
                <a:effectLst/>
                <a:uLnTx/>
                <a:uFillTx/>
                <a:latin typeface="Calibri" panose="020F0502020204030204"/>
                <a:ea typeface="+mn-ea"/>
                <a:cs typeface="+mn-cs"/>
              </a:rPr>
              <a:t>4,3 </a:t>
            </a:r>
            <a:r>
              <a:rPr kumimoji="0" lang="es-CO" sz="1944" b="0" i="0" u="none" strike="noStrike" kern="1200" cap="none" spc="0" normalizeH="0" baseline="0" noProof="0" err="1">
                <a:ln>
                  <a:noFill/>
                </a:ln>
                <a:solidFill>
                  <a:prstClr val="black"/>
                </a:solidFill>
                <a:effectLst/>
                <a:uLnTx/>
                <a:uFillTx/>
                <a:latin typeface="Calibri" panose="020F0502020204030204"/>
                <a:ea typeface="+mn-ea"/>
                <a:cs typeface="+mn-cs"/>
              </a:rPr>
              <a:t>pp</a:t>
            </a:r>
            <a:endParaRPr kumimoji="0" lang="es-CO" sz="194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ángulo: esquinas redondeadas 7">
            <a:extLst>
              <a:ext uri="{FF2B5EF4-FFF2-40B4-BE49-F238E27FC236}">
                <a16:creationId xmlns:a16="http://schemas.microsoft.com/office/drawing/2014/main" id="{97B2A9BB-C0F5-9F33-527C-CF91A1C9E6E2}"/>
              </a:ext>
            </a:extLst>
          </p:cNvPr>
          <p:cNvSpPr/>
          <p:nvPr/>
        </p:nvSpPr>
        <p:spPr>
          <a:xfrm>
            <a:off x="6989689" y="5090411"/>
            <a:ext cx="3271836" cy="942091"/>
          </a:xfrm>
          <a:prstGeom prst="roundRect">
            <a:avLst/>
          </a:prstGeom>
          <a:solidFill>
            <a:schemeClr val="bg1"/>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944">
                <a:solidFill>
                  <a:prstClr val="black"/>
                </a:solidFill>
                <a:latin typeface="Calibri" panose="020F0502020204030204"/>
              </a:rPr>
              <a:t>309</a:t>
            </a:r>
            <a:r>
              <a:rPr kumimoji="0" lang="es-CO" sz="1944" b="0" i="0" u="none" strike="noStrike" kern="1200" cap="none" spc="0" normalizeH="0" baseline="0" noProof="0">
                <a:ln>
                  <a:noFill/>
                </a:ln>
                <a:solidFill>
                  <a:prstClr val="black"/>
                </a:solidFill>
                <a:effectLst/>
                <a:uLnTx/>
                <a:uFillTx/>
                <a:latin typeface="Calibri" panose="020F0502020204030204"/>
                <a:ea typeface="+mn-ea"/>
                <a:cs typeface="+mn-cs"/>
              </a:rPr>
              <a:t> mil personas </a:t>
            </a:r>
            <a:r>
              <a:rPr lang="es-CO" sz="1944">
                <a:solidFill>
                  <a:prstClr val="black"/>
                </a:solidFill>
                <a:latin typeface="Calibri" panose="020F0502020204030204"/>
              </a:rPr>
              <a:t>menos</a:t>
            </a:r>
            <a:r>
              <a:rPr kumimoji="0" lang="es-CO" sz="1944" b="0" i="0" u="none" strike="noStrike" kern="1200" cap="none" spc="0" normalizeH="0" baseline="0" noProof="0">
                <a:ln>
                  <a:noFill/>
                </a:ln>
                <a:solidFill>
                  <a:prstClr val="black"/>
                </a:solidFill>
                <a:effectLst/>
                <a:uLnTx/>
                <a:uFillTx/>
                <a:latin typeface="Calibri" panose="020F0502020204030204"/>
                <a:ea typeface="+mn-ea"/>
                <a:cs typeface="+mn-cs"/>
              </a:rPr>
              <a:t> en pobreza extrema en Bogotá:</a:t>
            </a:r>
          </a:p>
          <a:p>
            <a:pPr marL="0" marR="0" lvl="0" indent="0" algn="ctr" defTabSz="914400" rtl="0" eaLnBrk="1" fontAlgn="auto" latinLnBrk="0" hangingPunct="1">
              <a:lnSpc>
                <a:spcPct val="100000"/>
              </a:lnSpc>
              <a:spcBef>
                <a:spcPts val="0"/>
              </a:spcBef>
              <a:spcAft>
                <a:spcPts val="0"/>
              </a:spcAft>
              <a:buClrTx/>
              <a:buSzTx/>
              <a:buFontTx/>
              <a:buNone/>
              <a:tabLst/>
              <a:defRPr/>
            </a:pPr>
            <a:r>
              <a:rPr lang="es-CO" sz="1944">
                <a:solidFill>
                  <a:prstClr val="black"/>
                </a:solidFill>
                <a:latin typeface="Calibri" panose="020F0502020204030204"/>
              </a:rPr>
              <a:t>-</a:t>
            </a:r>
            <a:r>
              <a:rPr kumimoji="0" lang="es-CO" sz="1944" b="0" i="0" u="none" strike="noStrike" kern="1200" cap="none" spc="0" normalizeH="0" baseline="0" noProof="0">
                <a:ln>
                  <a:noFill/>
                </a:ln>
                <a:solidFill>
                  <a:prstClr val="black"/>
                </a:solidFill>
                <a:effectLst/>
                <a:uLnTx/>
                <a:uFillTx/>
                <a:latin typeface="Calibri" panose="020F0502020204030204"/>
                <a:ea typeface="+mn-ea"/>
                <a:cs typeface="+mn-cs"/>
              </a:rPr>
              <a:t>3,9 </a:t>
            </a:r>
            <a:r>
              <a:rPr kumimoji="0" lang="es-CO" sz="1944" b="0" i="0" u="none" strike="noStrike" kern="1200" cap="none" spc="0" normalizeH="0" baseline="0" noProof="0" err="1">
                <a:ln>
                  <a:noFill/>
                </a:ln>
                <a:solidFill>
                  <a:prstClr val="black"/>
                </a:solidFill>
                <a:effectLst/>
                <a:uLnTx/>
                <a:uFillTx/>
                <a:latin typeface="Calibri" panose="020F0502020204030204"/>
                <a:ea typeface="+mn-ea"/>
                <a:cs typeface="+mn-cs"/>
              </a:rPr>
              <a:t>pp</a:t>
            </a:r>
            <a:endParaRPr kumimoji="0" lang="es-CO" sz="1944"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5F654890-56CA-EC12-40F8-81FA7959A811}"/>
              </a:ext>
            </a:extLst>
          </p:cNvPr>
          <p:cNvSpPr/>
          <p:nvPr/>
        </p:nvSpPr>
        <p:spPr>
          <a:xfrm>
            <a:off x="3003094" y="6270170"/>
            <a:ext cx="2662593" cy="26638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a:ln>
                  <a:noFill/>
                </a:ln>
                <a:solidFill>
                  <a:prstClr val="black"/>
                </a:solidFill>
                <a:effectLst/>
                <a:uLnTx/>
                <a:uFillTx/>
                <a:latin typeface="Calibri" panose="020F0502020204030204"/>
                <a:ea typeface="+mn-ea"/>
                <a:cs typeface="+mn-cs"/>
              </a:rPr>
              <a:t>Fuente: GEIH-DANE</a:t>
            </a:r>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11" name="Gráfico 10">
            <a:extLst>
              <a:ext uri="{FF2B5EF4-FFF2-40B4-BE49-F238E27FC236}">
                <a16:creationId xmlns:a16="http://schemas.microsoft.com/office/drawing/2014/main" id="{54FB7065-80F3-9FF2-B2B7-BECD29473A8B}"/>
              </a:ext>
            </a:extLst>
          </p:cNvPr>
          <p:cNvGraphicFramePr/>
          <p:nvPr>
            <p:extLst>
              <p:ext uri="{D42A27DB-BD31-4B8C-83A1-F6EECF244321}">
                <p14:modId xmlns:p14="http://schemas.microsoft.com/office/powerpoint/2010/main" val="3416488254"/>
              </p:ext>
            </p:extLst>
          </p:nvPr>
        </p:nvGraphicFramePr>
        <p:xfrm>
          <a:off x="824727" y="1113134"/>
          <a:ext cx="5271273" cy="38585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Gráfico 11">
            <a:extLst>
              <a:ext uri="{FF2B5EF4-FFF2-40B4-BE49-F238E27FC236}">
                <a16:creationId xmlns:a16="http://schemas.microsoft.com/office/drawing/2014/main" id="{87A5D76A-61FB-7882-7C3F-7C2A277174D4}"/>
              </a:ext>
            </a:extLst>
          </p:cNvPr>
          <p:cNvGraphicFramePr/>
          <p:nvPr>
            <p:extLst>
              <p:ext uri="{D42A27DB-BD31-4B8C-83A1-F6EECF244321}">
                <p14:modId xmlns:p14="http://schemas.microsoft.com/office/powerpoint/2010/main" val="2644309056"/>
              </p:ext>
            </p:extLst>
          </p:nvPr>
        </p:nvGraphicFramePr>
        <p:xfrm>
          <a:off x="6238682" y="989527"/>
          <a:ext cx="5051983" cy="41057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84420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E41846-827D-388F-FB5E-59D28D2B05FE}"/>
              </a:ext>
            </a:extLst>
          </p:cNvPr>
          <p:cNvSpPr txBox="1"/>
          <p:nvPr/>
        </p:nvSpPr>
        <p:spPr>
          <a:xfrm>
            <a:off x="112541" y="441346"/>
            <a:ext cx="6105378" cy="369332"/>
          </a:xfrm>
          <a:prstGeom prst="rect">
            <a:avLst/>
          </a:prstGeom>
        </p:spPr>
        <p:txBody>
          <a:bodyPr vert="horz" lIns="91440" tIns="45720" rIns="91440" bIns="45720" rtlCol="0" anchor="ctr">
            <a:noAutofit/>
          </a:bodyPr>
          <a:lstStyle>
            <a:defPPr>
              <a:defRPr lang="es-CO"/>
            </a:defPPr>
            <a:lvl1pPr>
              <a:lnSpc>
                <a:spcPct val="90000"/>
              </a:lnSpc>
              <a:buNone/>
              <a:defRPr sz="2800" b="1" spc="-130">
                <a:solidFill>
                  <a:srgbClr val="C00000"/>
                </a:solidFill>
                <a:latin typeface="Tahoma"/>
                <a:cs typeface="Tahoma"/>
              </a:defRPr>
            </a:lvl1pPr>
          </a:lstStyle>
          <a:p>
            <a:r>
              <a:rPr lang="es-CO"/>
              <a:t> </a:t>
            </a:r>
          </a:p>
        </p:txBody>
      </p:sp>
      <p:sp>
        <p:nvSpPr>
          <p:cNvPr id="5" name="CuadroTexto 4">
            <a:extLst>
              <a:ext uri="{FF2B5EF4-FFF2-40B4-BE49-F238E27FC236}">
                <a16:creationId xmlns:a16="http://schemas.microsoft.com/office/drawing/2014/main" id="{08DA48BB-959D-7B11-C90C-AB05D90C8A99}"/>
              </a:ext>
            </a:extLst>
          </p:cNvPr>
          <p:cNvSpPr txBox="1"/>
          <p:nvPr/>
        </p:nvSpPr>
        <p:spPr>
          <a:xfrm>
            <a:off x="112541" y="287458"/>
            <a:ext cx="8221990" cy="584775"/>
          </a:xfrm>
          <a:prstGeom prst="rect">
            <a:avLst/>
          </a:prstGeom>
          <a:noFill/>
        </p:spPr>
        <p:txBody>
          <a:bodyPr wrap="square">
            <a:spAutoFit/>
          </a:bodyPr>
          <a:lstStyle/>
          <a:p>
            <a:r>
              <a:rPr lang="es-MX" sz="3200" b="1" spc="-130">
                <a:solidFill>
                  <a:srgbClr val="C00000"/>
                </a:solidFill>
                <a:cs typeface="Calibri" panose="020F0502020204030204" pitchFamily="34" charset="0"/>
              </a:rPr>
              <a:t>IMG y Calidad de Gasto</a:t>
            </a:r>
            <a:endParaRPr lang="es-CO" sz="3200" b="1" spc="-130">
              <a:solidFill>
                <a:srgbClr val="C00000"/>
              </a:solidFill>
              <a:cs typeface="Calibri" panose="020F0502020204030204" pitchFamily="34" charset="0"/>
            </a:endParaRPr>
          </a:p>
        </p:txBody>
      </p:sp>
      <p:sp>
        <p:nvSpPr>
          <p:cNvPr id="10" name="Rectángulo: esquinas redondeadas 9">
            <a:extLst>
              <a:ext uri="{FF2B5EF4-FFF2-40B4-BE49-F238E27FC236}">
                <a16:creationId xmlns:a16="http://schemas.microsoft.com/office/drawing/2014/main" id="{57CD1180-A61F-EFCB-09A3-2004781AA036}"/>
              </a:ext>
            </a:extLst>
          </p:cNvPr>
          <p:cNvSpPr/>
          <p:nvPr/>
        </p:nvSpPr>
        <p:spPr>
          <a:xfrm>
            <a:off x="861697" y="2400246"/>
            <a:ext cx="2826894" cy="9144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419" sz="1400" b="1" i="0" u="none" strike="noStrike" kern="1200" cap="none" spc="0" normalizeH="0" baseline="0" noProof="0">
                <a:ln>
                  <a:noFill/>
                </a:ln>
                <a:solidFill>
                  <a:srgbClr val="FFFFFF"/>
                </a:solidFill>
                <a:effectLst/>
                <a:uLnTx/>
                <a:uFillTx/>
                <a:ea typeface="+mn-ea"/>
                <a:cs typeface="+mn-cs"/>
              </a:rPr>
              <a:t>Calidad del gasto</a:t>
            </a:r>
          </a:p>
        </p:txBody>
      </p:sp>
      <p:sp>
        <p:nvSpPr>
          <p:cNvPr id="13" name="Rectángulo 12">
            <a:extLst>
              <a:ext uri="{FF2B5EF4-FFF2-40B4-BE49-F238E27FC236}">
                <a16:creationId xmlns:a16="http://schemas.microsoft.com/office/drawing/2014/main" id="{29277796-3CFF-922F-C176-21C2767F0378}"/>
              </a:ext>
            </a:extLst>
          </p:cNvPr>
          <p:cNvSpPr/>
          <p:nvPr/>
        </p:nvSpPr>
        <p:spPr>
          <a:xfrm>
            <a:off x="689507" y="2862747"/>
            <a:ext cx="3153586" cy="2819836"/>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CO" sz="1800" b="0" i="0" u="none" strike="noStrike" kern="1200" cap="none" spc="0" normalizeH="0" baseline="0" noProof="0">
                <a:ln>
                  <a:noFill/>
                </a:ln>
                <a:solidFill>
                  <a:srgbClr val="000000"/>
                </a:solidFill>
                <a:effectLst/>
                <a:uLnTx/>
                <a:uFillTx/>
                <a:latin typeface="Calibri" panose="020F0502020204030204"/>
                <a:ea typeface="+mn-ea"/>
                <a:cs typeface="+mn-cs"/>
              </a:rPr>
              <a:t>Relación entre inversión, metas y resultados en reducción de pobreza</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CO" sz="1800" b="0" i="0" u="none" strike="noStrike" kern="1200" cap="none" spc="0" normalizeH="0" baseline="0" noProof="0">
                <a:ln>
                  <a:noFill/>
                </a:ln>
                <a:solidFill>
                  <a:srgbClr val="000000"/>
                </a:solidFill>
                <a:effectLst/>
                <a:uLnTx/>
                <a:uFillTx/>
                <a:latin typeface="Calibri" panose="020F0502020204030204"/>
                <a:ea typeface="+mn-ea"/>
                <a:cs typeface="+mn-cs"/>
              </a:rPr>
              <a:t>Articulación intersectorial para la prestación de servicios</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s-CO" sz="1800" b="0" i="0" u="none" strike="noStrike" kern="1200" cap="none" spc="0" normalizeH="0" baseline="0" noProof="0">
                <a:ln>
                  <a:noFill/>
                </a:ln>
                <a:solidFill>
                  <a:srgbClr val="000000"/>
                </a:solidFill>
                <a:effectLst/>
                <a:uLnTx/>
                <a:uFillTx/>
                <a:latin typeface="Calibri" panose="020F0502020204030204"/>
                <a:ea typeface="+mn-ea"/>
                <a:cs typeface="+mn-cs"/>
              </a:rPr>
              <a:t>Búsqueda de eficiencias en ejecución del presupuesto</a:t>
            </a:r>
          </a:p>
        </p:txBody>
      </p:sp>
      <p:sp>
        <p:nvSpPr>
          <p:cNvPr id="14" name="CuadroTexto 13">
            <a:extLst>
              <a:ext uri="{FF2B5EF4-FFF2-40B4-BE49-F238E27FC236}">
                <a16:creationId xmlns:a16="http://schemas.microsoft.com/office/drawing/2014/main" id="{9F7F127C-4A00-9BB3-DDA2-E4776B60A08F}"/>
              </a:ext>
            </a:extLst>
          </p:cNvPr>
          <p:cNvSpPr txBox="1"/>
          <p:nvPr/>
        </p:nvSpPr>
        <p:spPr>
          <a:xfrm>
            <a:off x="5350377" y="3417377"/>
            <a:ext cx="1914744" cy="1454651"/>
          </a:xfrm>
          <a:prstGeom prst="rect">
            <a:avLst/>
          </a:prstGeom>
          <a:noFill/>
          <a:ln>
            <a:solidFill>
              <a:srgbClr val="C00000"/>
            </a:solidFill>
          </a:ln>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A2231D"/>
                </a:solidFill>
                <a:effectLst/>
                <a:uLnTx/>
                <a:uFillTx/>
                <a:latin typeface="+mn-lt"/>
                <a:ea typeface="+mn-ea"/>
                <a:cs typeface="+mn-cs"/>
              </a:rPr>
              <a:t>Ingreso Mínimo Garantizado</a:t>
            </a:r>
          </a:p>
        </p:txBody>
      </p:sp>
      <p:sp>
        <p:nvSpPr>
          <p:cNvPr id="15" name="Flecha: a la derecha 14">
            <a:extLst>
              <a:ext uri="{FF2B5EF4-FFF2-40B4-BE49-F238E27FC236}">
                <a16:creationId xmlns:a16="http://schemas.microsoft.com/office/drawing/2014/main" id="{DC77287E-ABC0-6CD9-245F-2839232C41B0}"/>
              </a:ext>
            </a:extLst>
          </p:cNvPr>
          <p:cNvSpPr/>
          <p:nvPr/>
        </p:nvSpPr>
        <p:spPr>
          <a:xfrm>
            <a:off x="4306843" y="3314646"/>
            <a:ext cx="488007" cy="1660114"/>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a:ln>
                <a:noFill/>
              </a:ln>
              <a:solidFill>
                <a:srgbClr val="FFFFFF"/>
              </a:solidFill>
              <a:effectLst/>
              <a:uLnTx/>
              <a:uFillTx/>
              <a:ea typeface="+mn-ea"/>
              <a:cs typeface="+mn-cs"/>
            </a:endParaRPr>
          </a:p>
        </p:txBody>
      </p:sp>
      <p:sp>
        <p:nvSpPr>
          <p:cNvPr id="16" name="Flecha: a la derecha 15">
            <a:extLst>
              <a:ext uri="{FF2B5EF4-FFF2-40B4-BE49-F238E27FC236}">
                <a16:creationId xmlns:a16="http://schemas.microsoft.com/office/drawing/2014/main" id="{4484DED1-9CEC-9060-2325-B1FF5876B83F}"/>
              </a:ext>
            </a:extLst>
          </p:cNvPr>
          <p:cNvSpPr/>
          <p:nvPr/>
        </p:nvSpPr>
        <p:spPr>
          <a:xfrm>
            <a:off x="7829771" y="3314646"/>
            <a:ext cx="488007" cy="1660114"/>
          </a:xfrm>
          <a:prstGeom prst="rightArrow">
            <a:avLst/>
          </a:prstGeom>
          <a:solidFill>
            <a:schemeClr val="bg2">
              <a:lumMod val="75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400" b="0" i="0" u="none" strike="noStrike" kern="1200" cap="none" spc="0" normalizeH="0" baseline="0" noProof="0">
              <a:ln>
                <a:noFill/>
              </a:ln>
              <a:solidFill>
                <a:srgbClr val="FFFFFF"/>
              </a:solidFill>
              <a:effectLst/>
              <a:uLnTx/>
              <a:uFillTx/>
              <a:ea typeface="+mn-ea"/>
              <a:cs typeface="+mn-cs"/>
            </a:endParaRPr>
          </a:p>
        </p:txBody>
      </p:sp>
      <p:sp>
        <p:nvSpPr>
          <p:cNvPr id="17" name="Rectángulo: esquinas redondeadas 16">
            <a:extLst>
              <a:ext uri="{FF2B5EF4-FFF2-40B4-BE49-F238E27FC236}">
                <a16:creationId xmlns:a16="http://schemas.microsoft.com/office/drawing/2014/main" id="{C33D85F2-247C-A27D-C435-867382BC041C}"/>
              </a:ext>
            </a:extLst>
          </p:cNvPr>
          <p:cNvSpPr/>
          <p:nvPr/>
        </p:nvSpPr>
        <p:spPr>
          <a:xfrm>
            <a:off x="9296288" y="3090713"/>
            <a:ext cx="1914744" cy="150353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FFFFFF"/>
                </a:solidFill>
                <a:effectLst/>
                <a:uLnTx/>
                <a:uFillTx/>
                <a:ea typeface="+mn-ea"/>
                <a:cs typeface="+mn-cs"/>
              </a:rPr>
              <a:t>Cana de Transferencias Monetarias IMG</a:t>
            </a:r>
          </a:p>
        </p:txBody>
      </p:sp>
      <p:sp>
        <p:nvSpPr>
          <p:cNvPr id="18" name="Elipse 17">
            <a:extLst>
              <a:ext uri="{FF2B5EF4-FFF2-40B4-BE49-F238E27FC236}">
                <a16:creationId xmlns:a16="http://schemas.microsoft.com/office/drawing/2014/main" id="{A32CE3D6-40B0-1632-6789-408361224B5C}"/>
              </a:ext>
            </a:extLst>
          </p:cNvPr>
          <p:cNvSpPr/>
          <p:nvPr/>
        </p:nvSpPr>
        <p:spPr>
          <a:xfrm>
            <a:off x="8762486" y="3991982"/>
            <a:ext cx="1383814" cy="96369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FFFFFF"/>
                </a:solidFill>
                <a:effectLst/>
                <a:uLnTx/>
                <a:uFillTx/>
                <a:ea typeface="+mn-ea"/>
                <a:cs typeface="+mn-cs"/>
              </a:rPr>
              <a:t>Transferencias Ordinarias</a:t>
            </a:r>
          </a:p>
        </p:txBody>
      </p:sp>
      <p:sp>
        <p:nvSpPr>
          <p:cNvPr id="19" name="Elipse 18">
            <a:extLst>
              <a:ext uri="{FF2B5EF4-FFF2-40B4-BE49-F238E27FC236}">
                <a16:creationId xmlns:a16="http://schemas.microsoft.com/office/drawing/2014/main" id="{6A95CD59-B4D2-B51C-7306-44905DE39B71}"/>
              </a:ext>
            </a:extLst>
          </p:cNvPr>
          <p:cNvSpPr/>
          <p:nvPr/>
        </p:nvSpPr>
        <p:spPr>
          <a:xfrm>
            <a:off x="10332672" y="3991982"/>
            <a:ext cx="1383814" cy="963697"/>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FFFFFF"/>
                </a:solidFill>
                <a:effectLst/>
                <a:uLnTx/>
                <a:uFillTx/>
                <a:ea typeface="+mn-ea"/>
                <a:cs typeface="+mn-cs"/>
              </a:rPr>
              <a:t>Transferencias Oferta Sectorial</a:t>
            </a:r>
          </a:p>
        </p:txBody>
      </p:sp>
      <p:sp>
        <p:nvSpPr>
          <p:cNvPr id="20" name="CuadroTexto 19">
            <a:extLst>
              <a:ext uri="{FF2B5EF4-FFF2-40B4-BE49-F238E27FC236}">
                <a16:creationId xmlns:a16="http://schemas.microsoft.com/office/drawing/2014/main" id="{36A251BA-D1F9-2DE0-4168-1C0FEAD5A1B7}"/>
              </a:ext>
            </a:extLst>
          </p:cNvPr>
          <p:cNvSpPr txBox="1"/>
          <p:nvPr/>
        </p:nvSpPr>
        <p:spPr>
          <a:xfrm>
            <a:off x="952500" y="986475"/>
            <a:ext cx="105156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prstClr val="black"/>
                </a:solidFill>
                <a:effectLst/>
                <a:uLnTx/>
                <a:uFillTx/>
                <a:cs typeface="Calibri" panose="020F0502020204030204" pitchFamily="34" charset="0"/>
              </a:rPr>
              <a:t>La Estrategia Ingreso Mínimo Garantizado está definida como prioridad del plan de gobierno para reducir la pobreza y lograr un gasto público más efectivo</a:t>
            </a:r>
          </a:p>
        </p:txBody>
      </p:sp>
    </p:spTree>
    <p:extLst>
      <p:ext uri="{BB962C8B-B14F-4D97-AF65-F5344CB8AC3E}">
        <p14:creationId xmlns:p14="http://schemas.microsoft.com/office/powerpoint/2010/main" val="3071337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7E41846-827D-388F-FB5E-59D28D2B05FE}"/>
              </a:ext>
            </a:extLst>
          </p:cNvPr>
          <p:cNvSpPr txBox="1"/>
          <p:nvPr/>
        </p:nvSpPr>
        <p:spPr>
          <a:xfrm>
            <a:off x="112541" y="441346"/>
            <a:ext cx="6105378" cy="369332"/>
          </a:xfrm>
          <a:prstGeom prst="rect">
            <a:avLst/>
          </a:prstGeom>
        </p:spPr>
        <p:txBody>
          <a:bodyPr vert="horz" lIns="91440" tIns="45720" rIns="91440" bIns="45720" rtlCol="0" anchor="ctr">
            <a:noAutofit/>
          </a:bodyPr>
          <a:lstStyle>
            <a:defPPr>
              <a:defRPr lang="es-CO"/>
            </a:defPPr>
            <a:lvl1pPr>
              <a:lnSpc>
                <a:spcPct val="90000"/>
              </a:lnSpc>
              <a:buNone/>
              <a:defRPr sz="2800" b="1" spc="-130">
                <a:solidFill>
                  <a:srgbClr val="C00000"/>
                </a:solidFill>
                <a:latin typeface="Tahoma"/>
                <a:cs typeface="Tahoma"/>
              </a:defRPr>
            </a:lvl1pPr>
          </a:lstStyle>
          <a:p>
            <a:r>
              <a:rPr lang="es-CO"/>
              <a:t> </a:t>
            </a:r>
          </a:p>
        </p:txBody>
      </p:sp>
      <p:sp>
        <p:nvSpPr>
          <p:cNvPr id="6" name="Rounded Rectangle 9">
            <a:extLst>
              <a:ext uri="{FF2B5EF4-FFF2-40B4-BE49-F238E27FC236}">
                <a16:creationId xmlns:a16="http://schemas.microsoft.com/office/drawing/2014/main" id="{EC000813-0352-AE2A-DB21-9E40DCB5B27C}"/>
              </a:ext>
            </a:extLst>
          </p:cNvPr>
          <p:cNvSpPr/>
          <p:nvPr/>
        </p:nvSpPr>
        <p:spPr>
          <a:xfrm>
            <a:off x="6209245" y="4297973"/>
            <a:ext cx="5040000" cy="1631216"/>
          </a:xfrm>
          <a:prstGeom prst="roundRect">
            <a:avLst>
              <a:gd name="adj" fmla="val 3804"/>
            </a:avLst>
          </a:prstGeom>
          <a:noFill/>
        </p:spPr>
        <p:txBody>
          <a:bodyPr wrap="square">
            <a:spAutoFit/>
          </a:bodyPr>
          <a:lstStyle/>
          <a:p>
            <a:pPr algn="ctr" eaLnBrk="1" fontAlgn="auto" hangingPunct="1">
              <a:spcBef>
                <a:spcPts val="0"/>
              </a:spcBef>
              <a:spcAft>
                <a:spcPts val="0"/>
              </a:spcAft>
            </a:pPr>
            <a:r>
              <a:rPr lang="es-ES_tradnl">
                <a:solidFill>
                  <a:prstClr val="black"/>
                </a:solidFill>
              </a:rPr>
              <a:t>Ingreso Mínimo Garantizado</a:t>
            </a:r>
          </a:p>
          <a:p>
            <a:pPr algn="ctr" eaLnBrk="1" fontAlgn="auto" hangingPunct="1">
              <a:spcBef>
                <a:spcPts val="0"/>
              </a:spcBef>
              <a:spcAft>
                <a:spcPts val="0"/>
              </a:spcAft>
            </a:pPr>
            <a:r>
              <a:rPr lang="es-ES_tradnl">
                <a:solidFill>
                  <a:prstClr val="black"/>
                </a:solidFill>
              </a:rPr>
              <a:t>(% brecha de pobreza)</a:t>
            </a:r>
          </a:p>
        </p:txBody>
      </p:sp>
      <p:sp>
        <p:nvSpPr>
          <p:cNvPr id="8" name="Marcador de contenido 2">
            <a:extLst>
              <a:ext uri="{FF2B5EF4-FFF2-40B4-BE49-F238E27FC236}">
                <a16:creationId xmlns:a16="http://schemas.microsoft.com/office/drawing/2014/main" id="{DB6731DC-DF7F-C657-79F9-24B5D94AE44B}"/>
              </a:ext>
            </a:extLst>
          </p:cNvPr>
          <p:cNvSpPr txBox="1">
            <a:spLocks/>
          </p:cNvSpPr>
          <p:nvPr/>
        </p:nvSpPr>
        <p:spPr bwMode="auto">
          <a:xfrm>
            <a:off x="552844" y="1097436"/>
            <a:ext cx="10275867" cy="923330"/>
          </a:xfrm>
          <a:prstGeom prst="rect">
            <a:avLst/>
          </a:prstGeom>
          <a:noFill/>
        </p:spPr>
        <p:txBody>
          <a:bodyPr wrap="square">
            <a:spAutoFit/>
          </a:bodyPr>
          <a:lstStyle>
            <a:defPPr>
              <a:defRPr lang="es-CO"/>
            </a:defPPr>
            <a:lvl1pPr marL="0" marR="0" lvl="0" indent="0" algn="ctr" defTabSz="914400" eaLnBrk="1" fontAlgn="auto" latinLnBrk="0" hangingPunct="1">
              <a:lnSpc>
                <a:spcPct val="100000"/>
              </a:lnSpc>
              <a:spcBef>
                <a:spcPts val="0"/>
              </a:spcBef>
              <a:spcAft>
                <a:spcPts val="0"/>
              </a:spcAft>
              <a:buClrTx/>
              <a:buSzTx/>
              <a:buFontTx/>
              <a:buNone/>
              <a:tabLst/>
              <a:defRPr kumimoji="0" sz="1800" b="0" i="0" u="none" strike="noStrike" cap="none" spc="0" normalizeH="0" baseline="0">
                <a:ln>
                  <a:noFill/>
                </a:ln>
                <a:solidFill>
                  <a:prstClr val="black"/>
                </a:solidFill>
                <a:effectLst/>
                <a:uLnTx/>
                <a:uFillTx/>
                <a:latin typeface="+mn-lt"/>
              </a:defRPr>
            </a:lvl1pPr>
          </a:lstStyle>
          <a:p>
            <a:r>
              <a:rPr lang="es-CO"/>
              <a:t>Es una estrategia que busca consolidar un esquema de subsidios y transferencias que permita garantizar la provisión de un Ingreso Mínimo a los hogares en condición de pobreza y vulnerabilidad en Bogotá (Art.24 Acuerdo 761 de 2020)</a:t>
            </a:r>
            <a:endParaRPr lang="es-ES"/>
          </a:p>
        </p:txBody>
      </p:sp>
      <p:sp>
        <p:nvSpPr>
          <p:cNvPr id="9" name="TextBox 6">
            <a:extLst>
              <a:ext uri="{FF2B5EF4-FFF2-40B4-BE49-F238E27FC236}">
                <a16:creationId xmlns:a16="http://schemas.microsoft.com/office/drawing/2014/main" id="{61A77716-AC5F-6BD1-F8C9-3E69ADD62A8D}"/>
              </a:ext>
            </a:extLst>
          </p:cNvPr>
          <p:cNvSpPr txBox="1"/>
          <p:nvPr/>
        </p:nvSpPr>
        <p:spPr>
          <a:xfrm>
            <a:off x="2577054" y="2704078"/>
            <a:ext cx="8598936" cy="707886"/>
          </a:xfrm>
          <a:prstGeom prst="rect">
            <a:avLst/>
          </a:prstGeom>
          <a:noFill/>
        </p:spPr>
        <p:txBody>
          <a:bodyPr wrap="square">
            <a:spAutoFit/>
          </a:bodyPr>
          <a:lstStyle>
            <a:defPPr>
              <a:defRPr lang="es-CO"/>
            </a:defPPr>
            <a:lvl1pPr marL="0" marR="0" lvl="0" indent="0" algn="ctr" defTabSz="914400" eaLnBrk="1" fontAlgn="auto" latinLnBrk="0" hangingPunct="1">
              <a:lnSpc>
                <a:spcPct val="100000"/>
              </a:lnSpc>
              <a:spcBef>
                <a:spcPts val="0"/>
              </a:spcBef>
              <a:spcAft>
                <a:spcPts val="0"/>
              </a:spcAft>
              <a:buClrTx/>
              <a:buSzTx/>
              <a:buFontTx/>
              <a:buNone/>
              <a:tabLst/>
              <a:defRPr kumimoji="0" sz="1800" b="0" i="0" u="none" strike="noStrike" cap="none" spc="0" normalizeH="0" baseline="0">
                <a:ln>
                  <a:noFill/>
                </a:ln>
                <a:solidFill>
                  <a:prstClr val="black"/>
                </a:solidFill>
                <a:effectLst/>
                <a:uLnTx/>
                <a:uFillTx/>
                <a:latin typeface="+mn-lt"/>
              </a:defRPr>
            </a:lvl1pPr>
          </a:lstStyle>
          <a:p>
            <a:r>
              <a:rPr lang="es-CO"/>
              <a:t>Lograr un gasto público efectivo y monitorear la confluencia de la oferta social para la reducción de la pobreza. </a:t>
            </a:r>
            <a:endParaRPr lang="es-ES"/>
          </a:p>
        </p:txBody>
      </p:sp>
      <p:sp>
        <p:nvSpPr>
          <p:cNvPr id="10" name="Right Arrow 5">
            <a:extLst>
              <a:ext uri="{FF2B5EF4-FFF2-40B4-BE49-F238E27FC236}">
                <a16:creationId xmlns:a16="http://schemas.microsoft.com/office/drawing/2014/main" id="{3E857927-98C2-14D0-8739-93AA3EA8EB4A}"/>
              </a:ext>
            </a:extLst>
          </p:cNvPr>
          <p:cNvSpPr/>
          <p:nvPr/>
        </p:nvSpPr>
        <p:spPr>
          <a:xfrm rot="5400000">
            <a:off x="6353515" y="2147895"/>
            <a:ext cx="502766" cy="543248"/>
          </a:xfrm>
          <a:prstGeom prst="rightArrow">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ounded Rectangle 3">
            <a:extLst>
              <a:ext uri="{FF2B5EF4-FFF2-40B4-BE49-F238E27FC236}">
                <a16:creationId xmlns:a16="http://schemas.microsoft.com/office/drawing/2014/main" id="{694BB2C6-1E3B-6A98-BDFB-8528519F0C1A}"/>
              </a:ext>
            </a:extLst>
          </p:cNvPr>
          <p:cNvSpPr/>
          <p:nvPr/>
        </p:nvSpPr>
        <p:spPr>
          <a:xfrm>
            <a:off x="4090031" y="4304523"/>
            <a:ext cx="1452629" cy="1624665"/>
          </a:xfrm>
          <a:prstGeom prst="roundRect">
            <a:avLst>
              <a:gd name="adj" fmla="val 6922"/>
            </a:avLst>
          </a:prstGeom>
          <a:noFill/>
        </p:spPr>
        <p:txBody>
          <a:bodyPr wrap="square">
            <a:spAutoFit/>
          </a:bodyPr>
          <a:lstStyle/>
          <a:p>
            <a:pPr algn="ctr" eaLnBrk="1" fontAlgn="auto" hangingPunct="1">
              <a:spcBef>
                <a:spcPts val="0"/>
              </a:spcBef>
              <a:spcAft>
                <a:spcPts val="0"/>
              </a:spcAft>
            </a:pPr>
            <a:r>
              <a:rPr lang="es-ES_tradnl">
                <a:solidFill>
                  <a:prstClr val="black"/>
                </a:solidFill>
              </a:rPr>
              <a:t>Ingreso autónomo  del hogar</a:t>
            </a:r>
          </a:p>
        </p:txBody>
      </p:sp>
      <p:sp>
        <p:nvSpPr>
          <p:cNvPr id="12" name="Rounded Rectangle 5">
            <a:extLst>
              <a:ext uri="{FF2B5EF4-FFF2-40B4-BE49-F238E27FC236}">
                <a16:creationId xmlns:a16="http://schemas.microsoft.com/office/drawing/2014/main" id="{63660C51-3151-9AFF-0141-623D10863AFD}"/>
              </a:ext>
            </a:extLst>
          </p:cNvPr>
          <p:cNvSpPr/>
          <p:nvPr/>
        </p:nvSpPr>
        <p:spPr>
          <a:xfrm>
            <a:off x="9582709" y="4944626"/>
            <a:ext cx="1608111" cy="920990"/>
          </a:xfrm>
          <a:prstGeom prst="roundRect">
            <a:avLst>
              <a:gd name="adj" fmla="val 6325"/>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1400" b="1" i="0" u="none" strike="noStrike" kern="1200" cap="none" spc="0" normalizeH="0" baseline="0" noProof="0">
                <a:ln>
                  <a:noFill/>
                </a:ln>
                <a:solidFill>
                  <a:prstClr val="black"/>
                </a:solidFill>
                <a:effectLst/>
                <a:uLnTx/>
                <a:uFillTx/>
                <a:latin typeface="Calibri" panose="020F0502020204030204"/>
                <a:ea typeface="+mn-ea"/>
                <a:cs typeface="+mn-cs"/>
              </a:rPr>
              <a:t>Oferta económica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000" b="1"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rPr>
              <a:t>Créditos</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rPr>
              <a:t>Estímulos </a:t>
            </a:r>
          </a:p>
          <a:p>
            <a:pPr marL="285750" marR="0" lvl="0" indent="-285750"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rPr>
              <a:t>Servicios públicos</a:t>
            </a:r>
          </a:p>
        </p:txBody>
      </p:sp>
      <p:sp>
        <p:nvSpPr>
          <p:cNvPr id="13" name="TextBox 13">
            <a:extLst>
              <a:ext uri="{FF2B5EF4-FFF2-40B4-BE49-F238E27FC236}">
                <a16:creationId xmlns:a16="http://schemas.microsoft.com/office/drawing/2014/main" id="{6105EB8C-96DE-E14D-8EE3-7D7EC80DA951}"/>
              </a:ext>
            </a:extLst>
          </p:cNvPr>
          <p:cNvSpPr txBox="1"/>
          <p:nvPr/>
        </p:nvSpPr>
        <p:spPr>
          <a:xfrm>
            <a:off x="787452" y="4463495"/>
            <a:ext cx="2723671" cy="1631216"/>
          </a:xfrm>
          <a:prstGeom prst="rect">
            <a:avLst/>
          </a:prstGeom>
          <a:noFill/>
        </p:spPr>
        <p:txBody>
          <a:bodyPr wrap="square">
            <a:spAutoFit/>
          </a:bodyPr>
          <a:lstStyle>
            <a:defPPr>
              <a:defRPr lang="es-CO"/>
            </a:defPPr>
            <a:lvl1pPr marL="0" marR="0" lvl="0" indent="0" algn="ctr" defTabSz="914400" eaLnBrk="1" fontAlgn="auto" latinLnBrk="0" hangingPunct="1">
              <a:lnSpc>
                <a:spcPct val="100000"/>
              </a:lnSpc>
              <a:spcBef>
                <a:spcPts val="0"/>
              </a:spcBef>
              <a:spcAft>
                <a:spcPts val="0"/>
              </a:spcAft>
              <a:buClrTx/>
              <a:buSzTx/>
              <a:buFontTx/>
              <a:buNone/>
              <a:tabLst/>
              <a:defRPr kumimoji="0" sz="1800" b="0" i="0" u="none" strike="noStrike" cap="none" spc="0" normalizeH="0" baseline="0">
                <a:ln>
                  <a:noFill/>
                </a:ln>
                <a:solidFill>
                  <a:prstClr val="black"/>
                </a:solidFill>
                <a:effectLst/>
                <a:uLnTx/>
                <a:uFillTx/>
                <a:latin typeface="+mn-lt"/>
              </a:defRPr>
            </a:lvl1pPr>
          </a:lstStyle>
          <a:p>
            <a:r>
              <a:rPr lang="es-ES_tradnl"/>
              <a:t>Ingreso total del hogar por lo menos del valor de la línea de la pobreza</a:t>
            </a:r>
          </a:p>
          <a:p>
            <a:r>
              <a:rPr lang="es-ES_tradnl"/>
              <a:t>(aspiracional)</a:t>
            </a:r>
          </a:p>
        </p:txBody>
      </p:sp>
      <p:sp>
        <p:nvSpPr>
          <p:cNvPr id="14" name="TextBox 8">
            <a:extLst>
              <a:ext uri="{FF2B5EF4-FFF2-40B4-BE49-F238E27FC236}">
                <a16:creationId xmlns:a16="http://schemas.microsoft.com/office/drawing/2014/main" id="{B0E21C3E-91F4-6E61-B4FA-BD3FAD6BBE9B}"/>
              </a:ext>
            </a:extLst>
          </p:cNvPr>
          <p:cNvSpPr txBox="1"/>
          <p:nvPr/>
        </p:nvSpPr>
        <p:spPr>
          <a:xfrm>
            <a:off x="3596848" y="4851971"/>
            <a:ext cx="378713" cy="4205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133"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5" name="Gráfico 14" descr="Monedas">
            <a:extLst>
              <a:ext uri="{FF2B5EF4-FFF2-40B4-BE49-F238E27FC236}">
                <a16:creationId xmlns:a16="http://schemas.microsoft.com/office/drawing/2014/main" id="{850F19B0-B3AA-6174-8448-94EEBFED84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98046" y="3633172"/>
            <a:ext cx="607298" cy="706498"/>
          </a:xfrm>
          <a:prstGeom prst="rect">
            <a:avLst/>
          </a:prstGeom>
        </p:spPr>
      </p:pic>
      <p:pic>
        <p:nvPicPr>
          <p:cNvPr id="16" name="Gráfico 15" descr="Monedas">
            <a:extLst>
              <a:ext uri="{FF2B5EF4-FFF2-40B4-BE49-F238E27FC236}">
                <a16:creationId xmlns:a16="http://schemas.microsoft.com/office/drawing/2014/main" id="{6851E957-229D-7DDE-6258-4764A24222F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25365" y="3858999"/>
            <a:ext cx="607298" cy="706498"/>
          </a:xfrm>
          <a:prstGeom prst="rect">
            <a:avLst/>
          </a:prstGeom>
        </p:spPr>
      </p:pic>
      <p:sp>
        <p:nvSpPr>
          <p:cNvPr id="17" name="Rounded Rectangle 9">
            <a:extLst>
              <a:ext uri="{FF2B5EF4-FFF2-40B4-BE49-F238E27FC236}">
                <a16:creationId xmlns:a16="http://schemas.microsoft.com/office/drawing/2014/main" id="{1C528DE1-35D5-985E-41BA-CAA577638657}"/>
              </a:ext>
            </a:extLst>
          </p:cNvPr>
          <p:cNvSpPr/>
          <p:nvPr/>
        </p:nvSpPr>
        <p:spPr>
          <a:xfrm>
            <a:off x="7796966" y="4947862"/>
            <a:ext cx="1694054" cy="920991"/>
          </a:xfrm>
          <a:prstGeom prst="roundRect">
            <a:avLst>
              <a:gd name="adj" fmla="val 5291"/>
            </a:avLst>
          </a:prstGeom>
          <a:ln>
            <a:solidFill>
              <a:srgbClr val="C00000"/>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indent="-212725" algn="ctr">
              <a:buFont typeface="Wingdings" panose="05000000000000000000" pitchFamily="2" charset="2"/>
              <a:buChar char="ü"/>
              <a:defRPr/>
            </a:pPr>
            <a:r>
              <a:rPr kumimoji="0" lang="es-ES_tradnl" sz="1400" b="1" i="0" u="none" strike="noStrike" kern="1200" cap="none" spc="0" normalizeH="0" baseline="0" noProof="0">
                <a:ln>
                  <a:noFill/>
                </a:ln>
                <a:solidFill>
                  <a:prstClr val="black"/>
                </a:solidFill>
                <a:effectLst/>
                <a:uLnTx/>
                <a:uFillTx/>
                <a:latin typeface="Calibri" panose="020F0502020204030204"/>
                <a:ea typeface="+mn-ea"/>
                <a:cs typeface="+mn-cs"/>
              </a:rPr>
              <a:t>Ayudas en especie</a:t>
            </a:r>
          </a:p>
          <a:p>
            <a:pPr algn="ctr">
              <a:defRPr/>
            </a:pPr>
            <a:endParaRPr kumimoji="0" lang="es-ES_tradnl" sz="1400" b="1" i="0" u="none" strike="noStrike" kern="1200" cap="none" spc="0" normalizeH="0" baseline="0" noProof="0">
              <a:ln>
                <a:noFill/>
              </a:ln>
              <a:solidFill>
                <a:prstClr val="black"/>
              </a:solidFill>
              <a:effectLst/>
              <a:uLnTx/>
              <a:uFillTx/>
              <a:latin typeface="Calibri" panose="020F0502020204030204"/>
              <a:ea typeface="+mn-ea"/>
              <a:cs typeface="+mn-cs"/>
            </a:endParaRPr>
          </a:p>
          <a:p>
            <a:pPr indent="-212725" algn="ctr">
              <a:buFont typeface="Wingdings" panose="05000000000000000000" pitchFamily="2" charset="2"/>
              <a:buChar char="ü"/>
              <a:defRPr/>
            </a:pPr>
            <a:r>
              <a:rPr lang="es-ES_tradnl" sz="1400" b="1">
                <a:solidFill>
                  <a:prstClr val="black"/>
                </a:solidFill>
                <a:latin typeface="Calibri" panose="020F0502020204030204"/>
              </a:rPr>
              <a:t>Bonos canjeables</a:t>
            </a:r>
            <a:endParaRPr kumimoji="0" lang="es-ES_tradnl" sz="14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8">
            <a:extLst>
              <a:ext uri="{FF2B5EF4-FFF2-40B4-BE49-F238E27FC236}">
                <a16:creationId xmlns:a16="http://schemas.microsoft.com/office/drawing/2014/main" id="{881EE9BF-1609-6A9B-1053-2BB1F0680D9D}"/>
              </a:ext>
            </a:extLst>
          </p:cNvPr>
          <p:cNvSpPr txBox="1"/>
          <p:nvPr/>
        </p:nvSpPr>
        <p:spPr>
          <a:xfrm>
            <a:off x="8564145" y="5199306"/>
            <a:ext cx="27304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b="1"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19" name="CuadroTexto 18">
            <a:extLst>
              <a:ext uri="{FF2B5EF4-FFF2-40B4-BE49-F238E27FC236}">
                <a16:creationId xmlns:a16="http://schemas.microsoft.com/office/drawing/2014/main" id="{BE906366-7EBA-2265-B47F-FB88CBAA2F5D}"/>
              </a:ext>
            </a:extLst>
          </p:cNvPr>
          <p:cNvSpPr txBox="1"/>
          <p:nvPr/>
        </p:nvSpPr>
        <p:spPr>
          <a:xfrm>
            <a:off x="321782" y="263518"/>
            <a:ext cx="7698418" cy="584775"/>
          </a:xfrm>
          <a:prstGeom prst="rect">
            <a:avLst/>
          </a:prstGeom>
          <a:noFill/>
        </p:spPr>
        <p:txBody>
          <a:bodyPr wrap="square" rtlCol="0">
            <a:spAutoFit/>
          </a:bodyPr>
          <a:lstStyle/>
          <a:p>
            <a:r>
              <a:rPr lang="es-CO" sz="3200" b="1" spc="-130">
                <a:solidFill>
                  <a:srgbClr val="C00000"/>
                </a:solidFill>
                <a:cs typeface="Calibri" panose="020F0502020204030204" pitchFamily="34" charset="0"/>
              </a:rPr>
              <a:t>¿Qué es Ingreso Mínimo Garantizado – IMG?</a:t>
            </a:r>
          </a:p>
        </p:txBody>
      </p:sp>
      <p:sp>
        <p:nvSpPr>
          <p:cNvPr id="20" name="Rounded Rectangle 3">
            <a:extLst>
              <a:ext uri="{FF2B5EF4-FFF2-40B4-BE49-F238E27FC236}">
                <a16:creationId xmlns:a16="http://schemas.microsoft.com/office/drawing/2014/main" id="{C3C835AD-5525-31F2-CC25-595864BDC3DD}"/>
              </a:ext>
            </a:extLst>
          </p:cNvPr>
          <p:cNvSpPr/>
          <p:nvPr/>
        </p:nvSpPr>
        <p:spPr>
          <a:xfrm>
            <a:off x="6255459" y="4944626"/>
            <a:ext cx="1472232" cy="920990"/>
          </a:xfrm>
          <a:prstGeom prst="roundRect">
            <a:avLst>
              <a:gd name="adj" fmla="val 7359"/>
            </a:avLst>
          </a:prstGeom>
          <a:ln>
            <a:solidFill>
              <a:srgbClr val="C00000"/>
            </a:solidFill>
          </a:ln>
        </p:spPr>
        <p:style>
          <a:lnRef idx="2">
            <a:schemeClr val="accent6"/>
          </a:lnRef>
          <a:fillRef idx="1">
            <a:schemeClr val="lt1"/>
          </a:fillRef>
          <a:effectRef idx="0">
            <a:schemeClr val="accent6"/>
          </a:effectRef>
          <a:fontRef idx="minor">
            <a:schemeClr val="dk1"/>
          </a:fontRef>
        </p:style>
        <p:txBody>
          <a:bodyPr lIns="0" tIns="0" rIns="0" bIns="0" rtlCol="0" anchor="ctr"/>
          <a:lstStyle/>
          <a:p>
            <a:pPr algn="ctr">
              <a:defRPr/>
            </a:pPr>
            <a:r>
              <a:rPr kumimoji="0" lang="es-ES_tradnl" sz="1400" b="1" i="0" u="none" strike="noStrike" kern="1200" cap="none" spc="0" normalizeH="0" baseline="0" noProof="0">
                <a:ln>
                  <a:noFill/>
                </a:ln>
                <a:solidFill>
                  <a:prstClr val="black"/>
                </a:solidFill>
                <a:effectLst/>
                <a:uLnTx/>
                <a:uFillTx/>
                <a:latin typeface="Calibri" panose="020F0502020204030204"/>
                <a:ea typeface="+mn-ea"/>
                <a:cs typeface="+mn-cs"/>
              </a:rPr>
              <a:t>Transferencias Monetarias </a:t>
            </a:r>
          </a:p>
          <a:p>
            <a:pPr algn="ctr">
              <a:defRPr/>
            </a:pPr>
            <a:endParaRPr lang="es-ES_tradnl" sz="1000" b="1">
              <a:solidFill>
                <a:prstClr val="black"/>
              </a:solidFill>
              <a:latin typeface="Calibri" panose="020F0502020204030204"/>
            </a:endParaRPr>
          </a:p>
          <a:p>
            <a:pPr marL="361950" indent="-285750">
              <a:buFont typeface="Wingdings" panose="05000000000000000000" pitchFamily="2" charset="2"/>
              <a:buChar char="ü"/>
              <a:defRPr/>
            </a:pPr>
            <a:r>
              <a:rPr lang="es-ES_tradnl" sz="1200">
                <a:solidFill>
                  <a:prstClr val="black"/>
                </a:solidFill>
                <a:latin typeface="Calibri" panose="020F0502020204030204"/>
              </a:rPr>
              <a:t>Ordinarias</a:t>
            </a:r>
          </a:p>
          <a:p>
            <a:pPr marL="361950" indent="-285750">
              <a:buFont typeface="Wingdings" panose="05000000000000000000" pitchFamily="2" charset="2"/>
              <a:buChar char="ü"/>
              <a:defRPr/>
            </a:pPr>
            <a:r>
              <a:rPr lang="es-ES_tradnl" sz="1200">
                <a:solidFill>
                  <a:prstClr val="black"/>
                </a:solidFill>
                <a:latin typeface="Calibri" panose="020F0502020204030204"/>
              </a:rPr>
              <a:t>Oferta sectorial</a:t>
            </a:r>
          </a:p>
        </p:txBody>
      </p:sp>
      <p:sp>
        <p:nvSpPr>
          <p:cNvPr id="21" name="TextBox 8">
            <a:extLst>
              <a:ext uri="{FF2B5EF4-FFF2-40B4-BE49-F238E27FC236}">
                <a16:creationId xmlns:a16="http://schemas.microsoft.com/office/drawing/2014/main" id="{F53E6AEF-106E-275D-9F88-2EDE10ED47BA}"/>
              </a:ext>
            </a:extLst>
          </p:cNvPr>
          <p:cNvSpPr txBox="1"/>
          <p:nvPr/>
        </p:nvSpPr>
        <p:spPr>
          <a:xfrm>
            <a:off x="5690778" y="4800643"/>
            <a:ext cx="3994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800" b="1"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334500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515526-E486-1341-D1A9-120B77D2E9EF}"/>
              </a:ext>
            </a:extLst>
          </p:cNvPr>
          <p:cNvSpPr txBox="1">
            <a:spLocks/>
          </p:cNvSpPr>
          <p:nvPr/>
        </p:nvSpPr>
        <p:spPr>
          <a:xfrm>
            <a:off x="3438447" y="830392"/>
            <a:ext cx="5315106"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 sz="2000" b="1"/>
              <a:t>Transferencias monetarias ordinarias</a:t>
            </a:r>
          </a:p>
        </p:txBody>
      </p:sp>
      <p:sp>
        <p:nvSpPr>
          <p:cNvPr id="3" name="Título 1">
            <a:extLst>
              <a:ext uri="{FF2B5EF4-FFF2-40B4-BE49-F238E27FC236}">
                <a16:creationId xmlns:a16="http://schemas.microsoft.com/office/drawing/2014/main" id="{EEA14472-2508-6961-6DF6-1AD41E233E9C}"/>
              </a:ext>
            </a:extLst>
          </p:cNvPr>
          <p:cNvSpPr txBox="1">
            <a:spLocks/>
          </p:cNvSpPr>
          <p:nvPr/>
        </p:nvSpPr>
        <p:spPr>
          <a:xfrm>
            <a:off x="4371189" y="3183262"/>
            <a:ext cx="2526495"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s-ES" sz="2000" b="1"/>
              <a:t>Oferta sectorial</a:t>
            </a:r>
          </a:p>
        </p:txBody>
      </p:sp>
      <p:sp>
        <p:nvSpPr>
          <p:cNvPr id="4" name="Rectangle: Rounded Corners 28">
            <a:extLst>
              <a:ext uri="{FF2B5EF4-FFF2-40B4-BE49-F238E27FC236}">
                <a16:creationId xmlns:a16="http://schemas.microsoft.com/office/drawing/2014/main" id="{B5CFDCAA-A781-2F26-18ED-BC74895DFEE5}"/>
              </a:ext>
            </a:extLst>
          </p:cNvPr>
          <p:cNvSpPr/>
          <p:nvPr/>
        </p:nvSpPr>
        <p:spPr>
          <a:xfrm>
            <a:off x="3220181" y="3794412"/>
            <a:ext cx="1870570" cy="1130590"/>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r>
              <a:rPr lang="es-MX" sz="1300">
                <a:solidFill>
                  <a:prstClr val="black"/>
                </a:solidFill>
                <a:latin typeface="Arial" panose="020B0604020202020204" pitchFamily="34" charset="0"/>
                <a:cs typeface="Arial" panose="020B0604020202020204" pitchFamily="34" charset="0"/>
              </a:rPr>
              <a:t>Cada programa es responsable de la focalización y la ordenación de gasto </a:t>
            </a:r>
          </a:p>
        </p:txBody>
      </p:sp>
      <p:sp>
        <p:nvSpPr>
          <p:cNvPr id="5" name="Rectangle: Rounded Corners 28">
            <a:extLst>
              <a:ext uri="{FF2B5EF4-FFF2-40B4-BE49-F238E27FC236}">
                <a16:creationId xmlns:a16="http://schemas.microsoft.com/office/drawing/2014/main" id="{D9D10140-3295-4519-9C39-EAC47DCF7AD3}"/>
              </a:ext>
            </a:extLst>
          </p:cNvPr>
          <p:cNvSpPr/>
          <p:nvPr/>
        </p:nvSpPr>
        <p:spPr>
          <a:xfrm>
            <a:off x="6795591" y="3822052"/>
            <a:ext cx="2309566" cy="1092296"/>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r>
              <a:rPr lang="es-MX" sz="1300" b="1">
                <a:solidFill>
                  <a:prstClr val="black"/>
                </a:solidFill>
                <a:latin typeface="Arial" panose="020B0604020202020204" pitchFamily="34" charset="0"/>
                <a:cs typeface="Arial" panose="020B0604020202020204" pitchFamily="34" charset="0"/>
              </a:rPr>
              <a:t>Ejecución de recursos a través de depósitos en la DDT: </a:t>
            </a:r>
            <a:r>
              <a:rPr lang="es-MX" sz="1300">
                <a:solidFill>
                  <a:prstClr val="black"/>
                </a:solidFill>
                <a:latin typeface="Arial" panose="020B0604020202020204" pitchFamily="34" charset="0"/>
                <a:cs typeface="Arial" panose="020B0604020202020204" pitchFamily="34" charset="0"/>
              </a:rPr>
              <a:t>Financiadores de TM ordinarias y programas de oferta sectorial</a:t>
            </a:r>
          </a:p>
        </p:txBody>
      </p:sp>
      <p:sp>
        <p:nvSpPr>
          <p:cNvPr id="6" name="CuadroTexto 5">
            <a:extLst>
              <a:ext uri="{FF2B5EF4-FFF2-40B4-BE49-F238E27FC236}">
                <a16:creationId xmlns:a16="http://schemas.microsoft.com/office/drawing/2014/main" id="{8686D4C5-44DA-3759-09B3-519EE4B805F3}"/>
              </a:ext>
            </a:extLst>
          </p:cNvPr>
          <p:cNvSpPr txBox="1"/>
          <p:nvPr/>
        </p:nvSpPr>
        <p:spPr>
          <a:xfrm>
            <a:off x="2522950" y="5247597"/>
            <a:ext cx="6686401" cy="956773"/>
          </a:xfrm>
          <a:prstGeom prst="rect">
            <a:avLst/>
          </a:prstGeom>
          <a:solidFill>
            <a:schemeClr val="bg1">
              <a:lumMod val="95000"/>
            </a:schemeClr>
          </a:solidFill>
          <a:ln w="22225">
            <a:noFill/>
          </a:ln>
        </p:spPr>
        <p:style>
          <a:lnRef idx="2">
            <a:schemeClr val="accent2"/>
          </a:lnRef>
          <a:fillRef idx="1">
            <a:schemeClr val="lt1"/>
          </a:fillRef>
          <a:effectRef idx="0">
            <a:schemeClr val="accent2"/>
          </a:effectRef>
          <a:fontRef idx="minor">
            <a:schemeClr val="dk1"/>
          </a:fontRef>
        </p:style>
        <p:txBody>
          <a:bodyPr wrap="square" lIns="108000" tIns="108000" rIns="108000" bIns="108000">
            <a:spAutoFit/>
          </a:bodyPr>
          <a:lstStyle/>
          <a:p>
            <a:pPr marR="31115" fontAlgn="base"/>
            <a:endParaRPr lang="es-MX" sz="1200" b="1">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R="31115" fontAlgn="base"/>
            <a:r>
              <a:rPr lang="es-MX" sz="1200">
                <a:solidFill>
                  <a:srgbClr val="C00000"/>
                </a:solidFill>
                <a:latin typeface="Arial" panose="020B0604020202020204" pitchFamily="34" charset="0"/>
                <a:ea typeface="Times New Roman" panose="02020603050405020304" pitchFamily="18" charset="0"/>
                <a:cs typeface="Arial" panose="020B0604020202020204" pitchFamily="34" charset="0"/>
              </a:rPr>
              <a:t>Complementariedad</a:t>
            </a:r>
            <a:r>
              <a:rPr lang="es-MX" sz="1200">
                <a:solidFill>
                  <a:schemeClr val="tx1"/>
                </a:solidFill>
                <a:latin typeface="Arial" panose="020B0604020202020204" pitchFamily="34" charset="0"/>
                <a:ea typeface="Times New Roman" panose="02020603050405020304" pitchFamily="18" charset="0"/>
                <a:cs typeface="Arial" panose="020B0604020202020204" pitchFamily="34" charset="0"/>
              </a:rPr>
              <a:t>: con programas de la Nación (Ingreso Solidario, Familias en Acción, Jóvenes en Acción, Colombia Mayor, </a:t>
            </a:r>
            <a:r>
              <a:rPr lang="es-MX" sz="1200">
                <a:solidFill>
                  <a:srgbClr val="00B0F0"/>
                </a:solidFill>
                <a:latin typeface="Arial" panose="020B0604020202020204" pitchFamily="34" charset="0"/>
                <a:ea typeface="Times New Roman" panose="02020603050405020304" pitchFamily="18" charset="0"/>
                <a:cs typeface="Arial" panose="020B0604020202020204" pitchFamily="34" charset="0"/>
              </a:rPr>
              <a:t>devolución de IVA</a:t>
            </a:r>
            <a:r>
              <a:rPr lang="es-MX" sz="1200">
                <a:solidFill>
                  <a:schemeClr val="tx1"/>
                </a:solidFill>
                <a:latin typeface="Arial" panose="020B0604020202020204" pitchFamily="34" charset="0"/>
                <a:ea typeface="Times New Roman" panose="02020603050405020304" pitchFamily="18" charset="0"/>
                <a:cs typeface="Arial" panose="020B0604020202020204" pitchFamily="34" charset="0"/>
              </a:rPr>
              <a:t>). </a:t>
            </a:r>
          </a:p>
          <a:p>
            <a:pPr marR="31115" fontAlgn="base"/>
            <a:endParaRPr lang="es-MX" sz="1200" b="1">
              <a:solidFill>
                <a:srgbClr val="C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Gráfico 6" descr="Público de destino">
            <a:extLst>
              <a:ext uri="{FF2B5EF4-FFF2-40B4-BE49-F238E27FC236}">
                <a16:creationId xmlns:a16="http://schemas.microsoft.com/office/drawing/2014/main" id="{A19FB635-CE8E-9FCF-2BD1-C78AA7FDE49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2950" y="3733178"/>
            <a:ext cx="635022" cy="635022"/>
          </a:xfrm>
          <a:prstGeom prst="rect">
            <a:avLst/>
          </a:prstGeom>
        </p:spPr>
      </p:pic>
      <p:pic>
        <p:nvPicPr>
          <p:cNvPr id="8" name="Gráfico 7" descr="Caja">
            <a:extLst>
              <a:ext uri="{FF2B5EF4-FFF2-40B4-BE49-F238E27FC236}">
                <a16:creationId xmlns:a16="http://schemas.microsoft.com/office/drawing/2014/main" id="{34E1EFE8-EFD9-5ACB-024D-2620B0E3F2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241759" y="3786863"/>
            <a:ext cx="553832" cy="488711"/>
          </a:xfrm>
          <a:prstGeom prst="rect">
            <a:avLst/>
          </a:prstGeom>
        </p:spPr>
      </p:pic>
      <p:sp>
        <p:nvSpPr>
          <p:cNvPr id="9" name="Título 1">
            <a:extLst>
              <a:ext uri="{FF2B5EF4-FFF2-40B4-BE49-F238E27FC236}">
                <a16:creationId xmlns:a16="http://schemas.microsoft.com/office/drawing/2014/main" id="{838E0F40-E9E1-F301-9166-96E3812E404A}"/>
              </a:ext>
            </a:extLst>
          </p:cNvPr>
          <p:cNvSpPr txBox="1">
            <a:spLocks/>
          </p:cNvSpPr>
          <p:nvPr/>
        </p:nvSpPr>
        <p:spPr>
          <a:xfrm>
            <a:off x="0" y="124196"/>
            <a:ext cx="7199036" cy="767201"/>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eaLnBrk="0" hangingPunct="0"/>
            <a:r>
              <a:rPr lang="es-ES" sz="3200" b="1" spc="-130">
                <a:solidFill>
                  <a:srgbClr val="C00000"/>
                </a:solidFill>
                <a:latin typeface="Calibri" panose="020F0502020204030204" pitchFamily="34" charset="0"/>
                <a:ea typeface="+mn-ea"/>
                <a:cs typeface="Calibri" panose="020F0502020204030204" pitchFamily="34" charset="0"/>
              </a:rPr>
              <a:t>Transferencias Monetarias – SDBS 2020</a:t>
            </a:r>
          </a:p>
        </p:txBody>
      </p:sp>
      <p:pic>
        <p:nvPicPr>
          <p:cNvPr id="10" name="Imagen 9">
            <a:extLst>
              <a:ext uri="{FF2B5EF4-FFF2-40B4-BE49-F238E27FC236}">
                <a16:creationId xmlns:a16="http://schemas.microsoft.com/office/drawing/2014/main" id="{E1A82526-1A45-3B84-9816-75F0356FC3F8}"/>
              </a:ext>
            </a:extLst>
          </p:cNvPr>
          <p:cNvPicPr>
            <a:picLocks noChangeAspect="1"/>
          </p:cNvPicPr>
          <p:nvPr/>
        </p:nvPicPr>
        <p:blipFill>
          <a:blip r:embed="rId6"/>
          <a:stretch>
            <a:fillRect/>
          </a:stretch>
        </p:blipFill>
        <p:spPr>
          <a:xfrm>
            <a:off x="2398674" y="1317346"/>
            <a:ext cx="6810677" cy="1741308"/>
          </a:xfrm>
          <a:prstGeom prst="rect">
            <a:avLst/>
          </a:prstGeom>
        </p:spPr>
      </p:pic>
    </p:spTree>
    <p:extLst>
      <p:ext uri="{BB962C8B-B14F-4D97-AF65-F5344CB8AC3E}">
        <p14:creationId xmlns:p14="http://schemas.microsoft.com/office/powerpoint/2010/main" val="3991738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4048BA-C66E-AC9A-FCED-98A66C7EEE4F}"/>
              </a:ext>
            </a:extLst>
          </p:cNvPr>
          <p:cNvSpPr txBox="1">
            <a:spLocks/>
          </p:cNvSpPr>
          <p:nvPr/>
        </p:nvSpPr>
        <p:spPr>
          <a:xfrm>
            <a:off x="551046" y="1197971"/>
            <a:ext cx="5315106"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s-ES" sz="2000" b="1"/>
              <a:t>Transferencias monetarias ordinarias</a:t>
            </a:r>
          </a:p>
        </p:txBody>
      </p:sp>
      <p:sp>
        <p:nvSpPr>
          <p:cNvPr id="3" name="Título 1">
            <a:extLst>
              <a:ext uri="{FF2B5EF4-FFF2-40B4-BE49-F238E27FC236}">
                <a16:creationId xmlns:a16="http://schemas.microsoft.com/office/drawing/2014/main" id="{AF24D53A-A4B1-204A-B952-25BBF0393E74}"/>
              </a:ext>
            </a:extLst>
          </p:cNvPr>
          <p:cNvSpPr txBox="1">
            <a:spLocks/>
          </p:cNvSpPr>
          <p:nvPr/>
        </p:nvSpPr>
        <p:spPr>
          <a:xfrm>
            <a:off x="7634124" y="1178624"/>
            <a:ext cx="2526495" cy="606859"/>
          </a:xfrm>
          <a:prstGeom prst="rect">
            <a:avLst/>
          </a:prstGeom>
        </p:spPr>
        <p:txBody>
          <a:bodyPr vert="horz" lIns="121920" tIns="60960" rIns="121920" bIns="60960" rtlCol="0" anchor="ctr">
            <a:norm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algn="ctr"/>
            <a:r>
              <a:rPr lang="es-ES" sz="2000" b="1"/>
              <a:t>Oferta sectorial</a:t>
            </a:r>
          </a:p>
        </p:txBody>
      </p:sp>
      <p:sp>
        <p:nvSpPr>
          <p:cNvPr id="4" name="Rectangle: Rounded Corners 28">
            <a:extLst>
              <a:ext uri="{FF2B5EF4-FFF2-40B4-BE49-F238E27FC236}">
                <a16:creationId xmlns:a16="http://schemas.microsoft.com/office/drawing/2014/main" id="{69DD5378-B401-04A5-DC4F-8970A92FC90C}"/>
              </a:ext>
            </a:extLst>
          </p:cNvPr>
          <p:cNvSpPr/>
          <p:nvPr/>
        </p:nvSpPr>
        <p:spPr>
          <a:xfrm>
            <a:off x="6895661" y="1917412"/>
            <a:ext cx="1870570" cy="1130590"/>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r>
              <a:rPr lang="es-MX" sz="1300">
                <a:solidFill>
                  <a:prstClr val="black"/>
                </a:solidFill>
                <a:latin typeface="Arial" panose="020B0604020202020204" pitchFamily="34" charset="0"/>
                <a:cs typeface="Arial" panose="020B0604020202020204" pitchFamily="34" charset="0"/>
              </a:rPr>
              <a:t>Cada programa es responsable de la focalización y la ordenación de gasto </a:t>
            </a:r>
          </a:p>
        </p:txBody>
      </p:sp>
      <p:sp>
        <p:nvSpPr>
          <p:cNvPr id="5" name="Rectangle: Rounded Corners 28">
            <a:extLst>
              <a:ext uri="{FF2B5EF4-FFF2-40B4-BE49-F238E27FC236}">
                <a16:creationId xmlns:a16="http://schemas.microsoft.com/office/drawing/2014/main" id="{2084DEF8-6C06-EE57-E10F-911473BA48B6}"/>
              </a:ext>
            </a:extLst>
          </p:cNvPr>
          <p:cNvSpPr/>
          <p:nvPr/>
        </p:nvSpPr>
        <p:spPr>
          <a:xfrm>
            <a:off x="9565428" y="1960225"/>
            <a:ext cx="2309566" cy="1092296"/>
          </a:xfrm>
          <a:prstGeom prst="roundRect">
            <a:avLst/>
          </a:prstGeom>
          <a:solidFill>
            <a:schemeClr val="bg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108000" tIns="72000" rIns="108000" bIns="72000" rtlCol="0" anchor="ctr">
            <a:noAutofit/>
          </a:bodyPr>
          <a:lstStyle/>
          <a:p>
            <a:r>
              <a:rPr lang="es-MX" sz="1300" b="1">
                <a:solidFill>
                  <a:prstClr val="black"/>
                </a:solidFill>
                <a:latin typeface="Arial" panose="020B0604020202020204" pitchFamily="34" charset="0"/>
                <a:cs typeface="Arial" panose="020B0604020202020204" pitchFamily="34" charset="0"/>
              </a:rPr>
              <a:t>Ejecución de recursos a través de depósitos en la DDT: </a:t>
            </a:r>
            <a:r>
              <a:rPr lang="es-MX" sz="1300">
                <a:solidFill>
                  <a:prstClr val="black"/>
                </a:solidFill>
                <a:latin typeface="Arial" panose="020B0604020202020204" pitchFamily="34" charset="0"/>
                <a:cs typeface="Arial" panose="020B0604020202020204" pitchFamily="34" charset="0"/>
              </a:rPr>
              <a:t>Financiadores de TM ordinarias y programas de oferta sectorial</a:t>
            </a:r>
          </a:p>
        </p:txBody>
      </p:sp>
      <p:sp>
        <p:nvSpPr>
          <p:cNvPr id="6" name="CuadroTexto 5">
            <a:extLst>
              <a:ext uri="{FF2B5EF4-FFF2-40B4-BE49-F238E27FC236}">
                <a16:creationId xmlns:a16="http://schemas.microsoft.com/office/drawing/2014/main" id="{C372223B-4B95-B1B2-E43F-C5DBC45238B2}"/>
              </a:ext>
            </a:extLst>
          </p:cNvPr>
          <p:cNvSpPr txBox="1"/>
          <p:nvPr/>
        </p:nvSpPr>
        <p:spPr>
          <a:xfrm>
            <a:off x="6438947" y="3263679"/>
            <a:ext cx="5534025" cy="2434101"/>
          </a:xfrm>
          <a:prstGeom prst="rect">
            <a:avLst/>
          </a:prstGeom>
          <a:solidFill>
            <a:schemeClr val="bg1">
              <a:lumMod val="95000"/>
            </a:schemeClr>
          </a:solidFill>
          <a:ln w="22225">
            <a:noFill/>
          </a:ln>
        </p:spPr>
        <p:style>
          <a:lnRef idx="2">
            <a:schemeClr val="accent2"/>
          </a:lnRef>
          <a:fillRef idx="1">
            <a:schemeClr val="lt1"/>
          </a:fillRef>
          <a:effectRef idx="0">
            <a:schemeClr val="accent2"/>
          </a:effectRef>
          <a:fontRef idx="minor">
            <a:schemeClr val="dk1"/>
          </a:fontRef>
        </p:style>
        <p:txBody>
          <a:bodyPr wrap="square" lIns="108000" tIns="108000" rIns="108000" bIns="108000">
            <a:spAutoFit/>
          </a:bodyPr>
          <a:lstStyle/>
          <a:p>
            <a:pPr marR="31115" fontAlgn="base"/>
            <a:endParaRPr lang="es-MX" sz="1200" b="1">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R="31115" fontAlgn="base"/>
            <a:r>
              <a:rPr lang="es-MX" sz="1200" b="1">
                <a:solidFill>
                  <a:srgbClr val="C00000"/>
                </a:solidFill>
                <a:latin typeface="Arial" panose="020B0604020202020204" pitchFamily="34" charset="0"/>
                <a:ea typeface="Times New Roman" panose="02020603050405020304" pitchFamily="18" charset="0"/>
                <a:cs typeface="Arial" panose="020B0604020202020204" pitchFamily="34" charset="0"/>
              </a:rPr>
              <a:t>CRITERIOS 2021</a:t>
            </a:r>
          </a:p>
          <a:p>
            <a:pPr marR="31115" fontAlgn="base"/>
            <a:endParaRPr lang="es-MX" sz="1200" b="1">
              <a:solidFill>
                <a:srgbClr val="C00000"/>
              </a:solidFill>
              <a:latin typeface="Arial" panose="020B0604020202020204" pitchFamily="34" charset="0"/>
              <a:ea typeface="Times New Roman" panose="02020603050405020304" pitchFamily="18" charset="0"/>
              <a:cs typeface="Arial" panose="020B0604020202020204" pitchFamily="34" charset="0"/>
            </a:endParaRPr>
          </a:p>
          <a:p>
            <a:pPr marR="31115" fontAlgn="base"/>
            <a:r>
              <a:rPr lang="es-MX" sz="1200">
                <a:solidFill>
                  <a:srgbClr val="C00000"/>
                </a:solidFill>
                <a:latin typeface="Arial" panose="020B0604020202020204" pitchFamily="34" charset="0"/>
                <a:ea typeface="Times New Roman" panose="02020603050405020304" pitchFamily="18" charset="0"/>
                <a:cs typeface="Arial" panose="020B0604020202020204" pitchFamily="34" charset="0"/>
              </a:rPr>
              <a:t>Complementariedad</a:t>
            </a:r>
            <a:r>
              <a:rPr lang="es-MX" sz="1200">
                <a:solidFill>
                  <a:schemeClr val="tx1"/>
                </a:solidFill>
                <a:latin typeface="Arial" panose="020B0604020202020204" pitchFamily="34" charset="0"/>
                <a:ea typeface="Times New Roman" panose="02020603050405020304" pitchFamily="18" charset="0"/>
                <a:cs typeface="Arial" panose="020B0604020202020204" pitchFamily="34" charset="0"/>
              </a:rPr>
              <a:t>: con programas de la nación (Ingreso Solidario, Familias en Acción, Jóvenes en Acción y Colombia Mayor) y del Distrito. </a:t>
            </a:r>
          </a:p>
          <a:p>
            <a:pPr marR="31115" fontAlgn="base"/>
            <a:endParaRPr lang="es-MX" sz="1200">
              <a:solidFill>
                <a:schemeClr val="tx1"/>
              </a:solidFill>
              <a:latin typeface="Arial" panose="020B0604020202020204" pitchFamily="34" charset="0"/>
              <a:ea typeface="Times New Roman" panose="02020603050405020304" pitchFamily="18" charset="0"/>
              <a:cs typeface="Arial" panose="020B0604020202020204" pitchFamily="34" charset="0"/>
            </a:endParaRPr>
          </a:p>
          <a:p>
            <a:pPr marR="31115" fontAlgn="base"/>
            <a:r>
              <a:rPr lang="es-CO" sz="1200">
                <a:solidFill>
                  <a:srgbClr val="C00000"/>
                </a:solidFill>
                <a:effectLst/>
                <a:latin typeface="Arial" panose="020B0604020202020204" pitchFamily="34" charset="0"/>
                <a:ea typeface="Times New Roman" panose="02020603050405020304" pitchFamily="18" charset="0"/>
              </a:rPr>
              <a:t>Progresividad: </a:t>
            </a:r>
            <a:r>
              <a:rPr lang="es-CO" sz="1200">
                <a:solidFill>
                  <a:srgbClr val="000000"/>
                </a:solidFill>
                <a:latin typeface="Arial" panose="020B0604020202020204" pitchFamily="34" charset="0"/>
                <a:ea typeface="Times New Roman" panose="02020603050405020304" pitchFamily="18" charset="0"/>
              </a:rPr>
              <a:t>u</a:t>
            </a:r>
            <a:r>
              <a:rPr lang="es-CO" sz="1200">
                <a:solidFill>
                  <a:srgbClr val="000000"/>
                </a:solidFill>
                <a:effectLst/>
                <a:latin typeface="Arial" panose="020B0604020202020204" pitchFamily="34" charset="0"/>
                <a:ea typeface="Times New Roman" panose="02020603050405020304" pitchFamily="18" charset="0"/>
              </a:rPr>
              <a:t>n hogar se encuentre en situación de mayor pobreza, recibirá un mayor monto en su pago. Según la </a:t>
            </a:r>
            <a:r>
              <a:rPr lang="es-ES_tradnl" sz="1200">
                <a:solidFill>
                  <a:srgbClr val="000000"/>
                </a:solidFill>
                <a:effectLst/>
                <a:latin typeface="Arial" panose="020B0604020202020204" pitchFamily="34" charset="0"/>
                <a:ea typeface="Times New Roman" panose="02020603050405020304" pitchFamily="18" charset="0"/>
              </a:rPr>
              <a:t>categoría del Sisbén en que se encuentra el hogar.</a:t>
            </a:r>
          </a:p>
          <a:p>
            <a:pPr marR="31115" fontAlgn="base"/>
            <a:endParaRPr lang="es-ES_tradnl" sz="1200">
              <a:solidFill>
                <a:srgbClr val="000000"/>
              </a:solidFill>
              <a:effectLst/>
              <a:latin typeface="Arial" panose="020B0604020202020204" pitchFamily="34" charset="0"/>
              <a:ea typeface="Times New Roman" panose="02020603050405020304" pitchFamily="18" charset="0"/>
            </a:endParaRPr>
          </a:p>
          <a:p>
            <a:pPr marR="31115" fontAlgn="base"/>
            <a:r>
              <a:rPr lang="es-CO" sz="1200">
                <a:solidFill>
                  <a:srgbClr val="C00000"/>
                </a:solidFill>
                <a:effectLst/>
                <a:latin typeface="Arial" panose="020B0604020202020204" pitchFamily="34" charset="0"/>
                <a:ea typeface="Times New Roman" panose="02020603050405020304" pitchFamily="18" charset="0"/>
              </a:rPr>
              <a:t>Sensibilidad demográfica: </a:t>
            </a:r>
            <a:r>
              <a:rPr lang="es-CO" sz="1200">
                <a:solidFill>
                  <a:srgbClr val="000000"/>
                </a:solidFill>
                <a:effectLst/>
                <a:latin typeface="Arial" panose="020B0604020202020204" pitchFamily="34" charset="0"/>
                <a:ea typeface="Times New Roman" panose="02020603050405020304" pitchFamily="18" charset="0"/>
              </a:rPr>
              <a:t>hogares pobres con un número mayor de miembros, recibirán un pago más alto</a:t>
            </a:r>
            <a:endParaRPr lang="es-MX" sz="120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7" name="Gráfico 6" descr="Público de destino">
            <a:extLst>
              <a:ext uri="{FF2B5EF4-FFF2-40B4-BE49-F238E27FC236}">
                <a16:creationId xmlns:a16="http://schemas.microsoft.com/office/drawing/2014/main" id="{B7EF3C82-70C2-8DC9-B78F-2A01D90302A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317376" y="1835470"/>
            <a:ext cx="557569" cy="557569"/>
          </a:xfrm>
          <a:prstGeom prst="rect">
            <a:avLst/>
          </a:prstGeom>
        </p:spPr>
      </p:pic>
      <p:pic>
        <p:nvPicPr>
          <p:cNvPr id="8" name="Gráfico 7" descr="Caja">
            <a:extLst>
              <a:ext uri="{FF2B5EF4-FFF2-40B4-BE49-F238E27FC236}">
                <a16:creationId xmlns:a16="http://schemas.microsoft.com/office/drawing/2014/main" id="{72851DB5-BB80-3085-E2C8-6BAAFEDF855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11596" y="1925036"/>
            <a:ext cx="553832" cy="488711"/>
          </a:xfrm>
          <a:prstGeom prst="rect">
            <a:avLst/>
          </a:prstGeom>
        </p:spPr>
      </p:pic>
      <p:sp>
        <p:nvSpPr>
          <p:cNvPr id="9" name="Título 1">
            <a:extLst>
              <a:ext uri="{FF2B5EF4-FFF2-40B4-BE49-F238E27FC236}">
                <a16:creationId xmlns:a16="http://schemas.microsoft.com/office/drawing/2014/main" id="{81E977C3-7EFE-2471-FF47-D0225B9CF58B}"/>
              </a:ext>
            </a:extLst>
          </p:cNvPr>
          <p:cNvSpPr txBox="1">
            <a:spLocks/>
          </p:cNvSpPr>
          <p:nvPr/>
        </p:nvSpPr>
        <p:spPr>
          <a:xfrm>
            <a:off x="393696" y="127731"/>
            <a:ext cx="8643016" cy="767201"/>
          </a:xfrm>
          <a:prstGeom prst="rect">
            <a:avLst/>
          </a:prstGeom>
        </p:spPr>
        <p:txBody>
          <a:bodyPr vert="horz" lIns="121920" tIns="60960" rIns="121920" bIns="60960" rtlCol="0" anchor="ctr">
            <a:normAutofit/>
          </a:bodyPr>
          <a:lstStyle>
            <a:defPPr>
              <a:defRPr lang="es-CO"/>
            </a:defPPr>
            <a:lvl1pPr defTabSz="914400" eaLnBrk="1" latinLnBrk="0" hangingPunct="1">
              <a:lnSpc>
                <a:spcPct val="90000"/>
              </a:lnSpc>
              <a:buNone/>
              <a:defRPr sz="2800" b="1" spc="-130">
                <a:solidFill>
                  <a:srgbClr val="C00000"/>
                </a:solidFill>
                <a:latin typeface="Tahoma"/>
                <a:cs typeface="Tahoma"/>
              </a:defRPr>
            </a:lvl1pPr>
          </a:lstStyle>
          <a:p>
            <a:r>
              <a:rPr lang="es-ES" sz="3200">
                <a:latin typeface="Calibri" panose="020F0502020204030204" pitchFamily="34" charset="0"/>
                <a:cs typeface="Calibri" panose="020F0502020204030204" pitchFamily="34" charset="0"/>
              </a:rPr>
              <a:t>Transferencias Monetarias- IMG 2021 en adelante</a:t>
            </a:r>
          </a:p>
        </p:txBody>
      </p:sp>
      <p:graphicFrame>
        <p:nvGraphicFramePr>
          <p:cNvPr id="10" name="Objeto 9">
            <a:extLst>
              <a:ext uri="{FF2B5EF4-FFF2-40B4-BE49-F238E27FC236}">
                <a16:creationId xmlns:a16="http://schemas.microsoft.com/office/drawing/2014/main" id="{DD5018C5-DEE1-0450-ECDE-6D51291011FC}"/>
              </a:ext>
            </a:extLst>
          </p:cNvPr>
          <p:cNvGraphicFramePr>
            <a:graphicFrameLocks noChangeAspect="1"/>
          </p:cNvGraphicFramePr>
          <p:nvPr/>
        </p:nvGraphicFramePr>
        <p:xfrm>
          <a:off x="246448" y="2127918"/>
          <a:ext cx="5947134" cy="3624642"/>
        </p:xfrm>
        <a:graphic>
          <a:graphicData uri="http://schemas.openxmlformats.org/presentationml/2006/ole">
            <mc:AlternateContent xmlns:mc="http://schemas.openxmlformats.org/markup-compatibility/2006">
              <mc:Choice xmlns:v="urn:schemas-microsoft-com:vml" Requires="v">
                <p:oleObj spid="_x0000_s3074" name="Worksheet" r:id="rId7" imgW="5829298" imgH="3552774" progId="Excel.Sheet.12">
                  <p:embed/>
                </p:oleObj>
              </mc:Choice>
              <mc:Fallback>
                <p:oleObj name="Worksheet" r:id="rId7" imgW="5829298" imgH="3552774" progId="Excel.Sheet.12">
                  <p:embed/>
                  <p:pic>
                    <p:nvPicPr>
                      <p:cNvPr id="10" name="Objeto 9">
                        <a:extLst>
                          <a:ext uri="{FF2B5EF4-FFF2-40B4-BE49-F238E27FC236}">
                            <a16:creationId xmlns:a16="http://schemas.microsoft.com/office/drawing/2014/main" id="{DD5018C5-DEE1-0450-ECDE-6D51291011FC}"/>
                          </a:ext>
                        </a:extLst>
                      </p:cNvPr>
                      <p:cNvPicPr/>
                      <p:nvPr/>
                    </p:nvPicPr>
                    <p:blipFill>
                      <a:blip r:embed="rId8"/>
                      <a:stretch>
                        <a:fillRect/>
                      </a:stretch>
                    </p:blipFill>
                    <p:spPr>
                      <a:xfrm>
                        <a:off x="246448" y="2127918"/>
                        <a:ext cx="5947134" cy="3624642"/>
                      </a:xfrm>
                      <a:prstGeom prst="rect">
                        <a:avLst/>
                      </a:prstGeom>
                    </p:spPr>
                  </p:pic>
                </p:oleObj>
              </mc:Fallback>
            </mc:AlternateContent>
          </a:graphicData>
        </a:graphic>
      </p:graphicFrame>
      <p:pic>
        <p:nvPicPr>
          <p:cNvPr id="11" name="Imagen 10">
            <a:extLst>
              <a:ext uri="{FF2B5EF4-FFF2-40B4-BE49-F238E27FC236}">
                <a16:creationId xmlns:a16="http://schemas.microsoft.com/office/drawing/2014/main" id="{17010F89-CD20-5EA7-3D34-01E2028C3908}"/>
              </a:ext>
            </a:extLst>
          </p:cNvPr>
          <p:cNvPicPr>
            <a:picLocks noChangeAspect="1"/>
          </p:cNvPicPr>
          <p:nvPr/>
        </p:nvPicPr>
        <p:blipFill>
          <a:blip r:embed="rId9"/>
          <a:stretch>
            <a:fillRect/>
          </a:stretch>
        </p:blipFill>
        <p:spPr>
          <a:xfrm>
            <a:off x="1675667" y="4259507"/>
            <a:ext cx="2228850" cy="1152525"/>
          </a:xfrm>
          <a:prstGeom prst="rect">
            <a:avLst/>
          </a:prstGeom>
        </p:spPr>
      </p:pic>
      <p:pic>
        <p:nvPicPr>
          <p:cNvPr id="12" name="Imagen 11">
            <a:extLst>
              <a:ext uri="{FF2B5EF4-FFF2-40B4-BE49-F238E27FC236}">
                <a16:creationId xmlns:a16="http://schemas.microsoft.com/office/drawing/2014/main" id="{5B4E5290-9BA5-236A-1608-13970DA81885}"/>
              </a:ext>
            </a:extLst>
          </p:cNvPr>
          <p:cNvPicPr>
            <a:picLocks noChangeAspect="1"/>
          </p:cNvPicPr>
          <p:nvPr/>
        </p:nvPicPr>
        <p:blipFill>
          <a:blip r:embed="rId10"/>
          <a:stretch>
            <a:fillRect/>
          </a:stretch>
        </p:blipFill>
        <p:spPr>
          <a:xfrm>
            <a:off x="4149882" y="4566450"/>
            <a:ext cx="1869509" cy="566774"/>
          </a:xfrm>
          <a:prstGeom prst="rect">
            <a:avLst/>
          </a:prstGeom>
        </p:spPr>
      </p:pic>
    </p:spTree>
    <p:extLst>
      <p:ext uri="{BB962C8B-B14F-4D97-AF65-F5344CB8AC3E}">
        <p14:creationId xmlns:p14="http://schemas.microsoft.com/office/powerpoint/2010/main" val="1719021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3C61F2-9DC7-9B58-8608-7B1869972E7F}"/>
              </a:ext>
            </a:extLst>
          </p:cNvPr>
          <p:cNvSpPr txBox="1"/>
          <p:nvPr/>
        </p:nvSpPr>
        <p:spPr>
          <a:xfrm>
            <a:off x="1991639" y="712037"/>
            <a:ext cx="652743" cy="369332"/>
          </a:xfrm>
          <a:prstGeom prst="rect">
            <a:avLst/>
          </a:prstGeom>
          <a:noFill/>
        </p:spPr>
        <p:txBody>
          <a:bodyPr wrap="none" rtlCol="0">
            <a:spAutoFit/>
          </a:bodyPr>
          <a:lstStyle/>
          <a:p>
            <a:r>
              <a:rPr lang="es-MX" b="1"/>
              <a:t>2020</a:t>
            </a:r>
            <a:endParaRPr lang="es-CO" b="1"/>
          </a:p>
        </p:txBody>
      </p:sp>
      <p:sp>
        <p:nvSpPr>
          <p:cNvPr id="3" name="CuadroTexto 2">
            <a:extLst>
              <a:ext uri="{FF2B5EF4-FFF2-40B4-BE49-F238E27FC236}">
                <a16:creationId xmlns:a16="http://schemas.microsoft.com/office/drawing/2014/main" id="{857A65D8-308C-CBFA-1BB4-A132AD04DB83}"/>
              </a:ext>
            </a:extLst>
          </p:cNvPr>
          <p:cNvSpPr txBox="1"/>
          <p:nvPr/>
        </p:nvSpPr>
        <p:spPr>
          <a:xfrm>
            <a:off x="5769627" y="712037"/>
            <a:ext cx="652743" cy="369332"/>
          </a:xfrm>
          <a:prstGeom prst="rect">
            <a:avLst/>
          </a:prstGeom>
          <a:noFill/>
        </p:spPr>
        <p:txBody>
          <a:bodyPr wrap="none" rtlCol="0">
            <a:spAutoFit/>
          </a:bodyPr>
          <a:lstStyle/>
          <a:p>
            <a:r>
              <a:rPr lang="es-MX" b="1"/>
              <a:t>2021</a:t>
            </a:r>
            <a:endParaRPr lang="es-CO" b="1"/>
          </a:p>
        </p:txBody>
      </p:sp>
      <p:sp>
        <p:nvSpPr>
          <p:cNvPr id="4" name="CuadroTexto 3">
            <a:extLst>
              <a:ext uri="{FF2B5EF4-FFF2-40B4-BE49-F238E27FC236}">
                <a16:creationId xmlns:a16="http://schemas.microsoft.com/office/drawing/2014/main" id="{F3494100-CA1F-BB2C-72B1-6A6CE2EE22DA}"/>
              </a:ext>
            </a:extLst>
          </p:cNvPr>
          <p:cNvSpPr txBox="1"/>
          <p:nvPr/>
        </p:nvSpPr>
        <p:spPr>
          <a:xfrm>
            <a:off x="9547615" y="712037"/>
            <a:ext cx="652743" cy="369332"/>
          </a:xfrm>
          <a:prstGeom prst="rect">
            <a:avLst/>
          </a:prstGeom>
          <a:noFill/>
        </p:spPr>
        <p:txBody>
          <a:bodyPr wrap="none" rtlCol="0">
            <a:spAutoFit/>
          </a:bodyPr>
          <a:lstStyle/>
          <a:p>
            <a:r>
              <a:rPr lang="es-MX" b="1"/>
              <a:t>2022</a:t>
            </a:r>
            <a:endParaRPr lang="es-CO" b="1"/>
          </a:p>
        </p:txBody>
      </p:sp>
      <p:sp>
        <p:nvSpPr>
          <p:cNvPr id="5" name="CuadroTexto 4">
            <a:extLst>
              <a:ext uri="{FF2B5EF4-FFF2-40B4-BE49-F238E27FC236}">
                <a16:creationId xmlns:a16="http://schemas.microsoft.com/office/drawing/2014/main" id="{DB4FD405-7B68-58D4-F49B-654BF1A7FD83}"/>
              </a:ext>
            </a:extLst>
          </p:cNvPr>
          <p:cNvSpPr txBox="1"/>
          <p:nvPr/>
        </p:nvSpPr>
        <p:spPr>
          <a:xfrm>
            <a:off x="9016058" y="4070458"/>
            <a:ext cx="1063113" cy="800219"/>
          </a:xfrm>
          <a:prstGeom prst="rect">
            <a:avLst/>
          </a:prstGeom>
          <a:noFill/>
        </p:spPr>
        <p:txBody>
          <a:bodyPr wrap="none" rtlCol="0">
            <a:spAutoFit/>
          </a:bodyPr>
          <a:lstStyle/>
          <a:p>
            <a:pPr algn="ctr"/>
            <a:r>
              <a:rPr lang="es-CO" b="1">
                <a:solidFill>
                  <a:srgbClr val="0000FF"/>
                </a:solidFill>
              </a:rPr>
              <a:t>908,086</a:t>
            </a:r>
          </a:p>
          <a:p>
            <a:pPr algn="ctr"/>
            <a:endParaRPr lang="es-CO" sz="1000" b="1">
              <a:solidFill>
                <a:srgbClr val="C00000"/>
              </a:solidFill>
            </a:endParaRPr>
          </a:p>
          <a:p>
            <a:pPr algn="ctr"/>
            <a:r>
              <a:rPr lang="es-CO" b="1">
                <a:solidFill>
                  <a:srgbClr val="C00000"/>
                </a:solidFill>
              </a:rPr>
              <a:t>$381,339</a:t>
            </a:r>
          </a:p>
        </p:txBody>
      </p:sp>
      <p:sp>
        <p:nvSpPr>
          <p:cNvPr id="6" name="CuadroTexto 5">
            <a:extLst>
              <a:ext uri="{FF2B5EF4-FFF2-40B4-BE49-F238E27FC236}">
                <a16:creationId xmlns:a16="http://schemas.microsoft.com/office/drawing/2014/main" id="{0E1FC38C-35D7-3DE3-C01E-E99CB7F614D9}"/>
              </a:ext>
            </a:extLst>
          </p:cNvPr>
          <p:cNvSpPr txBox="1"/>
          <p:nvPr/>
        </p:nvSpPr>
        <p:spPr>
          <a:xfrm>
            <a:off x="1105822" y="4680363"/>
            <a:ext cx="1952758" cy="800219"/>
          </a:xfrm>
          <a:prstGeom prst="rect">
            <a:avLst/>
          </a:prstGeom>
          <a:noFill/>
        </p:spPr>
        <p:txBody>
          <a:bodyPr wrap="square" rtlCol="0">
            <a:spAutoFit/>
          </a:bodyPr>
          <a:lstStyle/>
          <a:p>
            <a:pPr algn="ctr"/>
            <a:r>
              <a:rPr lang="es-CO" b="1">
                <a:solidFill>
                  <a:srgbClr val="0000FF"/>
                </a:solidFill>
              </a:rPr>
              <a:t>834.157</a:t>
            </a:r>
          </a:p>
          <a:p>
            <a:pPr algn="ctr"/>
            <a:endParaRPr lang="es-CO" sz="1000" b="1">
              <a:solidFill>
                <a:srgbClr val="C00000"/>
              </a:solidFill>
            </a:endParaRPr>
          </a:p>
          <a:p>
            <a:pPr algn="ctr"/>
            <a:r>
              <a:rPr lang="es-CO" b="1">
                <a:solidFill>
                  <a:srgbClr val="C00000"/>
                </a:solidFill>
              </a:rPr>
              <a:t>$317,297</a:t>
            </a:r>
          </a:p>
        </p:txBody>
      </p:sp>
      <p:sp>
        <p:nvSpPr>
          <p:cNvPr id="7" name="CuadroTexto 6">
            <a:extLst>
              <a:ext uri="{FF2B5EF4-FFF2-40B4-BE49-F238E27FC236}">
                <a16:creationId xmlns:a16="http://schemas.microsoft.com/office/drawing/2014/main" id="{2D7A1041-4779-75B0-2D6D-7ED5670BA0C5}"/>
              </a:ext>
            </a:extLst>
          </p:cNvPr>
          <p:cNvSpPr txBox="1"/>
          <p:nvPr/>
        </p:nvSpPr>
        <p:spPr>
          <a:xfrm>
            <a:off x="5564440" y="5941926"/>
            <a:ext cx="1063113" cy="800219"/>
          </a:xfrm>
          <a:prstGeom prst="rect">
            <a:avLst/>
          </a:prstGeom>
          <a:noFill/>
        </p:spPr>
        <p:txBody>
          <a:bodyPr wrap="none" rtlCol="0">
            <a:spAutoFit/>
          </a:bodyPr>
          <a:lstStyle/>
          <a:p>
            <a:pPr algn="ctr"/>
            <a:r>
              <a:rPr lang="es-CO" b="1">
                <a:solidFill>
                  <a:srgbClr val="0000FF"/>
                </a:solidFill>
              </a:rPr>
              <a:t>849.639</a:t>
            </a:r>
          </a:p>
          <a:p>
            <a:pPr algn="ctr"/>
            <a:endParaRPr lang="es-CO" sz="1000" b="1">
              <a:solidFill>
                <a:srgbClr val="C00000"/>
              </a:solidFill>
            </a:endParaRPr>
          </a:p>
          <a:p>
            <a:pPr algn="ctr"/>
            <a:r>
              <a:rPr lang="es-CO" b="1">
                <a:solidFill>
                  <a:srgbClr val="C00000"/>
                </a:solidFill>
              </a:rPr>
              <a:t>$510,479</a:t>
            </a:r>
          </a:p>
        </p:txBody>
      </p:sp>
      <p:sp>
        <p:nvSpPr>
          <p:cNvPr id="8" name="Marcador de contenido 2">
            <a:extLst>
              <a:ext uri="{FF2B5EF4-FFF2-40B4-BE49-F238E27FC236}">
                <a16:creationId xmlns:a16="http://schemas.microsoft.com/office/drawing/2014/main" id="{6D325FA6-209E-8FEB-CE44-7E20C933ED8A}"/>
              </a:ext>
            </a:extLst>
          </p:cNvPr>
          <p:cNvSpPr txBox="1">
            <a:spLocks/>
          </p:cNvSpPr>
          <p:nvPr/>
        </p:nvSpPr>
        <p:spPr>
          <a:xfrm>
            <a:off x="97203" y="222971"/>
            <a:ext cx="5446643" cy="5351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arrow" panose="020B060602020203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Narrow" panose="020B06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Narrow" panose="020B060602020203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ct val="0"/>
              </a:spcBef>
              <a:buNone/>
            </a:pPr>
            <a:r>
              <a:rPr lang="es-CO" sz="3200" b="1" spc="-130">
                <a:solidFill>
                  <a:srgbClr val="C00000"/>
                </a:solidFill>
                <a:latin typeface="Calibri" panose="020F0502020204030204" pitchFamily="34" charset="0"/>
                <a:cs typeface="Calibri" panose="020F0502020204030204" pitchFamily="34" charset="0"/>
              </a:rPr>
              <a:t>Transferencias Monetarias – IMG</a:t>
            </a:r>
          </a:p>
        </p:txBody>
      </p:sp>
      <p:cxnSp>
        <p:nvCxnSpPr>
          <p:cNvPr id="9" name="Conector recto 8">
            <a:extLst>
              <a:ext uri="{FF2B5EF4-FFF2-40B4-BE49-F238E27FC236}">
                <a16:creationId xmlns:a16="http://schemas.microsoft.com/office/drawing/2014/main" id="{F83ED614-8FB6-A5F3-779D-B4B8F77ADB3C}"/>
              </a:ext>
            </a:extLst>
          </p:cNvPr>
          <p:cNvCxnSpPr>
            <a:cxnSpLocks/>
          </p:cNvCxnSpPr>
          <p:nvPr/>
        </p:nvCxnSpPr>
        <p:spPr>
          <a:xfrm>
            <a:off x="97203" y="772800"/>
            <a:ext cx="5795558"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10" name="Gráfico 9">
            <a:extLst>
              <a:ext uri="{FF2B5EF4-FFF2-40B4-BE49-F238E27FC236}">
                <a16:creationId xmlns:a16="http://schemas.microsoft.com/office/drawing/2014/main" id="{6E0A8884-02D8-5CC2-90E5-B7B4D1285BD6}"/>
              </a:ext>
            </a:extLst>
          </p:cNvPr>
          <p:cNvGraphicFramePr>
            <a:graphicFrameLocks/>
          </p:cNvGraphicFramePr>
          <p:nvPr/>
        </p:nvGraphicFramePr>
        <p:xfrm>
          <a:off x="4470051" y="867308"/>
          <a:ext cx="3240000" cy="52305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Gráfico 10">
            <a:extLst>
              <a:ext uri="{FF2B5EF4-FFF2-40B4-BE49-F238E27FC236}">
                <a16:creationId xmlns:a16="http://schemas.microsoft.com/office/drawing/2014/main" id="{758F0C50-4DAD-70E4-AC08-C8EE77B24119}"/>
              </a:ext>
            </a:extLst>
          </p:cNvPr>
          <p:cNvGraphicFramePr>
            <a:graphicFrameLocks/>
          </p:cNvGraphicFramePr>
          <p:nvPr>
            <p:extLst>
              <p:ext uri="{D42A27DB-BD31-4B8C-83A1-F6EECF244321}">
                <p14:modId xmlns:p14="http://schemas.microsoft.com/office/powerpoint/2010/main" val="2716569339"/>
              </p:ext>
            </p:extLst>
          </p:nvPr>
        </p:nvGraphicFramePr>
        <p:xfrm>
          <a:off x="728227" y="1142132"/>
          <a:ext cx="3536155" cy="324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áfico 11">
            <a:extLst>
              <a:ext uri="{FF2B5EF4-FFF2-40B4-BE49-F238E27FC236}">
                <a16:creationId xmlns:a16="http://schemas.microsoft.com/office/drawing/2014/main" id="{B5A156B1-4145-457A-2871-46E5AD4263B4}"/>
              </a:ext>
            </a:extLst>
          </p:cNvPr>
          <p:cNvGraphicFramePr>
            <a:graphicFrameLocks/>
          </p:cNvGraphicFramePr>
          <p:nvPr>
            <p:extLst>
              <p:ext uri="{D42A27DB-BD31-4B8C-83A1-F6EECF244321}">
                <p14:modId xmlns:p14="http://schemas.microsoft.com/office/powerpoint/2010/main" val="3471432998"/>
              </p:ext>
            </p:extLst>
          </p:nvPr>
        </p:nvGraphicFramePr>
        <p:xfrm>
          <a:off x="7890707" y="1263783"/>
          <a:ext cx="3240000" cy="2619375"/>
        </p:xfrm>
        <a:graphic>
          <a:graphicData uri="http://schemas.openxmlformats.org/drawingml/2006/chart">
            <c:chart xmlns:c="http://schemas.openxmlformats.org/drawingml/2006/chart" xmlns:r="http://schemas.openxmlformats.org/officeDocument/2006/relationships" r:id="rId4"/>
          </a:graphicData>
        </a:graphic>
      </p:graphicFrame>
      <p:sp>
        <p:nvSpPr>
          <p:cNvPr id="13" name="CuadroTexto 12">
            <a:extLst>
              <a:ext uri="{FF2B5EF4-FFF2-40B4-BE49-F238E27FC236}">
                <a16:creationId xmlns:a16="http://schemas.microsoft.com/office/drawing/2014/main" id="{C4ED8B06-6D48-8A32-B426-2EE074EB31B3}"/>
              </a:ext>
            </a:extLst>
          </p:cNvPr>
          <p:cNvSpPr txBox="1"/>
          <p:nvPr/>
        </p:nvSpPr>
        <p:spPr>
          <a:xfrm>
            <a:off x="8229269" y="6145963"/>
            <a:ext cx="3699804" cy="577081"/>
          </a:xfrm>
          <a:prstGeom prst="rect">
            <a:avLst/>
          </a:prstGeom>
          <a:noFill/>
        </p:spPr>
        <p:txBody>
          <a:bodyPr wrap="square" rtlCol="0">
            <a:spAutoFit/>
          </a:bodyPr>
          <a:lstStyle/>
          <a:p>
            <a:r>
              <a:rPr lang="es-CO" sz="1050"/>
              <a:t>* El bono de emergencia no se cuenta dentro del total de los recursos de 2020</a:t>
            </a:r>
          </a:p>
          <a:p>
            <a:r>
              <a:rPr lang="es-CO" sz="1050"/>
              <a:t>** Falta confirmación de  pagos exitosos</a:t>
            </a:r>
          </a:p>
        </p:txBody>
      </p:sp>
    </p:spTree>
    <p:extLst>
      <p:ext uri="{BB962C8B-B14F-4D97-AF65-F5344CB8AC3E}">
        <p14:creationId xmlns:p14="http://schemas.microsoft.com/office/powerpoint/2010/main" val="21882909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ilindro 1">
            <a:extLst>
              <a:ext uri="{FF2B5EF4-FFF2-40B4-BE49-F238E27FC236}">
                <a16:creationId xmlns:a16="http://schemas.microsoft.com/office/drawing/2014/main" id="{20CB2B8B-B850-8A15-71D3-580A1007FDB9}"/>
              </a:ext>
            </a:extLst>
          </p:cNvPr>
          <p:cNvSpPr/>
          <p:nvPr/>
        </p:nvSpPr>
        <p:spPr>
          <a:xfrm>
            <a:off x="1458324" y="1109957"/>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Jóvenes reto</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Beneficiarios</a:t>
            </a: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 11.500</a:t>
            </a:r>
            <a:endParaRPr kumimoji="0" lang="es-MX" sz="7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$500.000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esperados</a:t>
            </a: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 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10 (cohorte 1)</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Título 1">
            <a:extLst>
              <a:ext uri="{FF2B5EF4-FFF2-40B4-BE49-F238E27FC236}">
                <a16:creationId xmlns:a16="http://schemas.microsoft.com/office/drawing/2014/main" id="{A3AF0A7F-B9F5-450F-1C0B-BB2590D57197}"/>
              </a:ext>
            </a:extLst>
          </p:cNvPr>
          <p:cNvSpPr txBox="1">
            <a:spLocks/>
          </p:cNvSpPr>
          <p:nvPr/>
        </p:nvSpPr>
        <p:spPr>
          <a:xfrm>
            <a:off x="239223" y="251359"/>
            <a:ext cx="11125303" cy="498441"/>
          </a:xfrm>
          <a:prstGeom prst="rect">
            <a:avLst/>
          </a:prstGeom>
        </p:spPr>
        <p:txBody>
          <a:bodyPr>
            <a:noAutofit/>
          </a:bodyPr>
          <a:lstStyle>
            <a:defPPr>
              <a:defRPr lang="es-CO"/>
            </a:defPPr>
            <a:lvl1pPr marL="0" indent="0" defTabSz="914400" eaLnBrk="1" latinLnBrk="0" hangingPunct="1">
              <a:lnSpc>
                <a:spcPct val="90000"/>
              </a:lnSpc>
              <a:buFont typeface="Arial" panose="020B0604020202020204" pitchFamily="34" charset="0"/>
              <a:buNone/>
              <a:defRPr sz="2800" b="1" spc="-130">
                <a:solidFill>
                  <a:srgbClr val="C00000"/>
                </a:solidFill>
                <a:latin typeface="Tahoma"/>
                <a:cs typeface="Tahoma"/>
              </a:defRPr>
            </a:lvl1pPr>
            <a:lvl2pPr marL="685800" indent="-228600" defTabSz="914400" eaLnBrk="1" latinLnBrk="0" hangingPunct="1">
              <a:lnSpc>
                <a:spcPct val="90000"/>
              </a:lnSpc>
              <a:spcBef>
                <a:spcPts val="500"/>
              </a:spcBef>
              <a:buFont typeface="Arial" panose="020B0604020202020204" pitchFamily="34" charset="0"/>
              <a:buChar char="•"/>
              <a:defRPr sz="2400">
                <a:solidFill>
                  <a:schemeClr val="tx1">
                    <a:lumMod val="50000"/>
                    <a:lumOff val="50000"/>
                  </a:schemeClr>
                </a:solidFill>
                <a:latin typeface="Arial Narrow" panose="020B0606020202030204" pitchFamily="34" charset="0"/>
              </a:defRPr>
            </a:lvl2pPr>
            <a:lvl3pPr marL="1143000" indent="-228600" defTabSz="914400" eaLnBrk="1" latinLnBrk="0" hangingPunct="1">
              <a:lnSpc>
                <a:spcPct val="90000"/>
              </a:lnSpc>
              <a:spcBef>
                <a:spcPts val="500"/>
              </a:spcBef>
              <a:buFont typeface="Arial" panose="020B0604020202020204" pitchFamily="34" charset="0"/>
              <a:buChar char="•"/>
              <a:defRPr sz="2000">
                <a:solidFill>
                  <a:schemeClr val="tx1">
                    <a:lumMod val="50000"/>
                    <a:lumOff val="50000"/>
                  </a:schemeClr>
                </a:solidFill>
                <a:latin typeface="Arial Narrow" panose="020B0606020202030204" pitchFamily="34" charset="0"/>
              </a:defRPr>
            </a:lvl3pPr>
            <a:lvl4pPr marL="1600200" indent="-228600" defTabSz="914400" eaLnBrk="1" latinLnBrk="0" hangingPunct="1">
              <a:lnSpc>
                <a:spcPct val="90000"/>
              </a:lnSpc>
              <a:spcBef>
                <a:spcPts val="500"/>
              </a:spcBef>
              <a:buFont typeface="Arial" panose="020B0604020202020204" pitchFamily="34" charset="0"/>
              <a:buChar char="•"/>
              <a:defRPr sz="1800">
                <a:solidFill>
                  <a:schemeClr val="tx1">
                    <a:lumMod val="50000"/>
                    <a:lumOff val="50000"/>
                  </a:schemeClr>
                </a:solidFill>
                <a:latin typeface="Arial Narrow" panose="020B0606020202030204" pitchFamily="34" charset="0"/>
              </a:defRPr>
            </a:lvl4pPr>
            <a:lvl5pPr marL="2057400" indent="-228600" defTabSz="914400" eaLnBrk="1" latinLnBrk="0" hangingPunct="1">
              <a:lnSpc>
                <a:spcPct val="90000"/>
              </a:lnSpc>
              <a:spcBef>
                <a:spcPts val="500"/>
              </a:spcBef>
              <a:buFont typeface="Arial" panose="020B0604020202020204" pitchFamily="34" charset="0"/>
              <a:buChar char="•"/>
              <a:defRPr sz="1800">
                <a:solidFill>
                  <a:schemeClr val="tx1">
                    <a:lumMod val="50000"/>
                    <a:lumOff val="50000"/>
                  </a:schemeClr>
                </a:solidFill>
                <a:latin typeface="Arial Narrow" panose="020B0606020202030204" pitchFamily="34" charset="0"/>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s-ES" sz="3200">
                <a:latin typeface="Calibri" panose="020F0502020204030204" pitchFamily="34" charset="0"/>
                <a:cs typeface="Calibri" panose="020F0502020204030204" pitchFamily="34" charset="0"/>
              </a:rPr>
              <a:t>Transferencias Monetarias de la Oferta Sectorial</a:t>
            </a:r>
          </a:p>
        </p:txBody>
      </p:sp>
      <p:sp>
        <p:nvSpPr>
          <p:cNvPr id="4" name="Cilindro 3">
            <a:extLst>
              <a:ext uri="{FF2B5EF4-FFF2-40B4-BE49-F238E27FC236}">
                <a16:creationId xmlns:a16="http://schemas.microsoft.com/office/drawing/2014/main" id="{EDC19AF6-55D6-09C1-78ED-C72A88125E10}"/>
              </a:ext>
            </a:extLst>
          </p:cNvPr>
          <p:cNvSpPr/>
          <p:nvPr/>
        </p:nvSpPr>
        <p:spPr>
          <a:xfrm>
            <a:off x="3190760" y="1129357"/>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Jóvenes reto local</a:t>
            </a:r>
          </a:p>
          <a:p>
            <a:pPr marL="285750" indent="-285750">
              <a:buFont typeface="Wingdings" panose="05000000000000000000" pitchFamily="2" charset="2"/>
              <a:buChar char="ü"/>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5.167 </a:t>
            </a:r>
          </a:p>
          <a:p>
            <a:pPr marL="285750" indent="-285750">
              <a:buFont typeface="Wingdings" panose="05000000000000000000" pitchFamily="2" charset="2"/>
              <a:buChar char="ü"/>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$500.000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8 (cohorte 1)</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Cilindro 4">
            <a:extLst>
              <a:ext uri="{FF2B5EF4-FFF2-40B4-BE49-F238E27FC236}">
                <a16:creationId xmlns:a16="http://schemas.microsoft.com/office/drawing/2014/main" id="{F471844D-1525-88D4-492E-3F04151A8399}"/>
              </a:ext>
            </a:extLst>
          </p:cNvPr>
          <p:cNvSpPr/>
          <p:nvPr/>
        </p:nvSpPr>
        <p:spPr>
          <a:xfrm>
            <a:off x="4923196" y="1128382"/>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Alimentación Integral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500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$200.000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7</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Cilindro 5">
            <a:extLst>
              <a:ext uri="{FF2B5EF4-FFF2-40B4-BE49-F238E27FC236}">
                <a16:creationId xmlns:a16="http://schemas.microsoft.com/office/drawing/2014/main" id="{FA71FCA9-8BBA-AAE2-C255-A56D66BE4114}"/>
              </a:ext>
            </a:extLst>
          </p:cNvPr>
          <p:cNvSpPr/>
          <p:nvPr/>
        </p:nvSpPr>
        <p:spPr>
          <a:xfrm>
            <a:off x="1439006" y="2509769"/>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Pobreza Evidente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a:t>
            </a:r>
            <a:r>
              <a:rPr lang="es-MX" sz="900" b="1">
                <a:solidFill>
                  <a:srgbClr val="000000"/>
                </a:solidFill>
                <a:latin typeface="Calibri" panose="020F0502020204030204"/>
              </a:rPr>
              <a:t>:</a:t>
            </a: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 1.746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$323.208</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3</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Cilindro 6">
            <a:extLst>
              <a:ext uri="{FF2B5EF4-FFF2-40B4-BE49-F238E27FC236}">
                <a16:creationId xmlns:a16="http://schemas.microsoft.com/office/drawing/2014/main" id="{4B0FC4C8-7CC6-F088-3E77-FD8478308820}"/>
              </a:ext>
            </a:extLst>
          </p:cNvPr>
          <p:cNvSpPr/>
          <p:nvPr/>
        </p:nvSpPr>
        <p:spPr>
          <a:xfrm>
            <a:off x="3180157" y="2509769"/>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Pobreza Oculta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1.000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$313.333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4</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3</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Cilindro 7">
            <a:extLst>
              <a:ext uri="{FF2B5EF4-FFF2-40B4-BE49-F238E27FC236}">
                <a16:creationId xmlns:a16="http://schemas.microsoft.com/office/drawing/2014/main" id="{FDEBEA96-6CD6-B27A-262E-3391C0C6082E}"/>
              </a:ext>
            </a:extLst>
          </p:cNvPr>
          <p:cNvSpPr/>
          <p:nvPr/>
        </p:nvSpPr>
        <p:spPr>
          <a:xfrm>
            <a:off x="1480292" y="5233296"/>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MiAhorro MiHogar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3.883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$600.000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12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7</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9" name="Cilindro 8">
            <a:extLst>
              <a:ext uri="{FF2B5EF4-FFF2-40B4-BE49-F238E27FC236}">
                <a16:creationId xmlns:a16="http://schemas.microsoft.com/office/drawing/2014/main" id="{08C180AE-E228-D91A-59F3-F707320B3A3C}"/>
              </a:ext>
            </a:extLst>
          </p:cNvPr>
          <p:cNvSpPr/>
          <p:nvPr/>
        </p:nvSpPr>
        <p:spPr>
          <a:xfrm>
            <a:off x="4907465" y="2524934"/>
            <a:ext cx="1662843" cy="1289026"/>
          </a:xfrm>
          <a:prstGeom prst="can">
            <a:avLst/>
          </a:prstGeom>
          <a:solidFill>
            <a:srgbClr val="BFBFBF"/>
          </a:solidFill>
          <a:ln>
            <a:solidFill>
              <a:srgbClr val="BFBFBF"/>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Población LGBTI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917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$150.000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4</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0" name="Cilindro 9">
            <a:extLst>
              <a:ext uri="{FF2B5EF4-FFF2-40B4-BE49-F238E27FC236}">
                <a16:creationId xmlns:a16="http://schemas.microsoft.com/office/drawing/2014/main" id="{1729BECB-7440-2337-E205-A89F020E75F2}"/>
              </a:ext>
            </a:extLst>
          </p:cNvPr>
          <p:cNvSpPr/>
          <p:nvPr/>
        </p:nvSpPr>
        <p:spPr>
          <a:xfrm>
            <a:off x="6664337" y="1155312"/>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err="1">
                <a:ln>
                  <a:noFill/>
                </a:ln>
                <a:solidFill>
                  <a:srgbClr val="000000"/>
                </a:solidFill>
                <a:effectLst/>
                <a:uLnTx/>
                <a:uFillTx/>
                <a:latin typeface="Calibri" panose="020F0502020204030204"/>
                <a:ea typeface="+mn-ea"/>
                <a:cs typeface="+mn-cs"/>
              </a:rPr>
              <a:t>Cuidador@s</a:t>
            </a: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 de PcD</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500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$200.000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9</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6</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Cilindro 10">
            <a:extLst>
              <a:ext uri="{FF2B5EF4-FFF2-40B4-BE49-F238E27FC236}">
                <a16:creationId xmlns:a16="http://schemas.microsoft.com/office/drawing/2014/main" id="{13DF7058-71F9-EDD7-8CE4-DB89B923D974}"/>
              </a:ext>
            </a:extLst>
          </p:cNvPr>
          <p:cNvSpPr/>
          <p:nvPr/>
        </p:nvSpPr>
        <p:spPr>
          <a:xfrm>
            <a:off x="6569204" y="3971420"/>
            <a:ext cx="1764911"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Mujeres Reverdecen SDA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4.000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$560.000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6</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Cilindro 11">
            <a:extLst>
              <a:ext uri="{FF2B5EF4-FFF2-40B4-BE49-F238E27FC236}">
                <a16:creationId xmlns:a16="http://schemas.microsoft.com/office/drawing/2014/main" id="{CF937FB3-F54F-0EF0-8253-A3E8D84EF5C5}"/>
              </a:ext>
            </a:extLst>
          </p:cNvPr>
          <p:cNvSpPr/>
          <p:nvPr/>
        </p:nvSpPr>
        <p:spPr>
          <a:xfrm>
            <a:off x="6594252" y="5346930"/>
            <a:ext cx="1764911" cy="1289026"/>
          </a:xfrm>
          <a:prstGeom prst="can">
            <a:avLst/>
          </a:prstGeom>
          <a:solidFill>
            <a:srgbClr val="BFBFB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Mujeres Reverdecen JBB</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1.000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$560.000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7</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Cilindro 12">
            <a:extLst>
              <a:ext uri="{FF2B5EF4-FFF2-40B4-BE49-F238E27FC236}">
                <a16:creationId xmlns:a16="http://schemas.microsoft.com/office/drawing/2014/main" id="{B03D7272-FB28-4665-EB87-6E716C74BDB3}"/>
              </a:ext>
            </a:extLst>
          </p:cNvPr>
          <p:cNvSpPr/>
          <p:nvPr/>
        </p:nvSpPr>
        <p:spPr>
          <a:xfrm>
            <a:off x="6648616" y="2524934"/>
            <a:ext cx="1737053" cy="1289026"/>
          </a:xfrm>
          <a:prstGeom prst="can">
            <a:avLst/>
          </a:prstGeom>
          <a:solidFill>
            <a:srgbClr val="BFBFB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Rescate Social</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35.000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$430.000</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5 (cohorte 1)</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Cilindro 13">
            <a:extLst>
              <a:ext uri="{FF2B5EF4-FFF2-40B4-BE49-F238E27FC236}">
                <a16:creationId xmlns:a16="http://schemas.microsoft.com/office/drawing/2014/main" id="{EB9EC5E2-F4F5-CEFD-A47C-134251EC32C2}"/>
              </a:ext>
            </a:extLst>
          </p:cNvPr>
          <p:cNvSpPr/>
          <p:nvPr/>
        </p:nvSpPr>
        <p:spPr>
          <a:xfrm>
            <a:off x="3209908" y="3901028"/>
            <a:ext cx="1662843" cy="1289026"/>
          </a:xfrm>
          <a:prstGeom prst="can">
            <a:avLst/>
          </a:prstGeom>
          <a:solidFill>
            <a:srgbClr val="BFBFBF"/>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Jóvenes a la 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9.209</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$454.263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2</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2 (cohorte 1)</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5" name="Rectángulo 14">
            <a:extLst>
              <a:ext uri="{FF2B5EF4-FFF2-40B4-BE49-F238E27FC236}">
                <a16:creationId xmlns:a16="http://schemas.microsoft.com/office/drawing/2014/main" id="{3600AE20-535F-85EA-C9B2-B6ED43876D40}"/>
              </a:ext>
            </a:extLst>
          </p:cNvPr>
          <p:cNvSpPr/>
          <p:nvPr/>
        </p:nvSpPr>
        <p:spPr>
          <a:xfrm>
            <a:off x="239223" y="2217529"/>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SDIS</a:t>
            </a:r>
            <a:endParaRPr kumimoji="0" lang="es-C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ángulo 15">
            <a:extLst>
              <a:ext uri="{FF2B5EF4-FFF2-40B4-BE49-F238E27FC236}">
                <a16:creationId xmlns:a16="http://schemas.microsoft.com/office/drawing/2014/main" id="{574E67C9-EB40-03FD-4594-4BBDBA49DC08}"/>
              </a:ext>
            </a:extLst>
          </p:cNvPr>
          <p:cNvSpPr/>
          <p:nvPr/>
        </p:nvSpPr>
        <p:spPr>
          <a:xfrm>
            <a:off x="269216" y="4329470"/>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SED</a:t>
            </a:r>
            <a:endParaRPr kumimoji="0" lang="es-C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Rectángulo 16">
            <a:extLst>
              <a:ext uri="{FF2B5EF4-FFF2-40B4-BE49-F238E27FC236}">
                <a16:creationId xmlns:a16="http://schemas.microsoft.com/office/drawing/2014/main" id="{3BD2F261-2F49-0EFF-0AA7-67F48E6C3B5E}"/>
              </a:ext>
            </a:extLst>
          </p:cNvPr>
          <p:cNvSpPr/>
          <p:nvPr/>
        </p:nvSpPr>
        <p:spPr>
          <a:xfrm>
            <a:off x="269216" y="5771891"/>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SHDT</a:t>
            </a:r>
          </a:p>
        </p:txBody>
      </p:sp>
      <p:sp>
        <p:nvSpPr>
          <p:cNvPr id="18" name="Cilindro 17">
            <a:extLst>
              <a:ext uri="{FF2B5EF4-FFF2-40B4-BE49-F238E27FC236}">
                <a16:creationId xmlns:a16="http://schemas.microsoft.com/office/drawing/2014/main" id="{7FAD50FE-7ADD-67C5-D472-3539206DA371}"/>
              </a:ext>
            </a:extLst>
          </p:cNvPr>
          <p:cNvSpPr/>
          <p:nvPr/>
        </p:nvSpPr>
        <p:spPr>
          <a:xfrm>
            <a:off x="1458324" y="3871532"/>
            <a:ext cx="1662843" cy="1289026"/>
          </a:xfrm>
          <a:prstGeom prst="can">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a:ln>
                  <a:noFill/>
                </a:ln>
                <a:solidFill>
                  <a:srgbClr val="000000"/>
                </a:solidFill>
                <a:effectLst/>
                <a:uLnTx/>
                <a:uFillTx/>
                <a:latin typeface="Calibri" panose="020F0502020204030204"/>
                <a:ea typeface="+mn-ea"/>
                <a:cs typeface="+mn-cs"/>
              </a:rPr>
              <a:t>Reto a la 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Beneficiarios: 12.696</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Monto: </a:t>
            </a:r>
            <a:r>
              <a:rPr kumimoji="0" lang="es-MX" sz="900" b="1" i="0" u="none" strike="noStrike" kern="1200" cap="none" spc="0" normalizeH="0" baseline="0" noProof="0" err="1">
                <a:ln>
                  <a:noFill/>
                </a:ln>
                <a:solidFill>
                  <a:srgbClr val="000000"/>
                </a:solidFill>
                <a:effectLst/>
                <a:uLnTx/>
                <a:uFillTx/>
                <a:latin typeface="Calibri" panose="020F0502020204030204"/>
                <a:ea typeface="+mn-ea"/>
                <a:cs typeface="+mn-cs"/>
              </a:rPr>
              <a:t>máx</a:t>
            </a: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 $1.446.637</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900" b="1" i="0" u="none" strike="noStrike" kern="1200" cap="none" spc="0" normalizeH="0" baseline="0" noProof="0">
                <a:ln>
                  <a:noFill/>
                </a:ln>
                <a:solidFill>
                  <a:srgbClr val="000000"/>
                </a:solidFill>
                <a:effectLst/>
                <a:uLnTx/>
                <a:uFillTx/>
                <a:latin typeface="Calibri" panose="020F0502020204030204"/>
                <a:ea typeface="+mn-ea"/>
                <a:cs typeface="+mn-cs"/>
              </a:rPr>
              <a:t>Ciclos esperados: 3</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sz="900" b="1">
                <a:solidFill>
                  <a:srgbClr val="000000"/>
                </a:solidFill>
                <a:latin typeface="Calibri" panose="020F0502020204030204"/>
              </a:rPr>
              <a:t>Ciclos efectivos: 8 (distintas cohortes)</a:t>
            </a:r>
            <a:endParaRPr kumimoji="0" lang="es-MX" sz="9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9" name="Rectángulo 18">
            <a:extLst>
              <a:ext uri="{FF2B5EF4-FFF2-40B4-BE49-F238E27FC236}">
                <a16:creationId xmlns:a16="http://schemas.microsoft.com/office/drawing/2014/main" id="{AF923019-D2B4-9315-7FA7-D5B336A1F50E}"/>
              </a:ext>
            </a:extLst>
          </p:cNvPr>
          <p:cNvSpPr/>
          <p:nvPr/>
        </p:nvSpPr>
        <p:spPr>
          <a:xfrm>
            <a:off x="5297418" y="4441762"/>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SDA</a:t>
            </a:r>
            <a:endParaRPr kumimoji="0" lang="es-C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0" name="Rectángulo 19">
            <a:extLst>
              <a:ext uri="{FF2B5EF4-FFF2-40B4-BE49-F238E27FC236}">
                <a16:creationId xmlns:a16="http://schemas.microsoft.com/office/drawing/2014/main" id="{3772876A-3C54-0005-A5D7-CD3EFBBFB490}"/>
              </a:ext>
            </a:extLst>
          </p:cNvPr>
          <p:cNvSpPr/>
          <p:nvPr/>
        </p:nvSpPr>
        <p:spPr>
          <a:xfrm>
            <a:off x="5331050" y="5784047"/>
            <a:ext cx="914397" cy="348342"/>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FFFFF"/>
                </a:solidFill>
                <a:effectLst/>
                <a:uLnTx/>
                <a:uFillTx/>
                <a:latin typeface="Calibri" panose="020F0502020204030204"/>
                <a:ea typeface="+mn-ea"/>
                <a:cs typeface="+mn-cs"/>
              </a:rPr>
              <a:t>JBB</a:t>
            </a:r>
            <a:endParaRPr kumimoji="0" lang="es-CO" sz="1800" b="1" i="0" u="none" strike="noStrike" kern="1200" cap="none" spc="0" normalizeH="0" baseline="0" noProof="0">
              <a:ln>
                <a:noFill/>
              </a:ln>
              <a:solidFill>
                <a:srgbClr val="FFFFFF"/>
              </a:solidFill>
              <a:effectLst/>
              <a:uLnTx/>
              <a:uFillTx/>
              <a:latin typeface="Calibri" panose="020F0502020204030204"/>
              <a:ea typeface="+mn-ea"/>
              <a:cs typeface="+mn-cs"/>
            </a:endParaRPr>
          </a:p>
        </p:txBody>
      </p:sp>
      <p:cxnSp>
        <p:nvCxnSpPr>
          <p:cNvPr id="21" name="Conector recto 20">
            <a:extLst>
              <a:ext uri="{FF2B5EF4-FFF2-40B4-BE49-F238E27FC236}">
                <a16:creationId xmlns:a16="http://schemas.microsoft.com/office/drawing/2014/main" id="{BE3CD156-A59A-1F65-0A0D-80D716BE560B}"/>
              </a:ext>
            </a:extLst>
          </p:cNvPr>
          <p:cNvCxnSpPr>
            <a:cxnSpLocks/>
          </p:cNvCxnSpPr>
          <p:nvPr/>
        </p:nvCxnSpPr>
        <p:spPr>
          <a:xfrm>
            <a:off x="8829675" y="1250274"/>
            <a:ext cx="0" cy="5385682"/>
          </a:xfrm>
          <a:prstGeom prst="line">
            <a:avLst/>
          </a:prstGeom>
          <a:ln w="28575">
            <a:solidFill>
              <a:srgbClr val="C00000"/>
            </a:solidFill>
            <a:prstDash val="dashDot"/>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26A9B403-595E-42D6-B4B0-D7D20F7D4471}"/>
              </a:ext>
            </a:extLst>
          </p:cNvPr>
          <p:cNvSpPr txBox="1"/>
          <p:nvPr/>
        </p:nvSpPr>
        <p:spPr>
          <a:xfrm>
            <a:off x="9150494" y="2936797"/>
            <a:ext cx="2722344"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F6AF35">
                    <a:lumMod val="75000"/>
                  </a:srgbClr>
                </a:solidFill>
                <a:effectLst/>
                <a:uLnTx/>
                <a:uFillTx/>
                <a:latin typeface="Calibri" panose="020F0502020204030204"/>
                <a:ea typeface="+mn-ea"/>
                <a:cs typeface="+mn-cs"/>
              </a:rPr>
              <a:t>Los criterios de focalización y priorización son establecidos por las entidades líderes de los programas de la oferta sectorial</a:t>
            </a:r>
            <a:endParaRPr kumimoji="0" lang="es-CO" sz="1800" b="1" i="0" u="none" strike="noStrike" kern="1200" cap="none" spc="0" normalizeH="0" baseline="0" noProof="0">
              <a:ln>
                <a:noFill/>
              </a:ln>
              <a:solidFill>
                <a:srgbClr val="F6AF35">
                  <a:lumMod val="75000"/>
                </a:srgbClr>
              </a:solidFill>
              <a:effectLst/>
              <a:uLnTx/>
              <a:uFillTx/>
              <a:latin typeface="Calibri" panose="020F0502020204030204"/>
              <a:ea typeface="+mn-ea"/>
              <a:cs typeface="+mn-cs"/>
            </a:endParaRPr>
          </a:p>
        </p:txBody>
      </p:sp>
      <p:pic>
        <p:nvPicPr>
          <p:cNvPr id="23" name="Gráfico 22" descr="Lupa">
            <a:extLst>
              <a:ext uri="{FF2B5EF4-FFF2-40B4-BE49-F238E27FC236}">
                <a16:creationId xmlns:a16="http://schemas.microsoft.com/office/drawing/2014/main" id="{AF41F1A9-560D-E227-AC84-18C93DD9315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95661" y="2123515"/>
            <a:ext cx="772507" cy="772507"/>
          </a:xfrm>
          <a:prstGeom prst="rect">
            <a:avLst/>
          </a:prstGeom>
        </p:spPr>
      </p:pic>
    </p:spTree>
    <p:extLst>
      <p:ext uri="{BB962C8B-B14F-4D97-AF65-F5344CB8AC3E}">
        <p14:creationId xmlns:p14="http://schemas.microsoft.com/office/powerpoint/2010/main" val="3842149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DB109750-75DC-4D6A-A5E6-B927B98CC517}"/>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3" name="Subtítulo 2">
            <a:extLst>
              <a:ext uri="{FF2B5EF4-FFF2-40B4-BE49-F238E27FC236}">
                <a16:creationId xmlns:a16="http://schemas.microsoft.com/office/drawing/2014/main" id="{2E6A0B8A-620B-2F43-20FB-E5DE532CB991}"/>
              </a:ext>
            </a:extLst>
          </p:cNvPr>
          <p:cNvSpPr>
            <a:spLocks noGrp="1"/>
          </p:cNvSpPr>
          <p:nvPr>
            <p:ph type="subTitle" idx="1"/>
          </p:nvPr>
        </p:nvSpPr>
        <p:spPr>
          <a:xfrm>
            <a:off x="171361" y="175438"/>
            <a:ext cx="8417011" cy="79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endParaRPr lang="es-MX" sz="3200" spc="-130">
              <a:solidFill>
                <a:srgbClr val="C00000"/>
              </a:solidFill>
              <a:latin typeface="Tahoma"/>
              <a:cs typeface="Tahoma"/>
            </a:endParaRPr>
          </a:p>
          <a:p>
            <a:pPr>
              <a:spcBef>
                <a:spcPct val="0"/>
              </a:spcBef>
            </a:pPr>
            <a:r>
              <a:rPr lang="es-MX" sz="3600" spc="-130">
                <a:solidFill>
                  <a:srgbClr val="C00000"/>
                </a:solidFill>
                <a:latin typeface="Calibri" panose="020F0502020204030204" pitchFamily="34" charset="0"/>
                <a:cs typeface="Calibri" panose="020F0502020204030204" pitchFamily="34" charset="0"/>
              </a:rPr>
              <a:t>Plan De Desarrollo Distrital</a:t>
            </a:r>
            <a:endParaRPr lang="es-419" sz="3600" spc="-130">
              <a:solidFill>
                <a:srgbClr val="C00000"/>
              </a:solidFill>
              <a:latin typeface="Calibri" panose="020F0502020204030204" pitchFamily="34" charset="0"/>
              <a:cs typeface="Calibri" panose="020F0502020204030204" pitchFamily="34" charset="0"/>
            </a:endParaRPr>
          </a:p>
          <a:p>
            <a:pPr>
              <a:spcBef>
                <a:spcPct val="0"/>
              </a:spcBef>
            </a:pPr>
            <a:endParaRPr lang="es-CO" sz="3200" spc="-130">
              <a:solidFill>
                <a:srgbClr val="C00000"/>
              </a:solidFill>
              <a:latin typeface="Tahoma"/>
              <a:cs typeface="Tahoma"/>
            </a:endParaRPr>
          </a:p>
        </p:txBody>
      </p:sp>
      <p:grpSp>
        <p:nvGrpSpPr>
          <p:cNvPr id="12" name="Group 67">
            <a:extLst>
              <a:ext uri="{FF2B5EF4-FFF2-40B4-BE49-F238E27FC236}">
                <a16:creationId xmlns:a16="http://schemas.microsoft.com/office/drawing/2014/main" id="{5DA3F9FC-6B0D-E413-2DEA-8C30EADA0B14}"/>
              </a:ext>
            </a:extLst>
          </p:cNvPr>
          <p:cNvGrpSpPr/>
          <p:nvPr/>
        </p:nvGrpSpPr>
        <p:grpSpPr>
          <a:xfrm>
            <a:off x="3281962" y="3139717"/>
            <a:ext cx="5642295" cy="5642295"/>
            <a:chOff x="1754163" y="2276872"/>
            <a:chExt cx="5616624" cy="5616624"/>
          </a:xfrm>
        </p:grpSpPr>
        <p:sp>
          <p:nvSpPr>
            <p:cNvPr id="13" name="Block Arc 73">
              <a:extLst>
                <a:ext uri="{FF2B5EF4-FFF2-40B4-BE49-F238E27FC236}">
                  <a16:creationId xmlns:a16="http://schemas.microsoft.com/office/drawing/2014/main" id="{A294C621-13C7-E67B-4CAF-871ED55031AE}"/>
                </a:ext>
              </a:extLst>
            </p:cNvPr>
            <p:cNvSpPr/>
            <p:nvPr/>
          </p:nvSpPr>
          <p:spPr>
            <a:xfrm>
              <a:off x="1754163" y="2276872"/>
              <a:ext cx="5616624" cy="5616624"/>
            </a:xfrm>
            <a:prstGeom prst="blockArc">
              <a:avLst>
                <a:gd name="adj1" fmla="val 10800000"/>
                <a:gd name="adj2" fmla="val 21586788"/>
                <a:gd name="adj3" fmla="val 6977"/>
              </a:avLst>
            </a:prstGeom>
            <a:gradFill>
              <a:gsLst>
                <a:gs pos="0">
                  <a:schemeClr val="accent1">
                    <a:lumMod val="70000"/>
                    <a:lumOff val="30000"/>
                  </a:schemeClr>
                </a:gs>
                <a:gs pos="94000">
                  <a:schemeClr val="accent1">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4" name="Block Arc 74">
              <a:extLst>
                <a:ext uri="{FF2B5EF4-FFF2-40B4-BE49-F238E27FC236}">
                  <a16:creationId xmlns:a16="http://schemas.microsoft.com/office/drawing/2014/main" id="{1C65A78F-93FC-D54F-B124-17F69AC0769F}"/>
                </a:ext>
              </a:extLst>
            </p:cNvPr>
            <p:cNvSpPr/>
            <p:nvPr/>
          </p:nvSpPr>
          <p:spPr>
            <a:xfrm>
              <a:off x="1754163" y="2276872"/>
              <a:ext cx="5616624" cy="5616624"/>
            </a:xfrm>
            <a:prstGeom prst="blockArc">
              <a:avLst>
                <a:gd name="adj1" fmla="val 14137061"/>
                <a:gd name="adj2" fmla="val 21559653"/>
                <a:gd name="adj3" fmla="val 7143"/>
              </a:avLst>
            </a:prstGeom>
            <a:gradFill>
              <a:gsLst>
                <a:gs pos="0">
                  <a:schemeClr val="accent2">
                    <a:lumMod val="70000"/>
                    <a:lumOff val="30000"/>
                  </a:schemeClr>
                </a:gs>
                <a:gs pos="94000">
                  <a:schemeClr val="accent2">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5" name="Block Arc 76">
              <a:extLst>
                <a:ext uri="{FF2B5EF4-FFF2-40B4-BE49-F238E27FC236}">
                  <a16:creationId xmlns:a16="http://schemas.microsoft.com/office/drawing/2014/main" id="{D14648E4-8161-9124-803F-D6CAFA74D197}"/>
                </a:ext>
              </a:extLst>
            </p:cNvPr>
            <p:cNvSpPr/>
            <p:nvPr/>
          </p:nvSpPr>
          <p:spPr>
            <a:xfrm>
              <a:off x="1754163" y="2276872"/>
              <a:ext cx="5616624" cy="5616624"/>
            </a:xfrm>
            <a:prstGeom prst="blockArc">
              <a:avLst>
                <a:gd name="adj1" fmla="val 18143476"/>
                <a:gd name="adj2" fmla="val 21586788"/>
                <a:gd name="adj3" fmla="val 6977"/>
              </a:avLst>
            </a:prstGeom>
            <a:gradFill>
              <a:gsLst>
                <a:gs pos="0">
                  <a:schemeClr val="accent4">
                    <a:lumMod val="70000"/>
                    <a:lumOff val="30000"/>
                  </a:schemeClr>
                </a:gs>
                <a:gs pos="94000">
                  <a:schemeClr val="accent4">
                    <a:lumMod val="70000"/>
                    <a:lumOff val="30000"/>
                  </a:schemeClr>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grpSp>
      <p:grpSp>
        <p:nvGrpSpPr>
          <p:cNvPr id="16" name="Grupo 15">
            <a:extLst>
              <a:ext uri="{FF2B5EF4-FFF2-40B4-BE49-F238E27FC236}">
                <a16:creationId xmlns:a16="http://schemas.microsoft.com/office/drawing/2014/main" id="{7EA24CEB-2512-B4DB-2413-A5EE784F98C2}"/>
              </a:ext>
            </a:extLst>
          </p:cNvPr>
          <p:cNvGrpSpPr/>
          <p:nvPr/>
        </p:nvGrpSpPr>
        <p:grpSpPr>
          <a:xfrm>
            <a:off x="2921480" y="2781055"/>
            <a:ext cx="6339319" cy="6339319"/>
            <a:chOff x="6536048" y="1063756"/>
            <a:chExt cx="6339319" cy="6339319"/>
          </a:xfrm>
        </p:grpSpPr>
        <p:sp>
          <p:nvSpPr>
            <p:cNvPr id="17" name="Block Arc 69">
              <a:extLst>
                <a:ext uri="{FF2B5EF4-FFF2-40B4-BE49-F238E27FC236}">
                  <a16:creationId xmlns:a16="http://schemas.microsoft.com/office/drawing/2014/main" id="{05F27A93-CA7C-9A9A-0649-11301BB5C09E}"/>
                </a:ext>
              </a:extLst>
            </p:cNvPr>
            <p:cNvSpPr/>
            <p:nvPr/>
          </p:nvSpPr>
          <p:spPr>
            <a:xfrm>
              <a:off x="6536048" y="1063756"/>
              <a:ext cx="6339319" cy="6339319"/>
            </a:xfrm>
            <a:prstGeom prst="blockArc">
              <a:avLst>
                <a:gd name="adj1" fmla="val 10800000"/>
                <a:gd name="adj2" fmla="val 21586788"/>
                <a:gd name="adj3" fmla="val 69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9" name="Block Arc 70">
              <a:extLst>
                <a:ext uri="{FF2B5EF4-FFF2-40B4-BE49-F238E27FC236}">
                  <a16:creationId xmlns:a16="http://schemas.microsoft.com/office/drawing/2014/main" id="{3637AE19-14BE-A8BE-CCF2-05F8F4F42A3A}"/>
                </a:ext>
              </a:extLst>
            </p:cNvPr>
            <p:cNvSpPr/>
            <p:nvPr/>
          </p:nvSpPr>
          <p:spPr>
            <a:xfrm>
              <a:off x="6536048" y="1063756"/>
              <a:ext cx="6339319" cy="6339319"/>
            </a:xfrm>
            <a:prstGeom prst="blockArc">
              <a:avLst>
                <a:gd name="adj1" fmla="val 14149872"/>
                <a:gd name="adj2" fmla="val 21586788"/>
                <a:gd name="adj3" fmla="val 697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25" name="Block Arc 72">
              <a:extLst>
                <a:ext uri="{FF2B5EF4-FFF2-40B4-BE49-F238E27FC236}">
                  <a16:creationId xmlns:a16="http://schemas.microsoft.com/office/drawing/2014/main" id="{94C51592-EE42-0BCE-3B97-371261C17F32}"/>
                </a:ext>
              </a:extLst>
            </p:cNvPr>
            <p:cNvSpPr/>
            <p:nvPr/>
          </p:nvSpPr>
          <p:spPr>
            <a:xfrm>
              <a:off x="6536048" y="1063756"/>
              <a:ext cx="6339319" cy="6339319"/>
            </a:xfrm>
            <a:prstGeom prst="blockArc">
              <a:avLst>
                <a:gd name="adj1" fmla="val 18160553"/>
                <a:gd name="adj2" fmla="val 21586788"/>
                <a:gd name="adj3" fmla="val 697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grpSp>
      <p:sp>
        <p:nvSpPr>
          <p:cNvPr id="26" name="TextBox 41">
            <a:extLst>
              <a:ext uri="{FF2B5EF4-FFF2-40B4-BE49-F238E27FC236}">
                <a16:creationId xmlns:a16="http://schemas.microsoft.com/office/drawing/2014/main" id="{3FD9DE92-1B6B-73C0-5937-8A092A3F2C1F}"/>
              </a:ext>
            </a:extLst>
          </p:cNvPr>
          <p:cNvSpPr txBox="1"/>
          <p:nvPr/>
        </p:nvSpPr>
        <p:spPr>
          <a:xfrm>
            <a:off x="258478" y="4494586"/>
            <a:ext cx="1779284" cy="830997"/>
          </a:xfrm>
          <a:prstGeom prst="rect">
            <a:avLst/>
          </a:prstGeom>
          <a:noFill/>
        </p:spPr>
        <p:txBody>
          <a:bodyPr wrap="square" rtlCol="0">
            <a:spAutoFit/>
          </a:bodyPr>
          <a:lstStyle/>
          <a:p>
            <a:pPr algn="r"/>
            <a:r>
              <a:rPr lang="es-MX" altLang="ko-KR" sz="1200">
                <a:solidFill>
                  <a:schemeClr val="tx1">
                    <a:lumMod val="75000"/>
                    <a:lumOff val="25000"/>
                  </a:schemeClr>
                </a:solidFill>
              </a:rPr>
              <a:t>Ingreso mínimo garantizado, a través de un esquema de subsidios y contribuciones </a:t>
            </a:r>
            <a:endParaRPr lang="ko-KR" altLang="en-US" sz="1200">
              <a:solidFill>
                <a:schemeClr val="tx1">
                  <a:lumMod val="75000"/>
                  <a:lumOff val="25000"/>
                </a:schemeClr>
              </a:solidFill>
            </a:endParaRPr>
          </a:p>
        </p:txBody>
      </p:sp>
      <p:sp>
        <p:nvSpPr>
          <p:cNvPr id="27" name="TextBox 44">
            <a:extLst>
              <a:ext uri="{FF2B5EF4-FFF2-40B4-BE49-F238E27FC236}">
                <a16:creationId xmlns:a16="http://schemas.microsoft.com/office/drawing/2014/main" id="{BDC7BD24-8F87-1CE2-F162-178E7053A133}"/>
              </a:ext>
            </a:extLst>
          </p:cNvPr>
          <p:cNvSpPr txBox="1"/>
          <p:nvPr/>
        </p:nvSpPr>
        <p:spPr>
          <a:xfrm>
            <a:off x="1148120" y="1103721"/>
            <a:ext cx="3520590" cy="2144177"/>
          </a:xfrm>
          <a:prstGeom prst="rect">
            <a:avLst/>
          </a:prstGeom>
          <a:noFill/>
        </p:spPr>
        <p:txBody>
          <a:bodyPr wrap="square" lIns="91440" tIns="45720" rIns="91440" bIns="45720" rtlCol="0" anchor="t">
            <a:spAutoFit/>
          </a:bodyPr>
          <a:lstStyle/>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Calidad del Gasto</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Trazador Presupuestal</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Gestión de cobro y movilización de la cartera</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Depuración de la cartera</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Fondo de solidaridad y redistribución de ingresos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Transferencias de la Nación y financiación de régimen subsidiado.</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Adquisiciones públicas eficientes y efectivas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Gestión de obligaciones pensionales - FONCEP</a:t>
            </a:r>
            <a:endParaRPr lang="es-CO" altLang="ko-KR" sz="1200">
              <a:solidFill>
                <a:schemeClr val="tx1">
                  <a:lumMod val="75000"/>
                  <a:lumOff val="25000"/>
                </a:schemeClr>
              </a:solidFill>
              <a:ea typeface="맑은 고딕"/>
              <a:cs typeface="Calibri"/>
            </a:endParaRPr>
          </a:p>
          <a:p>
            <a:pPr marL="171450" indent="-171450" algn="r">
              <a:spcAft>
                <a:spcPts val="200"/>
              </a:spcAft>
              <a:buFont typeface="Arial" panose="020B0604020202020204" pitchFamily="34" charset="0"/>
              <a:buChar char="•"/>
            </a:pPr>
            <a:endParaRPr lang="es-CO" altLang="ko-KR" sz="1200">
              <a:solidFill>
                <a:schemeClr val="tx1">
                  <a:lumMod val="75000"/>
                  <a:lumOff val="25000"/>
                </a:schemeClr>
              </a:solidFill>
              <a:ea typeface="맑은 고딕"/>
              <a:cs typeface="Calibri"/>
            </a:endParaRPr>
          </a:p>
        </p:txBody>
      </p:sp>
      <p:sp>
        <p:nvSpPr>
          <p:cNvPr id="28" name="TextBox 50">
            <a:extLst>
              <a:ext uri="{FF2B5EF4-FFF2-40B4-BE49-F238E27FC236}">
                <a16:creationId xmlns:a16="http://schemas.microsoft.com/office/drawing/2014/main" id="{B60F906C-3F2B-722D-03B5-A56B8EAA41D8}"/>
              </a:ext>
            </a:extLst>
          </p:cNvPr>
          <p:cNvSpPr txBox="1"/>
          <p:nvPr/>
        </p:nvSpPr>
        <p:spPr>
          <a:xfrm>
            <a:off x="8491739" y="2644772"/>
            <a:ext cx="1776557" cy="1620957"/>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s-CO" altLang="ko-KR" sz="1200">
                <a:solidFill>
                  <a:schemeClr val="tx1">
                    <a:lumMod val="75000"/>
                    <a:lumOff val="25000"/>
                  </a:schemeClr>
                </a:solidFill>
                <a:ea typeface="맑은 고딕"/>
              </a:rPr>
              <a:t>Estrategias</a:t>
            </a:r>
            <a:endParaRPr lang="es-CO" altLang="ko-KR" sz="12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endParaRPr lang="es-CO" altLang="ko-KR" sz="12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Proyectos estratégicos</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Endeudamiento </a:t>
            </a:r>
            <a:endParaRPr lang="es-CO" altLang="ko-KR" sz="1200">
              <a:solidFill>
                <a:schemeClr val="tx1">
                  <a:lumMod val="75000"/>
                  <a:lumOff val="25000"/>
                </a:schemeClr>
              </a:solidFill>
              <a:ea typeface="맑은 고딕"/>
              <a:cs typeface="Calibri"/>
            </a:endParaRPr>
          </a:p>
          <a:p>
            <a:pPr marL="171450" indent="-171450">
              <a:spcAft>
                <a:spcPts val="200"/>
              </a:spcAft>
              <a:buFont typeface="Arial" panose="020B0604020202020204" pitchFamily="34" charset="0"/>
              <a:buChar char="•"/>
            </a:pPr>
            <a:r>
              <a:rPr lang="es-CO" altLang="ko-KR" sz="1200">
                <a:solidFill>
                  <a:schemeClr val="tx1">
                    <a:lumMod val="75000"/>
                    <a:lumOff val="25000"/>
                  </a:schemeClr>
                </a:solidFill>
                <a:ea typeface="맑은 고딕"/>
              </a:rPr>
              <a:t>Financiación del PDD</a:t>
            </a:r>
            <a:endParaRPr lang="es-CO" altLang="ko-KR" sz="1200">
              <a:solidFill>
                <a:schemeClr val="tx1">
                  <a:lumMod val="75000"/>
                  <a:lumOff val="25000"/>
                </a:schemeClr>
              </a:solidFill>
              <a:ea typeface="맑은 고딕"/>
              <a:cs typeface="Calibri"/>
            </a:endParaRPr>
          </a:p>
        </p:txBody>
      </p:sp>
      <p:cxnSp>
        <p:nvCxnSpPr>
          <p:cNvPr id="29" name="Elbow Connector 49">
            <a:extLst>
              <a:ext uri="{FF2B5EF4-FFF2-40B4-BE49-F238E27FC236}">
                <a16:creationId xmlns:a16="http://schemas.microsoft.com/office/drawing/2014/main" id="{15669B67-6E28-984F-4407-6C0AAA742D75}"/>
              </a:ext>
            </a:extLst>
          </p:cNvPr>
          <p:cNvCxnSpPr>
            <a:cxnSpLocks/>
          </p:cNvCxnSpPr>
          <p:nvPr/>
        </p:nvCxnSpPr>
        <p:spPr>
          <a:xfrm>
            <a:off x="4465066" y="2244391"/>
            <a:ext cx="1188000" cy="720000"/>
          </a:xfrm>
          <a:prstGeom prst="bentConnector3">
            <a:avLst>
              <a:gd name="adj1" fmla="val 10074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0" name="TextBox 53">
            <a:extLst>
              <a:ext uri="{FF2B5EF4-FFF2-40B4-BE49-F238E27FC236}">
                <a16:creationId xmlns:a16="http://schemas.microsoft.com/office/drawing/2014/main" id="{F531BB40-4498-C219-CF48-0A213DCC6891}"/>
              </a:ext>
            </a:extLst>
          </p:cNvPr>
          <p:cNvSpPr txBox="1"/>
          <p:nvPr/>
        </p:nvSpPr>
        <p:spPr>
          <a:xfrm>
            <a:off x="4899059" y="3951446"/>
            <a:ext cx="2394805" cy="1261884"/>
          </a:xfrm>
          <a:prstGeom prst="rect">
            <a:avLst/>
          </a:prstGeom>
          <a:noFill/>
        </p:spPr>
        <p:txBody>
          <a:bodyPr wrap="square" lIns="108000" rIns="108000" rtlCol="0">
            <a:spAutoFit/>
          </a:bodyPr>
          <a:lstStyle/>
          <a:p>
            <a:pPr algn="ctr"/>
            <a:r>
              <a:rPr lang="en-US" altLang="ko-KR" sz="4800" b="1">
                <a:solidFill>
                  <a:schemeClr val="accent4"/>
                </a:solidFill>
              </a:rPr>
              <a:t>PDD</a:t>
            </a:r>
          </a:p>
          <a:p>
            <a:pPr algn="ctr"/>
            <a:r>
              <a:rPr lang="en-US" altLang="ko-KR" sz="2800" b="1">
                <a:solidFill>
                  <a:schemeClr val="accent4"/>
                </a:solidFill>
              </a:rPr>
              <a:t>2020-2024</a:t>
            </a:r>
            <a:endParaRPr lang="ko-KR" altLang="en-US" sz="2800" b="1">
              <a:solidFill>
                <a:schemeClr val="accent4"/>
              </a:solidFill>
            </a:endParaRPr>
          </a:p>
        </p:txBody>
      </p:sp>
      <p:sp>
        <p:nvSpPr>
          <p:cNvPr id="31" name="TextBox 54">
            <a:extLst>
              <a:ext uri="{FF2B5EF4-FFF2-40B4-BE49-F238E27FC236}">
                <a16:creationId xmlns:a16="http://schemas.microsoft.com/office/drawing/2014/main" id="{9A72122E-C020-3DFB-30ED-D1514E52EDC7}"/>
              </a:ext>
            </a:extLst>
          </p:cNvPr>
          <p:cNvSpPr txBox="1"/>
          <p:nvPr/>
        </p:nvSpPr>
        <p:spPr>
          <a:xfrm>
            <a:off x="4111803" y="5325583"/>
            <a:ext cx="3982393" cy="584775"/>
          </a:xfrm>
          <a:prstGeom prst="rect">
            <a:avLst/>
          </a:prstGeom>
          <a:noFill/>
        </p:spPr>
        <p:txBody>
          <a:bodyPr wrap="square" rtlCol="0">
            <a:spAutoFit/>
          </a:bodyPr>
          <a:lstStyle/>
          <a:p>
            <a:pPr algn="ctr"/>
            <a:r>
              <a:rPr lang="es-MX" altLang="ko-KR" sz="1600">
                <a:solidFill>
                  <a:schemeClr val="tx1">
                    <a:lumMod val="75000"/>
                    <a:lumOff val="25000"/>
                  </a:schemeClr>
                </a:solidFill>
              </a:rPr>
              <a:t>Un Nuevo Contrato Social y Ambiental para la Bogotá del Siglo XXI</a:t>
            </a:r>
            <a:endParaRPr lang="en-US" altLang="ko-KR" sz="1600">
              <a:solidFill>
                <a:schemeClr val="tx1">
                  <a:lumMod val="75000"/>
                  <a:lumOff val="25000"/>
                </a:schemeClr>
              </a:solidFill>
            </a:endParaRPr>
          </a:p>
        </p:txBody>
      </p:sp>
      <p:grpSp>
        <p:nvGrpSpPr>
          <p:cNvPr id="32" name="Group 55">
            <a:extLst>
              <a:ext uri="{FF2B5EF4-FFF2-40B4-BE49-F238E27FC236}">
                <a16:creationId xmlns:a16="http://schemas.microsoft.com/office/drawing/2014/main" id="{4EE3C5A4-F806-ECB4-1542-E5B2D4EF7360}"/>
              </a:ext>
            </a:extLst>
          </p:cNvPr>
          <p:cNvGrpSpPr/>
          <p:nvPr/>
        </p:nvGrpSpPr>
        <p:grpSpPr>
          <a:xfrm>
            <a:off x="2941625" y="6118332"/>
            <a:ext cx="6308750" cy="81272"/>
            <a:chOff x="1780872" y="5229142"/>
            <a:chExt cx="5589541" cy="72022"/>
          </a:xfrm>
        </p:grpSpPr>
        <p:sp>
          <p:nvSpPr>
            <p:cNvPr id="33" name="Rectangle 24">
              <a:extLst>
                <a:ext uri="{FF2B5EF4-FFF2-40B4-BE49-F238E27FC236}">
                  <a16:creationId xmlns:a16="http://schemas.microsoft.com/office/drawing/2014/main" id="{F161F858-BDAE-9CBA-B44D-D8AAC44CE358}"/>
                </a:ext>
              </a:extLst>
            </p:cNvPr>
            <p:cNvSpPr/>
            <p:nvPr/>
          </p:nvSpPr>
          <p:spPr>
            <a:xfrm>
              <a:off x="1780872" y="5229202"/>
              <a:ext cx="1876592" cy="71946"/>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4" name="Rectangle 24">
              <a:extLst>
                <a:ext uri="{FF2B5EF4-FFF2-40B4-BE49-F238E27FC236}">
                  <a16:creationId xmlns:a16="http://schemas.microsoft.com/office/drawing/2014/main" id="{61541AF8-511D-697D-3F0E-AABFCA8F1E7E}"/>
                </a:ext>
              </a:extLst>
            </p:cNvPr>
            <p:cNvSpPr/>
            <p:nvPr/>
          </p:nvSpPr>
          <p:spPr>
            <a:xfrm>
              <a:off x="3630777" y="5229142"/>
              <a:ext cx="1889694" cy="71946"/>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5" name="Rectangle 24">
              <a:extLst>
                <a:ext uri="{FF2B5EF4-FFF2-40B4-BE49-F238E27FC236}">
                  <a16:creationId xmlns:a16="http://schemas.microsoft.com/office/drawing/2014/main" id="{2D71A5FF-41E3-5170-1FE0-AA2B91BBC043}"/>
                </a:ext>
              </a:extLst>
            </p:cNvPr>
            <p:cNvSpPr/>
            <p:nvPr/>
          </p:nvSpPr>
          <p:spPr>
            <a:xfrm>
              <a:off x="5493820" y="5229201"/>
              <a:ext cx="1876593" cy="71963"/>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36" name="TextBox 60">
            <a:extLst>
              <a:ext uri="{FF2B5EF4-FFF2-40B4-BE49-F238E27FC236}">
                <a16:creationId xmlns:a16="http://schemas.microsoft.com/office/drawing/2014/main" id="{B083FF1E-70A7-CD47-7B15-EB2B5C7BBED3}"/>
              </a:ext>
            </a:extLst>
          </p:cNvPr>
          <p:cNvSpPr txBox="1"/>
          <p:nvPr/>
        </p:nvSpPr>
        <p:spPr>
          <a:xfrm rot="17915251">
            <a:off x="2879777" y="4356461"/>
            <a:ext cx="2310703" cy="1005805"/>
          </a:xfrm>
          <a:prstGeom prst="rect">
            <a:avLst/>
          </a:prstGeom>
          <a:noFill/>
        </p:spPr>
        <p:txBody>
          <a:bodyPr wrap="square" rtlCol="0">
            <a:prstTxWarp prst="textArchUp">
              <a:avLst>
                <a:gd name="adj" fmla="val 12380294"/>
              </a:avLst>
            </a:prstTxWarp>
            <a:spAutoFit/>
          </a:bodyPr>
          <a:lstStyle/>
          <a:p>
            <a:pPr algn="ctr"/>
            <a:r>
              <a:rPr lang="es-MX" altLang="ko-KR" sz="1400" b="1">
                <a:solidFill>
                  <a:schemeClr val="bg1"/>
                </a:solidFill>
              </a:rPr>
              <a:t>Manejo de Impactos sociales y</a:t>
            </a:r>
          </a:p>
          <a:p>
            <a:pPr algn="ctr"/>
            <a:r>
              <a:rPr lang="es-MX" altLang="ko-KR" sz="1400" b="1">
                <a:solidFill>
                  <a:schemeClr val="bg1"/>
                </a:solidFill>
              </a:rPr>
              <a:t> económicos de Covid19</a:t>
            </a:r>
          </a:p>
        </p:txBody>
      </p:sp>
      <p:sp>
        <p:nvSpPr>
          <p:cNvPr id="37" name="TextBox 61">
            <a:extLst>
              <a:ext uri="{FF2B5EF4-FFF2-40B4-BE49-F238E27FC236}">
                <a16:creationId xmlns:a16="http://schemas.microsoft.com/office/drawing/2014/main" id="{2DA15535-B78C-24E5-B766-E71CCE76E982}"/>
              </a:ext>
            </a:extLst>
          </p:cNvPr>
          <p:cNvSpPr txBox="1"/>
          <p:nvPr/>
        </p:nvSpPr>
        <p:spPr>
          <a:xfrm>
            <a:off x="4943892" y="3037302"/>
            <a:ext cx="2281599" cy="762271"/>
          </a:xfrm>
          <a:prstGeom prst="rect">
            <a:avLst/>
          </a:prstGeom>
          <a:noFill/>
        </p:spPr>
        <p:txBody>
          <a:bodyPr wrap="square" rtlCol="0">
            <a:prstTxWarp prst="textArchUp">
              <a:avLst>
                <a:gd name="adj" fmla="val 11383218"/>
              </a:avLst>
            </a:prstTxWarp>
            <a:spAutoFit/>
          </a:bodyPr>
          <a:lstStyle/>
          <a:p>
            <a:pPr algn="ctr"/>
            <a:r>
              <a:rPr lang="en-US" altLang="ko-KR" sz="1600" b="1">
                <a:solidFill>
                  <a:schemeClr val="bg1"/>
                </a:solidFill>
              </a:rPr>
              <a:t>Calidad del </a:t>
            </a:r>
            <a:r>
              <a:rPr lang="en-US" altLang="ko-KR" sz="1600" b="1" err="1">
                <a:solidFill>
                  <a:schemeClr val="bg1"/>
                </a:solidFill>
              </a:rPr>
              <a:t>Gasto</a:t>
            </a:r>
            <a:endParaRPr lang="ko-KR" altLang="en-US" sz="1600" b="1">
              <a:solidFill>
                <a:schemeClr val="bg1"/>
              </a:solidFill>
            </a:endParaRPr>
          </a:p>
        </p:txBody>
      </p:sp>
      <p:cxnSp>
        <p:nvCxnSpPr>
          <p:cNvPr id="38" name="Elbow Connector 34">
            <a:extLst>
              <a:ext uri="{FF2B5EF4-FFF2-40B4-BE49-F238E27FC236}">
                <a16:creationId xmlns:a16="http://schemas.microsoft.com/office/drawing/2014/main" id="{B9892420-26BB-AAE9-98C1-04FB901DF091}"/>
              </a:ext>
            </a:extLst>
          </p:cNvPr>
          <p:cNvCxnSpPr>
            <a:cxnSpLocks/>
          </p:cNvCxnSpPr>
          <p:nvPr/>
        </p:nvCxnSpPr>
        <p:spPr>
          <a:xfrm>
            <a:off x="1750443" y="5325583"/>
            <a:ext cx="1260135" cy="467627"/>
          </a:xfrm>
          <a:prstGeom prst="bentConnector3">
            <a:avLst>
              <a:gd name="adj1" fmla="val 1624"/>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Elbow Connector 63">
            <a:extLst>
              <a:ext uri="{FF2B5EF4-FFF2-40B4-BE49-F238E27FC236}">
                <a16:creationId xmlns:a16="http://schemas.microsoft.com/office/drawing/2014/main" id="{21C7F004-E2FB-2F1C-1667-B2676CFD2865}"/>
              </a:ext>
            </a:extLst>
          </p:cNvPr>
          <p:cNvCxnSpPr>
            <a:cxnSpLocks/>
          </p:cNvCxnSpPr>
          <p:nvPr/>
        </p:nvCxnSpPr>
        <p:spPr>
          <a:xfrm rot="5400000">
            <a:off x="7947701" y="2957145"/>
            <a:ext cx="816762" cy="464580"/>
          </a:xfrm>
          <a:prstGeom prst="bentConnector3">
            <a:avLst>
              <a:gd name="adj1" fmla="val -1312"/>
            </a:avLst>
          </a:prstGeom>
          <a:ln>
            <a:solidFill>
              <a:schemeClr val="tx1">
                <a:lumMod val="50000"/>
                <a:lumOff val="50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0" name="TextBox 60">
            <a:extLst>
              <a:ext uri="{FF2B5EF4-FFF2-40B4-BE49-F238E27FC236}">
                <a16:creationId xmlns:a16="http://schemas.microsoft.com/office/drawing/2014/main" id="{735454F6-F95D-B27B-2E51-F22B7718AE1B}"/>
              </a:ext>
            </a:extLst>
          </p:cNvPr>
          <p:cNvSpPr txBox="1"/>
          <p:nvPr/>
        </p:nvSpPr>
        <p:spPr>
          <a:xfrm rot="3744416">
            <a:off x="6987896" y="4396967"/>
            <a:ext cx="2310703" cy="1005805"/>
          </a:xfrm>
          <a:prstGeom prst="rect">
            <a:avLst/>
          </a:prstGeom>
          <a:noFill/>
        </p:spPr>
        <p:txBody>
          <a:bodyPr wrap="square" rtlCol="0">
            <a:prstTxWarp prst="textArchUp">
              <a:avLst>
                <a:gd name="adj" fmla="val 12380294"/>
              </a:avLst>
            </a:prstTxWarp>
            <a:spAutoFit/>
          </a:bodyPr>
          <a:lstStyle/>
          <a:p>
            <a:pPr algn="ctr"/>
            <a:r>
              <a:rPr lang="es-MX" altLang="ko-KR" sz="1400" b="1">
                <a:solidFill>
                  <a:schemeClr val="bg1"/>
                </a:solidFill>
              </a:rPr>
              <a:t>Estrategia Financiera de </a:t>
            </a:r>
          </a:p>
          <a:p>
            <a:pPr algn="ctr"/>
            <a:r>
              <a:rPr lang="es-MX" altLang="ko-KR" sz="1400" b="1">
                <a:solidFill>
                  <a:schemeClr val="bg1"/>
                </a:solidFill>
              </a:rPr>
              <a:t>Plan Distrital de Desarrollo</a:t>
            </a:r>
          </a:p>
        </p:txBody>
      </p:sp>
      <p:sp>
        <p:nvSpPr>
          <p:cNvPr id="41" name="TextBox 50">
            <a:extLst>
              <a:ext uri="{FF2B5EF4-FFF2-40B4-BE49-F238E27FC236}">
                <a16:creationId xmlns:a16="http://schemas.microsoft.com/office/drawing/2014/main" id="{15A03657-DE78-4A53-2EEE-2B3E3FB4B705}"/>
              </a:ext>
            </a:extLst>
          </p:cNvPr>
          <p:cNvSpPr txBox="1"/>
          <p:nvPr/>
        </p:nvSpPr>
        <p:spPr>
          <a:xfrm>
            <a:off x="9882592" y="2078956"/>
            <a:ext cx="2304653" cy="2251899"/>
          </a:xfrm>
          <a:prstGeom prst="rect">
            <a:avLst/>
          </a:prstGeom>
          <a:noFill/>
        </p:spPr>
        <p:txBody>
          <a:bodyPr wrap="square" lIns="91440" tIns="45720" rIns="91440" bIns="45720" rtlCol="0" anchor="t">
            <a:spAutoFit/>
          </a:bodyPr>
          <a:lstStyle/>
          <a:p>
            <a:pPr marL="228600" indent="-228600">
              <a:spcAft>
                <a:spcPts val="200"/>
              </a:spcAft>
              <a:buFont typeface="+mj-lt"/>
              <a:buAutoNum type="arabicPeriod"/>
            </a:pPr>
            <a:r>
              <a:rPr lang="es-CO" altLang="ko-KR" sz="1200">
                <a:solidFill>
                  <a:schemeClr val="tx1">
                    <a:lumMod val="75000"/>
                    <a:lumOff val="25000"/>
                  </a:schemeClr>
                </a:solidFill>
                <a:ea typeface="맑은 고딕"/>
              </a:rPr>
              <a:t>Optimización de ing. tributarios.</a:t>
            </a:r>
            <a:endParaRPr lang="es-CO" altLang="ko-KR" sz="12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a:solidFill>
                  <a:schemeClr val="tx1">
                    <a:lumMod val="75000"/>
                    <a:lumOff val="25000"/>
                  </a:schemeClr>
                </a:solidFill>
                <a:ea typeface="맑은 고딕"/>
              </a:rPr>
              <a:t>Cofinanciación con recursos del nivel nacional.</a:t>
            </a:r>
            <a:endParaRPr lang="es-CO" altLang="ko-KR" sz="12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a:solidFill>
                  <a:schemeClr val="tx1">
                    <a:lumMod val="75000"/>
                    <a:lumOff val="25000"/>
                  </a:schemeClr>
                </a:solidFill>
                <a:ea typeface="맑은 고딕"/>
              </a:rPr>
              <a:t>Gestión de recursos adicionales</a:t>
            </a:r>
            <a:endParaRPr lang="es-CO" altLang="ko-KR" sz="1200">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err="1">
                <a:solidFill>
                  <a:schemeClr val="tx1">
                    <a:lumMod val="75000"/>
                    <a:lumOff val="25000"/>
                  </a:schemeClr>
                </a:solidFill>
                <a:ea typeface="맑은 고딕"/>
              </a:rPr>
              <a:t>APP’s</a:t>
            </a:r>
            <a:endParaRPr lang="es-CO" altLang="ko-KR" sz="1200" err="1">
              <a:solidFill>
                <a:schemeClr val="tx1">
                  <a:lumMod val="75000"/>
                  <a:lumOff val="25000"/>
                </a:schemeClr>
              </a:solidFill>
              <a:ea typeface="맑은 고딕"/>
              <a:cs typeface="Calibri"/>
            </a:endParaRPr>
          </a:p>
          <a:p>
            <a:pPr marL="228600" indent="-228600">
              <a:spcAft>
                <a:spcPts val="200"/>
              </a:spcAft>
              <a:buFont typeface="+mj-lt"/>
              <a:buAutoNum type="arabicPeriod"/>
            </a:pPr>
            <a:r>
              <a:rPr lang="es-CO" altLang="ko-KR" sz="1200">
                <a:solidFill>
                  <a:schemeClr val="tx1">
                    <a:lumMod val="75000"/>
                    <a:lumOff val="25000"/>
                  </a:schemeClr>
                </a:solidFill>
                <a:ea typeface="맑은 고딕"/>
              </a:rPr>
              <a:t>Concurrencia y complementariedad con gestión local </a:t>
            </a:r>
            <a:endParaRPr lang="es-CO" altLang="ko-KR" sz="1200">
              <a:solidFill>
                <a:schemeClr val="tx1">
                  <a:lumMod val="75000"/>
                  <a:lumOff val="25000"/>
                </a:schemeClr>
              </a:solidFill>
              <a:ea typeface="맑은 고딕"/>
              <a:cs typeface="Calibri"/>
            </a:endParaRPr>
          </a:p>
          <a:p>
            <a:pPr marL="171450" indent="-171450">
              <a:buFont typeface="Arial" panose="020B0604020202020204" pitchFamily="34" charset="0"/>
              <a:buChar char="•"/>
            </a:pPr>
            <a:endParaRPr lang="es-CO" altLang="ko-KR" sz="1200">
              <a:solidFill>
                <a:schemeClr val="tx1">
                  <a:lumMod val="75000"/>
                  <a:lumOff val="25000"/>
                </a:schemeClr>
              </a:solidFill>
              <a:ea typeface="맑은 고딕"/>
              <a:cs typeface="Calibri"/>
            </a:endParaRPr>
          </a:p>
        </p:txBody>
      </p:sp>
      <p:sp>
        <p:nvSpPr>
          <p:cNvPr id="42" name="Abrir llave 41">
            <a:extLst>
              <a:ext uri="{FF2B5EF4-FFF2-40B4-BE49-F238E27FC236}">
                <a16:creationId xmlns:a16="http://schemas.microsoft.com/office/drawing/2014/main" id="{E567EB2B-4895-701D-E951-170F3B138153}"/>
              </a:ext>
            </a:extLst>
          </p:cNvPr>
          <p:cNvSpPr/>
          <p:nvPr/>
        </p:nvSpPr>
        <p:spPr>
          <a:xfrm>
            <a:off x="9720053" y="1999442"/>
            <a:ext cx="281456" cy="131990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spTree>
    <p:extLst>
      <p:ext uri="{BB962C8B-B14F-4D97-AF65-F5344CB8AC3E}">
        <p14:creationId xmlns:p14="http://schemas.microsoft.com/office/powerpoint/2010/main" val="3518336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Conector recto 1">
            <a:extLst>
              <a:ext uri="{FF2B5EF4-FFF2-40B4-BE49-F238E27FC236}">
                <a16:creationId xmlns:a16="http://schemas.microsoft.com/office/drawing/2014/main" id="{DE0958AC-91BD-BEF1-B6EA-93427956192F}"/>
              </a:ext>
            </a:extLst>
          </p:cNvPr>
          <p:cNvCxnSpPr>
            <a:cxnSpLocks/>
          </p:cNvCxnSpPr>
          <p:nvPr/>
        </p:nvCxnSpPr>
        <p:spPr>
          <a:xfrm>
            <a:off x="3301381" y="1197828"/>
            <a:ext cx="756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Rectangle 125">
            <a:extLst>
              <a:ext uri="{FF2B5EF4-FFF2-40B4-BE49-F238E27FC236}">
                <a16:creationId xmlns:a16="http://schemas.microsoft.com/office/drawing/2014/main" id="{D44CC3AE-2EFA-298B-0ABF-CEAAC28376ED}"/>
              </a:ext>
            </a:extLst>
          </p:cNvPr>
          <p:cNvSpPr/>
          <p:nvPr/>
        </p:nvSpPr>
        <p:spPr>
          <a:xfrm>
            <a:off x="4929462" y="751618"/>
            <a:ext cx="1842655" cy="830997"/>
          </a:xfrm>
          <a:prstGeom prst="rect">
            <a:avLst/>
          </a:prstGeom>
          <a:solidFill>
            <a:schemeClr val="bg1"/>
          </a:solidFill>
          <a:ln w="38100">
            <a:solidFill>
              <a:schemeClr val="accent4">
                <a:lumMod val="60000"/>
                <a:lumOff val="40000"/>
              </a:schemeClr>
            </a:solidFill>
          </a:ln>
        </p:spPr>
        <p:txBody>
          <a:bodyPr wrap="square" anchor="ctr">
            <a:spAutoFit/>
          </a:bodyPr>
          <a:lstStyle/>
          <a:p>
            <a:pPr algn="ctr" defTabSz="740664"/>
            <a:r>
              <a:rPr lang="es-CO" sz="1200">
                <a:latin typeface="Arial" panose="020B0604020202020204" pitchFamily="34" charset="0"/>
                <a:cs typeface="Arial" panose="020B0604020202020204" pitchFamily="34" charset="0"/>
              </a:rPr>
              <a:t>Envío de listados al banco para empezar proceso de bancarización</a:t>
            </a:r>
          </a:p>
        </p:txBody>
      </p:sp>
      <p:sp>
        <p:nvSpPr>
          <p:cNvPr id="4" name="Rectángulo: esquinas redondeadas 3">
            <a:extLst>
              <a:ext uri="{FF2B5EF4-FFF2-40B4-BE49-F238E27FC236}">
                <a16:creationId xmlns:a16="http://schemas.microsoft.com/office/drawing/2014/main" id="{CC6863C2-8584-CAF3-7B5D-E5213B7447B3}"/>
              </a:ext>
            </a:extLst>
          </p:cNvPr>
          <p:cNvSpPr>
            <a:spLocks/>
          </p:cNvSpPr>
          <p:nvPr/>
        </p:nvSpPr>
        <p:spPr>
          <a:xfrm>
            <a:off x="1708852" y="905682"/>
            <a:ext cx="1595162" cy="57780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MX" sz="1200" b="1">
                <a:solidFill>
                  <a:schemeClr val="tx1"/>
                </a:solidFill>
                <a:latin typeface="Arial" panose="020B0604020202020204" pitchFamily="34" charset="0"/>
                <a:cs typeface="Arial" panose="020B0604020202020204" pitchFamily="34" charset="0"/>
              </a:rPr>
              <a:t>Bancarización por listado</a:t>
            </a:r>
            <a:endParaRPr lang="es-CO" sz="1200" b="1">
              <a:solidFill>
                <a:schemeClr val="tx1"/>
              </a:solidFill>
              <a:latin typeface="Arial" panose="020B0604020202020204" pitchFamily="34" charset="0"/>
              <a:cs typeface="Arial" panose="020B0604020202020204" pitchFamily="34" charset="0"/>
            </a:endParaRPr>
          </a:p>
        </p:txBody>
      </p:sp>
      <p:sp>
        <p:nvSpPr>
          <p:cNvPr id="5" name="Rectángulo: esquinas redondeadas 4">
            <a:extLst>
              <a:ext uri="{FF2B5EF4-FFF2-40B4-BE49-F238E27FC236}">
                <a16:creationId xmlns:a16="http://schemas.microsoft.com/office/drawing/2014/main" id="{108874EB-9034-74B1-EEE6-6E5FCF03B827}"/>
              </a:ext>
            </a:extLst>
          </p:cNvPr>
          <p:cNvSpPr>
            <a:spLocks/>
          </p:cNvSpPr>
          <p:nvPr/>
        </p:nvSpPr>
        <p:spPr>
          <a:xfrm>
            <a:off x="996481" y="986797"/>
            <a:ext cx="602940" cy="5778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MX" sz="2400" b="1">
                <a:solidFill>
                  <a:schemeClr val="tx1"/>
                </a:solidFill>
              </a:rPr>
              <a:t>1. </a:t>
            </a:r>
            <a:endParaRPr lang="es-CO" sz="2400" b="1">
              <a:solidFill>
                <a:schemeClr val="tx1"/>
              </a:solidFill>
            </a:endParaRPr>
          </a:p>
        </p:txBody>
      </p:sp>
      <p:sp>
        <p:nvSpPr>
          <p:cNvPr id="6" name="Rectángulo: esquinas redondeadas 5">
            <a:extLst>
              <a:ext uri="{FF2B5EF4-FFF2-40B4-BE49-F238E27FC236}">
                <a16:creationId xmlns:a16="http://schemas.microsoft.com/office/drawing/2014/main" id="{B192F0C4-55E6-EA37-500C-874D23E4B951}"/>
              </a:ext>
            </a:extLst>
          </p:cNvPr>
          <p:cNvSpPr>
            <a:spLocks/>
          </p:cNvSpPr>
          <p:nvPr/>
        </p:nvSpPr>
        <p:spPr>
          <a:xfrm>
            <a:off x="1017077" y="1723717"/>
            <a:ext cx="602940" cy="5778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MX" sz="2400" b="1">
                <a:solidFill>
                  <a:schemeClr val="tx1"/>
                </a:solidFill>
              </a:rPr>
              <a:t>2. </a:t>
            </a:r>
            <a:endParaRPr lang="es-CO" sz="2400" b="1">
              <a:solidFill>
                <a:schemeClr val="tx1"/>
              </a:solidFill>
            </a:endParaRPr>
          </a:p>
        </p:txBody>
      </p:sp>
      <p:pic>
        <p:nvPicPr>
          <p:cNvPr id="7" name="Gráfico 6" descr="Marketing">
            <a:extLst>
              <a:ext uri="{FF2B5EF4-FFF2-40B4-BE49-F238E27FC236}">
                <a16:creationId xmlns:a16="http://schemas.microsoft.com/office/drawing/2014/main" id="{36A1378A-5DEC-ED8B-6BDA-CB6A2D4A9F0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91225" y="1504392"/>
            <a:ext cx="873209" cy="873209"/>
          </a:xfrm>
          <a:prstGeom prst="rect">
            <a:avLst/>
          </a:prstGeom>
        </p:spPr>
      </p:pic>
      <p:sp>
        <p:nvSpPr>
          <p:cNvPr id="8" name="CuadroTexto 9">
            <a:extLst>
              <a:ext uri="{FF2B5EF4-FFF2-40B4-BE49-F238E27FC236}">
                <a16:creationId xmlns:a16="http://schemas.microsoft.com/office/drawing/2014/main" id="{FC95C558-FA88-C5D2-762E-1B09AADD0E42}"/>
              </a:ext>
            </a:extLst>
          </p:cNvPr>
          <p:cNvSpPr txBox="1">
            <a:spLocks/>
          </p:cNvSpPr>
          <p:nvPr/>
        </p:nvSpPr>
        <p:spPr>
          <a:xfrm>
            <a:off x="4931827" y="1856938"/>
            <a:ext cx="1842656" cy="306467"/>
          </a:xfrm>
          <a:prstGeom prst="roundRect">
            <a:avLst/>
          </a:prstGeom>
          <a:solidFill>
            <a:schemeClr val="bg1"/>
          </a:solidFill>
          <a:ln w="38100">
            <a:solidFill>
              <a:schemeClr val="accent4">
                <a:lumMod val="60000"/>
                <a:lumOff val="40000"/>
              </a:schemeClr>
            </a:solidFill>
          </a:ln>
        </p:spPr>
        <p:txBody>
          <a:bodyPr wrap="square" anchor="ctr">
            <a:spAutoFit/>
          </a:bodyPr>
          <a:lstStyle>
            <a:defPPr>
              <a:defRPr lang="es-CO"/>
            </a:defPPr>
            <a:lvl1pPr algn="r" defTabSz="740664">
              <a:defRPr sz="1600">
                <a:latin typeface="Calibri"/>
              </a:defRPr>
            </a:lvl1pPr>
          </a:lstStyle>
          <a:p>
            <a:pPr algn="ctr"/>
            <a:r>
              <a:rPr lang="es-CO" sz="1200">
                <a:latin typeface="Arial" panose="020B0604020202020204" pitchFamily="34" charset="0"/>
                <a:cs typeface="Arial" panose="020B0604020202020204" pitchFamily="34" charset="0"/>
              </a:rPr>
              <a:t>Comunicaciones</a:t>
            </a:r>
          </a:p>
        </p:txBody>
      </p:sp>
      <p:sp>
        <p:nvSpPr>
          <p:cNvPr id="9" name="Rectángulo: esquinas redondeadas 8">
            <a:extLst>
              <a:ext uri="{FF2B5EF4-FFF2-40B4-BE49-F238E27FC236}">
                <a16:creationId xmlns:a16="http://schemas.microsoft.com/office/drawing/2014/main" id="{03D942D6-980C-AAE9-0721-B54C587968D4}"/>
              </a:ext>
            </a:extLst>
          </p:cNvPr>
          <p:cNvSpPr>
            <a:spLocks/>
          </p:cNvSpPr>
          <p:nvPr/>
        </p:nvSpPr>
        <p:spPr>
          <a:xfrm>
            <a:off x="1711218" y="1704068"/>
            <a:ext cx="1595162" cy="57780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MX" sz="1200" b="1">
                <a:solidFill>
                  <a:schemeClr val="tx1"/>
                </a:solidFill>
                <a:latin typeface="Arial" panose="020B0604020202020204" pitchFamily="34" charset="0"/>
                <a:cs typeface="Arial" panose="020B0604020202020204" pitchFamily="34" charset="0"/>
              </a:rPr>
              <a:t>Bancarización natural</a:t>
            </a:r>
            <a:endParaRPr lang="es-CO" sz="1200" b="1">
              <a:solidFill>
                <a:schemeClr val="tx1"/>
              </a:solidFill>
              <a:latin typeface="Arial" panose="020B0604020202020204" pitchFamily="34" charset="0"/>
              <a:cs typeface="Arial" panose="020B0604020202020204" pitchFamily="34" charset="0"/>
            </a:endParaRPr>
          </a:p>
        </p:txBody>
      </p:sp>
      <p:sp>
        <p:nvSpPr>
          <p:cNvPr id="10" name="Rectángulo: esquinas redondeadas 9">
            <a:extLst>
              <a:ext uri="{FF2B5EF4-FFF2-40B4-BE49-F238E27FC236}">
                <a16:creationId xmlns:a16="http://schemas.microsoft.com/office/drawing/2014/main" id="{F6900ADF-3AD8-E8E1-4002-C52194702F14}"/>
              </a:ext>
            </a:extLst>
          </p:cNvPr>
          <p:cNvSpPr>
            <a:spLocks/>
          </p:cNvSpPr>
          <p:nvPr/>
        </p:nvSpPr>
        <p:spPr>
          <a:xfrm>
            <a:off x="998847" y="2659068"/>
            <a:ext cx="602940" cy="5778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MX" sz="2400" b="1">
                <a:solidFill>
                  <a:schemeClr val="tx1"/>
                </a:solidFill>
              </a:rPr>
              <a:t>3. </a:t>
            </a:r>
            <a:endParaRPr lang="es-CO" sz="2400" b="1">
              <a:solidFill>
                <a:schemeClr val="tx1"/>
              </a:solidFill>
            </a:endParaRPr>
          </a:p>
        </p:txBody>
      </p:sp>
      <p:sp>
        <p:nvSpPr>
          <p:cNvPr id="11" name="Rectángulo: esquinas redondeadas 10">
            <a:extLst>
              <a:ext uri="{FF2B5EF4-FFF2-40B4-BE49-F238E27FC236}">
                <a16:creationId xmlns:a16="http://schemas.microsoft.com/office/drawing/2014/main" id="{17FDC8A0-A06C-3E79-2E8C-26863970088D}"/>
              </a:ext>
            </a:extLst>
          </p:cNvPr>
          <p:cNvSpPr>
            <a:spLocks/>
          </p:cNvSpPr>
          <p:nvPr/>
        </p:nvSpPr>
        <p:spPr>
          <a:xfrm>
            <a:off x="1714540" y="2659068"/>
            <a:ext cx="1595162" cy="57780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MX" sz="1200" b="1">
                <a:solidFill>
                  <a:schemeClr val="tx1"/>
                </a:solidFill>
                <a:latin typeface="Arial" panose="020B0604020202020204" pitchFamily="34" charset="0"/>
                <a:cs typeface="Arial" panose="020B0604020202020204" pitchFamily="34" charset="0"/>
              </a:rPr>
              <a:t>Giros por Movii</a:t>
            </a:r>
            <a:endParaRPr lang="es-CO" sz="1200" b="1">
              <a:solidFill>
                <a:schemeClr val="tx1"/>
              </a:solidFill>
              <a:latin typeface="Arial" panose="020B0604020202020204" pitchFamily="34" charset="0"/>
              <a:cs typeface="Arial" panose="020B0604020202020204" pitchFamily="34" charset="0"/>
            </a:endParaRPr>
          </a:p>
        </p:txBody>
      </p:sp>
      <p:sp>
        <p:nvSpPr>
          <p:cNvPr id="12" name="CuadroTexto 9">
            <a:extLst>
              <a:ext uri="{FF2B5EF4-FFF2-40B4-BE49-F238E27FC236}">
                <a16:creationId xmlns:a16="http://schemas.microsoft.com/office/drawing/2014/main" id="{838BC198-87B6-C6FC-AF73-33B87E133E0D}"/>
              </a:ext>
            </a:extLst>
          </p:cNvPr>
          <p:cNvSpPr txBox="1">
            <a:spLocks/>
          </p:cNvSpPr>
          <p:nvPr/>
        </p:nvSpPr>
        <p:spPr>
          <a:xfrm>
            <a:off x="4770436" y="2590426"/>
            <a:ext cx="2228353" cy="715089"/>
          </a:xfrm>
          <a:prstGeom prst="roundRect">
            <a:avLst/>
          </a:prstGeom>
          <a:solidFill>
            <a:schemeClr val="bg1"/>
          </a:solidFill>
          <a:ln w="38100">
            <a:solidFill>
              <a:schemeClr val="accent4">
                <a:lumMod val="60000"/>
                <a:lumOff val="40000"/>
              </a:schemeClr>
            </a:solidFill>
          </a:ln>
        </p:spPr>
        <p:txBody>
          <a:bodyPr wrap="square" anchor="ctr">
            <a:spAutoFit/>
          </a:bodyPr>
          <a:lstStyle>
            <a:defPPr>
              <a:defRPr lang="es-CO"/>
            </a:defPPr>
            <a:lvl1pPr algn="r" defTabSz="740664">
              <a:defRPr sz="1600">
                <a:latin typeface="Calibri"/>
              </a:defRPr>
            </a:lvl1pPr>
          </a:lstStyle>
          <a:p>
            <a:pPr algn="ctr"/>
            <a:r>
              <a:rPr lang="es-CO" sz="1200">
                <a:latin typeface="Arial" panose="020B0604020202020204" pitchFamily="34" charset="0"/>
                <a:cs typeface="Arial" panose="020B0604020202020204" pitchFamily="34" charset="0"/>
              </a:rPr>
              <a:t>Giro al beneficiario y al mismo tiempo, se hace el proceso de bancarización</a:t>
            </a:r>
          </a:p>
        </p:txBody>
      </p:sp>
      <p:cxnSp>
        <p:nvCxnSpPr>
          <p:cNvPr id="13" name="Conector recto 12">
            <a:extLst>
              <a:ext uri="{FF2B5EF4-FFF2-40B4-BE49-F238E27FC236}">
                <a16:creationId xmlns:a16="http://schemas.microsoft.com/office/drawing/2014/main" id="{951A1ED0-B48A-B6FB-AB8C-BA6E8CED5A04}"/>
              </a:ext>
            </a:extLst>
          </p:cNvPr>
          <p:cNvCxnSpPr>
            <a:cxnSpLocks/>
          </p:cNvCxnSpPr>
          <p:nvPr/>
        </p:nvCxnSpPr>
        <p:spPr>
          <a:xfrm>
            <a:off x="3308343" y="2947971"/>
            <a:ext cx="6200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Gráfico 13" descr="Dinero">
            <a:extLst>
              <a:ext uri="{FF2B5EF4-FFF2-40B4-BE49-F238E27FC236}">
                <a16:creationId xmlns:a16="http://schemas.microsoft.com/office/drawing/2014/main" id="{D83A3326-886F-5A16-978C-A1A3ECABBC3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86108" y="2462421"/>
            <a:ext cx="803418" cy="803418"/>
          </a:xfrm>
          <a:prstGeom prst="rect">
            <a:avLst/>
          </a:prstGeom>
        </p:spPr>
      </p:pic>
      <p:pic>
        <p:nvPicPr>
          <p:cNvPr id="15" name="Gráfico 14" descr="Lista RTL">
            <a:extLst>
              <a:ext uri="{FF2B5EF4-FFF2-40B4-BE49-F238E27FC236}">
                <a16:creationId xmlns:a16="http://schemas.microsoft.com/office/drawing/2014/main" id="{D4115D65-068E-8220-C510-1E33BACC1422}"/>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941941" y="829842"/>
            <a:ext cx="747585" cy="674550"/>
          </a:xfrm>
          <a:prstGeom prst="rect">
            <a:avLst/>
          </a:prstGeom>
        </p:spPr>
      </p:pic>
      <p:cxnSp>
        <p:nvCxnSpPr>
          <p:cNvPr id="16" name="Conector recto 15">
            <a:extLst>
              <a:ext uri="{FF2B5EF4-FFF2-40B4-BE49-F238E27FC236}">
                <a16:creationId xmlns:a16="http://schemas.microsoft.com/office/drawing/2014/main" id="{92ABF614-641B-4B7D-776A-5659E41CC84F}"/>
              </a:ext>
            </a:extLst>
          </p:cNvPr>
          <p:cNvCxnSpPr>
            <a:cxnSpLocks/>
          </p:cNvCxnSpPr>
          <p:nvPr/>
        </p:nvCxnSpPr>
        <p:spPr>
          <a:xfrm>
            <a:off x="3314883" y="1992971"/>
            <a:ext cx="822889"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7" name="Título 4">
            <a:extLst>
              <a:ext uri="{FF2B5EF4-FFF2-40B4-BE49-F238E27FC236}">
                <a16:creationId xmlns:a16="http://schemas.microsoft.com/office/drawing/2014/main" id="{0EC3196E-6EA6-85DD-CEB9-B31C6FE0E41F}"/>
              </a:ext>
            </a:extLst>
          </p:cNvPr>
          <p:cNvSpPr txBox="1">
            <a:spLocks/>
          </p:cNvSpPr>
          <p:nvPr/>
        </p:nvSpPr>
        <p:spPr>
          <a:xfrm>
            <a:off x="540015" y="277561"/>
            <a:ext cx="3025962" cy="400636"/>
          </a:xfrm>
          <a:prstGeom prst="rect">
            <a:avLst/>
          </a:prstGeom>
        </p:spPr>
        <p:txBody>
          <a:bodyPr>
            <a:normAutofit fontScale="85000" lnSpcReduction="20000"/>
          </a:bodyPr>
          <a:lstStyle>
            <a:defPPr>
              <a:defRPr lang="es-CO"/>
            </a:defPPr>
            <a:lvl1pPr marL="0" indent="0" defTabSz="914400" eaLnBrk="1" latinLnBrk="0" hangingPunct="1">
              <a:lnSpc>
                <a:spcPct val="90000"/>
              </a:lnSpc>
              <a:buFont typeface="Arial" panose="020B0604020202020204" pitchFamily="34" charset="0"/>
              <a:buNone/>
              <a:defRPr sz="2800" b="1" spc="-130">
                <a:solidFill>
                  <a:srgbClr val="C00000"/>
                </a:solidFill>
                <a:latin typeface="Tahoma"/>
                <a:cs typeface="Tahoma"/>
              </a:defRPr>
            </a:lvl1pPr>
            <a:lvl2pPr marL="685800" indent="-228600" defTabSz="914400" eaLnBrk="1" latinLnBrk="0" hangingPunct="1">
              <a:lnSpc>
                <a:spcPct val="90000"/>
              </a:lnSpc>
              <a:spcBef>
                <a:spcPts val="500"/>
              </a:spcBef>
              <a:buFont typeface="Arial" panose="020B0604020202020204" pitchFamily="34" charset="0"/>
              <a:buChar char="•"/>
              <a:defRPr sz="2400">
                <a:solidFill>
                  <a:schemeClr val="tx1">
                    <a:lumMod val="50000"/>
                    <a:lumOff val="50000"/>
                  </a:schemeClr>
                </a:solidFill>
                <a:latin typeface="Arial Narrow" panose="020B0606020202030204" pitchFamily="34" charset="0"/>
              </a:defRPr>
            </a:lvl2pPr>
            <a:lvl3pPr marL="1143000" indent="-228600" defTabSz="914400" eaLnBrk="1" latinLnBrk="0" hangingPunct="1">
              <a:lnSpc>
                <a:spcPct val="90000"/>
              </a:lnSpc>
              <a:spcBef>
                <a:spcPts val="500"/>
              </a:spcBef>
              <a:buFont typeface="Arial" panose="020B0604020202020204" pitchFamily="34" charset="0"/>
              <a:buChar char="•"/>
              <a:defRPr sz="2000">
                <a:solidFill>
                  <a:schemeClr val="tx1">
                    <a:lumMod val="50000"/>
                    <a:lumOff val="50000"/>
                  </a:schemeClr>
                </a:solidFill>
                <a:latin typeface="Arial Narrow" panose="020B0606020202030204" pitchFamily="34" charset="0"/>
              </a:defRPr>
            </a:lvl3pPr>
            <a:lvl4pPr marL="1600200" indent="-228600" defTabSz="914400" eaLnBrk="1" latinLnBrk="0" hangingPunct="1">
              <a:lnSpc>
                <a:spcPct val="90000"/>
              </a:lnSpc>
              <a:spcBef>
                <a:spcPts val="500"/>
              </a:spcBef>
              <a:buFont typeface="Arial" panose="020B0604020202020204" pitchFamily="34" charset="0"/>
              <a:buChar char="•"/>
              <a:defRPr sz="1800">
                <a:solidFill>
                  <a:schemeClr val="tx1">
                    <a:lumMod val="50000"/>
                    <a:lumOff val="50000"/>
                  </a:schemeClr>
                </a:solidFill>
                <a:latin typeface="Arial Narrow" panose="020B0606020202030204" pitchFamily="34" charset="0"/>
              </a:defRPr>
            </a:lvl4pPr>
            <a:lvl5pPr marL="2057400" indent="-228600" defTabSz="914400" eaLnBrk="1" latinLnBrk="0" hangingPunct="1">
              <a:lnSpc>
                <a:spcPct val="90000"/>
              </a:lnSpc>
              <a:spcBef>
                <a:spcPts val="500"/>
              </a:spcBef>
              <a:buFont typeface="Arial" panose="020B0604020202020204" pitchFamily="34" charset="0"/>
              <a:buChar char="•"/>
              <a:defRPr sz="1800">
                <a:solidFill>
                  <a:schemeClr val="tx1">
                    <a:lumMod val="50000"/>
                    <a:lumOff val="50000"/>
                  </a:schemeClr>
                </a:solidFill>
                <a:latin typeface="Arial Narrow" panose="020B0606020202030204" pitchFamily="34" charset="0"/>
              </a:defRPr>
            </a:lvl5pPr>
            <a:lvl6pPr marL="2514600" indent="-228600">
              <a:lnSpc>
                <a:spcPct val="90000"/>
              </a:lnSpc>
              <a:spcBef>
                <a:spcPts val="500"/>
              </a:spcBef>
              <a:buFont typeface="Arial" panose="020B0604020202020204" pitchFamily="34" charset="0"/>
              <a:buChar char="•"/>
              <a:defRPr sz="1800">
                <a:latin typeface="+mn-lt"/>
              </a:defRPr>
            </a:lvl6pPr>
            <a:lvl7pPr marL="2971800" indent="-228600">
              <a:lnSpc>
                <a:spcPct val="90000"/>
              </a:lnSpc>
              <a:spcBef>
                <a:spcPts val="500"/>
              </a:spcBef>
              <a:buFont typeface="Arial" panose="020B0604020202020204" pitchFamily="34" charset="0"/>
              <a:buChar char="•"/>
              <a:defRPr sz="1800">
                <a:latin typeface="+mn-lt"/>
              </a:defRPr>
            </a:lvl7pPr>
            <a:lvl8pPr marL="3429000" indent="-228600">
              <a:lnSpc>
                <a:spcPct val="90000"/>
              </a:lnSpc>
              <a:spcBef>
                <a:spcPts val="500"/>
              </a:spcBef>
              <a:buFont typeface="Arial" panose="020B0604020202020204" pitchFamily="34" charset="0"/>
              <a:buChar char="•"/>
              <a:defRPr sz="1800">
                <a:latin typeface="+mn-lt"/>
              </a:defRPr>
            </a:lvl8pPr>
            <a:lvl9pPr marL="3886200" indent="-228600">
              <a:lnSpc>
                <a:spcPct val="90000"/>
              </a:lnSpc>
              <a:spcBef>
                <a:spcPts val="500"/>
              </a:spcBef>
              <a:buFont typeface="Arial" panose="020B0604020202020204" pitchFamily="34" charset="0"/>
              <a:buChar char="•"/>
              <a:defRPr sz="1800">
                <a:latin typeface="+mn-lt"/>
              </a:defRPr>
            </a:lvl9pPr>
          </a:lstStyle>
          <a:p>
            <a:r>
              <a:rPr lang="es-MX" sz="3200">
                <a:latin typeface="Calibri" panose="020F0502020204030204" pitchFamily="34" charset="0"/>
                <a:cs typeface="Calibri" panose="020F0502020204030204" pitchFamily="34" charset="0"/>
              </a:rPr>
              <a:t>Bancarización</a:t>
            </a:r>
            <a:endParaRPr lang="es-CO" sz="3200">
              <a:latin typeface="Calibri" panose="020F0502020204030204" pitchFamily="34" charset="0"/>
              <a:cs typeface="Calibri" panose="020F0502020204030204" pitchFamily="34" charset="0"/>
            </a:endParaRPr>
          </a:p>
        </p:txBody>
      </p:sp>
      <p:sp>
        <p:nvSpPr>
          <p:cNvPr id="18" name="Rectángulo: esquinas redondeadas 17">
            <a:extLst>
              <a:ext uri="{FF2B5EF4-FFF2-40B4-BE49-F238E27FC236}">
                <a16:creationId xmlns:a16="http://schemas.microsoft.com/office/drawing/2014/main" id="{6A183273-99E6-109E-B023-917B2F55C476}"/>
              </a:ext>
            </a:extLst>
          </p:cNvPr>
          <p:cNvSpPr>
            <a:spLocks/>
          </p:cNvSpPr>
          <p:nvPr/>
        </p:nvSpPr>
        <p:spPr>
          <a:xfrm>
            <a:off x="973427" y="3801176"/>
            <a:ext cx="602940" cy="57780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MX" sz="2400" b="1">
                <a:solidFill>
                  <a:schemeClr val="tx1"/>
                </a:solidFill>
              </a:rPr>
              <a:t>4. </a:t>
            </a:r>
            <a:endParaRPr lang="es-CO" sz="2400" b="1">
              <a:solidFill>
                <a:schemeClr val="tx1"/>
              </a:solidFill>
            </a:endParaRPr>
          </a:p>
        </p:txBody>
      </p:sp>
      <p:sp>
        <p:nvSpPr>
          <p:cNvPr id="19" name="Rectángulo: esquinas redondeadas 18">
            <a:extLst>
              <a:ext uri="{FF2B5EF4-FFF2-40B4-BE49-F238E27FC236}">
                <a16:creationId xmlns:a16="http://schemas.microsoft.com/office/drawing/2014/main" id="{5CE6DE15-9B57-27ED-5CC5-5EF79090D3C7}"/>
              </a:ext>
            </a:extLst>
          </p:cNvPr>
          <p:cNvSpPr>
            <a:spLocks/>
          </p:cNvSpPr>
          <p:nvPr/>
        </p:nvSpPr>
        <p:spPr>
          <a:xfrm>
            <a:off x="1689120" y="3801176"/>
            <a:ext cx="1595162" cy="577806"/>
          </a:xfrm>
          <a:prstGeom prst="roundRect">
            <a:avLst/>
          </a:prstGeom>
          <a:solidFill>
            <a:schemeClr val="bg1"/>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MX" sz="1200" b="1">
                <a:solidFill>
                  <a:schemeClr val="tx1"/>
                </a:solidFill>
                <a:latin typeface="Arial" panose="020B0604020202020204" pitchFamily="34" charset="0"/>
                <a:cs typeface="Arial" panose="020B0604020202020204" pitchFamily="34" charset="0"/>
              </a:rPr>
              <a:t>Bancarización presencial</a:t>
            </a:r>
            <a:endParaRPr lang="es-CO" sz="1200" b="1">
              <a:solidFill>
                <a:schemeClr val="tx1"/>
              </a:solidFill>
              <a:latin typeface="Arial" panose="020B0604020202020204" pitchFamily="34" charset="0"/>
              <a:cs typeface="Arial" panose="020B0604020202020204" pitchFamily="34" charset="0"/>
            </a:endParaRPr>
          </a:p>
        </p:txBody>
      </p:sp>
      <p:sp>
        <p:nvSpPr>
          <p:cNvPr id="20" name="CuadroTexto 9">
            <a:extLst>
              <a:ext uri="{FF2B5EF4-FFF2-40B4-BE49-F238E27FC236}">
                <a16:creationId xmlns:a16="http://schemas.microsoft.com/office/drawing/2014/main" id="{E35CC2AD-CED5-59D3-46E1-6C520EB2BA85}"/>
              </a:ext>
            </a:extLst>
          </p:cNvPr>
          <p:cNvSpPr txBox="1">
            <a:spLocks/>
          </p:cNvSpPr>
          <p:nvPr/>
        </p:nvSpPr>
        <p:spPr>
          <a:xfrm>
            <a:off x="4745016" y="3732536"/>
            <a:ext cx="2228353" cy="715089"/>
          </a:xfrm>
          <a:prstGeom prst="roundRect">
            <a:avLst/>
          </a:prstGeom>
          <a:solidFill>
            <a:schemeClr val="bg1"/>
          </a:solidFill>
          <a:ln w="38100">
            <a:solidFill>
              <a:schemeClr val="accent4">
                <a:lumMod val="60000"/>
                <a:lumOff val="40000"/>
              </a:schemeClr>
            </a:solidFill>
          </a:ln>
        </p:spPr>
        <p:txBody>
          <a:bodyPr wrap="square" anchor="ctr">
            <a:spAutoFit/>
          </a:bodyPr>
          <a:lstStyle>
            <a:defPPr>
              <a:defRPr lang="es-CO"/>
            </a:defPPr>
            <a:lvl1pPr algn="r" defTabSz="740664">
              <a:defRPr sz="1600">
                <a:latin typeface="Calibri"/>
              </a:defRPr>
            </a:lvl1pPr>
          </a:lstStyle>
          <a:p>
            <a:pPr algn="ctr"/>
            <a:r>
              <a:rPr lang="es-MX" sz="1200">
                <a:latin typeface="Arial" panose="020B0604020202020204" pitchFamily="34" charset="0"/>
                <a:cs typeface="Arial" panose="020B0604020202020204" pitchFamily="34" charset="0"/>
              </a:rPr>
              <a:t>Feria de servicios de IMG: bancarización Sisbén, Adulto mayor, oferta social SDIS</a:t>
            </a:r>
            <a:endParaRPr lang="es-CO" sz="1200">
              <a:latin typeface="Arial" panose="020B0604020202020204" pitchFamily="34" charset="0"/>
              <a:cs typeface="Arial" panose="020B0604020202020204" pitchFamily="34" charset="0"/>
            </a:endParaRPr>
          </a:p>
        </p:txBody>
      </p:sp>
      <p:cxnSp>
        <p:nvCxnSpPr>
          <p:cNvPr id="21" name="Conector recto 20">
            <a:extLst>
              <a:ext uri="{FF2B5EF4-FFF2-40B4-BE49-F238E27FC236}">
                <a16:creationId xmlns:a16="http://schemas.microsoft.com/office/drawing/2014/main" id="{FBD8C0BA-A595-5DED-158C-87B4EA04841A}"/>
              </a:ext>
            </a:extLst>
          </p:cNvPr>
          <p:cNvCxnSpPr>
            <a:cxnSpLocks/>
          </p:cNvCxnSpPr>
          <p:nvPr/>
        </p:nvCxnSpPr>
        <p:spPr>
          <a:xfrm>
            <a:off x="3282923" y="4090079"/>
            <a:ext cx="6200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22" name="Gráfico 21" descr="Casa">
            <a:extLst>
              <a:ext uri="{FF2B5EF4-FFF2-40B4-BE49-F238E27FC236}">
                <a16:creationId xmlns:a16="http://schemas.microsoft.com/office/drawing/2014/main" id="{3945F4CE-703A-7487-2D37-3EC85FDB2046}"/>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805197" y="3527169"/>
            <a:ext cx="914400" cy="914400"/>
          </a:xfrm>
          <a:prstGeom prst="rect">
            <a:avLst/>
          </a:prstGeom>
        </p:spPr>
      </p:pic>
      <p:sp>
        <p:nvSpPr>
          <p:cNvPr id="23" name="Cerrar llave 22">
            <a:extLst>
              <a:ext uri="{FF2B5EF4-FFF2-40B4-BE49-F238E27FC236}">
                <a16:creationId xmlns:a16="http://schemas.microsoft.com/office/drawing/2014/main" id="{C0D4FAC7-BC18-6671-CEBE-21CC3E21007A}"/>
              </a:ext>
            </a:extLst>
          </p:cNvPr>
          <p:cNvSpPr/>
          <p:nvPr/>
        </p:nvSpPr>
        <p:spPr>
          <a:xfrm>
            <a:off x="7401960" y="636486"/>
            <a:ext cx="237705" cy="1526919"/>
          </a:xfrm>
          <a:prstGeom prst="rightBrace">
            <a:avLst>
              <a:gd name="adj1" fmla="val 48642"/>
              <a:gd name="adj2" fmla="val 50000"/>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sz="1600"/>
          </a:p>
        </p:txBody>
      </p:sp>
      <p:sp>
        <p:nvSpPr>
          <p:cNvPr id="24" name="Rectángulo: esquinas redondeadas 23">
            <a:extLst>
              <a:ext uri="{FF2B5EF4-FFF2-40B4-BE49-F238E27FC236}">
                <a16:creationId xmlns:a16="http://schemas.microsoft.com/office/drawing/2014/main" id="{69B77C97-BBEF-E8B2-B327-4E455D694204}"/>
              </a:ext>
            </a:extLst>
          </p:cNvPr>
          <p:cNvSpPr>
            <a:spLocks/>
          </p:cNvSpPr>
          <p:nvPr/>
        </p:nvSpPr>
        <p:spPr>
          <a:xfrm>
            <a:off x="7893364" y="1175088"/>
            <a:ext cx="2107808" cy="577806"/>
          </a:xfrm>
          <a:prstGeom prst="roundRect">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r>
              <a:rPr lang="es-MX" sz="1200" b="1">
                <a:solidFill>
                  <a:schemeClr val="tx1"/>
                </a:solidFill>
                <a:latin typeface="Arial" panose="020B0604020202020204" pitchFamily="34" charset="0"/>
                <a:cs typeface="Arial" panose="020B0604020202020204" pitchFamily="34" charset="0"/>
              </a:rPr>
              <a:t>Todos los operadores</a:t>
            </a:r>
            <a:endParaRPr lang="es-CO" sz="1200" b="1">
              <a:solidFill>
                <a:schemeClr val="tx1"/>
              </a:solidFill>
              <a:latin typeface="Arial" panose="020B0604020202020204" pitchFamily="34" charset="0"/>
              <a:cs typeface="Arial" panose="020B0604020202020204" pitchFamily="34" charset="0"/>
            </a:endParaRPr>
          </a:p>
        </p:txBody>
      </p:sp>
      <p:cxnSp>
        <p:nvCxnSpPr>
          <p:cNvPr id="25" name="Conector recto 24">
            <a:extLst>
              <a:ext uri="{FF2B5EF4-FFF2-40B4-BE49-F238E27FC236}">
                <a16:creationId xmlns:a16="http://schemas.microsoft.com/office/drawing/2014/main" id="{2BB67FED-365D-D1B5-91C8-86C1DF9DC83E}"/>
              </a:ext>
            </a:extLst>
          </p:cNvPr>
          <p:cNvCxnSpPr>
            <a:cxnSpLocks/>
          </p:cNvCxnSpPr>
          <p:nvPr/>
        </p:nvCxnSpPr>
        <p:spPr>
          <a:xfrm>
            <a:off x="85577" y="4886823"/>
            <a:ext cx="10634464" cy="0"/>
          </a:xfrm>
          <a:prstGeom prst="line">
            <a:avLst/>
          </a:prstGeom>
          <a:ln w="28575">
            <a:solidFill>
              <a:srgbClr val="C00000"/>
            </a:solidFill>
            <a:prstDash val="dashDot"/>
          </a:ln>
        </p:spPr>
        <p:style>
          <a:lnRef idx="1">
            <a:schemeClr val="accent1"/>
          </a:lnRef>
          <a:fillRef idx="0">
            <a:schemeClr val="accent1"/>
          </a:fillRef>
          <a:effectRef idx="0">
            <a:schemeClr val="accent1"/>
          </a:effectRef>
          <a:fontRef idx="minor">
            <a:schemeClr val="tx1"/>
          </a:fontRef>
        </p:style>
      </p:cxnSp>
      <p:pic>
        <p:nvPicPr>
          <p:cNvPr id="26" name="Gráfico 25" descr="Grupo">
            <a:extLst>
              <a:ext uri="{FF2B5EF4-FFF2-40B4-BE49-F238E27FC236}">
                <a16:creationId xmlns:a16="http://schemas.microsoft.com/office/drawing/2014/main" id="{1720B914-0A60-ECB7-3104-F58B2525C28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9218" y="5496517"/>
            <a:ext cx="1115922" cy="1127506"/>
          </a:xfrm>
          <a:prstGeom prst="rect">
            <a:avLst/>
          </a:prstGeom>
        </p:spPr>
      </p:pic>
      <p:pic>
        <p:nvPicPr>
          <p:cNvPr id="27" name="Gráfico 26" descr="Grupo de personas">
            <a:extLst>
              <a:ext uri="{FF2B5EF4-FFF2-40B4-BE49-F238E27FC236}">
                <a16:creationId xmlns:a16="http://schemas.microsoft.com/office/drawing/2014/main" id="{190B56C1-F66B-6B74-7DDD-09861758E3F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116766" y="5365891"/>
            <a:ext cx="1192684" cy="1155615"/>
          </a:xfrm>
          <a:prstGeom prst="rect">
            <a:avLst/>
          </a:prstGeom>
        </p:spPr>
      </p:pic>
      <p:sp>
        <p:nvSpPr>
          <p:cNvPr id="28" name="CuadroTexto 27">
            <a:extLst>
              <a:ext uri="{FF2B5EF4-FFF2-40B4-BE49-F238E27FC236}">
                <a16:creationId xmlns:a16="http://schemas.microsoft.com/office/drawing/2014/main" id="{F696489D-388F-22EB-25DA-5FB3BDD4B3D2}"/>
              </a:ext>
            </a:extLst>
          </p:cNvPr>
          <p:cNvSpPr txBox="1">
            <a:spLocks/>
          </p:cNvSpPr>
          <p:nvPr/>
        </p:nvSpPr>
        <p:spPr>
          <a:xfrm>
            <a:off x="2215140" y="5054360"/>
            <a:ext cx="1800000" cy="552977"/>
          </a:xfrm>
          <a:prstGeom prst="roundRect">
            <a:avLst/>
          </a:prstGeom>
          <a:solidFill>
            <a:srgbClr val="C00000"/>
          </a:solidFill>
          <a:ln>
            <a:noFill/>
          </a:ln>
        </p:spPr>
        <p:txBody>
          <a:bodyPr wrap="square" rtlCol="0">
            <a:noAutofit/>
          </a:bodyPr>
          <a:lstStyle/>
          <a:p>
            <a:pPr algn="ctr"/>
            <a:r>
              <a:rPr lang="es-CO">
                <a:solidFill>
                  <a:schemeClr val="bg1"/>
                </a:solidFill>
              </a:rPr>
              <a:t>Marzo 29 2020</a:t>
            </a:r>
          </a:p>
          <a:p>
            <a:pPr algn="ctr"/>
            <a:endParaRPr lang="es-CO">
              <a:solidFill>
                <a:schemeClr val="bg1"/>
              </a:solidFill>
            </a:endParaRPr>
          </a:p>
        </p:txBody>
      </p:sp>
      <p:sp>
        <p:nvSpPr>
          <p:cNvPr id="29" name="Rectángulo: esquinas redondeadas 28">
            <a:extLst>
              <a:ext uri="{FF2B5EF4-FFF2-40B4-BE49-F238E27FC236}">
                <a16:creationId xmlns:a16="http://schemas.microsoft.com/office/drawing/2014/main" id="{FCF40434-58A6-E2B6-C1E6-025472AAC709}"/>
              </a:ext>
            </a:extLst>
          </p:cNvPr>
          <p:cNvSpPr>
            <a:spLocks/>
          </p:cNvSpPr>
          <p:nvPr/>
        </p:nvSpPr>
        <p:spPr>
          <a:xfrm>
            <a:off x="2061284" y="5415803"/>
            <a:ext cx="2160000" cy="115561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5750" indent="-285750">
              <a:buFont typeface="Arial" panose="020B0604020202020204" pitchFamily="34" charset="0"/>
              <a:buChar char="•"/>
            </a:pPr>
            <a:r>
              <a:rPr lang="es-MX" sz="1600">
                <a:solidFill>
                  <a:schemeClr val="tx1"/>
                </a:solidFill>
              </a:rPr>
              <a:t>78.938 hogares bancarizados</a:t>
            </a:r>
          </a:p>
          <a:p>
            <a:pPr marL="285750" indent="-285750">
              <a:buFont typeface="Arial" panose="020B0604020202020204" pitchFamily="34" charset="0"/>
              <a:buChar char="•"/>
            </a:pPr>
            <a:r>
              <a:rPr lang="es-MX" sz="1600">
                <a:solidFill>
                  <a:schemeClr val="tx1"/>
                </a:solidFill>
              </a:rPr>
              <a:t>Único operador:   Davivienda</a:t>
            </a:r>
            <a:endParaRPr lang="es-CO" sz="1600">
              <a:solidFill>
                <a:schemeClr val="tx1"/>
              </a:solidFill>
            </a:endParaRPr>
          </a:p>
        </p:txBody>
      </p:sp>
      <p:sp>
        <p:nvSpPr>
          <p:cNvPr id="30" name="Rectángulo: esquinas redondeadas 29">
            <a:extLst>
              <a:ext uri="{FF2B5EF4-FFF2-40B4-BE49-F238E27FC236}">
                <a16:creationId xmlns:a16="http://schemas.microsoft.com/office/drawing/2014/main" id="{DF1C3BB4-4A78-C2CE-1A20-8A9D8DA26AB3}"/>
              </a:ext>
            </a:extLst>
          </p:cNvPr>
          <p:cNvSpPr>
            <a:spLocks/>
          </p:cNvSpPr>
          <p:nvPr/>
        </p:nvSpPr>
        <p:spPr>
          <a:xfrm>
            <a:off x="6417655" y="5512783"/>
            <a:ext cx="2358516" cy="568861"/>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5750" indent="-285750">
              <a:buFont typeface="Arial" panose="020B0604020202020204" pitchFamily="34" charset="0"/>
              <a:buChar char="•"/>
            </a:pPr>
            <a:r>
              <a:rPr lang="es-CO"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1.082.111 </a:t>
            </a:r>
            <a:r>
              <a:rPr lang="es-MX" sz="1400">
                <a:solidFill>
                  <a:schemeClr val="tx1"/>
                </a:solidFill>
              </a:rPr>
              <a:t>hogares bancarizados</a:t>
            </a:r>
          </a:p>
        </p:txBody>
      </p:sp>
      <p:sp>
        <p:nvSpPr>
          <p:cNvPr id="31" name="Flecha: a la derecha 30">
            <a:extLst>
              <a:ext uri="{FF2B5EF4-FFF2-40B4-BE49-F238E27FC236}">
                <a16:creationId xmlns:a16="http://schemas.microsoft.com/office/drawing/2014/main" id="{C9A41127-20AF-2041-5A0F-E47C035BC1C1}"/>
              </a:ext>
            </a:extLst>
          </p:cNvPr>
          <p:cNvSpPr/>
          <p:nvPr/>
        </p:nvSpPr>
        <p:spPr>
          <a:xfrm>
            <a:off x="4415062" y="5725562"/>
            <a:ext cx="585453" cy="436275"/>
          </a:xfrm>
          <a:prstGeom prst="rightArrow">
            <a:avLst/>
          </a:prstGeom>
          <a:ln>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CO"/>
          </a:p>
        </p:txBody>
      </p:sp>
      <p:sp>
        <p:nvSpPr>
          <p:cNvPr id="32" name="CuadroTexto 9">
            <a:extLst>
              <a:ext uri="{FF2B5EF4-FFF2-40B4-BE49-F238E27FC236}">
                <a16:creationId xmlns:a16="http://schemas.microsoft.com/office/drawing/2014/main" id="{9D4F4F9C-CC9B-BA0C-A69C-EF77D0ADE66E}"/>
              </a:ext>
            </a:extLst>
          </p:cNvPr>
          <p:cNvSpPr txBox="1">
            <a:spLocks/>
          </p:cNvSpPr>
          <p:nvPr/>
        </p:nvSpPr>
        <p:spPr>
          <a:xfrm>
            <a:off x="7501432" y="3334202"/>
            <a:ext cx="1445836" cy="306467"/>
          </a:xfrm>
          <a:prstGeom prst="roundRect">
            <a:avLst/>
          </a:prstGeom>
          <a:ln w="38100">
            <a:solidFill>
              <a:srgbClr val="FFC000"/>
            </a:solidFill>
          </a:ln>
        </p:spPr>
        <p:txBody>
          <a:bodyPr wrap="square" anchor="ctr">
            <a:spAutoFit/>
          </a:bodyPr>
          <a:lstStyle>
            <a:defPPr>
              <a:defRPr lang="es-CO"/>
            </a:defPPr>
            <a:lvl1pPr algn="r" defTabSz="740664">
              <a:defRPr sz="1600">
                <a:latin typeface="Calibri"/>
              </a:defRPr>
            </a:lvl1pPr>
          </a:lstStyle>
          <a:p>
            <a:pPr algn="ctr"/>
            <a:r>
              <a:rPr lang="es-MX" sz="1200">
                <a:latin typeface="Arial" panose="020B0604020202020204" pitchFamily="34" charset="0"/>
                <a:cs typeface="Arial" panose="020B0604020202020204" pitchFamily="34" charset="0"/>
              </a:rPr>
              <a:t>Localidades</a:t>
            </a:r>
            <a:endParaRPr lang="es-CO" sz="1200">
              <a:latin typeface="Arial" panose="020B0604020202020204" pitchFamily="34" charset="0"/>
              <a:cs typeface="Arial" panose="020B0604020202020204" pitchFamily="34" charset="0"/>
            </a:endParaRPr>
          </a:p>
        </p:txBody>
      </p:sp>
      <p:sp>
        <p:nvSpPr>
          <p:cNvPr id="33" name="CuadroTexto 9">
            <a:extLst>
              <a:ext uri="{FF2B5EF4-FFF2-40B4-BE49-F238E27FC236}">
                <a16:creationId xmlns:a16="http://schemas.microsoft.com/office/drawing/2014/main" id="{025067FB-8265-897A-B2C3-7D997A62534B}"/>
              </a:ext>
            </a:extLst>
          </p:cNvPr>
          <p:cNvSpPr txBox="1">
            <a:spLocks/>
          </p:cNvSpPr>
          <p:nvPr/>
        </p:nvSpPr>
        <p:spPr>
          <a:xfrm>
            <a:off x="7501432" y="4330708"/>
            <a:ext cx="1445836" cy="306467"/>
          </a:xfrm>
          <a:prstGeom prst="roundRect">
            <a:avLst/>
          </a:prstGeom>
          <a:ln w="38100">
            <a:solidFill>
              <a:srgbClr val="FFC000"/>
            </a:solidFill>
          </a:ln>
        </p:spPr>
        <p:txBody>
          <a:bodyPr wrap="square" anchor="ctr">
            <a:spAutoFit/>
          </a:bodyPr>
          <a:lstStyle>
            <a:defPPr>
              <a:defRPr lang="es-CO"/>
            </a:defPPr>
            <a:lvl1pPr algn="ctr" defTabSz="740664">
              <a:defRPr sz="1200">
                <a:latin typeface="Arial" panose="020B0604020202020204" pitchFamily="34" charset="0"/>
                <a:cs typeface="Arial" panose="020B0604020202020204" pitchFamily="34" charset="0"/>
              </a:defRPr>
            </a:lvl1pPr>
          </a:lstStyle>
          <a:p>
            <a:r>
              <a:rPr lang="es-MX"/>
              <a:t>Poblacionales</a:t>
            </a:r>
            <a:endParaRPr lang="es-CO"/>
          </a:p>
        </p:txBody>
      </p:sp>
      <p:sp>
        <p:nvSpPr>
          <p:cNvPr id="34" name="CuadroTexto 9">
            <a:extLst>
              <a:ext uri="{FF2B5EF4-FFF2-40B4-BE49-F238E27FC236}">
                <a16:creationId xmlns:a16="http://schemas.microsoft.com/office/drawing/2014/main" id="{B2BBD6FD-F392-1CC1-0211-3A135CBA7B03}"/>
              </a:ext>
            </a:extLst>
          </p:cNvPr>
          <p:cNvSpPr txBox="1">
            <a:spLocks/>
          </p:cNvSpPr>
          <p:nvPr/>
        </p:nvSpPr>
        <p:spPr>
          <a:xfrm>
            <a:off x="9605864" y="3114858"/>
            <a:ext cx="2228353" cy="715089"/>
          </a:xfrm>
          <a:prstGeom prst="roundRect">
            <a:avLst/>
          </a:prstGeom>
          <a:solidFill>
            <a:schemeClr val="bg1"/>
          </a:solidFill>
          <a:ln w="38100">
            <a:solidFill>
              <a:schemeClr val="accent5"/>
            </a:solidFill>
          </a:ln>
        </p:spPr>
        <p:txBody>
          <a:bodyPr wrap="square" anchor="ctr">
            <a:spAutoFit/>
          </a:bodyPr>
          <a:lstStyle>
            <a:defPPr>
              <a:defRPr lang="es-CO"/>
            </a:defPPr>
            <a:lvl1pPr algn="r" defTabSz="740664">
              <a:defRPr sz="1600">
                <a:latin typeface="Calibri"/>
              </a:defRPr>
            </a:lvl1pPr>
          </a:lstStyle>
          <a:p>
            <a:pPr algn="l"/>
            <a:r>
              <a:rPr lang="es-CO" sz="1200">
                <a:latin typeface="Arial" panose="020B0604020202020204" pitchFamily="34" charset="0"/>
                <a:cs typeface="Arial" panose="020B0604020202020204" pitchFamily="34" charset="0"/>
              </a:rPr>
              <a:t>Sumapaz</a:t>
            </a:r>
          </a:p>
          <a:p>
            <a:pPr algn="l"/>
            <a:r>
              <a:rPr lang="es-CO" sz="1200">
                <a:latin typeface="Arial" panose="020B0604020202020204" pitchFamily="34" charset="0"/>
                <a:cs typeface="Arial" panose="020B0604020202020204" pitchFamily="34" charset="0"/>
              </a:rPr>
              <a:t>Suba</a:t>
            </a:r>
          </a:p>
          <a:p>
            <a:pPr algn="l"/>
            <a:r>
              <a:rPr lang="es-CO" sz="1200" b="1">
                <a:latin typeface="Arial" panose="020B0604020202020204" pitchFamily="34" charset="0"/>
                <a:cs typeface="Arial" panose="020B0604020202020204" pitchFamily="34" charset="0"/>
              </a:rPr>
              <a:t>Rafael Uribe </a:t>
            </a:r>
            <a:r>
              <a:rPr lang="es-CO" sz="1200" b="1" err="1">
                <a:latin typeface="Arial" panose="020B0604020202020204" pitchFamily="34" charset="0"/>
                <a:cs typeface="Arial" panose="020B0604020202020204" pitchFamily="34" charset="0"/>
              </a:rPr>
              <a:t>Uribe</a:t>
            </a:r>
            <a:endParaRPr lang="es-CO" sz="1200" b="1">
              <a:latin typeface="Arial" panose="020B0604020202020204" pitchFamily="34" charset="0"/>
              <a:cs typeface="Arial" panose="020B0604020202020204" pitchFamily="34" charset="0"/>
            </a:endParaRPr>
          </a:p>
        </p:txBody>
      </p:sp>
      <p:sp>
        <p:nvSpPr>
          <p:cNvPr id="35" name="CuadroTexto 9">
            <a:extLst>
              <a:ext uri="{FF2B5EF4-FFF2-40B4-BE49-F238E27FC236}">
                <a16:creationId xmlns:a16="http://schemas.microsoft.com/office/drawing/2014/main" id="{341F745E-A065-8924-95DF-9D90A48C1487}"/>
              </a:ext>
            </a:extLst>
          </p:cNvPr>
          <p:cNvSpPr txBox="1">
            <a:spLocks/>
          </p:cNvSpPr>
          <p:nvPr/>
        </p:nvSpPr>
        <p:spPr>
          <a:xfrm>
            <a:off x="9630788" y="4204044"/>
            <a:ext cx="2228353" cy="306467"/>
          </a:xfrm>
          <a:prstGeom prst="roundRect">
            <a:avLst/>
          </a:prstGeom>
          <a:solidFill>
            <a:schemeClr val="bg1"/>
          </a:solidFill>
          <a:ln w="38100">
            <a:solidFill>
              <a:schemeClr val="accent5"/>
            </a:solidFill>
          </a:ln>
        </p:spPr>
        <p:txBody>
          <a:bodyPr wrap="square" anchor="ctr">
            <a:spAutoFit/>
          </a:bodyPr>
          <a:lstStyle>
            <a:defPPr>
              <a:defRPr lang="es-CO"/>
            </a:defPPr>
            <a:lvl1pPr defTabSz="740664">
              <a:defRPr sz="1200">
                <a:latin typeface="Arial" panose="020B0604020202020204" pitchFamily="34" charset="0"/>
                <a:cs typeface="Arial" panose="020B0604020202020204" pitchFamily="34" charset="0"/>
              </a:defRPr>
            </a:lvl1pPr>
          </a:lstStyle>
          <a:p>
            <a:r>
              <a:rPr lang="es-CO"/>
              <a:t>Población venezolana</a:t>
            </a:r>
          </a:p>
        </p:txBody>
      </p:sp>
      <p:sp>
        <p:nvSpPr>
          <p:cNvPr id="36" name="Cerrar llave 35">
            <a:extLst>
              <a:ext uri="{FF2B5EF4-FFF2-40B4-BE49-F238E27FC236}">
                <a16:creationId xmlns:a16="http://schemas.microsoft.com/office/drawing/2014/main" id="{9008357D-B1D8-BC1D-179D-69CCEA2DD587}"/>
              </a:ext>
            </a:extLst>
          </p:cNvPr>
          <p:cNvSpPr/>
          <p:nvPr/>
        </p:nvSpPr>
        <p:spPr>
          <a:xfrm flipH="1">
            <a:off x="7067279" y="3296562"/>
            <a:ext cx="453533" cy="1422725"/>
          </a:xfrm>
          <a:prstGeom prst="rightBrace">
            <a:avLst>
              <a:gd name="adj1" fmla="val 4192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cxnSp>
        <p:nvCxnSpPr>
          <p:cNvPr id="37" name="Conector recto 36">
            <a:extLst>
              <a:ext uri="{FF2B5EF4-FFF2-40B4-BE49-F238E27FC236}">
                <a16:creationId xmlns:a16="http://schemas.microsoft.com/office/drawing/2014/main" id="{C2B54B54-DB30-F14A-FF48-CC3824232BCF}"/>
              </a:ext>
            </a:extLst>
          </p:cNvPr>
          <p:cNvCxnSpPr>
            <a:cxnSpLocks/>
          </p:cNvCxnSpPr>
          <p:nvPr/>
        </p:nvCxnSpPr>
        <p:spPr>
          <a:xfrm>
            <a:off x="8985771" y="3515630"/>
            <a:ext cx="6200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8" name="Conector recto 37">
            <a:extLst>
              <a:ext uri="{FF2B5EF4-FFF2-40B4-BE49-F238E27FC236}">
                <a16:creationId xmlns:a16="http://schemas.microsoft.com/office/drawing/2014/main" id="{30E61645-BEA9-2385-D2FD-C677512737CC}"/>
              </a:ext>
            </a:extLst>
          </p:cNvPr>
          <p:cNvCxnSpPr>
            <a:cxnSpLocks/>
          </p:cNvCxnSpPr>
          <p:nvPr/>
        </p:nvCxnSpPr>
        <p:spPr>
          <a:xfrm>
            <a:off x="8985771" y="4441569"/>
            <a:ext cx="620092"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9" name="Rectángulo: esquinas redondeadas 38">
            <a:extLst>
              <a:ext uri="{FF2B5EF4-FFF2-40B4-BE49-F238E27FC236}">
                <a16:creationId xmlns:a16="http://schemas.microsoft.com/office/drawing/2014/main" id="{48B26867-56E2-41F0-DA32-98BA1BB0C089}"/>
              </a:ext>
            </a:extLst>
          </p:cNvPr>
          <p:cNvSpPr>
            <a:spLocks/>
          </p:cNvSpPr>
          <p:nvPr/>
        </p:nvSpPr>
        <p:spPr>
          <a:xfrm>
            <a:off x="8982315" y="5205457"/>
            <a:ext cx="3209685" cy="1512126"/>
          </a:xfrm>
          <a:prstGeom prst="roundRect">
            <a:avLst/>
          </a:pr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marL="285750" indent="-285750">
              <a:buFont typeface="Arial" panose="020B0604020202020204" pitchFamily="34" charset="0"/>
              <a:buChar char="•"/>
            </a:pPr>
            <a:endParaRPr lang="es-MX" sz="1400">
              <a:solidFill>
                <a:schemeClr val="tx1"/>
              </a:solidFill>
            </a:endParaRPr>
          </a:p>
          <a:p>
            <a:r>
              <a:rPr lang="es-MX" sz="1400" b="1">
                <a:solidFill>
                  <a:schemeClr val="tx1"/>
                </a:solidFill>
              </a:rPr>
              <a:t>Resultados bancarización presencial </a:t>
            </a:r>
          </a:p>
          <a:p>
            <a:r>
              <a:rPr lang="es-MX" sz="1400" b="1">
                <a:solidFill>
                  <a:schemeClr val="tx1"/>
                </a:solidFill>
              </a:rPr>
              <a:t>2021</a:t>
            </a:r>
            <a:endParaRPr lang="es-MX" sz="1400">
              <a:solidFill>
                <a:schemeClr val="tx1"/>
              </a:solidFill>
            </a:endParaRPr>
          </a:p>
          <a:p>
            <a:pPr marL="285750" indent="-285750">
              <a:buFont typeface="Arial" panose="020B0604020202020204" pitchFamily="34" charset="0"/>
              <a:buChar char="•"/>
            </a:pPr>
            <a:r>
              <a:rPr lang="es-MX" sz="1400">
                <a:solidFill>
                  <a:schemeClr val="tx1"/>
                </a:solidFill>
              </a:rPr>
              <a:t>Ciudad Bolívar: 9.333 hogares</a:t>
            </a:r>
          </a:p>
          <a:p>
            <a:pPr marL="285750" indent="-285750">
              <a:buFont typeface="Arial" panose="020B0604020202020204" pitchFamily="34" charset="0"/>
              <a:buChar char="•"/>
            </a:pPr>
            <a:r>
              <a:rPr lang="es-MX" sz="1400">
                <a:solidFill>
                  <a:schemeClr val="tx1"/>
                </a:solidFill>
              </a:rPr>
              <a:t>Kennedy y Bosa: 6550 hogares </a:t>
            </a:r>
          </a:p>
          <a:p>
            <a:pPr marL="285750" indent="-285750">
              <a:buFont typeface="Arial" panose="020B0604020202020204" pitchFamily="34" charset="0"/>
              <a:buChar char="•"/>
            </a:pPr>
            <a:r>
              <a:rPr lang="es-MX" sz="1400">
                <a:solidFill>
                  <a:schemeClr val="tx1"/>
                </a:solidFill>
              </a:rPr>
              <a:t>LGBTI: 500 personas</a:t>
            </a:r>
          </a:p>
          <a:p>
            <a:r>
              <a:rPr lang="es-MX" sz="1400" b="1">
                <a:solidFill>
                  <a:schemeClr val="tx1"/>
                </a:solidFill>
              </a:rPr>
              <a:t>2022</a:t>
            </a:r>
          </a:p>
          <a:p>
            <a:pPr marL="285750" indent="-285750">
              <a:buFont typeface="Arial" panose="020B0604020202020204" pitchFamily="34" charset="0"/>
              <a:buChar char="•"/>
            </a:pPr>
            <a:r>
              <a:rPr lang="es-MX" sz="1400">
                <a:solidFill>
                  <a:schemeClr val="tx1"/>
                </a:solidFill>
              </a:rPr>
              <a:t>Rafael Uribe </a:t>
            </a:r>
            <a:r>
              <a:rPr lang="es-MX" sz="1400" err="1">
                <a:solidFill>
                  <a:schemeClr val="tx1"/>
                </a:solidFill>
              </a:rPr>
              <a:t>Uribe</a:t>
            </a:r>
            <a:r>
              <a:rPr lang="es-MX" sz="1400">
                <a:solidFill>
                  <a:schemeClr val="tx1"/>
                </a:solidFill>
              </a:rPr>
              <a:t>: 10.885 hogares</a:t>
            </a:r>
          </a:p>
          <a:p>
            <a:endParaRPr lang="es-MX" sz="1400">
              <a:solidFill>
                <a:schemeClr val="tx1"/>
              </a:solidFill>
            </a:endParaRPr>
          </a:p>
        </p:txBody>
      </p:sp>
    </p:spTree>
    <p:extLst>
      <p:ext uri="{BB962C8B-B14F-4D97-AF65-F5344CB8AC3E}">
        <p14:creationId xmlns:p14="http://schemas.microsoft.com/office/powerpoint/2010/main" val="1329038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a:bodyPr>
          <a:lstStyle/>
          <a:p>
            <a:r>
              <a:rPr lang="es-MX" sz="3600">
                <a:latin typeface="Calibri" panose="020F0502020204030204" pitchFamily="34" charset="0"/>
                <a:cs typeface="Calibri" panose="020F0502020204030204" pitchFamily="34" charset="0"/>
              </a:rPr>
              <a:t>CUPO DE ENDEUDAMIENTO​</a:t>
            </a:r>
          </a:p>
        </p:txBody>
      </p:sp>
    </p:spTree>
    <p:extLst>
      <p:ext uri="{BB962C8B-B14F-4D97-AF65-F5344CB8AC3E}">
        <p14:creationId xmlns:p14="http://schemas.microsoft.com/office/powerpoint/2010/main" val="23566197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9" name="Google Shape;159;p6"/>
          <p:cNvSpPr txBox="1"/>
          <p:nvPr/>
        </p:nvSpPr>
        <p:spPr>
          <a:xfrm>
            <a:off x="0" y="202740"/>
            <a:ext cx="9532050" cy="683234"/>
          </a:xfrm>
          <a:prstGeom prst="rect">
            <a:avLst/>
          </a:prstGeom>
          <a:noFill/>
          <a:ln>
            <a:noFill/>
          </a:ln>
        </p:spPr>
        <p:txBody>
          <a:bodyPr spcFirstLastPara="1" wrap="square" lIns="91425" tIns="91425" rIns="91425" bIns="91425" anchor="t" anchorCtr="0">
            <a:spAutoFit/>
          </a:bodyPr>
          <a:lstStyle/>
          <a:p>
            <a:pPr marL="0" lvl="0" indent="0">
              <a:lnSpc>
                <a:spcPct val="90000"/>
              </a:lnSpc>
            </a:pPr>
            <a:r>
              <a:rPr lang="es-MX" sz="3500" b="1" spc="-130">
                <a:solidFill>
                  <a:srgbClr val="C00000"/>
                </a:solidFill>
                <a:cs typeface="Calibri" panose="020F0502020204030204" pitchFamily="34" charset="0"/>
              </a:rPr>
              <a:t>Cupo de Endeudamiento 2022</a:t>
            </a:r>
            <a:endParaRPr lang="es-ES" sz="3500" b="1" spc="-130">
              <a:solidFill>
                <a:srgbClr val="C00000"/>
              </a:solidFill>
              <a:cs typeface="Calibri" panose="020F0502020204030204" pitchFamily="34" charset="0"/>
            </a:endParaRPr>
          </a:p>
        </p:txBody>
      </p:sp>
      <p:sp>
        <p:nvSpPr>
          <p:cNvPr id="10" name="CuadroTexto 9">
            <a:extLst>
              <a:ext uri="{FF2B5EF4-FFF2-40B4-BE49-F238E27FC236}">
                <a16:creationId xmlns:a16="http://schemas.microsoft.com/office/drawing/2014/main" id="{E428FD39-0F7E-6185-A8B4-4DD784657763}"/>
              </a:ext>
            </a:extLst>
          </p:cNvPr>
          <p:cNvSpPr txBox="1"/>
          <p:nvPr/>
        </p:nvSpPr>
        <p:spPr>
          <a:xfrm>
            <a:off x="211015" y="1333577"/>
            <a:ext cx="11211489" cy="830997"/>
          </a:xfrm>
          <a:prstGeom prst="rect">
            <a:avLst/>
          </a:prstGeom>
          <a:noFill/>
        </p:spPr>
        <p:txBody>
          <a:bodyPr wrap="square">
            <a:spAutoFit/>
          </a:bodyPr>
          <a:lstStyle/>
          <a:p>
            <a:r>
              <a:rPr lang="es-MX" sz="2400"/>
              <a:t>Adoptado mediante Acuerdo Distrital 840 de 2020. </a:t>
            </a:r>
          </a:p>
          <a:p>
            <a:endParaRPr lang="es-MX" sz="2400"/>
          </a:p>
        </p:txBody>
      </p:sp>
      <p:pic>
        <p:nvPicPr>
          <p:cNvPr id="3" name="Imagen 2" descr="Interfaz de usuario gráfica, Texto&#10;&#10;Descripción generada automáticamente">
            <a:extLst>
              <a:ext uri="{FF2B5EF4-FFF2-40B4-BE49-F238E27FC236}">
                <a16:creationId xmlns:a16="http://schemas.microsoft.com/office/drawing/2014/main" id="{946F8682-33B0-2054-6718-19B108D3876E}"/>
              </a:ext>
            </a:extLst>
          </p:cNvPr>
          <p:cNvPicPr>
            <a:picLocks noChangeAspect="1"/>
          </p:cNvPicPr>
          <p:nvPr/>
        </p:nvPicPr>
        <p:blipFill>
          <a:blip r:embed="rId3"/>
          <a:stretch>
            <a:fillRect/>
          </a:stretch>
        </p:blipFill>
        <p:spPr>
          <a:xfrm>
            <a:off x="352112" y="1871445"/>
            <a:ext cx="11539835" cy="3652978"/>
          </a:xfrm>
          <a:prstGeom prst="rect">
            <a:avLst/>
          </a:prstGeom>
        </p:spPr>
      </p:pic>
    </p:spTree>
    <p:extLst>
      <p:ext uri="{BB962C8B-B14F-4D97-AF65-F5344CB8AC3E}">
        <p14:creationId xmlns:p14="http://schemas.microsoft.com/office/powerpoint/2010/main" val="1112016694"/>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Diagrama, Texto&#10;&#10;Descripción generada automáticamente">
            <a:extLst>
              <a:ext uri="{FF2B5EF4-FFF2-40B4-BE49-F238E27FC236}">
                <a16:creationId xmlns:a16="http://schemas.microsoft.com/office/drawing/2014/main" id="{BEEB2A03-FC12-520A-B50C-67DD8A0AD9F4}"/>
              </a:ext>
            </a:extLst>
          </p:cNvPr>
          <p:cNvPicPr>
            <a:picLocks noChangeAspect="1"/>
          </p:cNvPicPr>
          <p:nvPr/>
        </p:nvPicPr>
        <p:blipFill>
          <a:blip r:embed="rId2"/>
          <a:stretch>
            <a:fillRect/>
          </a:stretch>
        </p:blipFill>
        <p:spPr>
          <a:xfrm>
            <a:off x="650650" y="1576129"/>
            <a:ext cx="5578786" cy="4149422"/>
          </a:xfrm>
          <a:prstGeom prst="rect">
            <a:avLst/>
          </a:prstGeom>
        </p:spPr>
      </p:pic>
      <p:pic>
        <p:nvPicPr>
          <p:cNvPr id="7" name="Imagen 6" descr="Texto&#10;&#10;Descripción generada automáticamente">
            <a:extLst>
              <a:ext uri="{FF2B5EF4-FFF2-40B4-BE49-F238E27FC236}">
                <a16:creationId xmlns:a16="http://schemas.microsoft.com/office/drawing/2014/main" id="{6DF1B778-A100-33CB-C487-3E35FA2587B6}"/>
              </a:ext>
            </a:extLst>
          </p:cNvPr>
          <p:cNvPicPr>
            <a:picLocks noChangeAspect="1"/>
          </p:cNvPicPr>
          <p:nvPr/>
        </p:nvPicPr>
        <p:blipFill>
          <a:blip r:embed="rId3"/>
          <a:stretch>
            <a:fillRect/>
          </a:stretch>
        </p:blipFill>
        <p:spPr>
          <a:xfrm>
            <a:off x="6743113" y="942627"/>
            <a:ext cx="4384431" cy="5541581"/>
          </a:xfrm>
          <a:prstGeom prst="rect">
            <a:avLst/>
          </a:prstGeom>
        </p:spPr>
      </p:pic>
      <p:sp>
        <p:nvSpPr>
          <p:cNvPr id="10" name="Google Shape;159;p6">
            <a:extLst>
              <a:ext uri="{FF2B5EF4-FFF2-40B4-BE49-F238E27FC236}">
                <a16:creationId xmlns:a16="http://schemas.microsoft.com/office/drawing/2014/main" id="{51CE400A-A52E-818B-822D-00B1243F8993}"/>
              </a:ext>
            </a:extLst>
          </p:cNvPr>
          <p:cNvSpPr txBox="1"/>
          <p:nvPr/>
        </p:nvSpPr>
        <p:spPr>
          <a:xfrm>
            <a:off x="0" y="202740"/>
            <a:ext cx="9532050" cy="683234"/>
          </a:xfrm>
          <a:prstGeom prst="rect">
            <a:avLst/>
          </a:prstGeom>
          <a:noFill/>
          <a:ln>
            <a:noFill/>
          </a:ln>
        </p:spPr>
        <p:txBody>
          <a:bodyPr spcFirstLastPara="1" wrap="square" lIns="91425" tIns="91425" rIns="91425" bIns="91425" anchor="t" anchorCtr="0">
            <a:spAutoFit/>
          </a:bodyPr>
          <a:lstStyle/>
          <a:p>
            <a:pPr marL="0" lvl="0" indent="0">
              <a:lnSpc>
                <a:spcPct val="90000"/>
              </a:lnSpc>
            </a:pPr>
            <a:r>
              <a:rPr lang="es-MX" sz="3500" b="1" spc="-130">
                <a:solidFill>
                  <a:srgbClr val="C00000"/>
                </a:solidFill>
                <a:cs typeface="Calibri" panose="020F0502020204030204" pitchFamily="34" charset="0"/>
              </a:rPr>
              <a:t>Cupo de Endeudamiento para Educación</a:t>
            </a:r>
          </a:p>
        </p:txBody>
      </p:sp>
    </p:spTree>
    <p:extLst>
      <p:ext uri="{BB962C8B-B14F-4D97-AF65-F5344CB8AC3E}">
        <p14:creationId xmlns:p14="http://schemas.microsoft.com/office/powerpoint/2010/main" val="2024245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Pantalla de video juego&#10;&#10;Descripción generada automáticamente con confianza baja">
            <a:extLst>
              <a:ext uri="{FF2B5EF4-FFF2-40B4-BE49-F238E27FC236}">
                <a16:creationId xmlns:a16="http://schemas.microsoft.com/office/drawing/2014/main" id="{5D3ACFAA-3FBE-6E0C-E53C-93A348504F30}"/>
              </a:ext>
            </a:extLst>
          </p:cNvPr>
          <p:cNvPicPr>
            <a:picLocks noChangeAspect="1"/>
          </p:cNvPicPr>
          <p:nvPr/>
        </p:nvPicPr>
        <p:blipFill>
          <a:blip r:embed="rId2"/>
          <a:stretch>
            <a:fillRect/>
          </a:stretch>
        </p:blipFill>
        <p:spPr>
          <a:xfrm>
            <a:off x="5204023" y="3263704"/>
            <a:ext cx="6987977" cy="3594295"/>
          </a:xfrm>
          <a:prstGeom prst="rect">
            <a:avLst/>
          </a:prstGeom>
        </p:spPr>
      </p:pic>
      <p:sp>
        <p:nvSpPr>
          <p:cNvPr id="10" name="Google Shape;159;p6">
            <a:extLst>
              <a:ext uri="{FF2B5EF4-FFF2-40B4-BE49-F238E27FC236}">
                <a16:creationId xmlns:a16="http://schemas.microsoft.com/office/drawing/2014/main" id="{51CE400A-A52E-818B-822D-00B1243F8993}"/>
              </a:ext>
            </a:extLst>
          </p:cNvPr>
          <p:cNvSpPr txBox="1"/>
          <p:nvPr/>
        </p:nvSpPr>
        <p:spPr>
          <a:xfrm>
            <a:off x="140677" y="160537"/>
            <a:ext cx="9532050" cy="683234"/>
          </a:xfrm>
          <a:prstGeom prst="rect">
            <a:avLst/>
          </a:prstGeom>
          <a:noFill/>
          <a:ln>
            <a:noFill/>
          </a:ln>
        </p:spPr>
        <p:txBody>
          <a:bodyPr spcFirstLastPara="1" wrap="square" lIns="91425" tIns="91425" rIns="91425" bIns="91425" anchor="t" anchorCtr="0">
            <a:spAutoFit/>
          </a:bodyPr>
          <a:lstStyle/>
          <a:p>
            <a:pPr marL="0" lvl="0" indent="0">
              <a:lnSpc>
                <a:spcPct val="90000"/>
              </a:lnSpc>
            </a:pPr>
            <a:r>
              <a:rPr lang="es-MX" sz="3500" b="1" spc="-130">
                <a:solidFill>
                  <a:srgbClr val="C00000"/>
                </a:solidFill>
                <a:cs typeface="Calibri" panose="020F0502020204030204" pitchFamily="34" charset="0"/>
              </a:rPr>
              <a:t>Sistema de cuidado y recreativo</a:t>
            </a:r>
          </a:p>
        </p:txBody>
      </p:sp>
      <p:pic>
        <p:nvPicPr>
          <p:cNvPr id="5" name="Imagen 4">
            <a:extLst>
              <a:ext uri="{FF2B5EF4-FFF2-40B4-BE49-F238E27FC236}">
                <a16:creationId xmlns:a16="http://schemas.microsoft.com/office/drawing/2014/main" id="{123AEC4E-5C33-F641-9C5F-7CF104572273}"/>
              </a:ext>
            </a:extLst>
          </p:cNvPr>
          <p:cNvPicPr>
            <a:picLocks noChangeAspect="1"/>
          </p:cNvPicPr>
          <p:nvPr/>
        </p:nvPicPr>
        <p:blipFill rotWithShape="1">
          <a:blip r:embed="rId3"/>
          <a:srcRect t="6716"/>
          <a:stretch/>
        </p:blipFill>
        <p:spPr>
          <a:xfrm>
            <a:off x="140677" y="990821"/>
            <a:ext cx="6052938" cy="2912011"/>
          </a:xfrm>
          <a:prstGeom prst="rect">
            <a:avLst/>
          </a:prstGeom>
        </p:spPr>
      </p:pic>
      <p:sp>
        <p:nvSpPr>
          <p:cNvPr id="8" name="CuadroTexto 7">
            <a:extLst>
              <a:ext uri="{FF2B5EF4-FFF2-40B4-BE49-F238E27FC236}">
                <a16:creationId xmlns:a16="http://schemas.microsoft.com/office/drawing/2014/main" id="{2BEDABE8-2640-2446-30AC-553BBCF289C7}"/>
              </a:ext>
            </a:extLst>
          </p:cNvPr>
          <p:cNvSpPr txBox="1"/>
          <p:nvPr/>
        </p:nvSpPr>
        <p:spPr>
          <a:xfrm>
            <a:off x="6207683" y="2926081"/>
            <a:ext cx="5976000" cy="307777"/>
          </a:xfrm>
          <a:prstGeom prst="rect">
            <a:avLst/>
          </a:prstGeom>
          <a:solidFill>
            <a:schemeClr val="bg1">
              <a:lumMod val="85000"/>
            </a:schemeClr>
          </a:solidFill>
        </p:spPr>
        <p:txBody>
          <a:bodyPr wrap="square" rtlCol="0">
            <a:spAutoFit/>
          </a:bodyPr>
          <a:lstStyle/>
          <a:p>
            <a:pPr algn="r"/>
            <a:r>
              <a:rPr lang="es-CO" b="1">
                <a:solidFill>
                  <a:srgbClr val="002060"/>
                </a:solidFill>
              </a:rPr>
              <a:t>NODO DE EQUIPAMIENTOS LA GLORIA </a:t>
            </a:r>
          </a:p>
        </p:txBody>
      </p:sp>
    </p:spTree>
    <p:extLst>
      <p:ext uri="{BB962C8B-B14F-4D97-AF65-F5344CB8AC3E}">
        <p14:creationId xmlns:p14="http://schemas.microsoft.com/office/powerpoint/2010/main" val="23353522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59;p6">
            <a:extLst>
              <a:ext uri="{FF2B5EF4-FFF2-40B4-BE49-F238E27FC236}">
                <a16:creationId xmlns:a16="http://schemas.microsoft.com/office/drawing/2014/main" id="{4541CC50-F4C8-A657-7071-B76757FE6BAB}"/>
              </a:ext>
            </a:extLst>
          </p:cNvPr>
          <p:cNvSpPr txBox="1"/>
          <p:nvPr/>
        </p:nvSpPr>
        <p:spPr>
          <a:xfrm>
            <a:off x="0" y="202740"/>
            <a:ext cx="9532050" cy="683234"/>
          </a:xfrm>
          <a:prstGeom prst="rect">
            <a:avLst/>
          </a:prstGeom>
          <a:noFill/>
          <a:ln>
            <a:noFill/>
          </a:ln>
        </p:spPr>
        <p:txBody>
          <a:bodyPr spcFirstLastPara="1" wrap="square" lIns="91425" tIns="91425" rIns="91425" bIns="91425" anchor="t" anchorCtr="0">
            <a:spAutoFit/>
          </a:bodyPr>
          <a:lstStyle/>
          <a:p>
            <a:pPr>
              <a:lnSpc>
                <a:spcPct val="90000"/>
              </a:lnSpc>
              <a:buNone/>
            </a:pPr>
            <a:r>
              <a:rPr lang="es-MX" sz="3500" b="1" spc="-130">
                <a:solidFill>
                  <a:srgbClr val="C00000"/>
                </a:solidFill>
                <a:cs typeface="Calibri" panose="020F0502020204030204" pitchFamily="34" charset="0"/>
              </a:rPr>
              <a:t>Cupo de Endeudamiento para Movilidad</a:t>
            </a:r>
          </a:p>
        </p:txBody>
      </p:sp>
      <p:pic>
        <p:nvPicPr>
          <p:cNvPr id="3" name="Imagen 2" descr="Interfaz de usuario gráfica, Texto, Aplicación, Correo electrónico&#10;&#10;Descripción generada automáticamente">
            <a:extLst>
              <a:ext uri="{FF2B5EF4-FFF2-40B4-BE49-F238E27FC236}">
                <a16:creationId xmlns:a16="http://schemas.microsoft.com/office/drawing/2014/main" id="{18681D4B-FDAA-1409-DC92-22A79928A247}"/>
              </a:ext>
            </a:extLst>
          </p:cNvPr>
          <p:cNvPicPr>
            <a:picLocks noChangeAspect="1"/>
          </p:cNvPicPr>
          <p:nvPr/>
        </p:nvPicPr>
        <p:blipFill>
          <a:blip r:embed="rId2"/>
          <a:stretch>
            <a:fillRect/>
          </a:stretch>
        </p:blipFill>
        <p:spPr>
          <a:xfrm>
            <a:off x="2965037" y="1299763"/>
            <a:ext cx="9015948" cy="5084772"/>
          </a:xfrm>
          <a:prstGeom prst="rect">
            <a:avLst/>
          </a:prstGeom>
        </p:spPr>
      </p:pic>
      <p:sp>
        <p:nvSpPr>
          <p:cNvPr id="10" name="CuadroTexto 9">
            <a:extLst>
              <a:ext uri="{FF2B5EF4-FFF2-40B4-BE49-F238E27FC236}">
                <a16:creationId xmlns:a16="http://schemas.microsoft.com/office/drawing/2014/main" id="{8F111D86-F3EC-734D-9437-D47EFC41C7E5}"/>
              </a:ext>
            </a:extLst>
          </p:cNvPr>
          <p:cNvSpPr txBox="1"/>
          <p:nvPr/>
        </p:nvSpPr>
        <p:spPr>
          <a:xfrm>
            <a:off x="211015" y="1038153"/>
            <a:ext cx="11211489" cy="523220"/>
          </a:xfrm>
          <a:prstGeom prst="rect">
            <a:avLst/>
          </a:prstGeom>
          <a:noFill/>
        </p:spPr>
        <p:txBody>
          <a:bodyPr wrap="square">
            <a:spAutoFit/>
          </a:bodyPr>
          <a:lstStyle/>
          <a:p>
            <a:r>
              <a:rPr lang="es-MX" sz="2800">
                <a:solidFill>
                  <a:schemeClr val="accent1"/>
                </a:solidFill>
              </a:rPr>
              <a:t>Línea 2 del Metro</a:t>
            </a:r>
          </a:p>
        </p:txBody>
      </p:sp>
    </p:spTree>
    <p:extLst>
      <p:ext uri="{BB962C8B-B14F-4D97-AF65-F5344CB8AC3E}">
        <p14:creationId xmlns:p14="http://schemas.microsoft.com/office/powerpoint/2010/main" val="20626566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fontScale="90000"/>
          </a:bodyPr>
          <a:lstStyle/>
          <a:p>
            <a:r>
              <a:rPr lang="es-MX" sz="3600">
                <a:latin typeface="Calibri" panose="020F0502020204030204" pitchFamily="34" charset="0"/>
                <a:cs typeface="Calibri" panose="020F0502020204030204" pitchFamily="34" charset="0"/>
              </a:rPr>
              <a:t>PRESUPUESTO DISTRITAL Y DISPONIBILIDAD DE RECURSOS PARA EL PDD​</a:t>
            </a: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369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9;p6">
            <a:extLst>
              <a:ext uri="{FF2B5EF4-FFF2-40B4-BE49-F238E27FC236}">
                <a16:creationId xmlns:a16="http://schemas.microsoft.com/office/drawing/2014/main" id="{4F824118-8BA3-F3FA-32E7-15FC9C86CB84}"/>
              </a:ext>
            </a:extLst>
          </p:cNvPr>
          <p:cNvSpPr txBox="1"/>
          <p:nvPr/>
        </p:nvSpPr>
        <p:spPr>
          <a:xfrm>
            <a:off x="0" y="259012"/>
            <a:ext cx="9532050" cy="683234"/>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MX" sz="3500" b="1" spc="-130">
                <a:solidFill>
                  <a:srgbClr val="C00000"/>
                </a:solidFill>
                <a:cs typeface="Calibri" panose="020F0502020204030204" pitchFamily="34" charset="0"/>
              </a:rPr>
              <a:t>Presupuesto 2022, Calidad Del Gasto Y Economía</a:t>
            </a:r>
            <a:r>
              <a:rPr lang="es-MX" sz="3600" b="1">
                <a:solidFill>
                  <a:schemeClr val="bg2"/>
                </a:solidFill>
              </a:rPr>
              <a:t>. </a:t>
            </a:r>
            <a:endParaRPr lang="es-ES" sz="3600">
              <a:solidFill>
                <a:schemeClr val="bg2"/>
              </a:solidFill>
            </a:endParaRPr>
          </a:p>
        </p:txBody>
      </p:sp>
      <p:sp>
        <p:nvSpPr>
          <p:cNvPr id="6" name="CuadroTexto 5">
            <a:extLst>
              <a:ext uri="{FF2B5EF4-FFF2-40B4-BE49-F238E27FC236}">
                <a16:creationId xmlns:a16="http://schemas.microsoft.com/office/drawing/2014/main" id="{EB1606BF-DE5A-9CE9-F7AE-FE602C5A5F05}"/>
              </a:ext>
            </a:extLst>
          </p:cNvPr>
          <p:cNvSpPr txBox="1"/>
          <p:nvPr/>
        </p:nvSpPr>
        <p:spPr>
          <a:xfrm>
            <a:off x="35166" y="1643082"/>
            <a:ext cx="6189784" cy="1323439"/>
          </a:xfrm>
          <a:prstGeom prst="rect">
            <a:avLst/>
          </a:prstGeom>
          <a:noFill/>
        </p:spPr>
        <p:txBody>
          <a:bodyPr wrap="square">
            <a:spAutoFit/>
          </a:bodyPr>
          <a:lstStyle/>
          <a:p>
            <a:pPr algn="just"/>
            <a:r>
              <a:rPr lang="es-MX" sz="1600"/>
              <a:t>28,5 billones de pesos es el presupuesto del Distrito para 2022: . </a:t>
            </a:r>
          </a:p>
          <a:p>
            <a:pPr algn="just"/>
            <a:r>
              <a:rPr lang="es-MX" sz="1600"/>
              <a:t>Del monto total, el </a:t>
            </a:r>
            <a:r>
              <a:rPr lang="es-MX" sz="1600" b="1">
                <a:solidFill>
                  <a:schemeClr val="accent1"/>
                </a:solidFill>
              </a:rPr>
              <a:t>85 por ciento </a:t>
            </a:r>
            <a:r>
              <a:rPr lang="es-MX" sz="1600"/>
              <a:t>(que corresponde a 24,36 billones de pesos) </a:t>
            </a:r>
            <a:r>
              <a:rPr lang="es-MX" sz="1600" b="1">
                <a:solidFill>
                  <a:schemeClr val="accent1"/>
                </a:solidFill>
              </a:rPr>
              <a:t>será destinado a inversión</a:t>
            </a:r>
            <a:r>
              <a:rPr lang="es-MX" sz="1600"/>
              <a:t>; </a:t>
            </a:r>
            <a:r>
              <a:rPr lang="es-MX" sz="1600" b="1">
                <a:solidFill>
                  <a:schemeClr val="accent1"/>
                </a:solidFill>
              </a:rPr>
              <a:t>12,1 por ciento </a:t>
            </a:r>
            <a:r>
              <a:rPr lang="es-MX" sz="1600"/>
              <a:t>(3,44 billones</a:t>
            </a:r>
            <a:r>
              <a:rPr lang="es-MX" sz="1600" b="1">
                <a:solidFill>
                  <a:schemeClr val="accent1"/>
                </a:solidFill>
              </a:rPr>
              <a:t>) será para funcionamiento</a:t>
            </a:r>
            <a:r>
              <a:rPr lang="es-MX" sz="1600"/>
              <a:t>; y el restante </a:t>
            </a:r>
            <a:r>
              <a:rPr lang="es-MX" sz="1600" b="1">
                <a:solidFill>
                  <a:schemeClr val="accent1"/>
                </a:solidFill>
              </a:rPr>
              <a:t>2,5 por ciento </a:t>
            </a:r>
            <a:r>
              <a:rPr lang="es-MX" sz="1600"/>
              <a:t>(0.7 billones) </a:t>
            </a:r>
            <a:r>
              <a:rPr lang="es-MX" sz="1600" b="1">
                <a:solidFill>
                  <a:schemeClr val="accent1"/>
                </a:solidFill>
              </a:rPr>
              <a:t>irá al servicio de la deuda.</a:t>
            </a:r>
            <a:endParaRPr lang="es-CO" sz="1600" b="1">
              <a:solidFill>
                <a:schemeClr val="accent1"/>
              </a:solidFill>
            </a:endParaRPr>
          </a:p>
        </p:txBody>
      </p:sp>
      <p:pic>
        <p:nvPicPr>
          <p:cNvPr id="7" name="Imagen 6">
            <a:extLst>
              <a:ext uri="{FF2B5EF4-FFF2-40B4-BE49-F238E27FC236}">
                <a16:creationId xmlns:a16="http://schemas.microsoft.com/office/drawing/2014/main" id="{261E47EF-5458-A0E8-2676-F8893F7B38E0}"/>
              </a:ext>
            </a:extLst>
          </p:cNvPr>
          <p:cNvPicPr>
            <a:picLocks noChangeAspect="1"/>
          </p:cNvPicPr>
          <p:nvPr/>
        </p:nvPicPr>
        <p:blipFill rotWithShape="1">
          <a:blip r:embed="rId2"/>
          <a:srcRect l="32884" t="34608" r="37116" b="13284"/>
          <a:stretch/>
        </p:blipFill>
        <p:spPr>
          <a:xfrm>
            <a:off x="7508631" y="1643082"/>
            <a:ext cx="3657600" cy="3571836"/>
          </a:xfrm>
          <a:prstGeom prst="rect">
            <a:avLst/>
          </a:prstGeom>
        </p:spPr>
      </p:pic>
      <p:sp>
        <p:nvSpPr>
          <p:cNvPr id="8" name="CuadroTexto 7">
            <a:extLst>
              <a:ext uri="{FF2B5EF4-FFF2-40B4-BE49-F238E27FC236}">
                <a16:creationId xmlns:a16="http://schemas.microsoft.com/office/drawing/2014/main" id="{16AF1E65-D74E-8140-F520-8984172D13E0}"/>
              </a:ext>
            </a:extLst>
          </p:cNvPr>
          <p:cNvSpPr txBox="1"/>
          <p:nvPr/>
        </p:nvSpPr>
        <p:spPr>
          <a:xfrm>
            <a:off x="34797" y="3229760"/>
            <a:ext cx="6189784" cy="1323439"/>
          </a:xfrm>
          <a:prstGeom prst="rect">
            <a:avLst/>
          </a:prstGeom>
          <a:noFill/>
        </p:spPr>
        <p:txBody>
          <a:bodyPr wrap="square">
            <a:spAutoFit/>
          </a:bodyPr>
          <a:lstStyle/>
          <a:p>
            <a:pPr algn="just"/>
            <a:r>
              <a:rPr lang="es-MX" sz="1600"/>
              <a:t>La prioridad es lograr, a partir de un presupuesto austero, </a:t>
            </a:r>
            <a:r>
              <a:rPr lang="es-MX" sz="1600" i="1"/>
              <a:t>promover una respuesta fiscal que nos permita romper el ciclo negativo que ha dejado la pandemia del covid-19</a:t>
            </a:r>
            <a:r>
              <a:rPr lang="es-MX" sz="1600"/>
              <a:t>, para así consolidar la reactivación económica y el rescate social que necesita con urgencia el Distrito Capital</a:t>
            </a:r>
            <a:endParaRPr lang="es-CO" sz="1600"/>
          </a:p>
        </p:txBody>
      </p:sp>
      <p:sp>
        <p:nvSpPr>
          <p:cNvPr id="9" name="CuadroTexto 8">
            <a:extLst>
              <a:ext uri="{FF2B5EF4-FFF2-40B4-BE49-F238E27FC236}">
                <a16:creationId xmlns:a16="http://schemas.microsoft.com/office/drawing/2014/main" id="{80F80354-67CA-AACF-282C-BCDCC72717CF}"/>
              </a:ext>
            </a:extLst>
          </p:cNvPr>
          <p:cNvSpPr txBox="1"/>
          <p:nvPr/>
        </p:nvSpPr>
        <p:spPr>
          <a:xfrm>
            <a:off x="35166" y="4802315"/>
            <a:ext cx="6189784" cy="1077218"/>
          </a:xfrm>
          <a:prstGeom prst="rect">
            <a:avLst/>
          </a:prstGeom>
          <a:noFill/>
        </p:spPr>
        <p:txBody>
          <a:bodyPr wrap="square">
            <a:spAutoFit/>
          </a:bodyPr>
          <a:lstStyle/>
          <a:p>
            <a:pPr algn="just"/>
            <a:r>
              <a:rPr lang="es-MX" sz="1600"/>
              <a:t>El presupuesto contempla destinar los mayores recursos a los sectores de movilidad, educación, salud, integración social y los Fondos de Desarrollo Local, los cuales concentran el 82 por ciento, con inversiones por 20,2 billones de pesos</a:t>
            </a:r>
            <a:endParaRPr lang="es-CO" sz="1600"/>
          </a:p>
        </p:txBody>
      </p:sp>
    </p:spTree>
    <p:extLst>
      <p:ext uri="{BB962C8B-B14F-4D97-AF65-F5344CB8AC3E}">
        <p14:creationId xmlns:p14="http://schemas.microsoft.com/office/powerpoint/2010/main" val="24463776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B59950E-66B3-7AA1-6644-2C662F2BE10B}"/>
              </a:ext>
            </a:extLst>
          </p:cNvPr>
          <p:cNvPicPr>
            <a:picLocks noChangeAspect="1"/>
          </p:cNvPicPr>
          <p:nvPr/>
        </p:nvPicPr>
        <p:blipFill>
          <a:blip r:embed="rId2"/>
          <a:stretch>
            <a:fillRect/>
          </a:stretch>
        </p:blipFill>
        <p:spPr>
          <a:xfrm>
            <a:off x="475750" y="1260979"/>
            <a:ext cx="11368232" cy="2268000"/>
          </a:xfrm>
          <a:prstGeom prst="rect">
            <a:avLst/>
          </a:prstGeom>
        </p:spPr>
      </p:pic>
      <p:sp>
        <p:nvSpPr>
          <p:cNvPr id="3" name="CuadroTexto 2">
            <a:extLst>
              <a:ext uri="{FF2B5EF4-FFF2-40B4-BE49-F238E27FC236}">
                <a16:creationId xmlns:a16="http://schemas.microsoft.com/office/drawing/2014/main" id="{410BFE37-AED0-7DC4-D620-B9EEE53F3045}"/>
              </a:ext>
            </a:extLst>
          </p:cNvPr>
          <p:cNvSpPr txBox="1"/>
          <p:nvPr/>
        </p:nvSpPr>
        <p:spPr>
          <a:xfrm>
            <a:off x="0" y="0"/>
            <a:ext cx="9810427" cy="577081"/>
          </a:xfrm>
          <a:prstGeom prst="rect">
            <a:avLst/>
          </a:prstGeom>
          <a:noFill/>
        </p:spPr>
        <p:txBody>
          <a:bodyPr wrap="square">
            <a:spAutoFit/>
          </a:bodyPr>
          <a:lstStyle/>
          <a:p>
            <a:pPr>
              <a:lnSpc>
                <a:spcPct val="90000"/>
              </a:lnSpc>
            </a:pPr>
            <a:r>
              <a:rPr lang="es-CO" sz="3500" b="1" spc="-130">
                <a:solidFill>
                  <a:srgbClr val="C00000"/>
                </a:solidFill>
                <a:cs typeface="Calibri" panose="020F0502020204030204" pitchFamily="34" charset="0"/>
              </a:rPr>
              <a:t>Ejecución Presupuestal 2022 Inversión Directa </a:t>
            </a:r>
          </a:p>
        </p:txBody>
      </p:sp>
      <p:sp>
        <p:nvSpPr>
          <p:cNvPr id="4" name="CuadroTexto 3">
            <a:extLst>
              <a:ext uri="{FF2B5EF4-FFF2-40B4-BE49-F238E27FC236}">
                <a16:creationId xmlns:a16="http://schemas.microsoft.com/office/drawing/2014/main" id="{158E0906-89F4-737B-19B6-F44082DFB852}"/>
              </a:ext>
            </a:extLst>
          </p:cNvPr>
          <p:cNvSpPr txBox="1"/>
          <p:nvPr/>
        </p:nvSpPr>
        <p:spPr>
          <a:xfrm>
            <a:off x="2381573" y="989713"/>
            <a:ext cx="6106026" cy="313932"/>
          </a:xfrm>
          <a:prstGeom prst="rect">
            <a:avLst/>
          </a:prstGeom>
          <a:noFill/>
        </p:spPr>
        <p:txBody>
          <a:bodyPr wrap="square">
            <a:spAutoFit/>
          </a:bodyPr>
          <a:lstStyle/>
          <a:p>
            <a:pPr marL="0" lvl="0" indent="0" algn="l" rtl="0">
              <a:lnSpc>
                <a:spcPct val="90000"/>
              </a:lnSpc>
              <a:spcBef>
                <a:spcPts val="0"/>
              </a:spcBef>
              <a:spcAft>
                <a:spcPts val="0"/>
              </a:spcAft>
              <a:buNone/>
            </a:pPr>
            <a:r>
              <a:rPr lang="es-MX" sz="1600" b="1">
                <a:solidFill>
                  <a:schemeClr val="accent1"/>
                </a:solidFill>
              </a:rPr>
              <a:t>Información a junio 2022,</a:t>
            </a:r>
            <a:endParaRPr lang="es-ES" sz="1600" b="1">
              <a:solidFill>
                <a:schemeClr val="accent1"/>
              </a:solidFill>
            </a:endParaRPr>
          </a:p>
        </p:txBody>
      </p:sp>
      <p:pic>
        <p:nvPicPr>
          <p:cNvPr id="5" name="Imagen 4">
            <a:extLst>
              <a:ext uri="{FF2B5EF4-FFF2-40B4-BE49-F238E27FC236}">
                <a16:creationId xmlns:a16="http://schemas.microsoft.com/office/drawing/2014/main" id="{9174EA5D-46F9-C898-815B-090F6C3DEFED}"/>
              </a:ext>
            </a:extLst>
          </p:cNvPr>
          <p:cNvPicPr>
            <a:picLocks noChangeAspect="1"/>
          </p:cNvPicPr>
          <p:nvPr/>
        </p:nvPicPr>
        <p:blipFill>
          <a:blip r:embed="rId3"/>
          <a:stretch>
            <a:fillRect/>
          </a:stretch>
        </p:blipFill>
        <p:spPr>
          <a:xfrm>
            <a:off x="214120" y="3678834"/>
            <a:ext cx="5761565" cy="3060000"/>
          </a:xfrm>
          <a:prstGeom prst="rect">
            <a:avLst/>
          </a:prstGeom>
        </p:spPr>
      </p:pic>
      <p:pic>
        <p:nvPicPr>
          <p:cNvPr id="6" name="Imagen 5">
            <a:extLst>
              <a:ext uri="{FF2B5EF4-FFF2-40B4-BE49-F238E27FC236}">
                <a16:creationId xmlns:a16="http://schemas.microsoft.com/office/drawing/2014/main" id="{D8D2CB1E-88F1-0920-46A7-D976B42A3F07}"/>
              </a:ext>
            </a:extLst>
          </p:cNvPr>
          <p:cNvPicPr>
            <a:picLocks noChangeAspect="1"/>
          </p:cNvPicPr>
          <p:nvPr/>
        </p:nvPicPr>
        <p:blipFill>
          <a:blip r:embed="rId4"/>
          <a:stretch>
            <a:fillRect/>
          </a:stretch>
        </p:blipFill>
        <p:spPr>
          <a:xfrm>
            <a:off x="5605880" y="4073350"/>
            <a:ext cx="6372000" cy="2270968"/>
          </a:xfrm>
          <a:prstGeom prst="rect">
            <a:avLst/>
          </a:prstGeom>
        </p:spPr>
      </p:pic>
      <p:sp>
        <p:nvSpPr>
          <p:cNvPr id="7" name="CuadroTexto 6">
            <a:extLst>
              <a:ext uri="{FF2B5EF4-FFF2-40B4-BE49-F238E27FC236}">
                <a16:creationId xmlns:a16="http://schemas.microsoft.com/office/drawing/2014/main" id="{378D1D79-AF79-5B26-8E3D-424734FA27B3}"/>
              </a:ext>
            </a:extLst>
          </p:cNvPr>
          <p:cNvSpPr txBox="1"/>
          <p:nvPr/>
        </p:nvSpPr>
        <p:spPr>
          <a:xfrm>
            <a:off x="5696255" y="6329356"/>
            <a:ext cx="6191250" cy="338554"/>
          </a:xfrm>
          <a:prstGeom prst="rect">
            <a:avLst/>
          </a:prstGeom>
          <a:noFill/>
        </p:spPr>
        <p:txBody>
          <a:bodyPr wrap="square">
            <a:spAutoFit/>
          </a:bodyPr>
          <a:lstStyle/>
          <a:p>
            <a:r>
              <a:rPr lang="es-CO" sz="800"/>
              <a:t>https://www.haciendabogota.gov.co/shd/sites/default/files/documentos/Informe%20semanal%20a%20junio%2030%20de%202022.pdf</a:t>
            </a:r>
          </a:p>
        </p:txBody>
      </p:sp>
    </p:spTree>
    <p:extLst>
      <p:ext uri="{BB962C8B-B14F-4D97-AF65-F5344CB8AC3E}">
        <p14:creationId xmlns:p14="http://schemas.microsoft.com/office/powerpoint/2010/main" val="31316235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a:bodyPr>
          <a:lstStyle/>
          <a:p>
            <a:r>
              <a:rPr lang="es-MX" sz="3600">
                <a:latin typeface="Calibri" panose="020F0502020204030204" pitchFamily="34" charset="0"/>
                <a:cs typeface="Calibri" panose="020F0502020204030204" pitchFamily="34" charset="0"/>
              </a:rPr>
              <a:t>ESTADO DE SITUACIÓN FINANCIERA DE BOGOTÁ</a:t>
            </a:r>
            <a:endParaRPr lang="es-CO" sz="3600">
              <a:latin typeface="Calibri" panose="020F0502020204030204" pitchFamily="34" charset="0"/>
              <a:cs typeface="Calibri" panose="020F0502020204030204" pitchFamily="34" charset="0"/>
            </a:endParaRP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7205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96902E09-0C26-94A7-5CBD-D94988D6B6B5}"/>
              </a:ext>
            </a:extLst>
          </p:cNvPr>
          <p:cNvSpPr/>
          <p:nvPr/>
        </p:nvSpPr>
        <p:spPr>
          <a:xfrm>
            <a:off x="706595" y="1219994"/>
            <a:ext cx="10975975" cy="42021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solidFill>
                <a:srgbClr val="F7B036"/>
              </a:solidFill>
            </a:endParaRPr>
          </a:p>
        </p:txBody>
      </p:sp>
      <p:sp>
        <p:nvSpPr>
          <p:cNvPr id="4" name="Título 3">
            <a:extLst>
              <a:ext uri="{FF2B5EF4-FFF2-40B4-BE49-F238E27FC236}">
                <a16:creationId xmlns:a16="http://schemas.microsoft.com/office/drawing/2014/main" id="{E2A8DC2D-D248-0378-FA6E-D517B2FF1F5C}"/>
              </a:ext>
            </a:extLst>
          </p:cNvPr>
          <p:cNvSpPr>
            <a:spLocks noGrp="1"/>
          </p:cNvSpPr>
          <p:nvPr>
            <p:ph type="title"/>
          </p:nvPr>
        </p:nvSpPr>
        <p:spPr>
          <a:xfrm>
            <a:off x="838200" y="2691050"/>
            <a:ext cx="10515600" cy="1260000"/>
          </a:xfrm>
        </p:spPr>
        <p:txBody>
          <a:bodyPr anchor="ctr"/>
          <a:lstStyle/>
          <a:p>
            <a:pPr algn="ctr"/>
            <a:r>
              <a:rPr lang="es-MX" sz="3600">
                <a:latin typeface="Calibri" panose="020F0502020204030204" pitchFamily="34" charset="0"/>
                <a:cs typeface="Calibri" panose="020F0502020204030204" pitchFamily="34" charset="0"/>
              </a:rPr>
              <a:t>EJECUCIÓN PRESUPUESTAL  2022</a:t>
            </a:r>
          </a:p>
        </p:txBody>
      </p:sp>
      <p:pic>
        <p:nvPicPr>
          <p:cNvPr id="9" name="Picture 2">
            <a:extLst>
              <a:ext uri="{FF2B5EF4-FFF2-40B4-BE49-F238E27FC236}">
                <a16:creationId xmlns:a16="http://schemas.microsoft.com/office/drawing/2014/main" id="{8530F3F4-F495-4DA8-6AAA-CA70847A0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1809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E8D1B2DB-8235-4C7D-BA71-FC5F97910AE9}"/>
              </a:ext>
            </a:extLst>
          </p:cNvPr>
          <p:cNvGraphicFramePr>
            <a:graphicFrameLocks noGrp="1"/>
          </p:cNvGraphicFramePr>
          <p:nvPr>
            <p:extLst>
              <p:ext uri="{D42A27DB-BD31-4B8C-83A1-F6EECF244321}">
                <p14:modId xmlns:p14="http://schemas.microsoft.com/office/powerpoint/2010/main" val="3766023404"/>
              </p:ext>
            </p:extLst>
          </p:nvPr>
        </p:nvGraphicFramePr>
        <p:xfrm>
          <a:off x="450166" y="2478469"/>
          <a:ext cx="4916963" cy="1793184"/>
        </p:xfrm>
        <a:graphic>
          <a:graphicData uri="http://schemas.openxmlformats.org/drawingml/2006/table">
            <a:tbl>
              <a:tblPr bandRow="1">
                <a:tableStyleId>{00A15C55-8517-42AA-B614-E9B94910E393}</a:tableStyleId>
              </a:tblPr>
              <a:tblGrid>
                <a:gridCol w="1891329">
                  <a:extLst>
                    <a:ext uri="{9D8B030D-6E8A-4147-A177-3AD203B41FA5}">
                      <a16:colId xmlns:a16="http://schemas.microsoft.com/office/drawing/2014/main" val="3242415368"/>
                    </a:ext>
                  </a:extLst>
                </a:gridCol>
                <a:gridCol w="1488383">
                  <a:extLst>
                    <a:ext uri="{9D8B030D-6E8A-4147-A177-3AD203B41FA5}">
                      <a16:colId xmlns:a16="http://schemas.microsoft.com/office/drawing/2014/main" val="1518750031"/>
                    </a:ext>
                  </a:extLst>
                </a:gridCol>
                <a:gridCol w="1537251">
                  <a:extLst>
                    <a:ext uri="{9D8B030D-6E8A-4147-A177-3AD203B41FA5}">
                      <a16:colId xmlns:a16="http://schemas.microsoft.com/office/drawing/2014/main" val="2859242820"/>
                    </a:ext>
                  </a:extLst>
                </a:gridCol>
              </a:tblGrid>
              <a:tr h="448296">
                <a:tc>
                  <a:txBody>
                    <a:bodyPr/>
                    <a:lstStyle/>
                    <a:p>
                      <a:pPr marL="0" algn="l" defTabSz="914400" rtl="0" eaLnBrk="1" latinLnBrk="0" hangingPunct="1"/>
                      <a:endParaRPr lang="es-CO" sz="2000" b="0" kern="1200">
                        <a:solidFill>
                          <a:schemeClr val="dk1"/>
                        </a:solidFill>
                        <a:latin typeface="Calibri" panose="020F0502020204030204" pitchFamily="34" charset="0"/>
                        <a:ea typeface="+mn-ea"/>
                        <a:cs typeface="Calibri" panose="020F0502020204030204" pitchFamily="34" charset="0"/>
                      </a:endParaRPr>
                    </a:p>
                  </a:txBody>
                  <a:tcPr/>
                </a:tc>
                <a:tc>
                  <a:txBody>
                    <a:bodyPr/>
                    <a:lstStyle/>
                    <a:p>
                      <a:pPr marL="0" algn="ctr" defTabSz="914400" rtl="0" eaLnBrk="1" latinLnBrk="0" hangingPunct="1"/>
                      <a:r>
                        <a:rPr lang="es-CO" sz="2000" b="1" kern="1200">
                          <a:solidFill>
                            <a:schemeClr val="dk1"/>
                          </a:solidFill>
                          <a:latin typeface="Calibri" panose="020F0502020204030204" pitchFamily="34" charset="0"/>
                          <a:ea typeface="+mn-ea"/>
                          <a:cs typeface="Calibri" panose="020F0502020204030204" pitchFamily="34" charset="0"/>
                        </a:rPr>
                        <a:t>MAR-2022</a:t>
                      </a:r>
                    </a:p>
                  </a:txBody>
                  <a:tcPr/>
                </a:tc>
                <a:tc>
                  <a:txBody>
                    <a:bodyPr/>
                    <a:lstStyle/>
                    <a:p>
                      <a:pPr marL="0" algn="ctr" defTabSz="914400" rtl="0" eaLnBrk="1" latinLnBrk="0" hangingPunct="1"/>
                      <a:r>
                        <a:rPr lang="es-CO" sz="2000" b="1" kern="1200">
                          <a:solidFill>
                            <a:schemeClr val="dk1"/>
                          </a:solidFill>
                          <a:latin typeface="Calibri" panose="020F0502020204030204" pitchFamily="34" charset="0"/>
                          <a:ea typeface="+mn-ea"/>
                          <a:cs typeface="Calibri" panose="020F0502020204030204" pitchFamily="34" charset="0"/>
                        </a:rPr>
                        <a:t>MAR-2021</a:t>
                      </a:r>
                    </a:p>
                  </a:txBody>
                  <a:tcPr/>
                </a:tc>
                <a:extLst>
                  <a:ext uri="{0D108BD9-81ED-4DB2-BD59-A6C34878D82A}">
                    <a16:rowId xmlns:a16="http://schemas.microsoft.com/office/drawing/2014/main" val="2334961"/>
                  </a:ext>
                </a:extLst>
              </a:tr>
              <a:tr h="448296">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ACTIVO</a:t>
                      </a:r>
                    </a:p>
                  </a:txBody>
                  <a:tcPr/>
                </a:tc>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$207,0</a:t>
                      </a:r>
                    </a:p>
                  </a:txBody>
                  <a:tcPr/>
                </a:tc>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$193,6</a:t>
                      </a:r>
                    </a:p>
                  </a:txBody>
                  <a:tcPr/>
                </a:tc>
                <a:extLst>
                  <a:ext uri="{0D108BD9-81ED-4DB2-BD59-A6C34878D82A}">
                    <a16:rowId xmlns:a16="http://schemas.microsoft.com/office/drawing/2014/main" val="2992719662"/>
                  </a:ext>
                </a:extLst>
              </a:tr>
              <a:tr h="448296">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PASIVO</a:t>
                      </a:r>
                    </a:p>
                  </a:txBody>
                  <a:tcPr/>
                </a:tc>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$20,3</a:t>
                      </a:r>
                    </a:p>
                  </a:txBody>
                  <a:tcPr/>
                </a:tc>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$10,5</a:t>
                      </a:r>
                    </a:p>
                  </a:txBody>
                  <a:tcPr/>
                </a:tc>
                <a:extLst>
                  <a:ext uri="{0D108BD9-81ED-4DB2-BD59-A6C34878D82A}">
                    <a16:rowId xmlns:a16="http://schemas.microsoft.com/office/drawing/2014/main" val="2150565357"/>
                  </a:ext>
                </a:extLst>
              </a:tr>
              <a:tr h="448296">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PATRIMONIO</a:t>
                      </a:r>
                    </a:p>
                  </a:txBody>
                  <a:tcPr/>
                </a:tc>
                <a:tc>
                  <a:txBody>
                    <a:bodyPr/>
                    <a:lstStyle/>
                    <a:p>
                      <a:pPr marL="0" algn="l" defTabSz="914400" rtl="0" eaLnBrk="1" latinLnBrk="0" hangingPunct="1"/>
                      <a:r>
                        <a:rPr lang="es-CO" sz="2000" b="0" kern="1200">
                          <a:solidFill>
                            <a:schemeClr val="dk1"/>
                          </a:solidFill>
                          <a:latin typeface="Calibri" panose="020F0502020204030204" pitchFamily="34" charset="0"/>
                          <a:ea typeface="+mn-ea"/>
                          <a:cs typeface="Calibri" panose="020F0502020204030204" pitchFamily="34" charset="0"/>
                        </a:rPr>
                        <a:t>$186,7</a:t>
                      </a:r>
                    </a:p>
                  </a:txBody>
                  <a:tcPr/>
                </a:tc>
                <a:tc>
                  <a:txBody>
                    <a:bodyPr/>
                    <a:lstStyle/>
                    <a:p>
                      <a:pPr marL="0" algn="l" defTabSz="914400" rtl="0" eaLnBrk="1" latinLnBrk="0" hangingPunct="1"/>
                      <a:r>
                        <a:rPr lang="es-CO" sz="2000" b="0" kern="1200" dirty="0">
                          <a:solidFill>
                            <a:schemeClr val="dk1"/>
                          </a:solidFill>
                          <a:latin typeface="Calibri" panose="020F0502020204030204" pitchFamily="34" charset="0"/>
                          <a:ea typeface="+mn-ea"/>
                          <a:cs typeface="Calibri" panose="020F0502020204030204" pitchFamily="34" charset="0"/>
                        </a:rPr>
                        <a:t>$183,0</a:t>
                      </a:r>
                    </a:p>
                  </a:txBody>
                  <a:tcPr/>
                </a:tc>
                <a:extLst>
                  <a:ext uri="{0D108BD9-81ED-4DB2-BD59-A6C34878D82A}">
                    <a16:rowId xmlns:a16="http://schemas.microsoft.com/office/drawing/2014/main" val="2836237923"/>
                  </a:ext>
                </a:extLst>
              </a:tr>
            </a:tbl>
          </a:graphicData>
        </a:graphic>
      </p:graphicFrame>
      <p:graphicFrame>
        <p:nvGraphicFramePr>
          <p:cNvPr id="27" name="Diagrama 26">
            <a:extLst>
              <a:ext uri="{FF2B5EF4-FFF2-40B4-BE49-F238E27FC236}">
                <a16:creationId xmlns:a16="http://schemas.microsoft.com/office/drawing/2014/main" id="{F6019EC1-82A4-4E44-8EC2-155CA5EE0EA6}"/>
              </a:ext>
            </a:extLst>
          </p:cNvPr>
          <p:cNvGraphicFramePr/>
          <p:nvPr>
            <p:extLst>
              <p:ext uri="{D42A27DB-BD31-4B8C-83A1-F6EECF244321}">
                <p14:modId xmlns:p14="http://schemas.microsoft.com/office/powerpoint/2010/main" val="939033770"/>
              </p:ext>
            </p:extLst>
          </p:nvPr>
        </p:nvGraphicFramePr>
        <p:xfrm>
          <a:off x="4647646" y="1726429"/>
          <a:ext cx="7767792" cy="3864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1" name="Título 1">
            <a:extLst>
              <a:ext uri="{FF2B5EF4-FFF2-40B4-BE49-F238E27FC236}">
                <a16:creationId xmlns:a16="http://schemas.microsoft.com/office/drawing/2014/main" id="{A797BBE1-F2DD-4FE8-9A25-7BA95547E67F}"/>
              </a:ext>
            </a:extLst>
          </p:cNvPr>
          <p:cNvSpPr txBox="1">
            <a:spLocks/>
          </p:cNvSpPr>
          <p:nvPr/>
        </p:nvSpPr>
        <p:spPr>
          <a:xfrm>
            <a:off x="-75860" y="3722469"/>
            <a:ext cx="5309591" cy="6860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algn="ctr"/>
            <a:endParaRPr lang="es-419" sz="1500">
              <a:solidFill>
                <a:schemeClr val="tx1"/>
              </a:solidFill>
              <a:latin typeface="Arial Rounded MT Bold" panose="020F0704030504030204" pitchFamily="34" charset="0"/>
            </a:endParaRPr>
          </a:p>
        </p:txBody>
      </p:sp>
      <p:sp>
        <p:nvSpPr>
          <p:cNvPr id="10" name="Rectángulo 9">
            <a:extLst>
              <a:ext uri="{FF2B5EF4-FFF2-40B4-BE49-F238E27FC236}">
                <a16:creationId xmlns:a16="http://schemas.microsoft.com/office/drawing/2014/main" id="{5C8F9F60-0270-4245-98E0-7D489B1D84D5}"/>
              </a:ext>
            </a:extLst>
          </p:cNvPr>
          <p:cNvSpPr/>
          <p:nvPr/>
        </p:nvSpPr>
        <p:spPr>
          <a:xfrm>
            <a:off x="6478202" y="1286484"/>
            <a:ext cx="5104636" cy="407035"/>
          </a:xfrm>
          <a:prstGeom prst="rect">
            <a:avLst/>
          </a:prstGeom>
        </p:spPr>
        <p:txBody>
          <a:bodyPr wrap="square">
            <a:spAutoFit/>
          </a:bodyPr>
          <a:lstStyle/>
          <a:p>
            <a:pPr algn="ctr">
              <a:lnSpc>
                <a:spcPct val="107000"/>
              </a:lnSpc>
              <a:spcAft>
                <a:spcPts val="800"/>
              </a:spcAft>
            </a:pPr>
            <a:r>
              <a:rPr lang="es-CO" sz="2000" b="1">
                <a:cs typeface="Calibri" panose="020F0502020204030204" pitchFamily="34" charset="0"/>
              </a:rPr>
              <a:t>PRINCIPALES PARTIDAS</a:t>
            </a:r>
          </a:p>
        </p:txBody>
      </p:sp>
      <p:sp>
        <p:nvSpPr>
          <p:cNvPr id="12" name="Rectángulo 11">
            <a:extLst>
              <a:ext uri="{FF2B5EF4-FFF2-40B4-BE49-F238E27FC236}">
                <a16:creationId xmlns:a16="http://schemas.microsoft.com/office/drawing/2014/main" id="{42AA64FB-08DC-4DD8-9442-9CF19C392117}"/>
              </a:ext>
            </a:extLst>
          </p:cNvPr>
          <p:cNvSpPr/>
          <p:nvPr/>
        </p:nvSpPr>
        <p:spPr>
          <a:xfrm>
            <a:off x="944431" y="5014627"/>
            <a:ext cx="1604475" cy="637932"/>
          </a:xfrm>
          <a:prstGeom prst="rect">
            <a:avLst/>
          </a:prstGeom>
        </p:spPr>
        <p:txBody>
          <a:bodyPr wrap="square">
            <a:spAutoFit/>
          </a:bodyPr>
          <a:lstStyle/>
          <a:p>
            <a:pPr>
              <a:lnSpc>
                <a:spcPct val="107000"/>
              </a:lnSpc>
              <a:spcAft>
                <a:spcPts val="800"/>
              </a:spcAft>
            </a:pPr>
            <a:r>
              <a:rPr lang="es-CO" sz="3600" b="1">
                <a:solidFill>
                  <a:srgbClr val="2F5597"/>
                </a:solidFill>
                <a:effectLst>
                  <a:reflection blurRad="6350" stA="53000" endA="300" endPos="35500" dir="5400000" sy="-90000" algn="bl"/>
                </a:effectLst>
                <a:latin typeface="Arial Rounded MT Bold" panose="020F0704030504030204" pitchFamily="34" charset="0"/>
                <a:ea typeface="Calibri" panose="020F0502020204030204" pitchFamily="34" charset="0"/>
                <a:cs typeface="Times New Roman" panose="02020603050405020304" pitchFamily="18" charset="0"/>
              </a:rPr>
              <a:t>70,4% </a:t>
            </a:r>
            <a:endParaRPr lang="es-CO" sz="360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13" name="Rectángulo 12">
            <a:extLst>
              <a:ext uri="{FF2B5EF4-FFF2-40B4-BE49-F238E27FC236}">
                <a16:creationId xmlns:a16="http://schemas.microsoft.com/office/drawing/2014/main" id="{8DDACA32-CB15-421A-B633-33BBE2D22BC9}"/>
              </a:ext>
            </a:extLst>
          </p:cNvPr>
          <p:cNvSpPr/>
          <p:nvPr/>
        </p:nvSpPr>
        <p:spPr>
          <a:xfrm>
            <a:off x="2791912" y="5541415"/>
            <a:ext cx="8790926" cy="736355"/>
          </a:xfrm>
          <a:prstGeom prst="rect">
            <a:avLst/>
          </a:prstGeom>
        </p:spPr>
        <p:txBody>
          <a:bodyPr wrap="square">
            <a:spAutoFit/>
          </a:bodyPr>
          <a:lstStyle/>
          <a:p>
            <a:pPr algn="just">
              <a:lnSpc>
                <a:spcPct val="107000"/>
              </a:lnSpc>
              <a:spcAft>
                <a:spcPts val="800"/>
              </a:spcAft>
            </a:pPr>
            <a:r>
              <a:rPr lang="es-CO" sz="2000">
                <a:ea typeface="Calibri" panose="020F0502020204030204" pitchFamily="34" charset="0"/>
                <a:cs typeface="Calibri" panose="020F0502020204030204" pitchFamily="34" charset="0"/>
              </a:rPr>
              <a:t>Participación de Bogotá en el total de activos de las ciudades capitales del país a diciembre de 2021.</a:t>
            </a:r>
          </a:p>
        </p:txBody>
      </p:sp>
      <p:sp>
        <p:nvSpPr>
          <p:cNvPr id="3" name="Subtítulo 2">
            <a:extLst>
              <a:ext uri="{FF2B5EF4-FFF2-40B4-BE49-F238E27FC236}">
                <a16:creationId xmlns:a16="http://schemas.microsoft.com/office/drawing/2014/main" id="{8851F925-5D4C-A41A-D79C-9B00CB341952}"/>
              </a:ext>
            </a:extLst>
          </p:cNvPr>
          <p:cNvSpPr>
            <a:spLocks noGrp="1"/>
          </p:cNvSpPr>
          <p:nvPr>
            <p:ph type="subTitle" idx="1"/>
          </p:nvPr>
        </p:nvSpPr>
        <p:spPr>
          <a:xfrm>
            <a:off x="114531" y="150157"/>
            <a:ext cx="8417011" cy="1531755"/>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spcBef>
                <a:spcPct val="0"/>
              </a:spcBef>
            </a:pPr>
            <a:endParaRPr lang="es-419" sz="3200" spc="-130" dirty="0">
              <a:solidFill>
                <a:srgbClr val="C00000"/>
              </a:solidFill>
              <a:latin typeface="Tahoma"/>
              <a:cs typeface="Tahoma"/>
            </a:endParaRPr>
          </a:p>
          <a:p>
            <a:pPr>
              <a:spcBef>
                <a:spcPct val="0"/>
              </a:spcBef>
            </a:pPr>
            <a:endParaRPr lang="es-419" sz="3200" spc="-130" dirty="0">
              <a:solidFill>
                <a:srgbClr val="C00000"/>
              </a:solidFill>
              <a:latin typeface="Tahoma"/>
              <a:cs typeface="Tahoma"/>
            </a:endParaRPr>
          </a:p>
          <a:p>
            <a:pPr eaLnBrk="0" hangingPunct="0">
              <a:spcBef>
                <a:spcPct val="0"/>
              </a:spcBef>
            </a:pPr>
            <a:r>
              <a:rPr lang="es-419" sz="3600" spc="-130" dirty="0">
                <a:solidFill>
                  <a:srgbClr val="C00000"/>
                </a:solidFill>
                <a:latin typeface="Calibri" panose="020F0502020204030204" pitchFamily="34" charset="0"/>
                <a:cs typeface="Calibri" panose="020F0502020204030204" pitchFamily="34" charset="0"/>
              </a:rPr>
              <a:t>Estado de Situación Financiera </a:t>
            </a:r>
          </a:p>
          <a:p>
            <a:pPr eaLnBrk="0" hangingPunct="0">
              <a:spcBef>
                <a:spcPct val="0"/>
              </a:spcBef>
            </a:pPr>
            <a:endParaRPr lang="es-419" sz="3200" spc="-130" dirty="0">
              <a:solidFill>
                <a:srgbClr val="C00000"/>
              </a:solidFill>
              <a:latin typeface="Tahoma"/>
              <a:cs typeface="Tahoma"/>
            </a:endParaRPr>
          </a:p>
          <a:p>
            <a:pPr eaLnBrk="0" hangingPunct="0">
              <a:spcBef>
                <a:spcPct val="0"/>
              </a:spcBef>
            </a:pPr>
            <a:r>
              <a:rPr lang="es-419" sz="1600" spc="-130" dirty="0">
                <a:solidFill>
                  <a:srgbClr val="C00000"/>
                </a:solidFill>
                <a:latin typeface="Calibri" panose="020F0502020204030204" pitchFamily="34" charset="0"/>
                <a:cs typeface="Calibri" panose="020F0502020204030204" pitchFamily="34" charset="0"/>
              </a:rPr>
              <a:t>marzo 31 de 2022 – ECP Bogotá   </a:t>
            </a:r>
          </a:p>
          <a:p>
            <a:pPr eaLnBrk="0" hangingPunct="0">
              <a:spcBef>
                <a:spcPct val="0"/>
              </a:spcBef>
            </a:pPr>
            <a:r>
              <a:rPr lang="es-419" sz="1600" spc="-130" dirty="0">
                <a:solidFill>
                  <a:srgbClr val="C00000"/>
                </a:solidFill>
                <a:latin typeface="Calibri" panose="020F0502020204030204" pitchFamily="34" charset="0"/>
                <a:cs typeface="Calibri" panose="020F0502020204030204" pitchFamily="34" charset="0"/>
              </a:rPr>
              <a:t>(Cifras en Billones de pesos)</a:t>
            </a:r>
          </a:p>
          <a:p>
            <a:pPr>
              <a:spcBef>
                <a:spcPct val="0"/>
              </a:spcBef>
            </a:pPr>
            <a:endParaRPr lang="es-419" sz="3200" spc="-130" dirty="0">
              <a:solidFill>
                <a:srgbClr val="C00000"/>
              </a:solidFill>
              <a:latin typeface="Tahoma"/>
              <a:cs typeface="Tahoma"/>
            </a:endParaRPr>
          </a:p>
          <a:p>
            <a:pPr>
              <a:spcBef>
                <a:spcPct val="0"/>
              </a:spcBef>
            </a:pPr>
            <a:endParaRPr lang="es-CO" sz="3200" spc="-130" dirty="0">
              <a:solidFill>
                <a:srgbClr val="C00000"/>
              </a:solidFill>
              <a:latin typeface="Tahoma"/>
              <a:cs typeface="Tahoma"/>
            </a:endParaRPr>
          </a:p>
        </p:txBody>
      </p:sp>
    </p:spTree>
    <p:extLst>
      <p:ext uri="{BB962C8B-B14F-4D97-AF65-F5344CB8AC3E}">
        <p14:creationId xmlns:p14="http://schemas.microsoft.com/office/powerpoint/2010/main" val="18590818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a:extLst>
              <a:ext uri="{FF2B5EF4-FFF2-40B4-BE49-F238E27FC236}">
                <a16:creationId xmlns:a16="http://schemas.microsoft.com/office/drawing/2014/main" id="{E8D1B2DB-8235-4C7D-BA71-FC5F97910AE9}"/>
              </a:ext>
            </a:extLst>
          </p:cNvPr>
          <p:cNvGraphicFramePr>
            <a:graphicFrameLocks noGrp="1"/>
          </p:cNvGraphicFramePr>
          <p:nvPr>
            <p:extLst>
              <p:ext uri="{D42A27DB-BD31-4B8C-83A1-F6EECF244321}">
                <p14:modId xmlns:p14="http://schemas.microsoft.com/office/powerpoint/2010/main" val="2134400162"/>
              </p:ext>
            </p:extLst>
          </p:nvPr>
        </p:nvGraphicFramePr>
        <p:xfrm>
          <a:off x="457793" y="2102748"/>
          <a:ext cx="4775937" cy="2494224"/>
        </p:xfrm>
        <a:graphic>
          <a:graphicData uri="http://schemas.openxmlformats.org/drawingml/2006/table">
            <a:tbl>
              <a:tblPr bandRow="1">
                <a:tableStyleId>{00A15C55-8517-42AA-B614-E9B94910E393}</a:tableStyleId>
              </a:tblPr>
              <a:tblGrid>
                <a:gridCol w="1742068">
                  <a:extLst>
                    <a:ext uri="{9D8B030D-6E8A-4147-A177-3AD203B41FA5}">
                      <a16:colId xmlns:a16="http://schemas.microsoft.com/office/drawing/2014/main" val="3242415368"/>
                    </a:ext>
                  </a:extLst>
                </a:gridCol>
                <a:gridCol w="1537252">
                  <a:extLst>
                    <a:ext uri="{9D8B030D-6E8A-4147-A177-3AD203B41FA5}">
                      <a16:colId xmlns:a16="http://schemas.microsoft.com/office/drawing/2014/main" val="1518750031"/>
                    </a:ext>
                  </a:extLst>
                </a:gridCol>
                <a:gridCol w="1496617">
                  <a:extLst>
                    <a:ext uri="{9D8B030D-6E8A-4147-A177-3AD203B41FA5}">
                      <a16:colId xmlns:a16="http://schemas.microsoft.com/office/drawing/2014/main" val="562052270"/>
                    </a:ext>
                  </a:extLst>
                </a:gridCol>
              </a:tblGrid>
              <a:tr h="448296">
                <a:tc>
                  <a:txBody>
                    <a:bodyPr/>
                    <a:lstStyle/>
                    <a:p>
                      <a:endParaRPr lang="es-CO" sz="2000" b="0">
                        <a:latin typeface="+mn-lt"/>
                      </a:endParaRPr>
                    </a:p>
                  </a:txBody>
                  <a:tcPr/>
                </a:tc>
                <a:tc>
                  <a:txBody>
                    <a:bodyPr/>
                    <a:lstStyle/>
                    <a:p>
                      <a:pPr algn="ctr"/>
                      <a:r>
                        <a:rPr lang="es-CO" sz="2000" b="1" dirty="0">
                          <a:latin typeface="+mn-lt"/>
                        </a:rPr>
                        <a:t>MAR-2022</a:t>
                      </a:r>
                    </a:p>
                  </a:txBody>
                  <a:tcPr/>
                </a:tc>
                <a:tc>
                  <a:txBody>
                    <a:bodyPr/>
                    <a:lstStyle/>
                    <a:p>
                      <a:pPr algn="ctr"/>
                      <a:r>
                        <a:rPr lang="es-CO" sz="2000" b="1" dirty="0">
                          <a:latin typeface="+mn-lt"/>
                        </a:rPr>
                        <a:t>MAR-2021</a:t>
                      </a:r>
                    </a:p>
                  </a:txBody>
                  <a:tcPr/>
                </a:tc>
                <a:extLst>
                  <a:ext uri="{0D108BD9-81ED-4DB2-BD59-A6C34878D82A}">
                    <a16:rowId xmlns:a16="http://schemas.microsoft.com/office/drawing/2014/main" val="1758741601"/>
                  </a:ext>
                </a:extLst>
              </a:tr>
              <a:tr h="448296">
                <a:tc>
                  <a:txBody>
                    <a:bodyPr/>
                    <a:lstStyle/>
                    <a:p>
                      <a:r>
                        <a:rPr lang="es-CO" sz="2000" b="0">
                          <a:latin typeface="+mn-lt"/>
                        </a:rPr>
                        <a:t>INGRESOS</a:t>
                      </a:r>
                    </a:p>
                  </a:txBody>
                  <a:tcPr/>
                </a:tc>
                <a:tc>
                  <a:txBody>
                    <a:bodyPr/>
                    <a:lstStyle/>
                    <a:p>
                      <a:pPr algn="r"/>
                      <a:r>
                        <a:rPr lang="es-CO" sz="2000" dirty="0">
                          <a:latin typeface="+mn-lt"/>
                        </a:rPr>
                        <a:t>$ 9,2</a:t>
                      </a:r>
                      <a:endParaRPr lang="es-CO" sz="2000" b="1" dirty="0">
                        <a:latin typeface="+mn-lt"/>
                      </a:endParaRPr>
                    </a:p>
                  </a:txBody>
                  <a:tcPr/>
                </a:tc>
                <a:tc>
                  <a:txBody>
                    <a:bodyPr/>
                    <a:lstStyle/>
                    <a:p>
                      <a:pPr algn="r"/>
                      <a:r>
                        <a:rPr lang="es-CO" sz="2000" b="0" dirty="0">
                          <a:latin typeface="+mn-lt"/>
                        </a:rPr>
                        <a:t>$3,7</a:t>
                      </a:r>
                    </a:p>
                  </a:txBody>
                  <a:tcPr/>
                </a:tc>
                <a:extLst>
                  <a:ext uri="{0D108BD9-81ED-4DB2-BD59-A6C34878D82A}">
                    <a16:rowId xmlns:a16="http://schemas.microsoft.com/office/drawing/2014/main" val="2992719662"/>
                  </a:ext>
                </a:extLst>
              </a:tr>
              <a:tr h="448296">
                <a:tc>
                  <a:txBody>
                    <a:bodyPr/>
                    <a:lstStyle/>
                    <a:p>
                      <a:r>
                        <a:rPr lang="es-CO" sz="2000" b="0">
                          <a:latin typeface="+mn-lt"/>
                        </a:rPr>
                        <a:t>GASTOS</a:t>
                      </a:r>
                    </a:p>
                  </a:txBody>
                  <a:tcPr/>
                </a:tc>
                <a:tc>
                  <a:txBody>
                    <a:bodyPr/>
                    <a:lstStyle/>
                    <a:p>
                      <a:pPr algn="r"/>
                      <a:r>
                        <a:rPr lang="es-CO" sz="2000" dirty="0">
                          <a:latin typeface="+mn-lt"/>
                        </a:rPr>
                        <a:t>$ 3,9</a:t>
                      </a:r>
                      <a:endParaRPr lang="es-CO" sz="2000" b="1" dirty="0">
                        <a:latin typeface="+mn-lt"/>
                      </a:endParaRPr>
                    </a:p>
                  </a:txBody>
                  <a:tcPr/>
                </a:tc>
                <a:tc>
                  <a:txBody>
                    <a:bodyPr/>
                    <a:lstStyle/>
                    <a:p>
                      <a:pPr algn="r"/>
                      <a:r>
                        <a:rPr lang="es-CO" sz="2000" b="0" dirty="0">
                          <a:latin typeface="+mn-lt"/>
                        </a:rPr>
                        <a:t>$3,3</a:t>
                      </a:r>
                    </a:p>
                  </a:txBody>
                  <a:tcPr/>
                </a:tc>
                <a:extLst>
                  <a:ext uri="{0D108BD9-81ED-4DB2-BD59-A6C34878D82A}">
                    <a16:rowId xmlns:a16="http://schemas.microsoft.com/office/drawing/2014/main" val="2150565357"/>
                  </a:ext>
                </a:extLst>
              </a:tr>
              <a:tr h="448295">
                <a:tc>
                  <a:txBody>
                    <a:bodyPr/>
                    <a:lstStyle/>
                    <a:p>
                      <a:pPr lvl="0">
                        <a:buNone/>
                      </a:pPr>
                      <a:r>
                        <a:rPr lang="es-CO" sz="2000" b="0" dirty="0">
                          <a:latin typeface="+mn-lt"/>
                        </a:rPr>
                        <a:t>COSTO DE VENTAS</a:t>
                      </a:r>
                    </a:p>
                  </a:txBody>
                  <a:tcPr/>
                </a:tc>
                <a:tc>
                  <a:txBody>
                    <a:bodyPr/>
                    <a:lstStyle/>
                    <a:p>
                      <a:pPr lvl="0" algn="r">
                        <a:buNone/>
                      </a:pPr>
                      <a:r>
                        <a:rPr lang="es-CO" sz="2000" dirty="0">
                          <a:latin typeface="+mn-lt"/>
                        </a:rPr>
                        <a:t>$1,0</a:t>
                      </a:r>
                    </a:p>
                  </a:txBody>
                  <a:tcPr/>
                </a:tc>
                <a:tc>
                  <a:txBody>
                    <a:bodyPr/>
                    <a:lstStyle/>
                    <a:p>
                      <a:pPr lvl="0" algn="r">
                        <a:buNone/>
                      </a:pPr>
                      <a:endParaRPr lang="es-CO" sz="2000" b="0" dirty="0">
                        <a:latin typeface="+mn-lt"/>
                      </a:endParaRPr>
                    </a:p>
                  </a:txBody>
                  <a:tcPr/>
                </a:tc>
                <a:extLst>
                  <a:ext uri="{0D108BD9-81ED-4DB2-BD59-A6C34878D82A}">
                    <a16:rowId xmlns:a16="http://schemas.microsoft.com/office/drawing/2014/main" val="3408597902"/>
                  </a:ext>
                </a:extLst>
              </a:tr>
              <a:tr h="448296">
                <a:tc>
                  <a:txBody>
                    <a:bodyPr/>
                    <a:lstStyle/>
                    <a:p>
                      <a:r>
                        <a:rPr lang="es-CO" sz="2000">
                          <a:latin typeface="+mn-lt"/>
                        </a:rPr>
                        <a:t>RESULTADO</a:t>
                      </a:r>
                      <a:endParaRPr lang="es-CO" sz="2000" b="1">
                        <a:latin typeface="+mn-lt"/>
                      </a:endParaRPr>
                    </a:p>
                  </a:txBody>
                  <a:tcPr/>
                </a:tc>
                <a:tc>
                  <a:txBody>
                    <a:bodyPr/>
                    <a:lstStyle/>
                    <a:p>
                      <a:pPr algn="r"/>
                      <a:r>
                        <a:rPr lang="es-CO" sz="2000" dirty="0">
                          <a:latin typeface="+mn-lt"/>
                        </a:rPr>
                        <a:t>$4,3</a:t>
                      </a:r>
                      <a:endParaRPr lang="es-CO" sz="2000" b="1" dirty="0">
                        <a:latin typeface="+mn-lt"/>
                      </a:endParaRPr>
                    </a:p>
                  </a:txBody>
                  <a:tcPr/>
                </a:tc>
                <a:tc>
                  <a:txBody>
                    <a:bodyPr/>
                    <a:lstStyle/>
                    <a:p>
                      <a:pPr algn="r"/>
                      <a:r>
                        <a:rPr lang="es-CO" sz="2000" b="0" dirty="0">
                          <a:latin typeface="+mn-lt"/>
                        </a:rPr>
                        <a:t>$0,4</a:t>
                      </a:r>
                    </a:p>
                  </a:txBody>
                  <a:tcPr/>
                </a:tc>
                <a:extLst>
                  <a:ext uri="{0D108BD9-81ED-4DB2-BD59-A6C34878D82A}">
                    <a16:rowId xmlns:a16="http://schemas.microsoft.com/office/drawing/2014/main" val="2836237923"/>
                  </a:ext>
                </a:extLst>
              </a:tr>
            </a:tbl>
          </a:graphicData>
        </a:graphic>
      </p:graphicFrame>
      <p:sp>
        <p:nvSpPr>
          <p:cNvPr id="23" name="Rectángulo 22">
            <a:extLst>
              <a:ext uri="{FF2B5EF4-FFF2-40B4-BE49-F238E27FC236}">
                <a16:creationId xmlns:a16="http://schemas.microsoft.com/office/drawing/2014/main" id="{0F5906C8-D712-4629-9A3D-9F983143D3F9}"/>
              </a:ext>
            </a:extLst>
          </p:cNvPr>
          <p:cNvSpPr/>
          <p:nvPr/>
        </p:nvSpPr>
        <p:spPr>
          <a:xfrm>
            <a:off x="755511" y="4920069"/>
            <a:ext cx="1604475" cy="637932"/>
          </a:xfrm>
          <a:prstGeom prst="rect">
            <a:avLst/>
          </a:prstGeom>
        </p:spPr>
        <p:txBody>
          <a:bodyPr wrap="square">
            <a:spAutoFit/>
          </a:bodyPr>
          <a:lstStyle/>
          <a:p>
            <a:pPr>
              <a:lnSpc>
                <a:spcPct val="107000"/>
              </a:lnSpc>
              <a:spcAft>
                <a:spcPts val="800"/>
              </a:spcAft>
            </a:pPr>
            <a:r>
              <a:rPr lang="es-CO" sz="3600" b="1" dirty="0">
                <a:solidFill>
                  <a:srgbClr val="2F5597"/>
                </a:solidFill>
                <a:effectLst>
                  <a:reflection blurRad="6350" stA="53000" endA="300" endPos="35500" dir="5400000" sy="-90000" algn="bl"/>
                </a:effectLst>
                <a:latin typeface="Arial Rounded MT Bold" panose="020F0704030504030204" pitchFamily="34" charset="0"/>
                <a:ea typeface="Calibri" panose="020F0502020204030204" pitchFamily="34" charset="0"/>
                <a:cs typeface="Times New Roman" panose="02020603050405020304" pitchFamily="18" charset="0"/>
              </a:rPr>
              <a:t>41% </a:t>
            </a:r>
            <a:endParaRPr lang="es-CO"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24" name="Rectángulo 23">
            <a:extLst>
              <a:ext uri="{FF2B5EF4-FFF2-40B4-BE49-F238E27FC236}">
                <a16:creationId xmlns:a16="http://schemas.microsoft.com/office/drawing/2014/main" id="{9EA03B5B-51F1-40C8-B1C1-92089736852E}"/>
              </a:ext>
            </a:extLst>
          </p:cNvPr>
          <p:cNvSpPr/>
          <p:nvPr/>
        </p:nvSpPr>
        <p:spPr>
          <a:xfrm>
            <a:off x="2373979" y="4860697"/>
            <a:ext cx="9244780" cy="736355"/>
          </a:xfrm>
          <a:prstGeom prst="rect">
            <a:avLst/>
          </a:prstGeom>
        </p:spPr>
        <p:txBody>
          <a:bodyPr wrap="square">
            <a:spAutoFit/>
          </a:bodyPr>
          <a:lstStyle/>
          <a:p>
            <a:pPr algn="just">
              <a:lnSpc>
                <a:spcPct val="107000"/>
              </a:lnSpc>
              <a:spcAft>
                <a:spcPts val="800"/>
              </a:spcAft>
            </a:pPr>
            <a:r>
              <a:rPr lang="es-CO" sz="2000" dirty="0">
                <a:ea typeface="Calibri" panose="020F0502020204030204" pitchFamily="34" charset="0"/>
                <a:cs typeface="Calibri" panose="020F0502020204030204" pitchFamily="34" charset="0"/>
              </a:rPr>
              <a:t>Participación de Bogotá en el total de ingresos de las ciudades capitales del país a diciembre de 2021.</a:t>
            </a:r>
          </a:p>
        </p:txBody>
      </p:sp>
      <p:graphicFrame>
        <p:nvGraphicFramePr>
          <p:cNvPr id="27" name="Diagrama 26">
            <a:extLst>
              <a:ext uri="{FF2B5EF4-FFF2-40B4-BE49-F238E27FC236}">
                <a16:creationId xmlns:a16="http://schemas.microsoft.com/office/drawing/2014/main" id="{F6019EC1-82A4-4E44-8EC2-155CA5EE0EA6}"/>
              </a:ext>
            </a:extLst>
          </p:cNvPr>
          <p:cNvGraphicFramePr/>
          <p:nvPr>
            <p:extLst>
              <p:ext uri="{D42A27DB-BD31-4B8C-83A1-F6EECF244321}">
                <p14:modId xmlns:p14="http://schemas.microsoft.com/office/powerpoint/2010/main" val="741900988"/>
              </p:ext>
            </p:extLst>
          </p:nvPr>
        </p:nvGraphicFramePr>
        <p:xfrm>
          <a:off x="5233730" y="1702185"/>
          <a:ext cx="6958269" cy="3132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Rectángulo 8">
            <a:extLst>
              <a:ext uri="{FF2B5EF4-FFF2-40B4-BE49-F238E27FC236}">
                <a16:creationId xmlns:a16="http://schemas.microsoft.com/office/drawing/2014/main" id="{0F0B3BAF-742F-4BB5-BD23-868F0CEBB062}"/>
              </a:ext>
            </a:extLst>
          </p:cNvPr>
          <p:cNvSpPr/>
          <p:nvPr/>
        </p:nvSpPr>
        <p:spPr>
          <a:xfrm>
            <a:off x="965201" y="5786461"/>
            <a:ext cx="9398000" cy="800860"/>
          </a:xfrm>
          <a:prstGeom prst="rect">
            <a:avLst/>
          </a:prstGeom>
        </p:spPr>
        <p:txBody>
          <a:bodyPr wrap="square">
            <a:spAutoFit/>
          </a:bodyPr>
          <a:lstStyle/>
          <a:p>
            <a:pPr algn="ctr">
              <a:lnSpc>
                <a:spcPct val="107000"/>
              </a:lnSpc>
              <a:spcAft>
                <a:spcPts val="800"/>
              </a:spcAft>
            </a:pPr>
            <a:r>
              <a:rPr lang="es-CO" sz="2200" dirty="0">
                <a:solidFill>
                  <a:schemeClr val="accent1">
                    <a:lumMod val="50000"/>
                  </a:schemeClr>
                </a:solidFill>
                <a:ea typeface="Calibri" panose="020F0502020204030204" pitchFamily="34" charset="0"/>
                <a:cs typeface="Calibri" panose="020F0502020204030204" pitchFamily="34" charset="0"/>
              </a:rPr>
              <a:t>Dictamen Contraloría de Bogotá: Estados Financieros </a:t>
            </a:r>
            <a:r>
              <a:rPr lang="es-CO" sz="2200" dirty="0">
                <a:solidFill>
                  <a:schemeClr val="accent1">
                    <a:lumMod val="50000"/>
                  </a:schemeClr>
                </a:solidFill>
                <a:cs typeface="Calibri" panose="020F0502020204030204" pitchFamily="34" charset="0"/>
              </a:rPr>
              <a:t>SDH</a:t>
            </a:r>
            <a:r>
              <a:rPr lang="es-CO" sz="2200" dirty="0">
                <a:solidFill>
                  <a:schemeClr val="accent1">
                    <a:lumMod val="50000"/>
                  </a:schemeClr>
                </a:solidFill>
                <a:ea typeface="Calibri" panose="020F0502020204030204" pitchFamily="34" charset="0"/>
                <a:cs typeface="Calibri" panose="020F0502020204030204" pitchFamily="34" charset="0"/>
              </a:rPr>
              <a:t> y Consolidado Bogotá DC con OPINIÓN LIMPIA a diciembre de 2021.</a:t>
            </a:r>
          </a:p>
        </p:txBody>
      </p:sp>
      <p:sp>
        <p:nvSpPr>
          <p:cNvPr id="11" name="Rectángulo 10">
            <a:extLst>
              <a:ext uri="{FF2B5EF4-FFF2-40B4-BE49-F238E27FC236}">
                <a16:creationId xmlns:a16="http://schemas.microsoft.com/office/drawing/2014/main" id="{9FD0D129-E505-4308-B1C6-5D91618957AA}"/>
              </a:ext>
            </a:extLst>
          </p:cNvPr>
          <p:cNvSpPr/>
          <p:nvPr/>
        </p:nvSpPr>
        <p:spPr>
          <a:xfrm>
            <a:off x="6478202" y="1286484"/>
            <a:ext cx="5104636" cy="395429"/>
          </a:xfrm>
          <a:prstGeom prst="rect">
            <a:avLst/>
          </a:prstGeom>
        </p:spPr>
        <p:txBody>
          <a:bodyPr wrap="square">
            <a:spAutoFit/>
          </a:bodyPr>
          <a:lstStyle/>
          <a:p>
            <a:pPr algn="ctr">
              <a:lnSpc>
                <a:spcPct val="107000"/>
              </a:lnSpc>
              <a:spcAft>
                <a:spcPts val="800"/>
              </a:spcAft>
            </a:pPr>
            <a:r>
              <a:rPr lang="es-CO" sz="2000">
                <a:latin typeface="Arial Rounded MT Bold" panose="020F0704030504030204" pitchFamily="34" charset="0"/>
                <a:ea typeface="Calibri" panose="020F0502020204030204" pitchFamily="34" charset="0"/>
                <a:cs typeface="Times New Roman" panose="02020603050405020304" pitchFamily="18" charset="0"/>
              </a:rPr>
              <a:t>Principales partidas</a:t>
            </a:r>
          </a:p>
        </p:txBody>
      </p:sp>
      <p:sp>
        <p:nvSpPr>
          <p:cNvPr id="17" name="Subtítulo 2">
            <a:extLst>
              <a:ext uri="{FF2B5EF4-FFF2-40B4-BE49-F238E27FC236}">
                <a16:creationId xmlns:a16="http://schemas.microsoft.com/office/drawing/2014/main" id="{3570A7FD-2050-71E6-F90A-C1E923BEB1D9}"/>
              </a:ext>
            </a:extLst>
          </p:cNvPr>
          <p:cNvSpPr txBox="1">
            <a:spLocks/>
          </p:cNvSpPr>
          <p:nvPr/>
        </p:nvSpPr>
        <p:spPr>
          <a:xfrm>
            <a:off x="0" y="146622"/>
            <a:ext cx="8417011" cy="10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marL="0" indent="0" defTabSz="914400" eaLnBrk="1" latinLnBrk="0" hangingPunct="1">
              <a:lnSpc>
                <a:spcPct val="90000"/>
              </a:lnSpc>
              <a:buFont typeface="Arial" panose="020B0604020202020204" pitchFamily="34" charset="0"/>
              <a:buNone/>
              <a:defRPr lang="es-CO" sz="3200" b="1" spc="-130" dirty="0">
                <a:solidFill>
                  <a:srgbClr val="C00000"/>
                </a:solidFill>
                <a:latin typeface="Tahoma"/>
                <a:cs typeface="Tahoma"/>
              </a:defRPr>
            </a:lvl1pPr>
            <a:lvl2pPr indent="0" algn="ctr">
              <a:lnSpc>
                <a:spcPct val="90000"/>
              </a:lnSpc>
              <a:spcBef>
                <a:spcPts val="500"/>
              </a:spcBef>
              <a:buFont typeface="Arial" panose="020B0604020202020204" pitchFamily="34" charset="0"/>
              <a:buNone/>
              <a:defRPr sz="2000">
                <a:latin typeface="+mn-lt"/>
              </a:defRPr>
            </a:lvl2pPr>
            <a:lvl3pPr indent="0" algn="ctr">
              <a:lnSpc>
                <a:spcPct val="90000"/>
              </a:lnSpc>
              <a:spcBef>
                <a:spcPts val="500"/>
              </a:spcBef>
              <a:buFont typeface="Arial" panose="020B0604020202020204" pitchFamily="34" charset="0"/>
              <a:buNone/>
              <a:defRPr sz="1800">
                <a:latin typeface="+mn-lt"/>
              </a:defRPr>
            </a:lvl3pPr>
            <a:lvl4pPr indent="0" algn="ctr">
              <a:lnSpc>
                <a:spcPct val="90000"/>
              </a:lnSpc>
              <a:spcBef>
                <a:spcPts val="500"/>
              </a:spcBef>
              <a:buFont typeface="Arial" panose="020B0604020202020204" pitchFamily="34" charset="0"/>
              <a:buNone/>
              <a:defRPr sz="1600">
                <a:latin typeface="+mn-lt"/>
              </a:defRPr>
            </a:lvl4pPr>
            <a:lvl5pPr indent="0" algn="ctr">
              <a:lnSpc>
                <a:spcPct val="90000"/>
              </a:lnSpc>
              <a:spcBef>
                <a:spcPts val="500"/>
              </a:spcBef>
              <a:buFont typeface="Arial" panose="020B0604020202020204" pitchFamily="34" charset="0"/>
              <a:buNone/>
              <a:defRPr sz="1600">
                <a:latin typeface="+mn-lt"/>
              </a:defRPr>
            </a:lvl5pPr>
            <a:lvl6pPr indent="0" algn="ctr">
              <a:lnSpc>
                <a:spcPct val="90000"/>
              </a:lnSpc>
              <a:spcBef>
                <a:spcPts val="500"/>
              </a:spcBef>
              <a:buFont typeface="Arial" panose="020B0604020202020204" pitchFamily="34" charset="0"/>
              <a:buNone/>
              <a:defRPr sz="1600">
                <a:latin typeface="+mn-lt"/>
              </a:defRPr>
            </a:lvl6pPr>
            <a:lvl7pPr indent="0" algn="ctr">
              <a:lnSpc>
                <a:spcPct val="90000"/>
              </a:lnSpc>
              <a:spcBef>
                <a:spcPts val="500"/>
              </a:spcBef>
              <a:buFont typeface="Arial" panose="020B0604020202020204" pitchFamily="34" charset="0"/>
              <a:buNone/>
              <a:defRPr sz="1600">
                <a:latin typeface="+mn-lt"/>
              </a:defRPr>
            </a:lvl7pPr>
            <a:lvl8pPr indent="0" algn="ctr">
              <a:lnSpc>
                <a:spcPct val="90000"/>
              </a:lnSpc>
              <a:spcBef>
                <a:spcPts val="500"/>
              </a:spcBef>
              <a:buFont typeface="Arial" panose="020B0604020202020204" pitchFamily="34" charset="0"/>
              <a:buNone/>
              <a:defRPr sz="1600">
                <a:latin typeface="+mn-lt"/>
              </a:defRPr>
            </a:lvl8pPr>
            <a:lvl9pPr indent="0" algn="ctr">
              <a:lnSpc>
                <a:spcPct val="90000"/>
              </a:lnSpc>
              <a:spcBef>
                <a:spcPts val="500"/>
              </a:spcBef>
              <a:buFont typeface="Arial" panose="020B0604020202020204" pitchFamily="34" charset="0"/>
              <a:buNone/>
              <a:defRPr sz="1600">
                <a:latin typeface="+mn-lt"/>
              </a:defRPr>
            </a:lvl9pPr>
          </a:lstStyle>
          <a:p>
            <a:endParaRPr lang="es-419" dirty="0"/>
          </a:p>
          <a:p>
            <a:endParaRPr lang="es-419" dirty="0"/>
          </a:p>
          <a:p>
            <a:endParaRPr lang="es-419" dirty="0"/>
          </a:p>
          <a:p>
            <a:r>
              <a:rPr lang="es-419" dirty="0"/>
              <a:t>Estado de Situación Financiera </a:t>
            </a:r>
          </a:p>
          <a:p>
            <a:endParaRPr lang="es-419" dirty="0"/>
          </a:p>
          <a:p>
            <a:pPr eaLnBrk="0" hangingPunct="0"/>
            <a:r>
              <a:rPr lang="es-419" sz="1600" dirty="0">
                <a:latin typeface="Calibri" panose="020F0502020204030204" pitchFamily="34" charset="0"/>
                <a:cs typeface="Calibri" panose="020F0502020204030204" pitchFamily="34" charset="0"/>
              </a:rPr>
              <a:t>marzo 31 de 2022 – ECP Bogotá   </a:t>
            </a:r>
          </a:p>
          <a:p>
            <a:pPr eaLnBrk="0" hangingPunct="0"/>
            <a:r>
              <a:rPr lang="es-419" sz="1600" dirty="0">
                <a:latin typeface="Calibri" panose="020F0502020204030204" pitchFamily="34" charset="0"/>
                <a:cs typeface="Calibri" panose="020F0502020204030204" pitchFamily="34" charset="0"/>
              </a:rPr>
              <a:t>(Cifras en Billones de pesos)</a:t>
            </a:r>
          </a:p>
          <a:p>
            <a:endParaRPr lang="es-419" dirty="0"/>
          </a:p>
          <a:p>
            <a:endParaRPr lang="es-CO" dirty="0"/>
          </a:p>
        </p:txBody>
      </p:sp>
    </p:spTree>
    <p:extLst>
      <p:ext uri="{BB962C8B-B14F-4D97-AF65-F5344CB8AC3E}">
        <p14:creationId xmlns:p14="http://schemas.microsoft.com/office/powerpoint/2010/main" val="5394857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a:bodyPr>
          <a:lstStyle/>
          <a:p>
            <a:r>
              <a:rPr lang="es-MX" sz="3600">
                <a:latin typeface="Calibri" panose="020F0502020204030204" pitchFamily="34" charset="0"/>
                <a:cs typeface="Calibri" panose="020F0502020204030204" pitchFamily="34" charset="0"/>
              </a:rPr>
              <a:t>PROYECTO DE PRESUPUESTO ANUAL VIGENCIA 2022​</a:t>
            </a: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1235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484BC51-5761-2229-3D94-8BDBD207A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9850" y="2100263"/>
            <a:ext cx="6972300" cy="2657475"/>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E2928200-74BE-AE37-BBD4-FB3E6B626FA0}"/>
              </a:ext>
            </a:extLst>
          </p:cNvPr>
          <p:cNvSpPr txBox="1"/>
          <p:nvPr/>
        </p:nvSpPr>
        <p:spPr>
          <a:xfrm>
            <a:off x="185351" y="408458"/>
            <a:ext cx="6104238" cy="630942"/>
          </a:xfrm>
          <a:prstGeom prst="rect">
            <a:avLst/>
          </a:prstGeom>
          <a:noFill/>
        </p:spPr>
        <p:txBody>
          <a:bodyPr wrap="square">
            <a:spAutoFit/>
          </a:bodyPr>
          <a:lstStyle/>
          <a:p>
            <a:r>
              <a:rPr lang="es-419" sz="3500" b="1" spc="-130">
                <a:solidFill>
                  <a:srgbClr val="C00000"/>
                </a:solidFill>
                <a:cs typeface="Calibri" panose="020F0502020204030204" pitchFamily="34" charset="0"/>
              </a:rPr>
              <a:t>Ingresos</a:t>
            </a:r>
            <a:r>
              <a:rPr lang="es-419" b="0" i="0" u="none" strike="noStrike">
                <a:solidFill>
                  <a:srgbClr val="C00000"/>
                </a:solidFill>
                <a:effectLst/>
                <a:latin typeface="Calibri" panose="020F0502020204030204" pitchFamily="34" charset="0"/>
              </a:rPr>
              <a:t> </a:t>
            </a:r>
            <a:r>
              <a:rPr lang="es-419" sz="3500" b="1" spc="-130">
                <a:solidFill>
                  <a:srgbClr val="C00000"/>
                </a:solidFill>
                <a:cs typeface="Calibri" panose="020F0502020204030204" pitchFamily="34" charset="0"/>
              </a:rPr>
              <a:t>Y Gastos 2022​</a:t>
            </a:r>
            <a:endParaRPr lang="es-CO" sz="3500" b="1" spc="-130">
              <a:solidFill>
                <a:srgbClr val="C00000"/>
              </a:solidFill>
              <a:cs typeface="Calibri" panose="020F0502020204030204" pitchFamily="34" charset="0"/>
            </a:endParaRPr>
          </a:p>
        </p:txBody>
      </p:sp>
    </p:spTree>
    <p:extLst>
      <p:ext uri="{BB962C8B-B14F-4D97-AF65-F5344CB8AC3E}">
        <p14:creationId xmlns:p14="http://schemas.microsoft.com/office/powerpoint/2010/main" val="36408291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63993AE-8A78-1F92-0D0C-2378A18590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4175" y="1928813"/>
            <a:ext cx="6343650" cy="30003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7420FFB0-D4CB-418A-E0E6-3D2E01E1E511}"/>
              </a:ext>
            </a:extLst>
          </p:cNvPr>
          <p:cNvSpPr txBox="1"/>
          <p:nvPr/>
        </p:nvSpPr>
        <p:spPr>
          <a:xfrm>
            <a:off x="0" y="433172"/>
            <a:ext cx="6104238" cy="630942"/>
          </a:xfrm>
          <a:prstGeom prst="rect">
            <a:avLst/>
          </a:prstGeom>
          <a:noFill/>
        </p:spPr>
        <p:txBody>
          <a:bodyPr wrap="square">
            <a:spAutoFit/>
          </a:bodyPr>
          <a:lstStyle/>
          <a:p>
            <a:r>
              <a:rPr lang="es-419" sz="3500" b="1" spc="-130">
                <a:solidFill>
                  <a:srgbClr val="C00000"/>
                </a:solidFill>
                <a:cs typeface="Calibri" panose="020F0502020204030204" pitchFamily="34" charset="0"/>
              </a:rPr>
              <a:t>Inversión Por Sectores 2022</a:t>
            </a:r>
            <a:endParaRPr lang="es-CO" sz="3500" b="1" spc="-130">
              <a:solidFill>
                <a:srgbClr val="C00000"/>
              </a:solidFill>
              <a:cs typeface="Calibri" panose="020F0502020204030204" pitchFamily="34" charset="0"/>
            </a:endParaRPr>
          </a:p>
        </p:txBody>
      </p:sp>
    </p:spTree>
    <p:extLst>
      <p:ext uri="{BB962C8B-B14F-4D97-AF65-F5344CB8AC3E}">
        <p14:creationId xmlns:p14="http://schemas.microsoft.com/office/powerpoint/2010/main" val="5223307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B7EA2E1-AD28-56A0-4560-E63E6415D1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5703"/>
            <a:ext cx="6248400" cy="2886075"/>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70C11FD4-2738-64F1-A6E1-F19B3FE3E255}"/>
              </a:ext>
            </a:extLst>
          </p:cNvPr>
          <p:cNvSpPr txBox="1"/>
          <p:nvPr/>
        </p:nvSpPr>
        <p:spPr>
          <a:xfrm>
            <a:off x="210064" y="260177"/>
            <a:ext cx="8414951" cy="630942"/>
          </a:xfrm>
          <a:prstGeom prst="rect">
            <a:avLst/>
          </a:prstGeom>
          <a:noFill/>
        </p:spPr>
        <p:txBody>
          <a:bodyPr wrap="square">
            <a:spAutoFit/>
          </a:bodyPr>
          <a:lstStyle/>
          <a:p>
            <a:r>
              <a:rPr lang="es-MX" sz="3500" b="1" spc="-130">
                <a:solidFill>
                  <a:srgbClr val="C00000"/>
                </a:solidFill>
                <a:cs typeface="Calibri" panose="020F0502020204030204" pitchFamily="34" charset="0"/>
              </a:rPr>
              <a:t>Principales Características Del Presupuesto 2022​</a:t>
            </a:r>
            <a:endParaRPr lang="es-CO" sz="3500" b="1" spc="-130">
              <a:solidFill>
                <a:srgbClr val="C00000"/>
              </a:solidFill>
              <a:cs typeface="Calibri" panose="020F0502020204030204" pitchFamily="34" charset="0"/>
            </a:endParaRPr>
          </a:p>
        </p:txBody>
      </p:sp>
      <p:pic>
        <p:nvPicPr>
          <p:cNvPr id="3076" name="Picture 4">
            <a:extLst>
              <a:ext uri="{FF2B5EF4-FFF2-40B4-BE49-F238E27FC236}">
                <a16:creationId xmlns:a16="http://schemas.microsoft.com/office/drawing/2014/main" id="{8159CFBD-7D6D-D9D2-A1BF-33EF035B69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6950" y="3429000"/>
            <a:ext cx="6115050"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85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C827E5D-203A-929B-D7CE-3145559EBB05}"/>
              </a:ext>
            </a:extLst>
          </p:cNvPr>
          <p:cNvSpPr txBox="1"/>
          <p:nvPr/>
        </p:nvSpPr>
        <p:spPr>
          <a:xfrm>
            <a:off x="0" y="309604"/>
            <a:ext cx="8946292" cy="1169551"/>
          </a:xfrm>
          <a:prstGeom prst="rect">
            <a:avLst/>
          </a:prstGeom>
          <a:noFill/>
        </p:spPr>
        <p:txBody>
          <a:bodyPr wrap="square">
            <a:spAutoFit/>
          </a:bodyPr>
          <a:lstStyle/>
          <a:p>
            <a:r>
              <a:rPr lang="es-419" sz="3500" b="1" spc="-130">
                <a:solidFill>
                  <a:srgbClr val="C00000"/>
                </a:solidFill>
                <a:cs typeface="Calibri" panose="020F0502020204030204" pitchFamily="34" charset="0"/>
              </a:rPr>
              <a:t>Ejes De Intervención Para El Rescate Social, Vigencia 2022</a:t>
            </a:r>
            <a:endParaRPr lang="es-CO" sz="3500" b="1" spc="-130">
              <a:solidFill>
                <a:srgbClr val="C00000"/>
              </a:solidFill>
              <a:cs typeface="Calibri" panose="020F0502020204030204" pitchFamily="34" charset="0"/>
            </a:endParaRPr>
          </a:p>
        </p:txBody>
      </p:sp>
      <p:pic>
        <p:nvPicPr>
          <p:cNvPr id="4098" name="Picture 2">
            <a:extLst>
              <a:ext uri="{FF2B5EF4-FFF2-40B4-BE49-F238E27FC236}">
                <a16:creationId xmlns:a16="http://schemas.microsoft.com/office/drawing/2014/main" id="{B1399971-F2DA-BA5B-A7F8-82226CC3A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575" y="1804988"/>
            <a:ext cx="6800850" cy="3248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02953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41EB4EB-08D1-1E25-0746-98C1AB729728}"/>
              </a:ext>
            </a:extLst>
          </p:cNvPr>
          <p:cNvSpPr txBox="1"/>
          <p:nvPr/>
        </p:nvSpPr>
        <p:spPr>
          <a:xfrm>
            <a:off x="0" y="210750"/>
            <a:ext cx="7895968" cy="1169551"/>
          </a:xfrm>
          <a:prstGeom prst="rect">
            <a:avLst/>
          </a:prstGeom>
          <a:noFill/>
        </p:spPr>
        <p:txBody>
          <a:bodyPr wrap="square">
            <a:spAutoFit/>
          </a:bodyPr>
          <a:lstStyle/>
          <a:p>
            <a:r>
              <a:rPr lang="es-MX" sz="3500" b="1" spc="-130">
                <a:solidFill>
                  <a:srgbClr val="C00000"/>
                </a:solidFill>
                <a:cs typeface="Calibri" panose="020F0502020204030204" pitchFamily="34" charset="0"/>
              </a:rPr>
              <a:t>Resultados Estimación Pobreza Monetaria 2022​</a:t>
            </a:r>
            <a:endParaRPr lang="es-CO" sz="3500" b="1" spc="-130">
              <a:solidFill>
                <a:srgbClr val="C00000"/>
              </a:solidFill>
              <a:cs typeface="Calibri" panose="020F0502020204030204" pitchFamily="34" charset="0"/>
            </a:endParaRPr>
          </a:p>
        </p:txBody>
      </p:sp>
      <p:pic>
        <p:nvPicPr>
          <p:cNvPr id="5122" name="Picture 2">
            <a:extLst>
              <a:ext uri="{FF2B5EF4-FFF2-40B4-BE49-F238E27FC236}">
                <a16:creationId xmlns:a16="http://schemas.microsoft.com/office/drawing/2014/main" id="{B8BFE378-373D-D7F6-419F-CA8821B71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1825" y="1985963"/>
            <a:ext cx="5848350" cy="2886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0155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E2A8DC2D-D248-0378-FA6E-D517B2FF1F5C}"/>
              </a:ext>
            </a:extLst>
          </p:cNvPr>
          <p:cNvSpPr>
            <a:spLocks noGrp="1"/>
          </p:cNvSpPr>
          <p:nvPr>
            <p:ph type="ctrTitle"/>
          </p:nvPr>
        </p:nvSpPr>
        <p:spPr>
          <a:xfrm>
            <a:off x="2760078" y="2421559"/>
            <a:ext cx="6480000" cy="1512000"/>
          </a:xfrm>
        </p:spPr>
        <p:txBody>
          <a:bodyPr anchor="ctr">
            <a:normAutofit/>
          </a:bodyPr>
          <a:lstStyle/>
          <a:p>
            <a:r>
              <a:rPr lang="es-MX" sz="3600">
                <a:latin typeface="Calibri" panose="020F0502020204030204" pitchFamily="34" charset="0"/>
                <a:cs typeface="Calibri" panose="020F0502020204030204" pitchFamily="34" charset="0"/>
              </a:rPr>
              <a:t>BOGDATA​</a:t>
            </a:r>
          </a:p>
        </p:txBody>
      </p:sp>
      <p:pic>
        <p:nvPicPr>
          <p:cNvPr id="6" name="Picture 2">
            <a:extLst>
              <a:ext uri="{FF2B5EF4-FFF2-40B4-BE49-F238E27FC236}">
                <a16:creationId xmlns:a16="http://schemas.microsoft.com/office/drawing/2014/main" id="{21ECCC30-E45D-70EF-C77B-8C3903F21E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7" y="38943"/>
            <a:ext cx="2448000" cy="78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0066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89892BA5-2450-288E-0B01-0DF9BDCE13CF}"/>
              </a:ext>
            </a:extLst>
          </p:cNvPr>
          <p:cNvSpPr txBox="1"/>
          <p:nvPr/>
        </p:nvSpPr>
        <p:spPr>
          <a:xfrm>
            <a:off x="3027405" y="3250512"/>
            <a:ext cx="6104238" cy="369332"/>
          </a:xfrm>
          <a:prstGeom prst="rect">
            <a:avLst/>
          </a:prstGeom>
          <a:noFill/>
        </p:spPr>
        <p:txBody>
          <a:bodyPr wrap="square">
            <a:spAutoFit/>
          </a:bodyPr>
          <a:lstStyle/>
          <a:p>
            <a:r>
              <a:rPr lang="es-CO" b="0" i="0">
                <a:solidFill>
                  <a:srgbClr val="000000"/>
                </a:solidFill>
                <a:effectLst/>
                <a:latin typeface="Times New Roman" panose="02020603050405020304" pitchFamily="18" charset="0"/>
              </a:rPr>
              <a:t> </a:t>
            </a:r>
            <a:endParaRPr lang="es-CO"/>
          </a:p>
        </p:txBody>
      </p:sp>
      <p:graphicFrame>
        <p:nvGraphicFramePr>
          <p:cNvPr id="7" name="Diagrama 6">
            <a:extLst>
              <a:ext uri="{FF2B5EF4-FFF2-40B4-BE49-F238E27FC236}">
                <a16:creationId xmlns:a16="http://schemas.microsoft.com/office/drawing/2014/main" id="{82BC4B04-B0A8-07DD-BCF2-BC1FE276D255}"/>
              </a:ext>
            </a:extLst>
          </p:cNvPr>
          <p:cNvGraphicFramePr/>
          <p:nvPr/>
        </p:nvGraphicFramePr>
        <p:xfrm>
          <a:off x="602080" y="812310"/>
          <a:ext cx="10387897" cy="47018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CuadroTexto 7">
            <a:extLst>
              <a:ext uri="{FF2B5EF4-FFF2-40B4-BE49-F238E27FC236}">
                <a16:creationId xmlns:a16="http://schemas.microsoft.com/office/drawing/2014/main" id="{2D26FF96-F5C6-07F1-5D43-F1587BFD9A52}"/>
              </a:ext>
            </a:extLst>
          </p:cNvPr>
          <p:cNvSpPr txBox="1"/>
          <p:nvPr/>
        </p:nvSpPr>
        <p:spPr>
          <a:xfrm>
            <a:off x="7427997" y="5243789"/>
            <a:ext cx="1523912" cy="355034"/>
          </a:xfrm>
          <a:prstGeom prst="rect">
            <a:avLst/>
          </a:prstGeom>
          <a:noFill/>
        </p:spPr>
        <p:txBody>
          <a:bodyPr wrap="square" rtlCol="0" anchor="t">
            <a:spAutoFit/>
          </a:bodyPr>
          <a:lstStyle/>
          <a:p>
            <a:pPr defTabSz="433471"/>
            <a:r>
              <a:rPr lang="es-MX" sz="1707">
                <a:solidFill>
                  <a:srgbClr val="75C4CB"/>
                </a:solidFill>
                <a:latin typeface="Arial Narrow"/>
              </a:rPr>
              <a:t>Abr - Nov, 2017</a:t>
            </a:r>
          </a:p>
        </p:txBody>
      </p:sp>
      <p:sp>
        <p:nvSpPr>
          <p:cNvPr id="9" name="CuadroTexto 8">
            <a:extLst>
              <a:ext uri="{FF2B5EF4-FFF2-40B4-BE49-F238E27FC236}">
                <a16:creationId xmlns:a16="http://schemas.microsoft.com/office/drawing/2014/main" id="{127B9619-5CAC-990C-74EC-E0A3F11F9501}"/>
              </a:ext>
            </a:extLst>
          </p:cNvPr>
          <p:cNvSpPr txBox="1"/>
          <p:nvPr/>
        </p:nvSpPr>
        <p:spPr>
          <a:xfrm>
            <a:off x="855830" y="5250594"/>
            <a:ext cx="1502783" cy="355034"/>
          </a:xfrm>
          <a:prstGeom prst="rect">
            <a:avLst/>
          </a:prstGeom>
          <a:noFill/>
        </p:spPr>
        <p:txBody>
          <a:bodyPr wrap="square" rtlCol="0" anchor="t">
            <a:spAutoFit/>
          </a:bodyPr>
          <a:lstStyle/>
          <a:p>
            <a:pPr algn="ctr" defTabSz="433471"/>
            <a:r>
              <a:rPr lang="es-MX" sz="1707">
                <a:solidFill>
                  <a:srgbClr val="75C4CB"/>
                </a:solidFill>
                <a:latin typeface="Arial Narrow"/>
              </a:rPr>
              <a:t>Abr - Oct, 2016</a:t>
            </a:r>
          </a:p>
        </p:txBody>
      </p:sp>
      <p:sp>
        <p:nvSpPr>
          <p:cNvPr id="10" name="CuadroTexto 9">
            <a:extLst>
              <a:ext uri="{FF2B5EF4-FFF2-40B4-BE49-F238E27FC236}">
                <a16:creationId xmlns:a16="http://schemas.microsoft.com/office/drawing/2014/main" id="{FEB80A65-6EFB-FEFE-4FB1-FF0384CAE154}"/>
              </a:ext>
            </a:extLst>
          </p:cNvPr>
          <p:cNvSpPr txBox="1"/>
          <p:nvPr/>
        </p:nvSpPr>
        <p:spPr>
          <a:xfrm>
            <a:off x="5313012" y="5240982"/>
            <a:ext cx="1610612" cy="355034"/>
          </a:xfrm>
          <a:prstGeom prst="rect">
            <a:avLst/>
          </a:prstGeom>
          <a:noFill/>
        </p:spPr>
        <p:txBody>
          <a:bodyPr wrap="square" rtlCol="0" anchor="t">
            <a:spAutoFit/>
          </a:bodyPr>
          <a:lstStyle/>
          <a:p>
            <a:pPr defTabSz="433471"/>
            <a:r>
              <a:rPr lang="es-MX" sz="1707">
                <a:solidFill>
                  <a:srgbClr val="75C4CB"/>
                </a:solidFill>
                <a:latin typeface="Arial Narrow"/>
              </a:rPr>
              <a:t>Ene – Jun, 2017</a:t>
            </a:r>
          </a:p>
        </p:txBody>
      </p:sp>
      <p:sp>
        <p:nvSpPr>
          <p:cNvPr id="11" name="CuadroTexto 10">
            <a:extLst>
              <a:ext uri="{FF2B5EF4-FFF2-40B4-BE49-F238E27FC236}">
                <a16:creationId xmlns:a16="http://schemas.microsoft.com/office/drawing/2014/main" id="{469A0906-1F8C-7E9B-18FD-C7F7542E4CF5}"/>
              </a:ext>
            </a:extLst>
          </p:cNvPr>
          <p:cNvSpPr txBox="1"/>
          <p:nvPr/>
        </p:nvSpPr>
        <p:spPr>
          <a:xfrm>
            <a:off x="9483859" y="4568949"/>
            <a:ext cx="1414857" cy="355034"/>
          </a:xfrm>
          <a:prstGeom prst="rect">
            <a:avLst/>
          </a:prstGeom>
          <a:noFill/>
        </p:spPr>
        <p:txBody>
          <a:bodyPr wrap="square" rtlCol="0" anchor="t">
            <a:spAutoFit/>
          </a:bodyPr>
          <a:lstStyle/>
          <a:p>
            <a:pPr defTabSz="433471"/>
            <a:r>
              <a:rPr lang="es-MX" sz="1707">
                <a:solidFill>
                  <a:srgbClr val="75C4CB"/>
                </a:solidFill>
                <a:latin typeface="Arial Narrow"/>
              </a:rPr>
              <a:t>Oct - Dic, 2017</a:t>
            </a:r>
          </a:p>
        </p:txBody>
      </p:sp>
      <p:sp>
        <p:nvSpPr>
          <p:cNvPr id="12" name="CuadroTexto 11">
            <a:extLst>
              <a:ext uri="{FF2B5EF4-FFF2-40B4-BE49-F238E27FC236}">
                <a16:creationId xmlns:a16="http://schemas.microsoft.com/office/drawing/2014/main" id="{B8076B03-BCB0-0031-35AF-C2D0EBBE722A}"/>
              </a:ext>
            </a:extLst>
          </p:cNvPr>
          <p:cNvSpPr txBox="1"/>
          <p:nvPr/>
        </p:nvSpPr>
        <p:spPr>
          <a:xfrm>
            <a:off x="2548687" y="5997627"/>
            <a:ext cx="7889672" cy="296556"/>
          </a:xfrm>
          <a:prstGeom prst="rect">
            <a:avLst/>
          </a:prstGeom>
          <a:noFill/>
        </p:spPr>
        <p:txBody>
          <a:bodyPr wrap="square" rtlCol="0" anchor="t">
            <a:spAutoFit/>
          </a:bodyPr>
          <a:lstStyle/>
          <a:p>
            <a:pPr defTabSz="433471"/>
            <a:r>
              <a:rPr lang="es-MX" sz="1327">
                <a:solidFill>
                  <a:srgbClr val="000000"/>
                </a:solidFill>
                <a:latin typeface="Arial Narrow"/>
              </a:rPr>
              <a:t>*Cundinamarca, Cali, Medellín, Columbus (Ohio), Chile, Queensland (Australia).</a:t>
            </a:r>
          </a:p>
        </p:txBody>
      </p:sp>
      <p:sp>
        <p:nvSpPr>
          <p:cNvPr id="13" name="CuadroTexto 12">
            <a:extLst>
              <a:ext uri="{FF2B5EF4-FFF2-40B4-BE49-F238E27FC236}">
                <a16:creationId xmlns:a16="http://schemas.microsoft.com/office/drawing/2014/main" id="{2B7AF793-D93A-E1DF-46C2-F8DB1EA7EDD6}"/>
              </a:ext>
            </a:extLst>
          </p:cNvPr>
          <p:cNvSpPr txBox="1"/>
          <p:nvPr/>
        </p:nvSpPr>
        <p:spPr>
          <a:xfrm>
            <a:off x="3093730" y="5250594"/>
            <a:ext cx="1502783" cy="355034"/>
          </a:xfrm>
          <a:prstGeom prst="rect">
            <a:avLst/>
          </a:prstGeom>
          <a:noFill/>
        </p:spPr>
        <p:txBody>
          <a:bodyPr wrap="square" rtlCol="0" anchor="t">
            <a:spAutoFit/>
          </a:bodyPr>
          <a:lstStyle/>
          <a:p>
            <a:pPr algn="ctr" defTabSz="433471"/>
            <a:r>
              <a:rPr lang="es-MX" sz="1707">
                <a:solidFill>
                  <a:srgbClr val="75C4CB"/>
                </a:solidFill>
                <a:latin typeface="Arial Narrow"/>
              </a:rPr>
              <a:t>Ene - Oct, 2016</a:t>
            </a:r>
          </a:p>
        </p:txBody>
      </p:sp>
      <p:sp>
        <p:nvSpPr>
          <p:cNvPr id="14" name="Título 1">
            <a:extLst>
              <a:ext uri="{FF2B5EF4-FFF2-40B4-BE49-F238E27FC236}">
                <a16:creationId xmlns:a16="http://schemas.microsoft.com/office/drawing/2014/main" id="{62661C9E-A5E6-5F31-8E21-3B24E569921D}"/>
              </a:ext>
            </a:extLst>
          </p:cNvPr>
          <p:cNvSpPr txBox="1">
            <a:spLocks/>
          </p:cNvSpPr>
          <p:nvPr/>
        </p:nvSpPr>
        <p:spPr>
          <a:xfrm>
            <a:off x="260135" y="14754"/>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Antecedentes - Estudios</a:t>
            </a:r>
          </a:p>
        </p:txBody>
      </p:sp>
    </p:spTree>
    <p:extLst>
      <p:ext uri="{BB962C8B-B14F-4D97-AF65-F5344CB8AC3E}">
        <p14:creationId xmlns:p14="http://schemas.microsoft.com/office/powerpoint/2010/main" val="3468773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70E6DB9-5093-5875-8165-FB4AD524011A}"/>
              </a:ext>
            </a:extLst>
          </p:cNvPr>
          <p:cNvSpPr>
            <a:spLocks noGrp="1"/>
          </p:cNvSpPr>
          <p:nvPr>
            <p:ph type="title"/>
          </p:nvPr>
        </p:nvSpPr>
        <p:spPr>
          <a:xfrm>
            <a:off x="112738" y="0"/>
            <a:ext cx="8577218" cy="900000"/>
          </a:xfrm>
        </p:spPr>
        <p:txBody>
          <a:bodyPr anchor="ctr"/>
          <a:lstStyle/>
          <a:p>
            <a:r>
              <a:rPr lang="es-CO" sz="3600" spc="-130">
                <a:solidFill>
                  <a:srgbClr val="C00000"/>
                </a:solidFill>
                <a:latin typeface="Calibri" panose="020F0502020204030204" pitchFamily="34" charset="0"/>
                <a:cs typeface="Calibri" panose="020F0502020204030204" pitchFamily="34" charset="0"/>
              </a:rPr>
              <a:t>Presupuesto Secretaría de Hacienda</a:t>
            </a:r>
          </a:p>
        </p:txBody>
      </p:sp>
      <p:graphicFrame>
        <p:nvGraphicFramePr>
          <p:cNvPr id="7" name="Gráfico 6">
            <a:extLst>
              <a:ext uri="{FF2B5EF4-FFF2-40B4-BE49-F238E27FC236}">
                <a16:creationId xmlns:a16="http://schemas.microsoft.com/office/drawing/2014/main" id="{448FB094-EDCD-C0E1-DAD3-07829F86E35E}"/>
              </a:ext>
            </a:extLst>
          </p:cNvPr>
          <p:cNvGraphicFramePr>
            <a:graphicFrameLocks/>
          </p:cNvGraphicFramePr>
          <p:nvPr>
            <p:extLst>
              <p:ext uri="{D42A27DB-BD31-4B8C-83A1-F6EECF244321}">
                <p14:modId xmlns:p14="http://schemas.microsoft.com/office/powerpoint/2010/main" val="3755996405"/>
              </p:ext>
            </p:extLst>
          </p:nvPr>
        </p:nvGraphicFramePr>
        <p:xfrm>
          <a:off x="3515227" y="1044355"/>
          <a:ext cx="6257591" cy="4513033"/>
        </p:xfrm>
        <a:graphic>
          <a:graphicData uri="http://schemas.openxmlformats.org/drawingml/2006/chart">
            <c:chart xmlns:c="http://schemas.openxmlformats.org/drawingml/2006/chart" xmlns:r="http://schemas.openxmlformats.org/officeDocument/2006/relationships" r:id="rId2"/>
          </a:graphicData>
        </a:graphic>
      </p:graphicFrame>
      <p:grpSp>
        <p:nvGrpSpPr>
          <p:cNvPr id="10" name="Grupo 9">
            <a:extLst>
              <a:ext uri="{FF2B5EF4-FFF2-40B4-BE49-F238E27FC236}">
                <a16:creationId xmlns:a16="http://schemas.microsoft.com/office/drawing/2014/main" id="{B10DD629-5773-26A8-62FE-BF88CE25A40D}"/>
              </a:ext>
            </a:extLst>
          </p:cNvPr>
          <p:cNvGrpSpPr/>
          <p:nvPr/>
        </p:nvGrpSpPr>
        <p:grpSpPr>
          <a:xfrm>
            <a:off x="5531318" y="856916"/>
            <a:ext cx="6616094" cy="5435158"/>
            <a:chOff x="1059577" y="1242371"/>
            <a:chExt cx="6283653" cy="5435158"/>
          </a:xfrm>
        </p:grpSpPr>
        <p:sp>
          <p:nvSpPr>
            <p:cNvPr id="11" name="Flecha: pentágono 10">
              <a:extLst>
                <a:ext uri="{FF2B5EF4-FFF2-40B4-BE49-F238E27FC236}">
                  <a16:creationId xmlns:a16="http://schemas.microsoft.com/office/drawing/2014/main" id="{30325A45-2A92-5B30-763F-D83D58B89EB3}"/>
                </a:ext>
              </a:extLst>
            </p:cNvPr>
            <p:cNvSpPr/>
            <p:nvPr/>
          </p:nvSpPr>
          <p:spPr>
            <a:xfrm>
              <a:off x="3869706" y="3194901"/>
              <a:ext cx="2820819" cy="1077218"/>
            </a:xfrm>
            <a:prstGeom prst="homePlate">
              <a:avLst/>
            </a:prstGeom>
            <a:solidFill>
              <a:srgbClr val="FFC000">
                <a:alpha val="9803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s-CO" sz="1600" b="1">
                  <a:solidFill>
                    <a:schemeClr val="tx1"/>
                  </a:solidFill>
                  <a:latin typeface="Calibri" panose="020F0502020204030204" pitchFamily="34" charset="0"/>
                  <a:cs typeface="Calibri" panose="020F0502020204030204" pitchFamily="34" charset="0"/>
                </a:rPr>
                <a:t>Adquisición de Bienes y Servicios </a:t>
              </a:r>
              <a:r>
                <a:rPr lang="es-CO" sz="1600">
                  <a:solidFill>
                    <a:schemeClr val="tx1"/>
                  </a:solidFill>
                  <a:latin typeface="Calibri" panose="020F0502020204030204" pitchFamily="34" charset="0"/>
                  <a:cs typeface="Calibri" panose="020F0502020204030204" pitchFamily="34" charset="0"/>
                </a:rPr>
                <a:t>                      </a:t>
              </a:r>
            </a:p>
            <a:p>
              <a:pPr algn="ctr"/>
              <a:r>
                <a:rPr lang="es-CO" sz="1600">
                  <a:solidFill>
                    <a:schemeClr val="tx1"/>
                  </a:solidFill>
                  <a:latin typeface="Calibri" panose="020F0502020204030204" pitchFamily="34" charset="0"/>
                  <a:cs typeface="Calibri" panose="020F0502020204030204" pitchFamily="34" charset="0"/>
                </a:rPr>
                <a:t>    </a:t>
              </a:r>
              <a:r>
                <a:rPr lang="es-CO" sz="1600" b="1">
                  <a:solidFill>
                    <a:schemeClr val="tx1"/>
                  </a:solidFill>
                  <a:latin typeface="Calibri" panose="020F0502020204030204" pitchFamily="34" charset="0"/>
                  <a:cs typeface="Calibri" panose="020F0502020204030204" pitchFamily="34" charset="0"/>
                </a:rPr>
                <a:t>$87,8</a:t>
              </a:r>
            </a:p>
          </p:txBody>
        </p:sp>
        <p:sp>
          <p:nvSpPr>
            <p:cNvPr id="12" name="Paralelogramo 11">
              <a:extLst>
                <a:ext uri="{FF2B5EF4-FFF2-40B4-BE49-F238E27FC236}">
                  <a16:creationId xmlns:a16="http://schemas.microsoft.com/office/drawing/2014/main" id="{46EC047B-91A1-9223-A210-F2592ACB00F4}"/>
                </a:ext>
              </a:extLst>
            </p:cNvPr>
            <p:cNvSpPr/>
            <p:nvPr/>
          </p:nvSpPr>
          <p:spPr>
            <a:xfrm flipH="1">
              <a:off x="3597419" y="2471342"/>
              <a:ext cx="3455201" cy="870687"/>
            </a:xfrm>
            <a:prstGeom prst="parallelogram">
              <a:avLst>
                <a:gd name="adj" fmla="val 90544"/>
              </a:avLst>
            </a:prstGeom>
            <a:solidFill>
              <a:srgbClr val="FFCA21">
                <a:alpha val="9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1600" b="1">
                  <a:solidFill>
                    <a:schemeClr val="tx1"/>
                  </a:solidFill>
                  <a:latin typeface="Calibri" panose="020F0502020204030204" pitchFamily="34" charset="0"/>
                  <a:cs typeface="Calibri" panose="020F0502020204030204" pitchFamily="34" charset="0"/>
                </a:rPr>
                <a:t>Gastos de personal  </a:t>
              </a:r>
            </a:p>
            <a:p>
              <a:pPr algn="ctr"/>
              <a:r>
                <a:rPr lang="es-CO" sz="1600" b="1">
                  <a:solidFill>
                    <a:schemeClr val="tx1"/>
                  </a:solidFill>
                  <a:latin typeface="Calibri" panose="020F0502020204030204" pitchFamily="34" charset="0"/>
                  <a:cs typeface="Calibri" panose="020F0502020204030204" pitchFamily="34" charset="0"/>
                </a:rPr>
                <a:t>$204,2</a:t>
              </a:r>
            </a:p>
          </p:txBody>
        </p:sp>
        <p:sp>
          <p:nvSpPr>
            <p:cNvPr id="13" name="Paralelogramo 12">
              <a:extLst>
                <a:ext uri="{FF2B5EF4-FFF2-40B4-BE49-F238E27FC236}">
                  <a16:creationId xmlns:a16="http://schemas.microsoft.com/office/drawing/2014/main" id="{5384DFEC-CAB3-80EA-4453-02AC2A5A5E54}"/>
                </a:ext>
              </a:extLst>
            </p:cNvPr>
            <p:cNvSpPr/>
            <p:nvPr/>
          </p:nvSpPr>
          <p:spPr>
            <a:xfrm flipH="1" flipV="1">
              <a:off x="2698226" y="4245537"/>
              <a:ext cx="4598246" cy="914345"/>
            </a:xfrm>
            <a:prstGeom prst="parallelogram">
              <a:avLst>
                <a:gd name="adj" fmla="val 125157"/>
              </a:avLst>
            </a:prstGeom>
            <a:solidFill>
              <a:srgbClr val="FFCA21">
                <a:alpha val="9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CO"/>
            </a:p>
          </p:txBody>
        </p:sp>
        <p:sp>
          <p:nvSpPr>
            <p:cNvPr id="14" name="Paralelogramo 13">
              <a:extLst>
                <a:ext uri="{FF2B5EF4-FFF2-40B4-BE49-F238E27FC236}">
                  <a16:creationId xmlns:a16="http://schemas.microsoft.com/office/drawing/2014/main" id="{06DC8F9D-393B-AF93-80E4-FFB4F7FF4B92}"/>
                </a:ext>
              </a:extLst>
            </p:cNvPr>
            <p:cNvSpPr/>
            <p:nvPr/>
          </p:nvSpPr>
          <p:spPr>
            <a:xfrm flipH="1">
              <a:off x="2698229" y="1556997"/>
              <a:ext cx="4598247" cy="914345"/>
            </a:xfrm>
            <a:prstGeom prst="parallelogram">
              <a:avLst>
                <a:gd name="adj" fmla="val 125157"/>
              </a:avLst>
            </a:prstGeom>
            <a:solidFill>
              <a:srgbClr val="FA6500">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CO" sz="1600" b="1">
                  <a:solidFill>
                    <a:schemeClr val="tx1"/>
                  </a:solidFill>
                  <a:latin typeface="Calibri" panose="020F0502020204030204" pitchFamily="34" charset="0"/>
                  <a:cs typeface="Calibri" panose="020F0502020204030204" pitchFamily="34" charset="0"/>
                </a:rPr>
                <a:t>Inversión Directa            </a:t>
              </a:r>
            </a:p>
            <a:p>
              <a:pPr algn="ctr"/>
              <a:r>
                <a:rPr lang="es-CO" sz="1600" b="1">
                  <a:solidFill>
                    <a:schemeClr val="tx1"/>
                  </a:solidFill>
                  <a:latin typeface="Calibri" panose="020F0502020204030204" pitchFamily="34" charset="0"/>
                  <a:cs typeface="Calibri" panose="020F0502020204030204" pitchFamily="34" charset="0"/>
                </a:rPr>
                <a:t> $61,1       </a:t>
              </a:r>
            </a:p>
          </p:txBody>
        </p:sp>
        <p:sp>
          <p:nvSpPr>
            <p:cNvPr id="15" name="CuadroTexto 14">
              <a:extLst>
                <a:ext uri="{FF2B5EF4-FFF2-40B4-BE49-F238E27FC236}">
                  <a16:creationId xmlns:a16="http://schemas.microsoft.com/office/drawing/2014/main" id="{EB54C2F9-F954-8D62-E211-54DD81E1F534}"/>
                </a:ext>
              </a:extLst>
            </p:cNvPr>
            <p:cNvSpPr txBox="1"/>
            <p:nvPr/>
          </p:nvSpPr>
          <p:spPr>
            <a:xfrm>
              <a:off x="1233163" y="6092754"/>
              <a:ext cx="5561577" cy="584775"/>
            </a:xfrm>
            <a:prstGeom prst="rect">
              <a:avLst/>
            </a:prstGeom>
            <a:noFill/>
          </p:spPr>
          <p:txBody>
            <a:bodyPr wrap="square" lIns="91440" tIns="45720" rIns="91440" bIns="45720" rtlCol="0" anchor="t">
              <a:spAutoFit/>
            </a:bodyPr>
            <a:lstStyle/>
            <a:p>
              <a:r>
                <a:rPr lang="es-CO" sz="800"/>
                <a:t>Fuente:</a:t>
              </a:r>
            </a:p>
            <a:p>
              <a:pPr marL="171450" indent="-171450">
                <a:buFont typeface="Arial" panose="020B0604020202020204" pitchFamily="34" charset="0"/>
                <a:buChar char="•"/>
              </a:pPr>
              <a:r>
                <a:rPr lang="es-CO" sz="800"/>
                <a:t>Informe de ejecución del presupuesto de gastos e inversión SHD unidad ejecutora 01 y 04  a corte 31 de diciembre de 2021,  </a:t>
              </a:r>
              <a:r>
                <a:rPr lang="es-CO" sz="800">
                  <a:hlinkClick r:id="rId3"/>
                </a:rPr>
                <a:t>https://www.haciendabogota.gov.co/shd/sites/default/files/documentos/II_01_111_con_15.pdf</a:t>
              </a:r>
              <a:endParaRPr lang="es-CO" sz="800"/>
            </a:p>
            <a:p>
              <a:r>
                <a:rPr lang="es-CO" sz="800"/>
                <a:t>** Informe de ejecución del presupuesto de gastos e inversión SHD unidad ejecutora 01 y 04 a corte  30 de junio de 2022. </a:t>
              </a:r>
              <a:r>
                <a:rPr lang="es-CO" sz="800" err="1"/>
                <a:t>Bogdata</a:t>
              </a:r>
              <a:endParaRPr lang="es-CO" sz="800">
                <a:cs typeface="Calibri"/>
              </a:endParaRPr>
            </a:p>
          </p:txBody>
        </p:sp>
        <p:sp>
          <p:nvSpPr>
            <p:cNvPr id="16" name="TextBox 7">
              <a:extLst>
                <a:ext uri="{FF2B5EF4-FFF2-40B4-BE49-F238E27FC236}">
                  <a16:creationId xmlns:a16="http://schemas.microsoft.com/office/drawing/2014/main" id="{503ED27E-555F-3745-1E30-B2938B9CF5DC}"/>
                </a:ext>
              </a:extLst>
            </p:cNvPr>
            <p:cNvSpPr txBox="1"/>
            <p:nvPr/>
          </p:nvSpPr>
          <p:spPr>
            <a:xfrm>
              <a:off x="1059577" y="3051510"/>
              <a:ext cx="2513517" cy="707886"/>
            </a:xfrm>
            <a:prstGeom prst="rect">
              <a:avLst/>
            </a:prstGeom>
            <a:noFill/>
          </p:spPr>
          <p:txBody>
            <a:bodyPr wrap="square" lIns="91440" tIns="45720" rIns="91440" bIns="45720" rtlCol="0" anchor="ctr">
              <a:spAutoFit/>
            </a:bodyPr>
            <a:lstStyle/>
            <a:p>
              <a:pPr algn="ctr"/>
              <a:r>
                <a:rPr lang="en-US" altLang="ko-KR" sz="4000" b="1">
                  <a:solidFill>
                    <a:schemeClr val="accent4"/>
                  </a:solidFill>
                  <a:ea typeface="맑은 고딕"/>
                  <a:cs typeface="Arial"/>
                </a:rPr>
                <a:t>$354,1 </a:t>
              </a:r>
              <a:endParaRPr lang="en-US" altLang="ko-KR" sz="4000" b="1">
                <a:solidFill>
                  <a:schemeClr val="accent4"/>
                </a:solidFill>
                <a:cs typeface="Arial" pitchFamily="34" charset="0"/>
              </a:endParaRPr>
            </a:p>
          </p:txBody>
        </p:sp>
        <p:sp>
          <p:nvSpPr>
            <p:cNvPr id="17" name="Rectángulo 16">
              <a:extLst>
                <a:ext uri="{FF2B5EF4-FFF2-40B4-BE49-F238E27FC236}">
                  <a16:creationId xmlns:a16="http://schemas.microsoft.com/office/drawing/2014/main" id="{76AE5E6C-7A50-E87E-C034-1D33942421BE}"/>
                </a:ext>
              </a:extLst>
            </p:cNvPr>
            <p:cNvSpPr/>
            <p:nvPr/>
          </p:nvSpPr>
          <p:spPr>
            <a:xfrm>
              <a:off x="6246249" y="1519370"/>
              <a:ext cx="1096981" cy="381091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CuadroTexto 17">
              <a:extLst>
                <a:ext uri="{FF2B5EF4-FFF2-40B4-BE49-F238E27FC236}">
                  <a16:creationId xmlns:a16="http://schemas.microsoft.com/office/drawing/2014/main" id="{58C24145-769B-7B8B-B7B7-253435B751D5}"/>
                </a:ext>
              </a:extLst>
            </p:cNvPr>
            <p:cNvSpPr txBox="1"/>
            <p:nvPr/>
          </p:nvSpPr>
          <p:spPr>
            <a:xfrm>
              <a:off x="3702673" y="1242371"/>
              <a:ext cx="2494927" cy="276999"/>
            </a:xfrm>
            <a:prstGeom prst="rect">
              <a:avLst/>
            </a:prstGeom>
            <a:noFill/>
          </p:spPr>
          <p:txBody>
            <a:bodyPr wrap="square" rtlCol="0">
              <a:spAutoFit/>
            </a:bodyPr>
            <a:lstStyle/>
            <a:p>
              <a:pPr algn="r"/>
              <a:r>
                <a:rPr lang="es-CO" sz="1200"/>
                <a:t>Cifras en miles de millones</a:t>
              </a:r>
            </a:p>
          </p:txBody>
        </p:sp>
        <p:sp>
          <p:nvSpPr>
            <p:cNvPr id="19" name="CuadroTexto 18">
              <a:extLst>
                <a:ext uri="{FF2B5EF4-FFF2-40B4-BE49-F238E27FC236}">
                  <a16:creationId xmlns:a16="http://schemas.microsoft.com/office/drawing/2014/main" id="{A7234AD8-D611-D5BE-0B1C-BC935811AAD9}"/>
                </a:ext>
              </a:extLst>
            </p:cNvPr>
            <p:cNvSpPr txBox="1"/>
            <p:nvPr/>
          </p:nvSpPr>
          <p:spPr>
            <a:xfrm>
              <a:off x="3811122" y="4247069"/>
              <a:ext cx="2352750" cy="830997"/>
            </a:xfrm>
            <a:prstGeom prst="rect">
              <a:avLst/>
            </a:prstGeom>
            <a:noFill/>
          </p:spPr>
          <p:txBody>
            <a:bodyPr wrap="square" lIns="91440" tIns="45720" rIns="91440" bIns="45720" rtlCol="0" anchor="t">
              <a:spAutoFit/>
            </a:bodyPr>
            <a:lstStyle/>
            <a:p>
              <a:pPr algn="ctr"/>
              <a:r>
                <a:rPr lang="es-CO" sz="1600" b="1">
                  <a:cs typeface="Calibri" panose="020F0502020204030204" pitchFamily="34" charset="0"/>
                </a:rPr>
                <a:t>Gastos por tributos y Transferencias </a:t>
              </a:r>
              <a:endParaRPr lang="es-ES" sz="1600" b="1">
                <a:cs typeface="Calibri" panose="020F0502020204030204" pitchFamily="34" charset="0"/>
              </a:endParaRPr>
            </a:p>
            <a:p>
              <a:pPr algn="ctr"/>
              <a:r>
                <a:rPr lang="es-CO" sz="1600" b="1">
                  <a:cs typeface="Calibri" panose="020F0502020204030204" pitchFamily="34" charset="0"/>
                </a:rPr>
                <a:t>   $1</a:t>
              </a:r>
            </a:p>
          </p:txBody>
        </p:sp>
      </p:grpSp>
      <p:grpSp>
        <p:nvGrpSpPr>
          <p:cNvPr id="20" name="Grupo 19">
            <a:extLst>
              <a:ext uri="{FF2B5EF4-FFF2-40B4-BE49-F238E27FC236}">
                <a16:creationId xmlns:a16="http://schemas.microsoft.com/office/drawing/2014/main" id="{DA4FC499-5D65-0C7D-9651-A6CF0C3FF007}"/>
              </a:ext>
            </a:extLst>
          </p:cNvPr>
          <p:cNvGrpSpPr/>
          <p:nvPr/>
        </p:nvGrpSpPr>
        <p:grpSpPr>
          <a:xfrm>
            <a:off x="832731" y="1490877"/>
            <a:ext cx="4780462" cy="1797433"/>
            <a:chOff x="6693869" y="2448107"/>
            <a:chExt cx="4780462" cy="1800200"/>
          </a:xfrm>
        </p:grpSpPr>
        <p:sp>
          <p:nvSpPr>
            <p:cNvPr id="21" name="Chevron 3">
              <a:extLst>
                <a:ext uri="{FF2B5EF4-FFF2-40B4-BE49-F238E27FC236}">
                  <a16:creationId xmlns:a16="http://schemas.microsoft.com/office/drawing/2014/main" id="{53166E9E-D0E0-6708-A689-4304C1FBB899}"/>
                </a:ext>
              </a:extLst>
            </p:cNvPr>
            <p:cNvSpPr/>
            <p:nvPr/>
          </p:nvSpPr>
          <p:spPr>
            <a:xfrm>
              <a:off x="7177245"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2" name="Chevron 4">
              <a:extLst>
                <a:ext uri="{FF2B5EF4-FFF2-40B4-BE49-F238E27FC236}">
                  <a16:creationId xmlns:a16="http://schemas.microsoft.com/office/drawing/2014/main" id="{9D97711B-6A8A-265F-87EC-D3D1565DFACC}"/>
                </a:ext>
              </a:extLst>
            </p:cNvPr>
            <p:cNvSpPr/>
            <p:nvPr/>
          </p:nvSpPr>
          <p:spPr>
            <a:xfrm>
              <a:off x="7969333"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3" name="Chevron 5">
              <a:extLst>
                <a:ext uri="{FF2B5EF4-FFF2-40B4-BE49-F238E27FC236}">
                  <a16:creationId xmlns:a16="http://schemas.microsoft.com/office/drawing/2014/main" id="{5F41390E-0237-1C61-3E3F-50DA874DA9C1}"/>
                </a:ext>
              </a:extLst>
            </p:cNvPr>
            <p:cNvSpPr/>
            <p:nvPr/>
          </p:nvSpPr>
          <p:spPr>
            <a:xfrm>
              <a:off x="8761421"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4" name="Chevron 44">
              <a:extLst>
                <a:ext uri="{FF2B5EF4-FFF2-40B4-BE49-F238E27FC236}">
                  <a16:creationId xmlns:a16="http://schemas.microsoft.com/office/drawing/2014/main" id="{1FE910E7-DD98-0C65-FA3E-C3980AD773DD}"/>
                </a:ext>
              </a:extLst>
            </p:cNvPr>
            <p:cNvSpPr/>
            <p:nvPr/>
          </p:nvSpPr>
          <p:spPr>
            <a:xfrm>
              <a:off x="6693869" y="2448107"/>
              <a:ext cx="819200" cy="1800200"/>
            </a:xfrm>
            <a:custGeom>
              <a:avLst/>
              <a:gdLst/>
              <a:ahLst/>
              <a:cxnLst/>
              <a:rect l="l" t="t" r="r" b="b"/>
              <a:pathLst>
                <a:path w="819200" h="1800200">
                  <a:moveTo>
                    <a:pt x="0" y="0"/>
                  </a:moveTo>
                  <a:lnTo>
                    <a:pt x="136829" y="0"/>
                  </a:lnTo>
                  <a:lnTo>
                    <a:pt x="819200" y="900100"/>
                  </a:lnTo>
                  <a:lnTo>
                    <a:pt x="136829" y="1800200"/>
                  </a:lnTo>
                  <a:lnTo>
                    <a:pt x="0" y="1800200"/>
                  </a:lnTo>
                  <a:lnTo>
                    <a:pt x="0" y="1361042"/>
                  </a:lnTo>
                  <a:lnTo>
                    <a:pt x="349443" y="900100"/>
                  </a:lnTo>
                  <a:lnTo>
                    <a:pt x="0" y="439158"/>
                  </a:lnTo>
                  <a:close/>
                </a:path>
              </a:pathLst>
            </a:cu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5" name="Chevron 44">
              <a:extLst>
                <a:ext uri="{FF2B5EF4-FFF2-40B4-BE49-F238E27FC236}">
                  <a16:creationId xmlns:a16="http://schemas.microsoft.com/office/drawing/2014/main" id="{B247DD59-AC57-0ED3-0EA0-773A6DF7610C}"/>
                </a:ext>
              </a:extLst>
            </p:cNvPr>
            <p:cNvSpPr/>
            <p:nvPr/>
          </p:nvSpPr>
          <p:spPr>
            <a:xfrm>
              <a:off x="6693869" y="3117240"/>
              <a:ext cx="175098" cy="461935"/>
            </a:xfrm>
            <a:custGeom>
              <a:avLst/>
              <a:gdLst/>
              <a:ahLst/>
              <a:cxnLst/>
              <a:rect l="l" t="t" r="r" b="b"/>
              <a:pathLst>
                <a:path w="134169" h="353958">
                  <a:moveTo>
                    <a:pt x="0" y="0"/>
                  </a:moveTo>
                  <a:lnTo>
                    <a:pt x="134169" y="176979"/>
                  </a:lnTo>
                  <a:lnTo>
                    <a:pt x="0" y="353958"/>
                  </a:lnTo>
                  <a:close/>
                </a:path>
              </a:pathLst>
            </a:cu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6" name="Chevron 6">
              <a:extLst>
                <a:ext uri="{FF2B5EF4-FFF2-40B4-BE49-F238E27FC236}">
                  <a16:creationId xmlns:a16="http://schemas.microsoft.com/office/drawing/2014/main" id="{CC6C4B32-D7EB-18FA-8100-223FCD80F8EC}"/>
                </a:ext>
              </a:extLst>
            </p:cNvPr>
            <p:cNvSpPr/>
            <p:nvPr/>
          </p:nvSpPr>
          <p:spPr>
            <a:xfrm>
              <a:off x="9530115"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sp>
          <p:nvSpPr>
            <p:cNvPr id="27" name="Chevron 7">
              <a:extLst>
                <a:ext uri="{FF2B5EF4-FFF2-40B4-BE49-F238E27FC236}">
                  <a16:creationId xmlns:a16="http://schemas.microsoft.com/office/drawing/2014/main" id="{AA01E12B-E978-7EA4-D637-367F9AD48B4E}"/>
                </a:ext>
              </a:extLst>
            </p:cNvPr>
            <p:cNvSpPr/>
            <p:nvPr/>
          </p:nvSpPr>
          <p:spPr>
            <a:xfrm>
              <a:off x="10322203" y="2448107"/>
              <a:ext cx="1152128" cy="1800200"/>
            </a:xfrm>
            <a:prstGeom prst="chevron">
              <a:avLst>
                <a:gd name="adj" fmla="val 59227"/>
              </a:avLst>
            </a:prstGeom>
            <a:solidFill>
              <a:srgbClr val="262626">
                <a:alpha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black"/>
                </a:solidFill>
                <a:effectLst/>
                <a:uLnTx/>
                <a:uFillTx/>
                <a:latin typeface="Arial"/>
                <a:ea typeface="Arial Unicode MS"/>
              </a:endParaRPr>
            </a:p>
          </p:txBody>
        </p:sp>
      </p:grpSp>
      <p:sp>
        <p:nvSpPr>
          <p:cNvPr id="28" name="Oval 21">
            <a:extLst>
              <a:ext uri="{FF2B5EF4-FFF2-40B4-BE49-F238E27FC236}">
                <a16:creationId xmlns:a16="http://schemas.microsoft.com/office/drawing/2014/main" id="{5616751A-EC17-FBA2-4577-E76B58DD5D7A}"/>
              </a:ext>
            </a:extLst>
          </p:cNvPr>
          <p:cNvSpPr/>
          <p:nvPr/>
        </p:nvSpPr>
        <p:spPr>
          <a:xfrm rot="10800000">
            <a:off x="3342342" y="2043552"/>
            <a:ext cx="936104" cy="936104"/>
          </a:xfrm>
          <a:prstGeom prst="ellipse">
            <a:avLst/>
          </a:prstGeom>
          <a:solidFill>
            <a:srgbClr val="262626"/>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endParaRPr>
          </a:p>
        </p:txBody>
      </p:sp>
      <p:cxnSp>
        <p:nvCxnSpPr>
          <p:cNvPr id="29" name="Straight Connector 22">
            <a:extLst>
              <a:ext uri="{FF2B5EF4-FFF2-40B4-BE49-F238E27FC236}">
                <a16:creationId xmlns:a16="http://schemas.microsoft.com/office/drawing/2014/main" id="{21035DE1-2A7F-F085-EB5F-8C72403983C7}"/>
              </a:ext>
            </a:extLst>
          </p:cNvPr>
          <p:cNvCxnSpPr/>
          <p:nvPr/>
        </p:nvCxnSpPr>
        <p:spPr>
          <a:xfrm rot="10800000" flipH="1">
            <a:off x="3802790" y="2979656"/>
            <a:ext cx="15205" cy="471532"/>
          </a:xfrm>
          <a:prstGeom prst="line">
            <a:avLst/>
          </a:prstGeom>
          <a:noFill/>
          <a:ln w="38100" cap="flat" cmpd="sng" algn="ctr">
            <a:solidFill>
              <a:srgbClr val="262626"/>
            </a:solidFill>
            <a:prstDash val="solid"/>
            <a:miter lim="800000"/>
            <a:headEnd type="oval" w="med" len="med"/>
          </a:ln>
          <a:effectLst/>
        </p:spPr>
      </p:cxnSp>
      <p:sp>
        <p:nvSpPr>
          <p:cNvPr id="30" name="Oval 26">
            <a:extLst>
              <a:ext uri="{FF2B5EF4-FFF2-40B4-BE49-F238E27FC236}">
                <a16:creationId xmlns:a16="http://schemas.microsoft.com/office/drawing/2014/main" id="{20222AE5-3D20-9174-D945-656C75143299}"/>
              </a:ext>
            </a:extLst>
          </p:cNvPr>
          <p:cNvSpPr/>
          <p:nvPr/>
        </p:nvSpPr>
        <p:spPr>
          <a:xfrm rot="10800000">
            <a:off x="1271666" y="2043552"/>
            <a:ext cx="936104" cy="936104"/>
          </a:xfrm>
          <a:prstGeom prst="ellipse">
            <a:avLst/>
          </a:prstGeom>
          <a:solidFill>
            <a:srgbClr val="3282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ea typeface="Arial Unicode MS"/>
            </a:endParaRPr>
          </a:p>
        </p:txBody>
      </p:sp>
      <p:cxnSp>
        <p:nvCxnSpPr>
          <p:cNvPr id="31" name="Straight Connector 27">
            <a:extLst>
              <a:ext uri="{FF2B5EF4-FFF2-40B4-BE49-F238E27FC236}">
                <a16:creationId xmlns:a16="http://schemas.microsoft.com/office/drawing/2014/main" id="{01AB744D-8B1F-5DC7-2E8A-721727D15551}"/>
              </a:ext>
            </a:extLst>
          </p:cNvPr>
          <p:cNvCxnSpPr>
            <a:cxnSpLocks/>
          </p:cNvCxnSpPr>
          <p:nvPr/>
        </p:nvCxnSpPr>
        <p:spPr>
          <a:xfrm rot="10800000">
            <a:off x="1739718" y="2979656"/>
            <a:ext cx="1" cy="471532"/>
          </a:xfrm>
          <a:prstGeom prst="line">
            <a:avLst/>
          </a:prstGeom>
          <a:noFill/>
          <a:ln w="38100" cap="flat" cmpd="sng" algn="ctr">
            <a:solidFill>
              <a:srgbClr val="3282BE"/>
            </a:solidFill>
            <a:prstDash val="solid"/>
            <a:miter lim="800000"/>
            <a:headEnd type="oval" w="med" len="med"/>
          </a:ln>
          <a:effectLst/>
        </p:spPr>
      </p:cxnSp>
      <p:sp>
        <p:nvSpPr>
          <p:cNvPr id="32" name="Trapezoid 13">
            <a:extLst>
              <a:ext uri="{FF2B5EF4-FFF2-40B4-BE49-F238E27FC236}">
                <a16:creationId xmlns:a16="http://schemas.microsoft.com/office/drawing/2014/main" id="{FA63D9E2-3D11-A89D-88DF-7C1A3F2A28E1}"/>
              </a:ext>
            </a:extLst>
          </p:cNvPr>
          <p:cNvSpPr/>
          <p:nvPr/>
        </p:nvSpPr>
        <p:spPr>
          <a:xfrm>
            <a:off x="1536930" y="2340135"/>
            <a:ext cx="405576" cy="342939"/>
          </a:xfrm>
          <a:custGeom>
            <a:avLst/>
            <a:gdLst/>
            <a:ahLst/>
            <a:cxnLst/>
            <a:rect l="l" t="t" r="r" b="b"/>
            <a:pathLst>
              <a:path w="2736304" h="2313707">
                <a:moveTo>
                  <a:pt x="1046195" y="1945901"/>
                </a:moveTo>
                <a:lnTo>
                  <a:pt x="998316" y="2093032"/>
                </a:lnTo>
                <a:lnTo>
                  <a:pt x="1737988" y="2093032"/>
                </a:lnTo>
                <a:lnTo>
                  <a:pt x="1690109" y="1945901"/>
                </a:lnTo>
                <a:close/>
                <a:moveTo>
                  <a:pt x="396044" y="89541"/>
                </a:moveTo>
                <a:lnTo>
                  <a:pt x="396044" y="1241668"/>
                </a:lnTo>
                <a:lnTo>
                  <a:pt x="2340260" y="1241668"/>
                </a:lnTo>
                <a:lnTo>
                  <a:pt x="2340260" y="89541"/>
                </a:lnTo>
                <a:close/>
                <a:moveTo>
                  <a:pt x="252028" y="0"/>
                </a:moveTo>
                <a:lnTo>
                  <a:pt x="2484276" y="0"/>
                </a:lnTo>
                <a:lnTo>
                  <a:pt x="2484276" y="1331208"/>
                </a:lnTo>
                <a:lnTo>
                  <a:pt x="2484679" y="1331208"/>
                </a:lnTo>
                <a:lnTo>
                  <a:pt x="2736304" y="2195304"/>
                </a:lnTo>
                <a:lnTo>
                  <a:pt x="2736304" y="2313707"/>
                </a:lnTo>
                <a:lnTo>
                  <a:pt x="0" y="2313707"/>
                </a:lnTo>
                <a:lnTo>
                  <a:pt x="0" y="2195304"/>
                </a:lnTo>
                <a:lnTo>
                  <a:pt x="251625" y="1331208"/>
                </a:lnTo>
                <a:lnTo>
                  <a:pt x="252028" y="1331208"/>
                </a:lnTo>
                <a:close/>
              </a:path>
            </a:pathLst>
          </a:custGeom>
          <a:solidFill>
            <a:sysClr val="window" lastClr="FFFFFF"/>
          </a:solid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endParaRPr>
          </a:p>
        </p:txBody>
      </p:sp>
      <p:sp>
        <p:nvSpPr>
          <p:cNvPr id="33" name="직사각형 113">
            <a:extLst>
              <a:ext uri="{FF2B5EF4-FFF2-40B4-BE49-F238E27FC236}">
                <a16:creationId xmlns:a16="http://schemas.microsoft.com/office/drawing/2014/main" id="{9ED7B104-B5A6-49F4-4A62-1FB9F78DE51B}"/>
              </a:ext>
            </a:extLst>
          </p:cNvPr>
          <p:cNvSpPr>
            <a:spLocks noChangeArrowheads="1"/>
          </p:cNvSpPr>
          <p:nvPr/>
        </p:nvSpPr>
        <p:spPr bwMode="auto">
          <a:xfrm>
            <a:off x="1041463" y="3465414"/>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Arial"/>
                <a:ea typeface="Arial Unicode MS"/>
                <a:cs typeface="Arial" charset="0"/>
              </a:rPr>
              <a:t>2021</a:t>
            </a:r>
            <a:endParaRPr kumimoji="0" lang="ko-KR" altLang="en-US" sz="2800" b="0" i="0" u="none" strike="noStrike" kern="1200" cap="none" spc="0" normalizeH="0" baseline="0" noProof="0">
              <a:ln>
                <a:noFill/>
              </a:ln>
              <a:solidFill>
                <a:prstClr val="black">
                  <a:lumMod val="75000"/>
                  <a:lumOff val="25000"/>
                </a:prstClr>
              </a:solidFill>
              <a:effectLst/>
              <a:uLnTx/>
              <a:uFillTx/>
              <a:latin typeface="Arial"/>
              <a:ea typeface="Arial Unicode MS"/>
            </a:endParaRPr>
          </a:p>
        </p:txBody>
      </p:sp>
      <p:sp>
        <p:nvSpPr>
          <p:cNvPr id="34" name="직사각형 113">
            <a:extLst>
              <a:ext uri="{FF2B5EF4-FFF2-40B4-BE49-F238E27FC236}">
                <a16:creationId xmlns:a16="http://schemas.microsoft.com/office/drawing/2014/main" id="{5046DC2F-F284-20DE-AADE-0434D7AA0DD2}"/>
              </a:ext>
            </a:extLst>
          </p:cNvPr>
          <p:cNvSpPr>
            <a:spLocks noChangeArrowheads="1"/>
          </p:cNvSpPr>
          <p:nvPr/>
        </p:nvSpPr>
        <p:spPr bwMode="auto">
          <a:xfrm>
            <a:off x="3115221" y="3465414"/>
            <a:ext cx="1429341" cy="523220"/>
          </a:xfrm>
          <a:prstGeom prst="rect">
            <a:avLst/>
          </a:prstGeom>
          <a:noFill/>
          <a:ln w="9525">
            <a:noFill/>
            <a:miter lim="800000"/>
            <a:headEnd/>
            <a:tailEnd/>
          </a:ln>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a:ln>
                  <a:noFill/>
                </a:ln>
                <a:solidFill>
                  <a:prstClr val="black">
                    <a:lumMod val="75000"/>
                    <a:lumOff val="25000"/>
                  </a:prstClr>
                </a:solidFill>
                <a:effectLst/>
                <a:uLnTx/>
                <a:uFillTx/>
                <a:latin typeface="Arial"/>
                <a:ea typeface="Arial Unicode MS"/>
                <a:cs typeface="Arial" charset="0"/>
              </a:rPr>
              <a:t>2022</a:t>
            </a:r>
            <a:endParaRPr kumimoji="0" lang="ko-KR" altLang="en-US" sz="2800" b="0" i="0" u="none" strike="noStrike" kern="1200" cap="none" spc="0" normalizeH="0" baseline="0" noProof="0">
              <a:ln>
                <a:noFill/>
              </a:ln>
              <a:solidFill>
                <a:prstClr val="black">
                  <a:lumMod val="75000"/>
                  <a:lumOff val="25000"/>
                </a:prstClr>
              </a:solidFill>
              <a:effectLst/>
              <a:uLnTx/>
              <a:uFillTx/>
              <a:latin typeface="Arial"/>
              <a:ea typeface="Arial Unicode MS"/>
            </a:endParaRPr>
          </a:p>
        </p:txBody>
      </p:sp>
      <p:sp>
        <p:nvSpPr>
          <p:cNvPr id="35" name="Rectangle 16">
            <a:extLst>
              <a:ext uri="{FF2B5EF4-FFF2-40B4-BE49-F238E27FC236}">
                <a16:creationId xmlns:a16="http://schemas.microsoft.com/office/drawing/2014/main" id="{8CDFF5B0-3451-350D-B448-E6CF27086880}"/>
              </a:ext>
            </a:extLst>
          </p:cNvPr>
          <p:cNvSpPr/>
          <p:nvPr/>
        </p:nvSpPr>
        <p:spPr>
          <a:xfrm rot="2905558">
            <a:off x="3661362" y="2244417"/>
            <a:ext cx="298064" cy="534373"/>
          </a:xfrm>
          <a:custGeom>
            <a:avLst/>
            <a:gdLst/>
            <a:ahLst/>
            <a:cxnLst/>
            <a:rect l="l" t="t" r="r" b="b"/>
            <a:pathLst>
              <a:path w="2232248" h="4001999">
                <a:moveTo>
                  <a:pt x="1116887" y="0"/>
                </a:moveTo>
                <a:cubicBezTo>
                  <a:pt x="1270748" y="4762"/>
                  <a:pt x="1433283" y="120651"/>
                  <a:pt x="1447291" y="308459"/>
                </a:cubicBezTo>
                <a:cubicBezTo>
                  <a:pt x="1483174" y="544979"/>
                  <a:pt x="1283237" y="603082"/>
                  <a:pt x="1339988" y="887363"/>
                </a:cubicBezTo>
                <a:lnTo>
                  <a:pt x="2232248" y="887363"/>
                </a:lnTo>
                <a:lnTo>
                  <a:pt x="2232248" y="1778237"/>
                </a:lnTo>
                <a:cubicBezTo>
                  <a:pt x="1956566" y="1829261"/>
                  <a:pt x="1897086" y="1634366"/>
                  <a:pt x="1663321" y="1669832"/>
                </a:cubicBezTo>
                <a:cubicBezTo>
                  <a:pt x="1475513" y="1683840"/>
                  <a:pt x="1359624" y="1846375"/>
                  <a:pt x="1354862" y="2000236"/>
                </a:cubicBezTo>
                <a:cubicBezTo>
                  <a:pt x="1358037" y="2135389"/>
                  <a:pt x="1477787" y="2334920"/>
                  <a:pt x="1701420" y="2336507"/>
                </a:cubicBezTo>
                <a:cubicBezTo>
                  <a:pt x="1972077" y="2308709"/>
                  <a:pt x="1932339" y="2176007"/>
                  <a:pt x="2232248" y="2187989"/>
                </a:cubicBezTo>
                <a:lnTo>
                  <a:pt x="2232248" y="3119611"/>
                </a:lnTo>
                <a:lnTo>
                  <a:pt x="1303259" y="3119611"/>
                </a:lnTo>
                <a:cubicBezTo>
                  <a:pt x="1289664" y="3424971"/>
                  <a:pt x="1423682" y="3383289"/>
                  <a:pt x="1451633" y="3655441"/>
                </a:cubicBezTo>
                <a:cubicBezTo>
                  <a:pt x="1450046" y="3879074"/>
                  <a:pt x="1250515" y="3998824"/>
                  <a:pt x="1115362" y="4001999"/>
                </a:cubicBezTo>
                <a:cubicBezTo>
                  <a:pt x="961501" y="3997237"/>
                  <a:pt x="798966" y="3881348"/>
                  <a:pt x="784958" y="3693540"/>
                </a:cubicBezTo>
                <a:cubicBezTo>
                  <a:pt x="749282" y="3458385"/>
                  <a:pt x="946712" y="3399594"/>
                  <a:pt x="892811" y="3119611"/>
                </a:cubicBezTo>
                <a:lnTo>
                  <a:pt x="0" y="3119611"/>
                </a:lnTo>
                <a:lnTo>
                  <a:pt x="0" y="2203607"/>
                </a:lnTo>
                <a:cubicBezTo>
                  <a:pt x="285884" y="2145799"/>
                  <a:pt x="343730" y="2346665"/>
                  <a:pt x="580754" y="2310706"/>
                </a:cubicBezTo>
                <a:cubicBezTo>
                  <a:pt x="768562" y="2296698"/>
                  <a:pt x="884451" y="2134163"/>
                  <a:pt x="889213" y="1980302"/>
                </a:cubicBezTo>
                <a:cubicBezTo>
                  <a:pt x="886038" y="1845149"/>
                  <a:pt x="766288" y="1645618"/>
                  <a:pt x="542655" y="1644031"/>
                </a:cubicBezTo>
                <a:cubicBezTo>
                  <a:pt x="268493" y="1672188"/>
                  <a:pt x="312817" y="1807984"/>
                  <a:pt x="0" y="1792208"/>
                </a:cubicBezTo>
                <a:lnTo>
                  <a:pt x="0" y="887363"/>
                </a:lnTo>
                <a:lnTo>
                  <a:pt x="928847" y="887363"/>
                </a:lnTo>
                <a:cubicBezTo>
                  <a:pt x="944034" y="576570"/>
                  <a:pt x="808718" y="620178"/>
                  <a:pt x="780616" y="346558"/>
                </a:cubicBezTo>
                <a:cubicBezTo>
                  <a:pt x="782203" y="122925"/>
                  <a:pt x="981734" y="3175"/>
                  <a:pt x="1116887" y="0"/>
                </a:cubicBezTo>
                <a:close/>
              </a:path>
            </a:pathLst>
          </a:custGeom>
          <a:solidFill>
            <a:sysClr val="window" lastClr="FFFFFF"/>
          </a:solidFill>
          <a:ln w="12700" cap="flat" cmpd="sng" algn="ctr">
            <a:noFill/>
            <a:prstDash val="solid"/>
            <a:miter lim="800000"/>
          </a:ln>
          <a:effectLst/>
        </p:spPr>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ea typeface="Arial Unicode MS"/>
            </a:endParaRPr>
          </a:p>
        </p:txBody>
      </p:sp>
      <p:sp>
        <p:nvSpPr>
          <p:cNvPr id="36" name="CuadroTexto 35">
            <a:extLst>
              <a:ext uri="{FF2B5EF4-FFF2-40B4-BE49-F238E27FC236}">
                <a16:creationId xmlns:a16="http://schemas.microsoft.com/office/drawing/2014/main" id="{E52C37E6-FDA0-51E8-81A6-1B65DECFB56C}"/>
              </a:ext>
            </a:extLst>
          </p:cNvPr>
          <p:cNvSpPr txBox="1"/>
          <p:nvPr/>
        </p:nvSpPr>
        <p:spPr>
          <a:xfrm>
            <a:off x="582554" y="3967896"/>
            <a:ext cx="2081845" cy="369332"/>
          </a:xfrm>
          <a:prstGeom prst="rect">
            <a:avLst/>
          </a:prstGeom>
          <a:noFill/>
        </p:spPr>
        <p:txBody>
          <a:bodyPr wrap="square" rtlCol="0">
            <a:spAutoFit/>
          </a:bodyPr>
          <a:lstStyle/>
          <a:p>
            <a:pPr algn="ctr"/>
            <a:r>
              <a:rPr lang="es-CO" b="1"/>
              <a:t>$324,7 </a:t>
            </a:r>
            <a:r>
              <a:rPr lang="es-CO" sz="1200"/>
              <a:t>Miles de millones * </a:t>
            </a:r>
          </a:p>
        </p:txBody>
      </p:sp>
      <p:sp>
        <p:nvSpPr>
          <p:cNvPr id="37" name="CuadroTexto 36">
            <a:extLst>
              <a:ext uri="{FF2B5EF4-FFF2-40B4-BE49-F238E27FC236}">
                <a16:creationId xmlns:a16="http://schemas.microsoft.com/office/drawing/2014/main" id="{FF670214-28C3-5C08-A644-93FA9D4991CE}"/>
              </a:ext>
            </a:extLst>
          </p:cNvPr>
          <p:cNvSpPr txBox="1"/>
          <p:nvPr/>
        </p:nvSpPr>
        <p:spPr>
          <a:xfrm>
            <a:off x="2818727" y="3973634"/>
            <a:ext cx="2262473" cy="369332"/>
          </a:xfrm>
          <a:prstGeom prst="rect">
            <a:avLst/>
          </a:prstGeom>
          <a:noFill/>
        </p:spPr>
        <p:txBody>
          <a:bodyPr wrap="square" lIns="91440" tIns="45720" rIns="91440" bIns="45720" rtlCol="0" anchor="t">
            <a:spAutoFit/>
          </a:bodyPr>
          <a:lstStyle/>
          <a:p>
            <a:pPr algn="ctr"/>
            <a:r>
              <a:rPr lang="es-CO" b="1"/>
              <a:t>$354,1 </a:t>
            </a:r>
            <a:r>
              <a:rPr lang="es-CO" sz="1200"/>
              <a:t>Miles de millones **</a:t>
            </a:r>
          </a:p>
        </p:txBody>
      </p:sp>
      <p:grpSp>
        <p:nvGrpSpPr>
          <p:cNvPr id="38" name="Group 4">
            <a:extLst>
              <a:ext uri="{FF2B5EF4-FFF2-40B4-BE49-F238E27FC236}">
                <a16:creationId xmlns:a16="http://schemas.microsoft.com/office/drawing/2014/main" id="{20811F5C-EB06-9527-1E61-7B6A51DD428C}"/>
              </a:ext>
            </a:extLst>
          </p:cNvPr>
          <p:cNvGrpSpPr/>
          <p:nvPr/>
        </p:nvGrpSpPr>
        <p:grpSpPr>
          <a:xfrm>
            <a:off x="1720274" y="4793081"/>
            <a:ext cx="744529" cy="945572"/>
            <a:chOff x="803295" y="2132856"/>
            <a:chExt cx="2308774" cy="2836260"/>
          </a:xfrm>
        </p:grpSpPr>
        <p:sp>
          <p:nvSpPr>
            <p:cNvPr id="39" name="Rectangle 7">
              <a:extLst>
                <a:ext uri="{FF2B5EF4-FFF2-40B4-BE49-F238E27FC236}">
                  <a16:creationId xmlns:a16="http://schemas.microsoft.com/office/drawing/2014/main" id="{98338F06-5ED6-C55C-A98E-A5F2A49A6D28}"/>
                </a:ext>
              </a:extLst>
            </p:cNvPr>
            <p:cNvSpPr/>
            <p:nvPr/>
          </p:nvSpPr>
          <p:spPr>
            <a:xfrm>
              <a:off x="1391074" y="4347343"/>
              <a:ext cx="1154258" cy="621773"/>
            </a:xfrm>
            <a:prstGeom prst="rect">
              <a:avLst/>
            </a:prstGeom>
            <a:solidFill>
              <a:schemeClr val="accent4"/>
            </a:solidFill>
            <a:ln>
              <a:noFill/>
            </a:ln>
            <a:scene3d>
              <a:camera prst="isometricLeftDown">
                <a:rot lat="900002" lon="2700000" rev="0"/>
              </a:camera>
              <a:lightRig rig="balanced" dir="t"/>
            </a:scene3d>
            <a:sp3d extrusionH="361950" prstMaterial="matte">
              <a:extrusionClr>
                <a:schemeClr val="accent4"/>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Rectangle 5">
              <a:extLst>
                <a:ext uri="{FF2B5EF4-FFF2-40B4-BE49-F238E27FC236}">
                  <a16:creationId xmlns:a16="http://schemas.microsoft.com/office/drawing/2014/main" id="{85B56F01-1132-265D-2433-3C4C37E9761D}"/>
                </a:ext>
              </a:extLst>
            </p:cNvPr>
            <p:cNvSpPr/>
            <p:nvPr/>
          </p:nvSpPr>
          <p:spPr>
            <a:xfrm>
              <a:off x="1391074" y="3661947"/>
              <a:ext cx="1154258" cy="621773"/>
            </a:xfrm>
            <a:prstGeom prst="rect">
              <a:avLst/>
            </a:prstGeom>
            <a:solidFill>
              <a:schemeClr val="accent2"/>
            </a:solidFill>
            <a:ln>
              <a:noFill/>
            </a:ln>
            <a:scene3d>
              <a:camera prst="isometricLeftDown">
                <a:rot lat="900002" lon="2700000" rev="0"/>
              </a:camera>
              <a:lightRig rig="balanced" dir="t"/>
            </a:scene3d>
            <a:sp3d extrusionH="361950" prstMaterial="matte">
              <a:extrusionClr>
                <a:schemeClr val="accent2"/>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1" name="Up Arrow 6">
              <a:extLst>
                <a:ext uri="{FF2B5EF4-FFF2-40B4-BE49-F238E27FC236}">
                  <a16:creationId xmlns:a16="http://schemas.microsoft.com/office/drawing/2014/main" id="{6CA96E97-0207-6BED-47AF-38D21BC0897E}"/>
                </a:ext>
              </a:extLst>
            </p:cNvPr>
            <p:cNvSpPr/>
            <p:nvPr/>
          </p:nvSpPr>
          <p:spPr>
            <a:xfrm>
              <a:off x="803295" y="2132856"/>
              <a:ext cx="2308774" cy="1515597"/>
            </a:xfrm>
            <a:prstGeom prst="upArrow">
              <a:avLst>
                <a:gd name="adj1" fmla="val 50000"/>
                <a:gd name="adj2" fmla="val 52264"/>
              </a:avLst>
            </a:prstGeom>
            <a:solidFill>
              <a:schemeClr val="accent1"/>
            </a:solidFill>
            <a:ln>
              <a:noFill/>
            </a:ln>
            <a:scene3d>
              <a:camera prst="isometricLeftDown">
                <a:rot lat="900002" lon="2700000" rev="0"/>
              </a:camera>
              <a:lightRig rig="balanced" dir="t"/>
            </a:scene3d>
            <a:sp3d extrusionH="361950" prstMaterial="matte">
              <a:extrusionClr>
                <a:schemeClr val="accent1"/>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42" name="CuadroTexto 41">
            <a:extLst>
              <a:ext uri="{FF2B5EF4-FFF2-40B4-BE49-F238E27FC236}">
                <a16:creationId xmlns:a16="http://schemas.microsoft.com/office/drawing/2014/main" id="{87AAD87E-59FE-C913-A61F-3E5BBB8BB3E5}"/>
              </a:ext>
            </a:extLst>
          </p:cNvPr>
          <p:cNvSpPr txBox="1"/>
          <p:nvPr/>
        </p:nvSpPr>
        <p:spPr>
          <a:xfrm>
            <a:off x="2598425" y="4846559"/>
            <a:ext cx="1510747" cy="684803"/>
          </a:xfrm>
          <a:prstGeom prst="rect">
            <a:avLst/>
          </a:prstGeom>
          <a:noFill/>
        </p:spPr>
        <p:txBody>
          <a:bodyPr wrap="square" rtlCol="0">
            <a:spAutoFit/>
          </a:bodyPr>
          <a:lstStyle/>
          <a:p>
            <a:pPr algn="ctr"/>
            <a:r>
              <a:rPr lang="es-CO" sz="2800">
                <a:solidFill>
                  <a:srgbClr val="FF0000"/>
                </a:solidFill>
              </a:rPr>
              <a:t>9,1%</a:t>
            </a:r>
          </a:p>
          <a:p>
            <a:pPr algn="ctr"/>
            <a:r>
              <a:rPr lang="es-CO" sz="1050">
                <a:solidFill>
                  <a:srgbClr val="FF0000"/>
                </a:solidFill>
              </a:rPr>
              <a:t>$29,4 miles de millones</a:t>
            </a:r>
          </a:p>
        </p:txBody>
      </p:sp>
    </p:spTree>
    <p:extLst>
      <p:ext uri="{BB962C8B-B14F-4D97-AF65-F5344CB8AC3E}">
        <p14:creationId xmlns:p14="http://schemas.microsoft.com/office/powerpoint/2010/main" val="31354407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9BC0C0C-76C5-F795-A769-44946F4ABE65}"/>
              </a:ext>
            </a:extLst>
          </p:cNvPr>
          <p:cNvSpPr txBox="1"/>
          <p:nvPr/>
        </p:nvSpPr>
        <p:spPr>
          <a:xfrm>
            <a:off x="420182" y="1014987"/>
            <a:ext cx="4995377" cy="617733"/>
          </a:xfrm>
          <a:prstGeom prst="rect">
            <a:avLst/>
          </a:prstGeom>
          <a:noFill/>
        </p:spPr>
        <p:txBody>
          <a:bodyPr wrap="square" rtlCol="0" anchor="t">
            <a:spAutoFit/>
          </a:bodyPr>
          <a:lstStyle/>
          <a:p>
            <a:pPr defTabSz="433471"/>
            <a:r>
              <a:rPr lang="es-MX" sz="1707" b="1" i="1">
                <a:solidFill>
                  <a:srgbClr val="000000">
                    <a:lumMod val="50000"/>
                    <a:lumOff val="50000"/>
                  </a:srgbClr>
                </a:solidFill>
                <a:latin typeface="Arial Narrow"/>
              </a:rPr>
              <a:t>El modelo de Gestión Tributaria que aspiramos ofrecer con base en la implementación y evolución de </a:t>
            </a:r>
            <a:r>
              <a:rPr lang="es-MX" sz="1707" b="1" i="1" err="1">
                <a:solidFill>
                  <a:srgbClr val="000000">
                    <a:lumMod val="50000"/>
                    <a:lumOff val="50000"/>
                  </a:srgbClr>
                </a:solidFill>
                <a:latin typeface="Arial Narrow"/>
              </a:rPr>
              <a:t>BogData</a:t>
            </a:r>
          </a:p>
        </p:txBody>
      </p:sp>
      <p:grpSp>
        <p:nvGrpSpPr>
          <p:cNvPr id="3" name="Grupo 2">
            <a:extLst>
              <a:ext uri="{FF2B5EF4-FFF2-40B4-BE49-F238E27FC236}">
                <a16:creationId xmlns:a16="http://schemas.microsoft.com/office/drawing/2014/main" id="{7411CB15-7324-4753-EEE7-8DD3E63E0D52}"/>
              </a:ext>
            </a:extLst>
          </p:cNvPr>
          <p:cNvGrpSpPr/>
          <p:nvPr/>
        </p:nvGrpSpPr>
        <p:grpSpPr>
          <a:xfrm>
            <a:off x="782320" y="1014987"/>
            <a:ext cx="10074772" cy="5101783"/>
            <a:chOff x="452143" y="840713"/>
            <a:chExt cx="10710483" cy="5294758"/>
          </a:xfrm>
        </p:grpSpPr>
        <p:sp>
          <p:nvSpPr>
            <p:cNvPr id="4" name="Rectángulo 3">
              <a:extLst>
                <a:ext uri="{FF2B5EF4-FFF2-40B4-BE49-F238E27FC236}">
                  <a16:creationId xmlns:a16="http://schemas.microsoft.com/office/drawing/2014/main" id="{4C058B07-031F-4EB0-5B47-60784D04A02C}"/>
                </a:ext>
              </a:extLst>
            </p:cNvPr>
            <p:cNvSpPr/>
            <p:nvPr/>
          </p:nvSpPr>
          <p:spPr>
            <a:xfrm>
              <a:off x="4357628" y="5206335"/>
              <a:ext cx="2154518" cy="929136"/>
            </a:xfrm>
            <a:prstGeom prst="rect">
              <a:avLst/>
            </a:prstGeom>
            <a:solidFill>
              <a:srgbClr val="D8EEF0"/>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Ins="34133"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138">
                  <a:solidFill>
                    <a:srgbClr val="000000"/>
                  </a:solidFill>
                  <a:latin typeface="Arial Narrow"/>
                </a:rPr>
                <a:t>Reportes de información</a:t>
              </a:r>
              <a:endParaRPr lang="es-ES" sz="1707">
                <a:solidFill>
                  <a:prstClr val="white"/>
                </a:solidFill>
                <a:latin typeface="Arial Narrow"/>
              </a:endParaRPr>
            </a:p>
            <a:p>
              <a:pPr marL="102347" indent="-102347" defTabSz="866943">
                <a:buFont typeface="Arial" panose="020B0604020202020204" pitchFamily="34" charset="0"/>
                <a:buChar char="•"/>
              </a:pPr>
              <a:r>
                <a:rPr lang="es-CO" sz="1138">
                  <a:solidFill>
                    <a:srgbClr val="000000"/>
                  </a:solidFill>
                  <a:latin typeface="Arial Narrow"/>
                </a:rPr>
                <a:t>Autenticación</a:t>
              </a:r>
            </a:p>
            <a:p>
              <a:pPr marL="102347" indent="-102347" defTabSz="866943">
                <a:buFont typeface="Arial" panose="020B0604020202020204" pitchFamily="34" charset="0"/>
                <a:buChar char="•"/>
              </a:pPr>
              <a:r>
                <a:rPr lang="es-CO" sz="1138">
                  <a:solidFill>
                    <a:srgbClr val="000000"/>
                  </a:solidFill>
                  <a:latin typeface="Arial Narrow"/>
                </a:rPr>
                <a:t>Radicación de trámites</a:t>
              </a:r>
            </a:p>
            <a:p>
              <a:pPr marL="102347" indent="-102347" defTabSz="866943">
                <a:buFont typeface="Arial" panose="020B0604020202020204" pitchFamily="34" charset="0"/>
                <a:buChar char="•"/>
              </a:pPr>
              <a:r>
                <a:rPr lang="es-MX" sz="1138">
                  <a:solidFill>
                    <a:srgbClr val="000000"/>
                  </a:solidFill>
                  <a:latin typeface="Arial Narrow"/>
                </a:rPr>
                <a:t>Consulta Expediente Tributario</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5" name="Rectángulo 4">
              <a:extLst>
                <a:ext uri="{FF2B5EF4-FFF2-40B4-BE49-F238E27FC236}">
                  <a16:creationId xmlns:a16="http://schemas.microsoft.com/office/drawing/2014/main" id="{5FC2584B-1D13-1389-68CE-011F2DFDBB6D}"/>
                </a:ext>
              </a:extLst>
            </p:cNvPr>
            <p:cNvSpPr/>
            <p:nvPr/>
          </p:nvSpPr>
          <p:spPr>
            <a:xfrm>
              <a:off x="470574" y="3433678"/>
              <a:ext cx="2995690" cy="2650552"/>
            </a:xfrm>
            <a:prstGeom prst="rect">
              <a:avLst/>
            </a:prstGeom>
            <a:solidFill>
              <a:schemeClr val="accent6">
                <a:lumMod val="20000"/>
                <a:lumOff val="8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Servicios gestión del </a:t>
              </a:r>
              <a:br>
                <a:rPr lang="es-CO" sz="1327">
                  <a:solidFill>
                    <a:prstClr val="white"/>
                  </a:solidFill>
                  <a:latin typeface="Arial Narrow"/>
                </a:rPr>
              </a:br>
              <a:r>
                <a:rPr lang="es-CO" sz="1327">
                  <a:solidFill>
                    <a:srgbClr val="000000"/>
                  </a:solidFill>
                  <a:latin typeface="Arial Narrow"/>
                </a:rPr>
                <a:t>conocimiento</a:t>
              </a:r>
              <a:endParaRPr lang="es-ES" sz="1707">
                <a:solidFill>
                  <a:srgbClr val="000000"/>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Trámites de registro</a:t>
              </a:r>
            </a:p>
            <a:p>
              <a:pPr marL="102347" indent="-102347" defTabSz="866943">
                <a:buFont typeface="Arial" panose="020B0604020202020204" pitchFamily="34" charset="0"/>
                <a:buChar char="•"/>
              </a:pPr>
              <a:r>
                <a:rPr lang="es-CO" sz="1327">
                  <a:solidFill>
                    <a:srgbClr val="000000"/>
                  </a:solidFill>
                  <a:latin typeface="Arial Narrow"/>
                </a:rPr>
                <a:t>Trámites bajo riesgo</a:t>
              </a:r>
            </a:p>
            <a:p>
              <a:pPr marL="102347" indent="-102347" defTabSz="866943">
                <a:buFont typeface="Arial" panose="020B0604020202020204" pitchFamily="34" charset="0"/>
                <a:buChar char="•"/>
              </a:pPr>
              <a:r>
                <a:rPr lang="es-CO" sz="1327">
                  <a:solidFill>
                    <a:srgbClr val="000000"/>
                  </a:solidFill>
                  <a:latin typeface="Arial Narrow"/>
                </a:rPr>
                <a:t>Obligaciones pendientes por sujeto</a:t>
              </a:r>
            </a:p>
            <a:p>
              <a:pPr marL="102347" indent="-102347" defTabSz="866943">
                <a:buFont typeface="Arial" panose="020B0604020202020204" pitchFamily="34" charset="0"/>
                <a:buChar char="•"/>
              </a:pPr>
              <a:r>
                <a:rPr lang="es-CO" sz="1327">
                  <a:solidFill>
                    <a:srgbClr val="000000"/>
                  </a:solidFill>
                  <a:latin typeface="Arial Narrow"/>
                </a:rPr>
                <a:t>Estado de cuenta</a:t>
              </a:r>
            </a:p>
            <a:p>
              <a:pPr marL="102347" indent="-102347" defTabSz="866943">
                <a:buFont typeface="Arial" panose="020B0604020202020204" pitchFamily="34" charset="0"/>
                <a:buChar char="•"/>
              </a:pPr>
              <a:r>
                <a:rPr lang="es-MX" sz="1327">
                  <a:solidFill>
                    <a:srgbClr val="000000"/>
                  </a:solidFill>
                  <a:latin typeface="Arial Narrow"/>
                </a:rPr>
                <a:t>Buzón electrónico</a:t>
              </a:r>
              <a:r>
                <a:rPr lang="es-MX" sz="1138">
                  <a:solidFill>
                    <a:srgbClr val="000000"/>
                  </a:solidFill>
                  <a:latin typeface="Arial Narrow"/>
                </a:rPr>
                <a:t> (Requerimientos; Notificaciones; Comunicaciones)</a:t>
              </a:r>
            </a:p>
            <a:p>
              <a:pPr marL="102347" indent="-102347" defTabSz="866943">
                <a:buFont typeface="Arial" panose="020B0604020202020204" pitchFamily="34" charset="0"/>
                <a:buChar char="•"/>
              </a:pPr>
              <a:r>
                <a:rPr lang="es-MX" sz="1327">
                  <a:solidFill>
                    <a:srgbClr val="000000"/>
                  </a:solidFill>
                  <a:latin typeface="Arial Narrow"/>
                </a:rPr>
                <a:t>Radicación, Seguimiento a trámites</a:t>
              </a:r>
            </a:p>
            <a:p>
              <a:pPr marL="102347" indent="-102347" defTabSz="866943">
                <a:buFont typeface="Arial" panose="020B0604020202020204" pitchFamily="34" charset="0"/>
                <a:buChar char="•"/>
              </a:pPr>
              <a:r>
                <a:rPr lang="es-MX" sz="1327">
                  <a:solidFill>
                    <a:srgbClr val="000000"/>
                  </a:solidFill>
                  <a:latin typeface="Arial Narrow"/>
                </a:rPr>
                <a:t>Declaraciones, correcciones, pagos</a:t>
              </a:r>
            </a:p>
            <a:p>
              <a:pPr marL="102347" indent="-102347" defTabSz="866943">
                <a:buFont typeface="Arial" panose="020B0604020202020204" pitchFamily="34" charset="0"/>
                <a:buChar char="•"/>
              </a:pPr>
              <a:r>
                <a:rPr lang="es-MX" sz="1327">
                  <a:solidFill>
                    <a:srgbClr val="000000"/>
                  </a:solidFill>
                  <a:latin typeface="Arial Narrow"/>
                </a:rPr>
                <a:t>Copias masivas de declaraciones </a:t>
              </a:r>
              <a:br>
                <a:rPr lang="es-MX" sz="1327">
                  <a:solidFill>
                    <a:prstClr val="white"/>
                  </a:solidFill>
                  <a:latin typeface="Arial Narrow"/>
                </a:rPr>
              </a:br>
              <a:r>
                <a:rPr lang="es-MX" sz="1327">
                  <a:solidFill>
                    <a:srgbClr val="000000"/>
                  </a:solidFill>
                  <a:latin typeface="Arial Narrow"/>
                </a:rPr>
                <a:t>sugeridas o facturas</a:t>
              </a:r>
            </a:p>
            <a:p>
              <a:pPr marL="102347" indent="-102347" defTabSz="866943">
                <a:buFont typeface="Arial" panose="020B0604020202020204" pitchFamily="34" charset="0"/>
                <a:buChar char="•"/>
              </a:pPr>
              <a:endParaRPr lang="es-MX" sz="1327">
                <a:solidFill>
                  <a:srgbClr val="000000"/>
                </a:solidFill>
                <a:latin typeface="Arial Narrow"/>
              </a:endParaRPr>
            </a:p>
            <a:p>
              <a:pPr marL="102347" indent="-102347" defTabSz="866943">
                <a:buFont typeface="Arial" panose="020B0604020202020204" pitchFamily="34" charset="0"/>
                <a:buChar char="•"/>
              </a:pPr>
              <a:endParaRPr lang="es-MX" sz="1327">
                <a:solidFill>
                  <a:srgbClr val="000000"/>
                </a:solidFill>
                <a:latin typeface="Arial Narrow"/>
              </a:endParaRPr>
            </a:p>
            <a:p>
              <a:pPr marL="102347" indent="-102347" defTabSz="866943">
                <a:buFont typeface="Arial" panose="020B0604020202020204" pitchFamily="34" charset="0"/>
                <a:buChar char="•"/>
              </a:pPr>
              <a:endParaRPr lang="es-MX" sz="1327">
                <a:solidFill>
                  <a:srgbClr val="000000"/>
                </a:solidFill>
                <a:latin typeface="Arial Narrow"/>
              </a:endParaRPr>
            </a:p>
          </p:txBody>
        </p:sp>
        <p:sp>
          <p:nvSpPr>
            <p:cNvPr id="6" name="Rectángulo 5">
              <a:extLst>
                <a:ext uri="{FF2B5EF4-FFF2-40B4-BE49-F238E27FC236}">
                  <a16:creationId xmlns:a16="http://schemas.microsoft.com/office/drawing/2014/main" id="{10351547-A23F-1A4E-78E8-EA92FECCBDF4}"/>
                </a:ext>
              </a:extLst>
            </p:cNvPr>
            <p:cNvSpPr/>
            <p:nvPr/>
          </p:nvSpPr>
          <p:spPr>
            <a:xfrm>
              <a:off x="452143" y="1587262"/>
              <a:ext cx="3069479" cy="1585065"/>
            </a:xfrm>
            <a:prstGeom prst="rect">
              <a:avLst/>
            </a:prstGeom>
            <a:solidFill>
              <a:schemeClr val="accent6">
                <a:lumMod val="20000"/>
                <a:lumOff val="8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Certificaciones; Descarga de Copias</a:t>
              </a:r>
              <a:endParaRPr lang="es-ES" sz="1707">
                <a:solidFill>
                  <a:prstClr val="white"/>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Obligaciones Pendientes por sujeto</a:t>
              </a:r>
            </a:p>
            <a:p>
              <a:pPr marL="102347" indent="-102347" defTabSz="866943">
                <a:buFont typeface="Arial" panose="020B0604020202020204" pitchFamily="34" charset="0"/>
                <a:buChar char="•"/>
              </a:pPr>
              <a:r>
                <a:rPr lang="es-CO" sz="1327">
                  <a:solidFill>
                    <a:srgbClr val="000000"/>
                  </a:solidFill>
                  <a:latin typeface="Arial Narrow"/>
                </a:rPr>
                <a:t>Relación de pagos</a:t>
              </a:r>
            </a:p>
            <a:p>
              <a:pPr marL="102347" indent="-102347" defTabSz="866943">
                <a:buFont typeface="Arial" panose="020B0604020202020204" pitchFamily="34" charset="0"/>
                <a:buChar char="•"/>
              </a:pPr>
              <a:r>
                <a:rPr lang="es-CO" sz="1327">
                  <a:solidFill>
                    <a:srgbClr val="000000"/>
                  </a:solidFill>
                  <a:latin typeface="Arial Narrow"/>
                </a:rPr>
                <a:t>Estado de cuenta</a:t>
              </a:r>
            </a:p>
            <a:p>
              <a:pPr marL="102347" indent="-102347" defTabSz="866943">
                <a:buFont typeface="Arial" panose="020B0604020202020204" pitchFamily="34" charset="0"/>
                <a:buChar char="•"/>
              </a:pPr>
              <a:r>
                <a:rPr lang="es-MX" sz="1327">
                  <a:solidFill>
                    <a:srgbClr val="000000"/>
                  </a:solidFill>
                  <a:latin typeface="Arial Narrow"/>
                </a:rPr>
                <a:t>Buzón electrónico</a:t>
              </a:r>
              <a:br>
                <a:rPr lang="es-MX" sz="1327">
                  <a:solidFill>
                    <a:prstClr val="white"/>
                  </a:solidFill>
                  <a:latin typeface="Arial Narrow"/>
                </a:rPr>
              </a:br>
              <a:r>
                <a:rPr lang="es-MX" sz="1138">
                  <a:solidFill>
                    <a:srgbClr val="000000"/>
                  </a:solidFill>
                  <a:latin typeface="Arial Narrow"/>
                </a:rPr>
                <a:t> (Requerimientos; Notificaciones; Comunicaciones)</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7" name="Rectángulo: esquinas redondeadas 6">
              <a:extLst>
                <a:ext uri="{FF2B5EF4-FFF2-40B4-BE49-F238E27FC236}">
                  <a16:creationId xmlns:a16="http://schemas.microsoft.com/office/drawing/2014/main" id="{7AAD76D4-BE50-FBC6-84CF-B1E49CFC1253}"/>
                </a:ext>
              </a:extLst>
            </p:cNvPr>
            <p:cNvSpPr/>
            <p:nvPr/>
          </p:nvSpPr>
          <p:spPr>
            <a:xfrm>
              <a:off x="3319260" y="3988962"/>
              <a:ext cx="659869" cy="2095267"/>
            </a:xfrm>
            <a:prstGeom prst="roundRect">
              <a:avLst/>
            </a:prstGeom>
            <a:solidFill>
              <a:schemeClr val="accent6">
                <a:lumMod val="75000"/>
              </a:schemeClr>
            </a:solidFill>
            <a:ln>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Operaciones </a:t>
              </a:r>
              <a:br>
                <a:rPr lang="es-CO" sz="1517" b="1">
                  <a:solidFill>
                    <a:srgbClr val="000000"/>
                  </a:solidFill>
                  <a:latin typeface="Arial Narrow"/>
                </a:rPr>
              </a:br>
              <a:r>
                <a:rPr lang="es-CO" sz="1517" b="1">
                  <a:solidFill>
                    <a:srgbClr val="000000"/>
                  </a:solidFill>
                  <a:latin typeface="Arial Narrow"/>
                </a:rPr>
                <a:t>Directas</a:t>
              </a:r>
            </a:p>
          </p:txBody>
        </p:sp>
        <p:sp>
          <p:nvSpPr>
            <p:cNvPr id="8" name="Rectángulo 7">
              <a:extLst>
                <a:ext uri="{FF2B5EF4-FFF2-40B4-BE49-F238E27FC236}">
                  <a16:creationId xmlns:a16="http://schemas.microsoft.com/office/drawing/2014/main" id="{6A9B950E-9EDF-F69F-1D2A-E7AC37E424D8}"/>
                </a:ext>
              </a:extLst>
            </p:cNvPr>
            <p:cNvSpPr/>
            <p:nvPr/>
          </p:nvSpPr>
          <p:spPr>
            <a:xfrm>
              <a:off x="7977058" y="4300274"/>
              <a:ext cx="2883447" cy="1578825"/>
            </a:xfrm>
            <a:prstGeom prst="rect">
              <a:avLst/>
            </a:prstGeom>
            <a:solidFill>
              <a:schemeClr val="bg2">
                <a:lumMod val="9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Ins="34133"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Calendario Tributario</a:t>
              </a:r>
              <a:endParaRPr lang="es-ES" sz="1707">
                <a:solidFill>
                  <a:prstClr val="white"/>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Eventos Educación Tributaria</a:t>
              </a:r>
            </a:p>
            <a:p>
              <a:pPr marL="102347" indent="-102347" defTabSz="866943">
                <a:buFont typeface="Arial" panose="020B0604020202020204" pitchFamily="34" charset="0"/>
                <a:buChar char="•"/>
              </a:pPr>
              <a:r>
                <a:rPr lang="es-CO" sz="1327">
                  <a:solidFill>
                    <a:srgbClr val="000000"/>
                  </a:solidFill>
                  <a:latin typeface="Arial Narrow"/>
                </a:rPr>
                <a:t>Foros tutoriales</a:t>
              </a:r>
            </a:p>
            <a:p>
              <a:pPr marL="102347" indent="-102347" defTabSz="866943">
                <a:buFont typeface="Arial" panose="020B0604020202020204" pitchFamily="34" charset="0"/>
                <a:buChar char="•"/>
              </a:pPr>
              <a:r>
                <a:rPr lang="es-MX" sz="1327">
                  <a:solidFill>
                    <a:srgbClr val="000000"/>
                  </a:solidFill>
                  <a:latin typeface="Arial Narrow"/>
                </a:rPr>
                <a:t>Noticias: Recaudo, Inversión, Rendición cuentas, Informes </a:t>
              </a:r>
            </a:p>
            <a:p>
              <a:pPr marL="102347" indent="-102347" defTabSz="866943">
                <a:buFont typeface="Arial" panose="020B0604020202020204" pitchFamily="34" charset="0"/>
                <a:buChar char="•"/>
              </a:pPr>
              <a:r>
                <a:rPr lang="es-MX" sz="1327">
                  <a:solidFill>
                    <a:srgbClr val="000000"/>
                  </a:solidFill>
                  <a:latin typeface="Arial Narrow"/>
                </a:rPr>
                <a:t>Información estadística histórico, Normatividad, Gobierno en Línea</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9" name="Rectángulo 8">
              <a:extLst>
                <a:ext uri="{FF2B5EF4-FFF2-40B4-BE49-F238E27FC236}">
                  <a16:creationId xmlns:a16="http://schemas.microsoft.com/office/drawing/2014/main" id="{C951B2AB-F173-98E3-3E42-BDD0D756E82C}"/>
                </a:ext>
              </a:extLst>
            </p:cNvPr>
            <p:cNvSpPr/>
            <p:nvPr/>
          </p:nvSpPr>
          <p:spPr>
            <a:xfrm>
              <a:off x="8912494" y="860688"/>
              <a:ext cx="2250132" cy="891142"/>
            </a:xfrm>
            <a:prstGeom prst="rect">
              <a:avLst/>
            </a:prstGeom>
            <a:solidFill>
              <a:schemeClr val="accent2">
                <a:lumMod val="20000"/>
                <a:lumOff val="8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327">
                  <a:solidFill>
                    <a:srgbClr val="000000"/>
                  </a:solidFill>
                  <a:latin typeface="Arial Narrow"/>
                </a:rPr>
                <a:t>Respuestas </a:t>
              </a:r>
              <a:br>
                <a:rPr lang="es-CO" sz="1327">
                  <a:solidFill>
                    <a:srgbClr val="000000"/>
                  </a:solidFill>
                  <a:latin typeface="Arial Narrow"/>
                </a:rPr>
              </a:br>
              <a:r>
                <a:rPr lang="es-CO" sz="1327">
                  <a:solidFill>
                    <a:srgbClr val="000000"/>
                  </a:solidFill>
                  <a:latin typeface="Arial Narrow"/>
                </a:rPr>
                <a:t>Tipo - Auto Atención</a:t>
              </a:r>
            </a:p>
          </p:txBody>
        </p:sp>
        <p:sp>
          <p:nvSpPr>
            <p:cNvPr id="10" name="Rectángulo: esquinas redondeadas 9">
              <a:extLst>
                <a:ext uri="{FF2B5EF4-FFF2-40B4-BE49-F238E27FC236}">
                  <a16:creationId xmlns:a16="http://schemas.microsoft.com/office/drawing/2014/main" id="{B417071E-5ECC-EC91-B8A0-F8A65A04D655}"/>
                </a:ext>
              </a:extLst>
            </p:cNvPr>
            <p:cNvSpPr/>
            <p:nvPr/>
          </p:nvSpPr>
          <p:spPr>
            <a:xfrm>
              <a:off x="6975705" y="840713"/>
              <a:ext cx="2016749" cy="911117"/>
            </a:xfrm>
            <a:prstGeom prst="roundRect">
              <a:avLst/>
            </a:prstGeom>
            <a:solidFill>
              <a:schemeClr val="accent2">
                <a:lumMod val="60000"/>
                <a:lumOff val="40000"/>
              </a:schemeClr>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Motor Inteligente de Respuestas</a:t>
              </a:r>
            </a:p>
          </p:txBody>
        </p:sp>
        <p:sp>
          <p:nvSpPr>
            <p:cNvPr id="11" name="Elipse 10">
              <a:extLst>
                <a:ext uri="{FF2B5EF4-FFF2-40B4-BE49-F238E27FC236}">
                  <a16:creationId xmlns:a16="http://schemas.microsoft.com/office/drawing/2014/main" id="{F3EA87E0-985E-71B7-D2E1-51F190BF5053}"/>
                </a:ext>
              </a:extLst>
            </p:cNvPr>
            <p:cNvSpPr/>
            <p:nvPr/>
          </p:nvSpPr>
          <p:spPr>
            <a:xfrm>
              <a:off x="5369138" y="875583"/>
              <a:ext cx="1879243" cy="1786748"/>
            </a:xfrm>
            <a:prstGeom prst="ellipse">
              <a:avLst/>
            </a:prstGeom>
            <a:solidFill>
              <a:srgbClr val="FFC000"/>
            </a:solidFill>
            <a:ln>
              <a:solidFill>
                <a:schemeClr val="tx1"/>
              </a:solidFill>
            </a:ln>
            <a:scene3d>
              <a:camera prst="orthographicFront"/>
              <a:lightRig rig="threePt" dir="t"/>
            </a:scene3d>
            <a:sp3d contourW="1270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lIns="34133" tIns="34133" rIns="34133" bIns="34133"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707" b="1">
                  <a:solidFill>
                    <a:schemeClr val="tx1"/>
                  </a:solidFill>
                  <a:latin typeface="Arial Narrow" panose="020B0606020202030204" pitchFamily="34" charset="0"/>
                </a:rPr>
                <a:t>Gestión del  Conocimiento</a:t>
              </a:r>
            </a:p>
          </p:txBody>
        </p:sp>
        <p:sp>
          <p:nvSpPr>
            <p:cNvPr id="12" name="Rectángulo: esquinas redondeadas 11">
              <a:extLst>
                <a:ext uri="{FF2B5EF4-FFF2-40B4-BE49-F238E27FC236}">
                  <a16:creationId xmlns:a16="http://schemas.microsoft.com/office/drawing/2014/main" id="{5C239EF1-FD50-B7AF-81D5-AF688E744F03}"/>
                </a:ext>
              </a:extLst>
            </p:cNvPr>
            <p:cNvSpPr/>
            <p:nvPr/>
          </p:nvSpPr>
          <p:spPr>
            <a:xfrm>
              <a:off x="7433851" y="4294979"/>
              <a:ext cx="659869" cy="1578825"/>
            </a:xfrm>
            <a:prstGeom prst="roundRect">
              <a:avLst/>
            </a:prstGeom>
            <a:solidFill>
              <a:schemeClr val="bg1">
                <a:lumMod val="75000"/>
              </a:schemeClr>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Informativos</a:t>
              </a:r>
            </a:p>
          </p:txBody>
        </p:sp>
        <p:sp>
          <p:nvSpPr>
            <p:cNvPr id="13" name="Rectángulo 12">
              <a:extLst>
                <a:ext uri="{FF2B5EF4-FFF2-40B4-BE49-F238E27FC236}">
                  <a16:creationId xmlns:a16="http://schemas.microsoft.com/office/drawing/2014/main" id="{95DD48B7-3756-3861-032E-05B68A9FEE23}"/>
                </a:ext>
              </a:extLst>
            </p:cNvPr>
            <p:cNvSpPr/>
            <p:nvPr/>
          </p:nvSpPr>
          <p:spPr>
            <a:xfrm>
              <a:off x="8040037" y="2033536"/>
              <a:ext cx="3122589" cy="1860533"/>
            </a:xfrm>
            <a:prstGeom prst="rect">
              <a:avLst/>
            </a:prstGeom>
            <a:solidFill>
              <a:schemeClr val="bg2">
                <a:lumMod val="90000"/>
              </a:schemeClr>
            </a:solidFill>
            <a:ln>
              <a:solidFill>
                <a:schemeClr val="tx1"/>
              </a:solidFill>
              <a:prstDash val="sysDot"/>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170667" rtlCol="0" anchor="t"/>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02347" indent="-102347" defTabSz="866943">
                <a:buFont typeface="Arial" panose="020B0604020202020204" pitchFamily="34" charset="0"/>
                <a:buChar char="•"/>
              </a:pPr>
              <a:r>
                <a:rPr lang="es-CO" sz="1327">
                  <a:solidFill>
                    <a:srgbClr val="000000"/>
                  </a:solidFill>
                  <a:latin typeface="Arial Narrow"/>
                </a:rPr>
                <a:t>Consultas reportes; Obligaciones pendientes; Certificaciones; Boletín Deudores</a:t>
              </a:r>
              <a:endParaRPr lang="es-ES" sz="1707">
                <a:solidFill>
                  <a:srgbClr val="000000"/>
                </a:solidFill>
                <a:latin typeface="Arial Narrow"/>
              </a:endParaRPr>
            </a:p>
            <a:p>
              <a:pPr marL="102347" indent="-102347" defTabSz="866943">
                <a:buFont typeface="Arial" panose="020B0604020202020204" pitchFamily="34" charset="0"/>
                <a:buChar char="•"/>
              </a:pPr>
              <a:r>
                <a:rPr lang="es-CO" sz="1327">
                  <a:solidFill>
                    <a:srgbClr val="000000"/>
                  </a:solidFill>
                  <a:latin typeface="Arial Narrow"/>
                </a:rPr>
                <a:t>Pagos PSE ; Código QR</a:t>
              </a:r>
            </a:p>
            <a:p>
              <a:pPr marL="102347" indent="-102347" defTabSz="866943">
                <a:buFont typeface="Arial" panose="020B0604020202020204" pitchFamily="34" charset="0"/>
                <a:buChar char="•"/>
              </a:pPr>
              <a:r>
                <a:rPr lang="es-CO" sz="1327">
                  <a:solidFill>
                    <a:srgbClr val="000000"/>
                  </a:solidFill>
                  <a:latin typeface="Arial Narrow"/>
                </a:rPr>
                <a:t>Descarga factura</a:t>
              </a:r>
            </a:p>
            <a:p>
              <a:pPr marL="102347" indent="-102347" defTabSz="866943">
                <a:buFont typeface="Arial" panose="020B0604020202020204" pitchFamily="34" charset="0"/>
                <a:buChar char="•"/>
              </a:pPr>
              <a:r>
                <a:rPr lang="es-CO" sz="1327">
                  <a:solidFill>
                    <a:srgbClr val="000000"/>
                  </a:solidFill>
                  <a:latin typeface="Arial Narrow"/>
                </a:rPr>
                <a:t>Consulta de trámites</a:t>
              </a:r>
            </a:p>
            <a:p>
              <a:pPr marL="102347" indent="-102347" defTabSz="866943">
                <a:buFont typeface="Arial" panose="020B0604020202020204" pitchFamily="34" charset="0"/>
                <a:buChar char="•"/>
              </a:pPr>
              <a:r>
                <a:rPr lang="es-CO" sz="1327">
                  <a:solidFill>
                    <a:srgbClr val="000000"/>
                  </a:solidFill>
                  <a:latin typeface="Arial Narrow"/>
                </a:rPr>
                <a:t>Verificación veracidad de actuaciones</a:t>
              </a:r>
            </a:p>
            <a:p>
              <a:pPr marL="102347" indent="-102347" defTabSz="866943">
                <a:buFont typeface="Arial" panose="020B0604020202020204" pitchFamily="34" charset="0"/>
                <a:buChar char="•"/>
              </a:pPr>
              <a:r>
                <a:rPr lang="es-CO" sz="1327">
                  <a:solidFill>
                    <a:srgbClr val="000000"/>
                  </a:solidFill>
                  <a:latin typeface="Arial Narrow"/>
                </a:rPr>
                <a:t>Denuncias terceros</a:t>
              </a: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a:p>
              <a:pPr marL="102347" indent="-102347" defTabSz="866943">
                <a:buFont typeface="Arial" panose="020B0604020202020204" pitchFamily="34" charset="0"/>
                <a:buChar char="•"/>
              </a:pPr>
              <a:endParaRPr lang="es-CO" sz="1327">
                <a:solidFill>
                  <a:srgbClr val="000000"/>
                </a:solidFill>
                <a:latin typeface="Arial Narrow"/>
              </a:endParaRPr>
            </a:p>
          </p:txBody>
        </p:sp>
        <p:sp>
          <p:nvSpPr>
            <p:cNvPr id="14" name="Rectángulo: esquinas redondeadas 13">
              <a:extLst>
                <a:ext uri="{FF2B5EF4-FFF2-40B4-BE49-F238E27FC236}">
                  <a16:creationId xmlns:a16="http://schemas.microsoft.com/office/drawing/2014/main" id="{1F49BB41-EE03-6FB2-A3FB-1D3ECE4AD7C8}"/>
                </a:ext>
              </a:extLst>
            </p:cNvPr>
            <p:cNvSpPr/>
            <p:nvPr/>
          </p:nvSpPr>
          <p:spPr>
            <a:xfrm>
              <a:off x="3292595" y="1509831"/>
              <a:ext cx="648276" cy="1746463"/>
            </a:xfrm>
            <a:prstGeom prst="roundRect">
              <a:avLst/>
            </a:prstGeom>
            <a:solidFill>
              <a:schemeClr val="accent6">
                <a:lumMod val="75000"/>
              </a:schemeClr>
            </a:solidFill>
            <a:ln>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Consultas</a:t>
              </a:r>
            </a:p>
          </p:txBody>
        </p:sp>
        <p:sp>
          <p:nvSpPr>
            <p:cNvPr id="15" name="Rectángulo: esquinas redondeadas 14">
              <a:extLst>
                <a:ext uri="{FF2B5EF4-FFF2-40B4-BE49-F238E27FC236}">
                  <a16:creationId xmlns:a16="http://schemas.microsoft.com/office/drawing/2014/main" id="{3B7F01F9-A1EE-D33C-2786-64C23C53E1E9}"/>
                </a:ext>
              </a:extLst>
            </p:cNvPr>
            <p:cNvSpPr/>
            <p:nvPr/>
          </p:nvSpPr>
          <p:spPr>
            <a:xfrm>
              <a:off x="7324667" y="2019669"/>
              <a:ext cx="834204" cy="1874400"/>
            </a:xfrm>
            <a:prstGeom prst="roundRect">
              <a:avLst/>
            </a:prstGeom>
            <a:solidFill>
              <a:schemeClr val="bg1">
                <a:lumMod val="75000"/>
              </a:schemeClr>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lnSpc>
                  <a:spcPct val="90000"/>
                </a:lnSpc>
              </a:pPr>
              <a:r>
                <a:rPr lang="es-CO" sz="1517" b="1">
                  <a:solidFill>
                    <a:srgbClr val="000000"/>
                  </a:solidFill>
                  <a:latin typeface="Arial Narrow"/>
                </a:rPr>
                <a:t>Trámites de </a:t>
              </a:r>
              <a:br>
                <a:rPr lang="es-CO" sz="1517" b="1">
                  <a:solidFill>
                    <a:srgbClr val="000000"/>
                  </a:solidFill>
                  <a:latin typeface="Arial Narrow"/>
                </a:rPr>
              </a:br>
              <a:r>
                <a:rPr lang="es-CO" sz="1517" b="1">
                  <a:solidFill>
                    <a:srgbClr val="000000"/>
                  </a:solidFill>
                  <a:latin typeface="Arial Narrow"/>
                </a:rPr>
                <a:t>Acceso por Objeto</a:t>
              </a:r>
            </a:p>
          </p:txBody>
        </p:sp>
        <p:sp>
          <p:nvSpPr>
            <p:cNvPr id="16" name="Elipse 15">
              <a:extLst>
                <a:ext uri="{FF2B5EF4-FFF2-40B4-BE49-F238E27FC236}">
                  <a16:creationId xmlns:a16="http://schemas.microsoft.com/office/drawing/2014/main" id="{FF9EA6DA-4B5C-4BAB-FD6B-70E09FF0D5C7}"/>
                </a:ext>
              </a:extLst>
            </p:cNvPr>
            <p:cNvSpPr/>
            <p:nvPr/>
          </p:nvSpPr>
          <p:spPr>
            <a:xfrm>
              <a:off x="6231433" y="3207414"/>
              <a:ext cx="1536322" cy="1501301"/>
            </a:xfrm>
            <a:prstGeom prst="ellipse">
              <a:avLst/>
            </a:prstGeom>
            <a:solidFill>
              <a:schemeClr val="accent6">
                <a:lumMod val="75000"/>
              </a:schemeClr>
            </a:solidFill>
            <a:ln>
              <a:solidFill>
                <a:schemeClr val="tx1"/>
              </a:solidFill>
            </a:ln>
            <a:scene3d>
              <a:camera prst="orthographicFront"/>
              <a:lightRig rig="threePt" dir="t"/>
            </a:scene3d>
            <a:sp3d contourW="1270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707" b="1">
                  <a:solidFill>
                    <a:srgbClr val="000000"/>
                  </a:solidFill>
                  <a:latin typeface="Arial Narrow"/>
                </a:rPr>
                <a:t>Acceso General</a:t>
              </a:r>
            </a:p>
          </p:txBody>
        </p:sp>
        <p:sp>
          <p:nvSpPr>
            <p:cNvPr id="17" name="Elipse 16">
              <a:extLst>
                <a:ext uri="{FF2B5EF4-FFF2-40B4-BE49-F238E27FC236}">
                  <a16:creationId xmlns:a16="http://schemas.microsoft.com/office/drawing/2014/main" id="{AE553D45-9598-F3F3-C06F-8EC152DF691F}"/>
                </a:ext>
              </a:extLst>
            </p:cNvPr>
            <p:cNvSpPr/>
            <p:nvPr/>
          </p:nvSpPr>
          <p:spPr>
            <a:xfrm>
              <a:off x="2582394" y="2946269"/>
              <a:ext cx="1564448" cy="1441428"/>
            </a:xfrm>
            <a:prstGeom prst="ellipse">
              <a:avLst/>
            </a:prstGeom>
            <a:solidFill>
              <a:schemeClr val="bg1">
                <a:lumMod val="75000"/>
              </a:schemeClr>
            </a:solidFill>
            <a:scene3d>
              <a:camera prst="orthographicFront"/>
              <a:lightRig rig="threePt" dir="t"/>
            </a:scene3d>
            <a:sp3d contourW="12700">
              <a:contourClr>
                <a:srgbClr val="002060"/>
              </a:contourClr>
            </a:sp3d>
          </p:spPr>
          <p:style>
            <a:lnRef idx="2">
              <a:schemeClr val="accent1">
                <a:shade val="50000"/>
              </a:schemeClr>
            </a:lnRef>
            <a:fillRef idx="1">
              <a:schemeClr val="accent1"/>
            </a:fillRef>
            <a:effectRef idx="0">
              <a:schemeClr val="accent1"/>
            </a:effectRef>
            <a:fontRef idx="minor">
              <a:schemeClr val="lt1"/>
            </a:fontRef>
          </p:style>
          <p:txBody>
            <a:bodyPr lIns="3413" rIns="3413"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707" b="1">
                  <a:solidFill>
                    <a:srgbClr val="000000"/>
                  </a:solidFill>
                  <a:latin typeface="Arial Narrow"/>
                </a:rPr>
                <a:t>Acceso Autenticado</a:t>
              </a:r>
            </a:p>
          </p:txBody>
        </p:sp>
        <p:grpSp>
          <p:nvGrpSpPr>
            <p:cNvPr id="18" name="Grupo 17">
              <a:extLst>
                <a:ext uri="{FF2B5EF4-FFF2-40B4-BE49-F238E27FC236}">
                  <a16:creationId xmlns:a16="http://schemas.microsoft.com/office/drawing/2014/main" id="{E3306C37-02FD-C759-B26A-4EA7E8EB2283}"/>
                </a:ext>
              </a:extLst>
            </p:cNvPr>
            <p:cNvGrpSpPr/>
            <p:nvPr/>
          </p:nvGrpSpPr>
          <p:grpSpPr>
            <a:xfrm>
              <a:off x="3918384" y="2136942"/>
              <a:ext cx="2700139" cy="2622402"/>
              <a:chOff x="4160960" y="2243535"/>
              <a:chExt cx="3235536" cy="3095076"/>
            </a:xfrm>
          </p:grpSpPr>
          <p:grpSp>
            <p:nvGrpSpPr>
              <p:cNvPr id="21" name="Grupo 20">
                <a:extLst>
                  <a:ext uri="{FF2B5EF4-FFF2-40B4-BE49-F238E27FC236}">
                    <a16:creationId xmlns:a16="http://schemas.microsoft.com/office/drawing/2014/main" id="{F4549557-8F62-A6B8-54EF-27F75DB17C71}"/>
                  </a:ext>
                </a:extLst>
              </p:cNvPr>
              <p:cNvGrpSpPr/>
              <p:nvPr/>
            </p:nvGrpSpPr>
            <p:grpSpPr>
              <a:xfrm>
                <a:off x="4160960" y="2243535"/>
                <a:ext cx="3235536" cy="3095076"/>
                <a:chOff x="4419702" y="2094360"/>
                <a:chExt cx="3131586" cy="3131812"/>
              </a:xfrm>
            </p:grpSpPr>
            <p:sp>
              <p:nvSpPr>
                <p:cNvPr id="23" name="Elipse 22">
                  <a:extLst>
                    <a:ext uri="{FF2B5EF4-FFF2-40B4-BE49-F238E27FC236}">
                      <a16:creationId xmlns:a16="http://schemas.microsoft.com/office/drawing/2014/main" id="{B5EFEC5B-9D47-DEED-598C-B19C2D4AF8C0}"/>
                    </a:ext>
                  </a:extLst>
                </p:cNvPr>
                <p:cNvSpPr/>
                <p:nvPr/>
              </p:nvSpPr>
              <p:spPr>
                <a:xfrm>
                  <a:off x="4419702" y="2094360"/>
                  <a:ext cx="3131586" cy="3131812"/>
                </a:xfrm>
                <a:prstGeom prst="ellipse">
                  <a:avLst/>
                </a:prstGeom>
                <a:solidFill>
                  <a:srgbClr val="E6F4F6"/>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endParaRPr lang="es-CO" sz="1707">
                    <a:solidFill>
                      <a:prstClr val="white"/>
                    </a:solidFill>
                    <a:latin typeface="Arial Narrow"/>
                  </a:endParaRPr>
                </a:p>
              </p:txBody>
            </p:sp>
            <p:sp>
              <p:nvSpPr>
                <p:cNvPr id="24" name="Elipse 23">
                  <a:extLst>
                    <a:ext uri="{FF2B5EF4-FFF2-40B4-BE49-F238E27FC236}">
                      <a16:creationId xmlns:a16="http://schemas.microsoft.com/office/drawing/2014/main" id="{58EBB38B-B1B5-7A5B-3EA3-B416EDA4AF40}"/>
                    </a:ext>
                  </a:extLst>
                </p:cNvPr>
                <p:cNvSpPr/>
                <p:nvPr/>
              </p:nvSpPr>
              <p:spPr>
                <a:xfrm>
                  <a:off x="5046293" y="2638821"/>
                  <a:ext cx="1959120" cy="2029350"/>
                </a:xfrm>
                <a:prstGeom prst="ellipse">
                  <a:avLst/>
                </a:prstGeom>
                <a:solidFill>
                  <a:srgbClr val="75C4CB"/>
                </a:solidFill>
                <a:ln>
                  <a:noFill/>
                </a:ln>
                <a:effectLst>
                  <a:innerShdw blurRad="114300">
                    <a:prstClr val="black"/>
                  </a:innerShdw>
                </a:effectLst>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lIns="34133" rIns="34133"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3413" b="1">
                      <a:solidFill>
                        <a:prstClr val="white"/>
                      </a:solidFill>
                      <a:latin typeface="Arial Narrow"/>
                    </a:rPr>
                    <a:t>CORE</a:t>
                  </a:r>
                </a:p>
              </p:txBody>
            </p:sp>
          </p:grpSp>
          <p:sp>
            <p:nvSpPr>
              <p:cNvPr id="22" name="CuadroTexto 6">
                <a:extLst>
                  <a:ext uri="{FF2B5EF4-FFF2-40B4-BE49-F238E27FC236}">
                    <a16:creationId xmlns:a16="http://schemas.microsoft.com/office/drawing/2014/main" id="{899B6176-CD28-4179-E3F6-1DFCE70482BE}"/>
                  </a:ext>
                </a:extLst>
              </p:cNvPr>
              <p:cNvSpPr txBox="1"/>
              <p:nvPr/>
            </p:nvSpPr>
            <p:spPr>
              <a:xfrm rot="579102">
                <a:off x="4732492" y="2653417"/>
                <a:ext cx="2601870" cy="1655021"/>
              </a:xfrm>
              <a:prstGeom prst="rect">
                <a:avLst/>
              </a:prstGeom>
              <a:noFill/>
              <a:scene3d>
                <a:camera prst="orthographicFront"/>
                <a:lightRig rig="threePt" dir="t"/>
              </a:scene3d>
              <a:sp3d/>
            </p:spPr>
            <p:txBody>
              <a:bodyPr wrap="none" rtlCol="0">
                <a:prstTxWarp prst="textCircl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943"/>
                <a:r>
                  <a:rPr lang="es-CO" sz="3034" b="1">
                    <a:solidFill>
                      <a:srgbClr val="98D3D8"/>
                    </a:solidFill>
                    <a:latin typeface="Arial Narrow"/>
                  </a:rPr>
                  <a:t>Vista 360</a:t>
                </a:r>
              </a:p>
            </p:txBody>
          </p:sp>
        </p:grpSp>
        <p:sp>
          <p:nvSpPr>
            <p:cNvPr id="19" name="Rectángulo: esquinas redondeadas 18">
              <a:extLst>
                <a:ext uri="{FF2B5EF4-FFF2-40B4-BE49-F238E27FC236}">
                  <a16:creationId xmlns:a16="http://schemas.microsoft.com/office/drawing/2014/main" id="{5D317950-32C2-5A5F-D036-AA20702694B3}"/>
                </a:ext>
              </a:extLst>
            </p:cNvPr>
            <p:cNvSpPr/>
            <p:nvPr/>
          </p:nvSpPr>
          <p:spPr>
            <a:xfrm>
              <a:off x="4344484" y="4936726"/>
              <a:ext cx="2182397" cy="275244"/>
            </a:xfrm>
            <a:prstGeom prst="roundRect">
              <a:avLst/>
            </a:prstGeom>
            <a:solidFill>
              <a:srgbClr val="75C4CB"/>
            </a:solidFill>
            <a:ln>
              <a:solidFill>
                <a:schemeClr val="tx1"/>
              </a:solidFill>
              <a:prstDash val="dash"/>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866943"/>
              <a:r>
                <a:rPr lang="es-CO" sz="1517" b="1">
                  <a:solidFill>
                    <a:srgbClr val="000000"/>
                  </a:solidFill>
                  <a:latin typeface="Arial Narrow"/>
                </a:rPr>
                <a:t>Operaciones 2do. Nivel</a:t>
              </a:r>
            </a:p>
          </p:txBody>
        </p:sp>
        <p:sp>
          <p:nvSpPr>
            <p:cNvPr id="20" name="CuadroTexto 6">
              <a:extLst>
                <a:ext uri="{FF2B5EF4-FFF2-40B4-BE49-F238E27FC236}">
                  <a16:creationId xmlns:a16="http://schemas.microsoft.com/office/drawing/2014/main" id="{CB9B220F-C22B-7E73-8DB5-1FE36BAC8BD3}"/>
                </a:ext>
              </a:extLst>
            </p:cNvPr>
            <p:cNvSpPr txBox="1"/>
            <p:nvPr/>
          </p:nvSpPr>
          <p:spPr>
            <a:xfrm rot="11525899">
              <a:off x="3974153" y="3040774"/>
              <a:ext cx="2210158" cy="1402269"/>
            </a:xfrm>
            <a:prstGeom prst="rect">
              <a:avLst/>
            </a:prstGeom>
            <a:noFill/>
            <a:scene3d>
              <a:camera prst="orthographicFront"/>
              <a:lightRig rig="threePt" dir="t"/>
            </a:scene3d>
            <a:sp3d>
              <a:bevelT prst="coolSlant"/>
            </a:sp3d>
          </p:spPr>
          <p:txBody>
            <a:bodyPr wrap="none" rtlCol="0">
              <a:prstTxWarp prst="textCircle">
                <a:avLst/>
              </a:prstTxWarp>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866943"/>
              <a:r>
                <a:rPr lang="es-CO" sz="3413" b="1">
                  <a:solidFill>
                    <a:srgbClr val="98D3D8"/>
                  </a:solidFill>
                  <a:latin typeface="Arial Narrow"/>
                </a:rPr>
                <a:t>Vista 360</a:t>
              </a:r>
            </a:p>
          </p:txBody>
        </p:sp>
      </p:grpSp>
      <p:sp>
        <p:nvSpPr>
          <p:cNvPr id="25" name="Título 1">
            <a:extLst>
              <a:ext uri="{FF2B5EF4-FFF2-40B4-BE49-F238E27FC236}">
                <a16:creationId xmlns:a16="http://schemas.microsoft.com/office/drawing/2014/main" id="{A44F8EBE-97F4-B13E-2F41-B3E782B85BE5}"/>
              </a:ext>
            </a:extLst>
          </p:cNvPr>
          <p:cNvSpPr txBox="1">
            <a:spLocks/>
          </p:cNvSpPr>
          <p:nvPr/>
        </p:nvSpPr>
        <p:spPr>
          <a:xfrm>
            <a:off x="98952" y="-2725"/>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a:t>
            </a:r>
          </a:p>
          <a:p>
            <a:pPr eaLnBrk="0" hangingPunct="0"/>
            <a:r>
              <a:rPr lang="es-419" sz="3500" b="1" spc="-130">
                <a:solidFill>
                  <a:srgbClr val="C00000"/>
                </a:solidFill>
                <a:latin typeface="Calibri" panose="020F0502020204030204" pitchFamily="34" charset="0"/>
                <a:ea typeface="+mn-ea"/>
                <a:cs typeface="Calibri" panose="020F0502020204030204" pitchFamily="34" charset="0"/>
              </a:rPr>
              <a:t>Antecedentes – Eficiencia en la Administración Tributaria</a:t>
            </a:r>
          </a:p>
        </p:txBody>
      </p:sp>
    </p:spTree>
    <p:extLst>
      <p:ext uri="{BB962C8B-B14F-4D97-AF65-F5344CB8AC3E}">
        <p14:creationId xmlns:p14="http://schemas.microsoft.com/office/powerpoint/2010/main" val="3025248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76199EEF-70CA-7803-3D75-2647D3EB6C0E}"/>
              </a:ext>
            </a:extLst>
          </p:cNvPr>
          <p:cNvSpPr/>
          <p:nvPr/>
        </p:nvSpPr>
        <p:spPr>
          <a:xfrm>
            <a:off x="506085" y="1163608"/>
            <a:ext cx="6108724" cy="1018091"/>
          </a:xfrm>
          <a:prstGeom prst="roundRect">
            <a:avLst/>
          </a:prstGeom>
          <a:solidFill>
            <a:schemeClr val="bg1">
              <a:lumMod val="85000"/>
            </a:schemeClr>
          </a:solidFill>
        </p:spPr>
        <p:style>
          <a:lnRef idx="0">
            <a:schemeClr val="accent4"/>
          </a:lnRef>
          <a:fillRef idx="3">
            <a:schemeClr val="accent4"/>
          </a:fillRef>
          <a:effectRef idx="3">
            <a:schemeClr val="accent4"/>
          </a:effectRef>
          <a:fontRef idx="minor">
            <a:schemeClr val="lt1"/>
          </a:fontRef>
        </p:style>
        <p:txBody>
          <a:bodyPr rtlCol="0" anchor="ctr"/>
          <a:lstStyle/>
          <a:p>
            <a:pPr defTabSz="433471"/>
            <a:r>
              <a:rPr lang="en-US" sz="1707" b="1" err="1">
                <a:solidFill>
                  <a:srgbClr val="000000"/>
                </a:solidFill>
                <a:latin typeface="Arial Narrow"/>
              </a:rPr>
              <a:t>Objeto</a:t>
            </a:r>
            <a:r>
              <a:rPr lang="en-US" sz="1707" b="1">
                <a:solidFill>
                  <a:srgbClr val="000000"/>
                </a:solidFill>
                <a:latin typeface="Arial Narrow"/>
              </a:rPr>
              <a:t>: </a:t>
            </a:r>
            <a:br>
              <a:rPr lang="en-US" sz="1707" b="1">
                <a:solidFill>
                  <a:srgbClr val="000000"/>
                </a:solidFill>
                <a:latin typeface="Arial Narrow"/>
              </a:rPr>
            </a:br>
            <a:r>
              <a:rPr lang="en-US" sz="1707" err="1">
                <a:solidFill>
                  <a:srgbClr val="000000"/>
                </a:solidFill>
                <a:latin typeface="Arial Narrow"/>
                <a:ea typeface="+mn-lt"/>
                <a:cs typeface="+mn-lt"/>
              </a:rPr>
              <a:t>Adquirir</a:t>
            </a:r>
            <a:r>
              <a:rPr lang="en-US" sz="1707">
                <a:solidFill>
                  <a:srgbClr val="000000"/>
                </a:solidFill>
                <a:latin typeface="Arial Narrow"/>
                <a:ea typeface="+mn-lt"/>
                <a:cs typeface="+mn-lt"/>
              </a:rPr>
              <a:t> e </a:t>
            </a:r>
            <a:r>
              <a:rPr lang="en-US" sz="1707" err="1">
                <a:solidFill>
                  <a:srgbClr val="000000"/>
                </a:solidFill>
                <a:latin typeface="Arial Narrow"/>
                <a:ea typeface="+mn-lt"/>
                <a:cs typeface="+mn-lt"/>
              </a:rPr>
              <a:t>implementar</a:t>
            </a:r>
            <a:r>
              <a:rPr lang="en-US" sz="1707">
                <a:solidFill>
                  <a:srgbClr val="000000"/>
                </a:solidFill>
                <a:latin typeface="Arial Narrow"/>
                <a:ea typeface="+mn-lt"/>
                <a:cs typeface="+mn-lt"/>
              </a:rPr>
              <a:t> el CORE </a:t>
            </a:r>
            <a:r>
              <a:rPr lang="en-US" sz="1707" err="1">
                <a:solidFill>
                  <a:srgbClr val="000000"/>
                </a:solidFill>
                <a:latin typeface="Arial Narrow"/>
                <a:ea typeface="+mn-lt"/>
                <a:cs typeface="+mn-lt"/>
              </a:rPr>
              <a:t>Tributario</a:t>
            </a:r>
            <a:r>
              <a:rPr lang="en-US" sz="1707">
                <a:solidFill>
                  <a:srgbClr val="000000"/>
                </a:solidFill>
                <a:latin typeface="Arial Narrow"/>
                <a:ea typeface="+mn-lt"/>
                <a:cs typeface="+mn-lt"/>
              </a:rPr>
              <a:t> y el ERP para la </a:t>
            </a:r>
            <a:r>
              <a:rPr lang="en-US" sz="1707" err="1">
                <a:solidFill>
                  <a:srgbClr val="000000"/>
                </a:solidFill>
                <a:latin typeface="Arial Narrow"/>
                <a:ea typeface="+mn-lt"/>
                <a:cs typeface="+mn-lt"/>
              </a:rPr>
              <a:t>Secretaría</a:t>
            </a:r>
            <a:r>
              <a:rPr lang="en-US" sz="1707">
                <a:solidFill>
                  <a:srgbClr val="000000"/>
                </a:solidFill>
                <a:latin typeface="Arial Narrow"/>
                <a:ea typeface="+mn-lt"/>
                <a:cs typeface="+mn-lt"/>
              </a:rPr>
              <a:t> </a:t>
            </a:r>
            <a:r>
              <a:rPr lang="en-US" sz="1707" err="1">
                <a:solidFill>
                  <a:srgbClr val="000000"/>
                </a:solidFill>
                <a:latin typeface="Arial Narrow"/>
                <a:ea typeface="+mn-lt"/>
                <a:cs typeface="+mn-lt"/>
              </a:rPr>
              <a:t>Distrital</a:t>
            </a:r>
            <a:r>
              <a:rPr lang="en-US" sz="1707">
                <a:solidFill>
                  <a:srgbClr val="000000"/>
                </a:solidFill>
                <a:latin typeface="Arial Narrow"/>
                <a:ea typeface="+mn-lt"/>
                <a:cs typeface="+mn-lt"/>
              </a:rPr>
              <a:t> de Hacienda con el fin de </a:t>
            </a:r>
            <a:r>
              <a:rPr lang="en-US" sz="1707" err="1">
                <a:solidFill>
                  <a:srgbClr val="000000"/>
                </a:solidFill>
                <a:latin typeface="Arial Narrow"/>
                <a:ea typeface="+mn-lt"/>
                <a:cs typeface="+mn-lt"/>
              </a:rPr>
              <a:t>optimizar</a:t>
            </a:r>
            <a:r>
              <a:rPr lang="en-US" sz="1707">
                <a:solidFill>
                  <a:srgbClr val="000000"/>
                </a:solidFill>
                <a:latin typeface="Arial Narrow"/>
                <a:ea typeface="+mn-lt"/>
                <a:cs typeface="+mn-lt"/>
              </a:rPr>
              <a:t> los </a:t>
            </a:r>
            <a:r>
              <a:rPr lang="en-US" sz="1707" err="1">
                <a:solidFill>
                  <a:srgbClr val="000000"/>
                </a:solidFill>
                <a:latin typeface="Arial Narrow"/>
                <a:ea typeface="+mn-lt"/>
                <a:cs typeface="+mn-lt"/>
              </a:rPr>
              <a:t>procesos</a:t>
            </a:r>
            <a:r>
              <a:rPr lang="en-US" sz="1707">
                <a:solidFill>
                  <a:srgbClr val="000000"/>
                </a:solidFill>
                <a:latin typeface="Arial Narrow"/>
                <a:ea typeface="+mn-lt"/>
                <a:cs typeface="+mn-lt"/>
              </a:rPr>
              <a:t> de la </a:t>
            </a:r>
            <a:r>
              <a:rPr lang="en-US" sz="1707" err="1">
                <a:solidFill>
                  <a:srgbClr val="000000"/>
                </a:solidFill>
                <a:latin typeface="Arial Narrow"/>
                <a:ea typeface="+mn-lt"/>
                <a:cs typeface="+mn-lt"/>
              </a:rPr>
              <a:t>Entidad</a:t>
            </a:r>
            <a:r>
              <a:rPr lang="en-US" sz="1707">
                <a:solidFill>
                  <a:srgbClr val="000000"/>
                </a:solidFill>
                <a:latin typeface="Arial Narrow"/>
                <a:ea typeface="+mn-lt"/>
                <a:cs typeface="+mn-lt"/>
              </a:rPr>
              <a:t>.</a:t>
            </a:r>
            <a:endParaRPr lang="en-US" sz="1707">
              <a:solidFill>
                <a:srgbClr val="000000"/>
              </a:solidFill>
              <a:latin typeface="Arial Narrow"/>
            </a:endParaRPr>
          </a:p>
        </p:txBody>
      </p:sp>
      <p:sp>
        <p:nvSpPr>
          <p:cNvPr id="5" name="Rectangle: Rounded Corners 17">
            <a:extLst>
              <a:ext uri="{FF2B5EF4-FFF2-40B4-BE49-F238E27FC236}">
                <a16:creationId xmlns:a16="http://schemas.microsoft.com/office/drawing/2014/main" id="{8D48C46A-6EA6-8637-C1DC-678E49363F35}"/>
              </a:ext>
            </a:extLst>
          </p:cNvPr>
          <p:cNvSpPr/>
          <p:nvPr/>
        </p:nvSpPr>
        <p:spPr>
          <a:xfrm>
            <a:off x="506086" y="2338423"/>
            <a:ext cx="6186545" cy="3589765"/>
          </a:xfrm>
          <a:prstGeom prst="roundRect">
            <a:avLst/>
          </a:prstGeom>
          <a:solidFill>
            <a:schemeClr val="accent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just" defTabSz="433471"/>
            <a:endParaRPr lang="es-CO" sz="1600" b="1">
              <a:solidFill>
                <a:srgbClr val="000000"/>
              </a:solidFill>
              <a:ea typeface="Segoe UI"/>
              <a:cs typeface="Segoe UI"/>
            </a:endParaRPr>
          </a:p>
          <a:p>
            <a:pPr algn="just" defTabSz="433471"/>
            <a:endParaRPr lang="es-CO" sz="1600" b="1">
              <a:solidFill>
                <a:srgbClr val="000000"/>
              </a:solidFill>
              <a:ea typeface="Segoe UI"/>
              <a:cs typeface="Segoe UI"/>
            </a:endParaRPr>
          </a:p>
          <a:p>
            <a:pPr algn="just" defTabSz="433471"/>
            <a:r>
              <a:rPr lang="es-CO" sz="1600" b="1">
                <a:solidFill>
                  <a:srgbClr val="000000"/>
                </a:solidFill>
                <a:ea typeface="Segoe UI"/>
                <a:cs typeface="Segoe UI"/>
              </a:rPr>
              <a:t>Proceso:</a:t>
            </a:r>
            <a:r>
              <a:rPr lang="es-CO" sz="1600">
                <a:solidFill>
                  <a:srgbClr val="000000"/>
                </a:solidFill>
                <a:ea typeface="Segoe UI"/>
                <a:cs typeface="Segoe UI"/>
              </a:rPr>
              <a:t> Licitación Pública</a:t>
            </a:r>
            <a:r>
              <a:rPr lang="en-US" sz="1600">
                <a:solidFill>
                  <a:srgbClr val="000000"/>
                </a:solidFill>
                <a:ea typeface="Segoe UI"/>
                <a:cs typeface="Segoe UI"/>
              </a:rPr>
              <a:t>​, 5 </a:t>
            </a:r>
            <a:r>
              <a:rPr lang="en-US" sz="1600" err="1">
                <a:solidFill>
                  <a:srgbClr val="000000"/>
                </a:solidFill>
                <a:ea typeface="Segoe UI"/>
                <a:cs typeface="Segoe UI"/>
              </a:rPr>
              <a:t>proponentes</a:t>
            </a:r>
            <a:r>
              <a:rPr lang="en-US" sz="1600">
                <a:solidFill>
                  <a:srgbClr val="000000"/>
                </a:solidFill>
                <a:ea typeface="Segoe UI"/>
                <a:cs typeface="Segoe UI"/>
              </a:rPr>
              <a:t>.</a:t>
            </a:r>
          </a:p>
          <a:p>
            <a:pPr algn="just" defTabSz="433471"/>
            <a:r>
              <a:rPr lang="es-CO" sz="1600" b="1">
                <a:solidFill>
                  <a:srgbClr val="000000"/>
                </a:solidFill>
                <a:ea typeface="Segoe UI"/>
                <a:cs typeface="Segoe UI"/>
              </a:rPr>
              <a:t>Contratista: UNIÓN TEMPORAL CORE TRIBUTARIO SDH:​​</a:t>
            </a:r>
          </a:p>
          <a:p>
            <a:pPr algn="just" defTabSz="433471"/>
            <a:r>
              <a:rPr lang="es-CO" sz="1600">
                <a:solidFill>
                  <a:srgbClr val="000000"/>
                </a:solidFill>
                <a:ea typeface="Segoe UI"/>
                <a:cs typeface="Segoe UI"/>
              </a:rPr>
              <a:t>Informática El Corte Inglés S.A. Sucursal Colombia (55 % participación).​</a:t>
            </a:r>
            <a:r>
              <a:rPr lang="en-US" sz="1600">
                <a:solidFill>
                  <a:srgbClr val="000000"/>
                </a:solidFill>
                <a:ea typeface="Segoe UI"/>
                <a:cs typeface="Segoe UI"/>
              </a:rPr>
              <a:t>​</a:t>
            </a:r>
          </a:p>
          <a:p>
            <a:pPr algn="just" defTabSz="433471"/>
            <a:r>
              <a:rPr lang="es-CO" sz="1600">
                <a:solidFill>
                  <a:srgbClr val="000000"/>
                </a:solidFill>
                <a:ea typeface="Segoe UI"/>
                <a:cs typeface="Segoe UI"/>
              </a:rPr>
              <a:t>Sinergia de Negocio, Consultores S. de RL. de CV (45 % participación).</a:t>
            </a:r>
            <a:r>
              <a:rPr lang="en-US" sz="1600">
                <a:solidFill>
                  <a:srgbClr val="000000"/>
                </a:solidFill>
                <a:ea typeface="Segoe UI"/>
                <a:cs typeface="Segoe UI"/>
              </a:rPr>
              <a:t>​​</a:t>
            </a:r>
          </a:p>
          <a:p>
            <a:pPr algn="just" defTabSz="433471"/>
            <a:r>
              <a:rPr lang="es-CO" sz="1600">
                <a:solidFill>
                  <a:srgbClr val="000000"/>
                </a:solidFill>
                <a:ea typeface="Segoe UI"/>
                <a:cs typeface="Segoe UI"/>
              </a:rPr>
              <a:t>​</a:t>
            </a:r>
            <a:r>
              <a:rPr lang="en-US" sz="1600">
                <a:solidFill>
                  <a:srgbClr val="000000"/>
                </a:solidFill>
                <a:ea typeface="Segoe UI"/>
                <a:cs typeface="Segoe UI"/>
              </a:rPr>
              <a:t>​</a:t>
            </a:r>
          </a:p>
          <a:p>
            <a:pPr algn="just" defTabSz="433471"/>
            <a:r>
              <a:rPr lang="es-CO" sz="1600" b="1">
                <a:solidFill>
                  <a:srgbClr val="000000"/>
                </a:solidFill>
                <a:ea typeface="Segoe UI"/>
                <a:cs typeface="Segoe UI"/>
              </a:rPr>
              <a:t>Suscripción:</a:t>
            </a:r>
            <a:r>
              <a:rPr lang="es-CO" sz="1600">
                <a:solidFill>
                  <a:srgbClr val="000000"/>
                </a:solidFill>
                <a:ea typeface="Segoe UI"/>
                <a:cs typeface="Segoe UI"/>
              </a:rPr>
              <a:t> Diciembre 14 de 2017.</a:t>
            </a:r>
            <a:r>
              <a:rPr lang="en-US" sz="1600">
                <a:solidFill>
                  <a:srgbClr val="000000"/>
                </a:solidFill>
                <a:ea typeface="Segoe UI"/>
                <a:cs typeface="Segoe UI"/>
              </a:rPr>
              <a:t>​​</a:t>
            </a:r>
          </a:p>
          <a:p>
            <a:pPr algn="just" defTabSz="433471"/>
            <a:r>
              <a:rPr lang="es-CO" sz="1600" b="1">
                <a:solidFill>
                  <a:srgbClr val="000000"/>
                </a:solidFill>
                <a:ea typeface="Segoe UI"/>
                <a:cs typeface="Segoe UI"/>
              </a:rPr>
              <a:t>Inicio: </a:t>
            </a:r>
            <a:r>
              <a:rPr lang="es-CO" sz="1600">
                <a:solidFill>
                  <a:srgbClr val="000000"/>
                </a:solidFill>
                <a:ea typeface="Segoe UI"/>
                <a:cs typeface="Segoe UI"/>
              </a:rPr>
              <a:t>Diciembre 18 de  2017.​</a:t>
            </a:r>
            <a:r>
              <a:rPr lang="en-US" sz="1600">
                <a:solidFill>
                  <a:srgbClr val="000000"/>
                </a:solidFill>
                <a:ea typeface="Segoe UI"/>
                <a:cs typeface="Segoe UI"/>
              </a:rPr>
              <a:t>​</a:t>
            </a:r>
          </a:p>
          <a:p>
            <a:pPr algn="just" defTabSz="433471"/>
            <a:r>
              <a:rPr lang="es-CO" sz="1600" b="1">
                <a:solidFill>
                  <a:srgbClr val="000000"/>
                </a:solidFill>
                <a:ea typeface="Segoe UI"/>
                <a:cs typeface="Segoe UI"/>
              </a:rPr>
              <a:t>Terminación:</a:t>
            </a:r>
            <a:r>
              <a:rPr lang="es-CO" sz="1600">
                <a:solidFill>
                  <a:srgbClr val="000000"/>
                </a:solidFill>
                <a:ea typeface="Segoe UI"/>
                <a:cs typeface="Segoe UI"/>
              </a:rPr>
              <a:t> Mayo 31 de 2022.</a:t>
            </a:r>
            <a:r>
              <a:rPr lang="en-US" sz="1600">
                <a:solidFill>
                  <a:srgbClr val="000000"/>
                </a:solidFill>
                <a:ea typeface="Segoe UI"/>
                <a:cs typeface="Segoe UI"/>
              </a:rPr>
              <a:t>​</a:t>
            </a:r>
          </a:p>
          <a:p>
            <a:pPr algn="just" defTabSz="433471"/>
            <a:r>
              <a:rPr lang="es-CO" sz="1600" b="1">
                <a:solidFill>
                  <a:srgbClr val="000000"/>
                </a:solidFill>
                <a:ea typeface="Segoe UI"/>
                <a:cs typeface="Segoe UI"/>
              </a:rPr>
              <a:t>Fabricante de la Solución:</a:t>
            </a:r>
            <a:r>
              <a:rPr lang="es-CO" sz="1600">
                <a:solidFill>
                  <a:srgbClr val="000000"/>
                </a:solidFill>
                <a:ea typeface="Segoe UI"/>
                <a:cs typeface="Segoe UI"/>
              </a:rPr>
              <a:t> SAP-AG.​</a:t>
            </a:r>
            <a:r>
              <a:rPr lang="en-US" sz="1600">
                <a:solidFill>
                  <a:srgbClr val="000000"/>
                </a:solidFill>
                <a:ea typeface="Segoe UI"/>
                <a:cs typeface="Segoe UI"/>
              </a:rPr>
              <a:t>​</a:t>
            </a:r>
          </a:p>
          <a:p>
            <a:pPr algn="just" defTabSz="433471"/>
            <a:r>
              <a:rPr lang="es-CO" sz="1600" b="1">
                <a:solidFill>
                  <a:srgbClr val="000000"/>
                </a:solidFill>
                <a:ea typeface="Segoe UI"/>
                <a:cs typeface="Segoe UI"/>
              </a:rPr>
              <a:t>Valor Inicial: </a:t>
            </a:r>
            <a:r>
              <a:rPr lang="es-CO" sz="1600">
                <a:solidFill>
                  <a:srgbClr val="000000"/>
                </a:solidFill>
                <a:ea typeface="Segoe UI"/>
                <a:cs typeface="Segoe UI"/>
              </a:rPr>
              <a:t>$ 39.828.475.000</a:t>
            </a:r>
          </a:p>
          <a:p>
            <a:pPr algn="just" defTabSz="433471"/>
            <a:r>
              <a:rPr lang="es-CO" sz="1600" b="1">
                <a:solidFill>
                  <a:srgbClr val="000000"/>
                </a:solidFill>
                <a:ea typeface="Segoe UI"/>
                <a:cs typeface="Segoe UI"/>
              </a:rPr>
              <a:t>Valor Adición: </a:t>
            </a:r>
            <a:r>
              <a:rPr lang="es-CO" sz="1600">
                <a:solidFill>
                  <a:srgbClr val="000000"/>
                </a:solidFill>
                <a:ea typeface="Segoe UI"/>
                <a:cs typeface="Segoe UI"/>
              </a:rPr>
              <a:t>$13.409.998.292</a:t>
            </a:r>
          </a:p>
          <a:p>
            <a:pPr algn="just" defTabSz="433471"/>
            <a:r>
              <a:rPr lang="es-CO" sz="1600" b="1">
                <a:solidFill>
                  <a:srgbClr val="000000"/>
                </a:solidFill>
                <a:cs typeface="Segoe UI"/>
              </a:rPr>
              <a:t>Valor Total: </a:t>
            </a:r>
            <a:r>
              <a:rPr lang="es-CO" sz="1600">
                <a:solidFill>
                  <a:srgbClr val="000000"/>
                </a:solidFill>
                <a:cs typeface="Segoe UI"/>
              </a:rPr>
              <a:t>$53.238.473.292</a:t>
            </a:r>
          </a:p>
          <a:p>
            <a:pPr algn="just" defTabSz="433471"/>
            <a:endParaRPr lang="es-CO" sz="1707" b="1">
              <a:solidFill>
                <a:srgbClr val="000000"/>
              </a:solidFill>
              <a:latin typeface="Arial Narrow"/>
              <a:cs typeface="Segoe UI"/>
            </a:endParaRPr>
          </a:p>
          <a:p>
            <a:pPr algn="just" defTabSz="433471"/>
            <a:endParaRPr lang="en-US" sz="1707">
              <a:solidFill>
                <a:srgbClr val="000000"/>
              </a:solidFill>
              <a:latin typeface="Arial Narrow"/>
              <a:cs typeface="Segoe UI"/>
            </a:endParaRPr>
          </a:p>
        </p:txBody>
      </p:sp>
      <p:pic>
        <p:nvPicPr>
          <p:cNvPr id="6" name="Picture 8">
            <a:extLst>
              <a:ext uri="{FF2B5EF4-FFF2-40B4-BE49-F238E27FC236}">
                <a16:creationId xmlns:a16="http://schemas.microsoft.com/office/drawing/2014/main" id="{E9AB40F5-0F74-CD33-4F34-16057686E3FB}"/>
              </a:ext>
            </a:extLst>
          </p:cNvPr>
          <p:cNvPicPr>
            <a:picLocks noChangeAspect="1"/>
          </p:cNvPicPr>
          <p:nvPr/>
        </p:nvPicPr>
        <p:blipFill rotWithShape="1">
          <a:blip r:embed="rId2"/>
          <a:srcRect l="25449"/>
          <a:stretch/>
        </p:blipFill>
        <p:spPr>
          <a:xfrm>
            <a:off x="6877574" y="1648206"/>
            <a:ext cx="5016043" cy="3771019"/>
          </a:xfrm>
          <a:prstGeom prst="roundRect">
            <a:avLst>
              <a:gd name="adj" fmla="val 5033"/>
            </a:avLst>
          </a:prstGeom>
        </p:spPr>
      </p:pic>
      <p:sp>
        <p:nvSpPr>
          <p:cNvPr id="7" name="Título 1">
            <a:extLst>
              <a:ext uri="{FF2B5EF4-FFF2-40B4-BE49-F238E27FC236}">
                <a16:creationId xmlns:a16="http://schemas.microsoft.com/office/drawing/2014/main" id="{8D8D769A-3A3A-E19B-6E4C-35CBC2CA9369}"/>
              </a:ext>
            </a:extLst>
          </p:cNvPr>
          <p:cNvSpPr txBox="1">
            <a:spLocks/>
          </p:cNvSpPr>
          <p:nvPr/>
        </p:nvSpPr>
        <p:spPr>
          <a:xfrm>
            <a:off x="159912" y="108299"/>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Antecedentes – Información contractual</a:t>
            </a:r>
          </a:p>
        </p:txBody>
      </p:sp>
    </p:spTree>
    <p:extLst>
      <p:ext uri="{BB962C8B-B14F-4D97-AF65-F5344CB8AC3E}">
        <p14:creationId xmlns:p14="http://schemas.microsoft.com/office/powerpoint/2010/main" val="40866449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esquinas redondeadas 1">
            <a:extLst>
              <a:ext uri="{FF2B5EF4-FFF2-40B4-BE49-F238E27FC236}">
                <a16:creationId xmlns:a16="http://schemas.microsoft.com/office/drawing/2014/main" id="{97D0B9D0-41AB-9203-DA5B-6F5225221374}"/>
              </a:ext>
            </a:extLst>
          </p:cNvPr>
          <p:cNvSpPr/>
          <p:nvPr/>
        </p:nvSpPr>
        <p:spPr>
          <a:xfrm>
            <a:off x="1126749" y="1089176"/>
            <a:ext cx="721642" cy="72425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srgbClr val="000000">
                    <a:lumMod val="50000"/>
                    <a:lumOff val="50000"/>
                  </a:srgbClr>
                </a:solidFill>
                <a:latin typeface="Arial Narrow"/>
              </a:rPr>
              <a:t>E1</a:t>
            </a:r>
            <a:r>
              <a:rPr lang="es-CO" sz="1707">
                <a:solidFill>
                  <a:srgbClr val="000000">
                    <a:lumMod val="50000"/>
                    <a:lumOff val="50000"/>
                  </a:srgbClr>
                </a:solidFill>
                <a:latin typeface="Arial Narrow"/>
              </a:rPr>
              <a:t> </a:t>
            </a:r>
          </a:p>
          <a:p>
            <a:pPr algn="ctr" defTabSz="433471"/>
            <a:r>
              <a:rPr lang="es-CO" sz="1327">
                <a:solidFill>
                  <a:srgbClr val="000000">
                    <a:lumMod val="50000"/>
                    <a:lumOff val="50000"/>
                  </a:srgbClr>
                </a:solidFill>
                <a:latin typeface="Arial Narrow"/>
              </a:rPr>
              <a:t>(89)</a:t>
            </a:r>
          </a:p>
        </p:txBody>
      </p:sp>
      <p:sp>
        <p:nvSpPr>
          <p:cNvPr id="3" name="Rectángulo: esquinas redondeadas 2">
            <a:extLst>
              <a:ext uri="{FF2B5EF4-FFF2-40B4-BE49-F238E27FC236}">
                <a16:creationId xmlns:a16="http://schemas.microsoft.com/office/drawing/2014/main" id="{49E75F80-8F52-1611-6F06-8145F5C66C7E}"/>
              </a:ext>
            </a:extLst>
          </p:cNvPr>
          <p:cNvSpPr/>
          <p:nvPr/>
        </p:nvSpPr>
        <p:spPr>
          <a:xfrm>
            <a:off x="1126749" y="2015097"/>
            <a:ext cx="721642" cy="72425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srgbClr val="000000">
                    <a:lumMod val="50000"/>
                    <a:lumOff val="50000"/>
                  </a:srgbClr>
                </a:solidFill>
                <a:latin typeface="Arial Narrow"/>
              </a:rPr>
              <a:t>E2</a:t>
            </a:r>
            <a:r>
              <a:rPr lang="es-CO" sz="1707">
                <a:solidFill>
                  <a:srgbClr val="000000">
                    <a:lumMod val="50000"/>
                    <a:lumOff val="50000"/>
                  </a:srgbClr>
                </a:solidFill>
                <a:latin typeface="Arial Narrow"/>
              </a:rPr>
              <a:t> </a:t>
            </a:r>
          </a:p>
          <a:p>
            <a:pPr algn="ctr" defTabSz="433471"/>
            <a:r>
              <a:rPr lang="es-CO" sz="1327">
                <a:solidFill>
                  <a:srgbClr val="000000">
                    <a:lumMod val="50000"/>
                    <a:lumOff val="50000"/>
                  </a:srgbClr>
                </a:solidFill>
                <a:latin typeface="Arial Narrow"/>
              </a:rPr>
              <a:t>(36)</a:t>
            </a:r>
          </a:p>
        </p:txBody>
      </p:sp>
      <p:sp>
        <p:nvSpPr>
          <p:cNvPr id="4" name="Rectángulo: esquinas redondeadas 3">
            <a:extLst>
              <a:ext uri="{FF2B5EF4-FFF2-40B4-BE49-F238E27FC236}">
                <a16:creationId xmlns:a16="http://schemas.microsoft.com/office/drawing/2014/main" id="{58A4E0FB-589E-081E-4925-451A97E8CDA1}"/>
              </a:ext>
            </a:extLst>
          </p:cNvPr>
          <p:cNvSpPr/>
          <p:nvPr/>
        </p:nvSpPr>
        <p:spPr>
          <a:xfrm>
            <a:off x="1130975" y="2870885"/>
            <a:ext cx="721642" cy="72425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prstClr val="white"/>
                </a:solidFill>
                <a:latin typeface="Arial Narrow"/>
              </a:rPr>
              <a:t>E3</a:t>
            </a:r>
            <a:r>
              <a:rPr lang="es-CO" sz="1707">
                <a:solidFill>
                  <a:srgbClr val="000000">
                    <a:lumMod val="50000"/>
                    <a:lumOff val="50000"/>
                  </a:srgbClr>
                </a:solidFill>
                <a:latin typeface="Arial Narrow"/>
              </a:rPr>
              <a:t> </a:t>
            </a:r>
          </a:p>
          <a:p>
            <a:pPr algn="ctr" defTabSz="433471"/>
            <a:r>
              <a:rPr lang="es-CO" sz="1327">
                <a:solidFill>
                  <a:prstClr val="white"/>
                </a:solidFill>
                <a:latin typeface="Arial Narrow"/>
              </a:rPr>
              <a:t>(5)</a:t>
            </a:r>
          </a:p>
        </p:txBody>
      </p:sp>
      <p:sp>
        <p:nvSpPr>
          <p:cNvPr id="5" name="Rectángulo: esquinas redondeadas 4">
            <a:extLst>
              <a:ext uri="{FF2B5EF4-FFF2-40B4-BE49-F238E27FC236}">
                <a16:creationId xmlns:a16="http://schemas.microsoft.com/office/drawing/2014/main" id="{39D7DCE6-AA01-6410-E3D7-F9376B583557}"/>
              </a:ext>
            </a:extLst>
          </p:cNvPr>
          <p:cNvSpPr/>
          <p:nvPr/>
        </p:nvSpPr>
        <p:spPr>
          <a:xfrm>
            <a:off x="1130975" y="3770420"/>
            <a:ext cx="721642" cy="72425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2655" b="1">
                <a:solidFill>
                  <a:prstClr val="white"/>
                </a:solidFill>
                <a:latin typeface="Arial Narrow"/>
              </a:rPr>
              <a:t>E4</a:t>
            </a:r>
            <a:r>
              <a:rPr lang="es-CO" sz="1707">
                <a:solidFill>
                  <a:srgbClr val="000000">
                    <a:lumMod val="50000"/>
                    <a:lumOff val="50000"/>
                  </a:srgbClr>
                </a:solidFill>
                <a:latin typeface="Arial Narrow"/>
              </a:rPr>
              <a:t> </a:t>
            </a:r>
          </a:p>
          <a:p>
            <a:pPr algn="ctr" defTabSz="433471"/>
            <a:r>
              <a:rPr lang="es-CO" sz="1327">
                <a:solidFill>
                  <a:prstClr val="white"/>
                </a:solidFill>
                <a:latin typeface="Arial Narrow"/>
              </a:rPr>
              <a:t>(32)</a:t>
            </a:r>
          </a:p>
        </p:txBody>
      </p:sp>
      <p:sp>
        <p:nvSpPr>
          <p:cNvPr id="6" name="Rectángulo: esquinas redondeadas 5">
            <a:extLst>
              <a:ext uri="{FF2B5EF4-FFF2-40B4-BE49-F238E27FC236}">
                <a16:creationId xmlns:a16="http://schemas.microsoft.com/office/drawing/2014/main" id="{21A655E9-D4B0-D88F-81DE-F324071779F1}"/>
              </a:ext>
            </a:extLst>
          </p:cNvPr>
          <p:cNvSpPr/>
          <p:nvPr/>
        </p:nvSpPr>
        <p:spPr>
          <a:xfrm>
            <a:off x="1177982" y="4717792"/>
            <a:ext cx="2503177" cy="72425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1517" b="1">
                <a:solidFill>
                  <a:srgbClr val="000000">
                    <a:lumMod val="75000"/>
                    <a:lumOff val="25000"/>
                  </a:srgbClr>
                </a:solidFill>
                <a:latin typeface="Arial Narrow"/>
              </a:rPr>
              <a:t>E1. Entidades del Distrito</a:t>
            </a:r>
            <a:r>
              <a:rPr lang="es-CO" sz="1517">
                <a:solidFill>
                  <a:srgbClr val="000000">
                    <a:lumMod val="75000"/>
                    <a:lumOff val="25000"/>
                  </a:srgbClr>
                </a:solidFill>
                <a:latin typeface="Arial Narrow"/>
              </a:rPr>
              <a:t> </a:t>
            </a:r>
          </a:p>
          <a:p>
            <a:pPr algn="ctr" defTabSz="433471"/>
            <a:r>
              <a:rPr lang="es-CO" sz="1327">
                <a:solidFill>
                  <a:srgbClr val="000000">
                    <a:lumMod val="50000"/>
                    <a:lumOff val="50000"/>
                  </a:srgbClr>
                </a:solidFill>
                <a:latin typeface="Arial Narrow"/>
              </a:rPr>
              <a:t>Consolidación + Plan de Cuentas</a:t>
            </a:r>
          </a:p>
        </p:txBody>
      </p:sp>
      <p:sp>
        <p:nvSpPr>
          <p:cNvPr id="7" name="Rectángulo: esquinas redondeadas 6">
            <a:extLst>
              <a:ext uri="{FF2B5EF4-FFF2-40B4-BE49-F238E27FC236}">
                <a16:creationId xmlns:a16="http://schemas.microsoft.com/office/drawing/2014/main" id="{2555B39E-CF93-FB84-70B8-F24F92EDAC63}"/>
              </a:ext>
            </a:extLst>
          </p:cNvPr>
          <p:cNvSpPr/>
          <p:nvPr/>
        </p:nvSpPr>
        <p:spPr>
          <a:xfrm>
            <a:off x="3729866" y="4717792"/>
            <a:ext cx="2062683" cy="724259"/>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lnSpc>
                <a:spcPct val="90000"/>
              </a:lnSpc>
            </a:pPr>
            <a:r>
              <a:rPr lang="es-CO" sz="1517" b="1">
                <a:solidFill>
                  <a:srgbClr val="000000">
                    <a:lumMod val="75000"/>
                    <a:lumOff val="25000"/>
                  </a:srgbClr>
                </a:solidFill>
                <a:latin typeface="Arial Narrow"/>
              </a:rPr>
              <a:t>E2. Generación de archivos de entrada</a:t>
            </a:r>
            <a:r>
              <a:rPr lang="es-CO" sz="1707" b="1">
                <a:solidFill>
                  <a:srgbClr val="000000">
                    <a:lumMod val="75000"/>
                    <a:lumOff val="25000"/>
                  </a:srgbClr>
                </a:solidFill>
                <a:latin typeface="Arial Narrow"/>
              </a:rPr>
              <a:t> </a:t>
            </a:r>
          </a:p>
          <a:p>
            <a:pPr algn="ctr" defTabSz="433471">
              <a:lnSpc>
                <a:spcPct val="90000"/>
              </a:lnSpc>
            </a:pPr>
            <a:r>
              <a:rPr lang="es-CO" sz="1327">
                <a:solidFill>
                  <a:prstClr val="white"/>
                </a:solidFill>
                <a:latin typeface="Arial Narrow"/>
              </a:rPr>
              <a:t>de Tesorería</a:t>
            </a:r>
          </a:p>
        </p:txBody>
      </p:sp>
      <p:sp>
        <p:nvSpPr>
          <p:cNvPr id="8" name="Rectángulo: esquinas redondeadas 7">
            <a:extLst>
              <a:ext uri="{FF2B5EF4-FFF2-40B4-BE49-F238E27FC236}">
                <a16:creationId xmlns:a16="http://schemas.microsoft.com/office/drawing/2014/main" id="{F53A1B00-5D05-6345-9286-ED357F75D64C}"/>
              </a:ext>
            </a:extLst>
          </p:cNvPr>
          <p:cNvSpPr/>
          <p:nvPr/>
        </p:nvSpPr>
        <p:spPr>
          <a:xfrm>
            <a:off x="2978180" y="1125514"/>
            <a:ext cx="503762" cy="3369165"/>
          </a:xfrm>
          <a:prstGeom prst="roundRect">
            <a:avLst/>
          </a:prstGeom>
          <a:solidFill>
            <a:srgbClr val="FFC000"/>
          </a:solidFill>
          <a:ln>
            <a:noFill/>
            <a:prstDash val="sysDot"/>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defTabSz="433471"/>
            <a:r>
              <a:rPr lang="es-CO" sz="1707" b="1">
                <a:solidFill>
                  <a:srgbClr val="000000">
                    <a:lumMod val="75000"/>
                    <a:lumOff val="25000"/>
                  </a:srgbClr>
                </a:solidFill>
                <a:latin typeface="Arial Narrow"/>
              </a:rPr>
              <a:t>INTEROPERABILIDAD</a:t>
            </a:r>
          </a:p>
        </p:txBody>
      </p:sp>
      <p:sp>
        <p:nvSpPr>
          <p:cNvPr id="9" name="Rectángulo: esquinas redondeadas 8">
            <a:extLst>
              <a:ext uri="{FF2B5EF4-FFF2-40B4-BE49-F238E27FC236}">
                <a16:creationId xmlns:a16="http://schemas.microsoft.com/office/drawing/2014/main" id="{3DBDD1BE-9217-92F9-1F80-78D8450C5560}"/>
              </a:ext>
            </a:extLst>
          </p:cNvPr>
          <p:cNvSpPr/>
          <p:nvPr/>
        </p:nvSpPr>
        <p:spPr>
          <a:xfrm>
            <a:off x="5875001" y="4689111"/>
            <a:ext cx="2062683" cy="724259"/>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1517" b="1">
                <a:solidFill>
                  <a:srgbClr val="000000">
                    <a:lumMod val="75000"/>
                    <a:lumOff val="25000"/>
                  </a:srgbClr>
                </a:solidFill>
                <a:latin typeface="Arial Narrow"/>
              </a:rPr>
              <a:t>E3. Generación de archivos de entrada</a:t>
            </a:r>
            <a:r>
              <a:rPr lang="es-CO" sz="1707" b="1">
                <a:solidFill>
                  <a:srgbClr val="000000">
                    <a:lumMod val="75000"/>
                    <a:lumOff val="25000"/>
                  </a:srgbClr>
                </a:solidFill>
                <a:latin typeface="Arial Narrow"/>
              </a:rPr>
              <a:t> </a:t>
            </a:r>
          </a:p>
          <a:p>
            <a:pPr algn="ctr" defTabSz="433471"/>
            <a:r>
              <a:rPr lang="es-CO" sz="1327">
                <a:solidFill>
                  <a:prstClr val="white"/>
                </a:solidFill>
                <a:latin typeface="Arial Narrow"/>
              </a:rPr>
              <a:t>de Presupuesto</a:t>
            </a:r>
          </a:p>
        </p:txBody>
      </p:sp>
      <p:sp>
        <p:nvSpPr>
          <p:cNvPr id="10" name="Rectángulo: esquinas redondeadas 9">
            <a:extLst>
              <a:ext uri="{FF2B5EF4-FFF2-40B4-BE49-F238E27FC236}">
                <a16:creationId xmlns:a16="http://schemas.microsoft.com/office/drawing/2014/main" id="{44F18007-4315-6454-75B6-60DEDE7DE294}"/>
              </a:ext>
            </a:extLst>
          </p:cNvPr>
          <p:cNvSpPr/>
          <p:nvPr/>
        </p:nvSpPr>
        <p:spPr>
          <a:xfrm>
            <a:off x="8032968" y="4665459"/>
            <a:ext cx="2300576" cy="724259"/>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r>
              <a:rPr lang="es-CO" sz="1517" b="1">
                <a:solidFill>
                  <a:schemeClr val="bg1"/>
                </a:solidFill>
                <a:latin typeface="Arial Narrow"/>
              </a:rPr>
              <a:t>E4. Generación de archivos de salida</a:t>
            </a:r>
            <a:endParaRPr lang="es-CO" sz="1707">
              <a:solidFill>
                <a:schemeClr val="bg1"/>
              </a:solidFill>
              <a:latin typeface="Arial Narrow"/>
            </a:endParaRPr>
          </a:p>
          <a:p>
            <a:pPr algn="ctr" defTabSz="433471"/>
            <a:r>
              <a:rPr lang="es-CO" sz="1327">
                <a:solidFill>
                  <a:prstClr val="white"/>
                </a:solidFill>
                <a:latin typeface="Arial Narrow"/>
              </a:rPr>
              <a:t>de Presupuesto / Tesorería</a:t>
            </a:r>
          </a:p>
        </p:txBody>
      </p:sp>
      <p:sp>
        <p:nvSpPr>
          <p:cNvPr id="11" name="Flecha: a la derecha 10">
            <a:extLst>
              <a:ext uri="{FF2B5EF4-FFF2-40B4-BE49-F238E27FC236}">
                <a16:creationId xmlns:a16="http://schemas.microsoft.com/office/drawing/2014/main" id="{662D28B5-6B18-2C25-F6A4-E9BEB4E584CA}"/>
              </a:ext>
            </a:extLst>
          </p:cNvPr>
          <p:cNvSpPr/>
          <p:nvPr/>
        </p:nvSpPr>
        <p:spPr>
          <a:xfrm>
            <a:off x="2069660" y="1239739"/>
            <a:ext cx="721642" cy="42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sp>
        <p:nvSpPr>
          <p:cNvPr id="12" name="Flecha: a la derecha 11">
            <a:extLst>
              <a:ext uri="{FF2B5EF4-FFF2-40B4-BE49-F238E27FC236}">
                <a16:creationId xmlns:a16="http://schemas.microsoft.com/office/drawing/2014/main" id="{1D700DF3-86B1-D70B-CC1F-4E55E5C74E77}"/>
              </a:ext>
            </a:extLst>
          </p:cNvPr>
          <p:cNvSpPr/>
          <p:nvPr/>
        </p:nvSpPr>
        <p:spPr>
          <a:xfrm flipH="1">
            <a:off x="2007618" y="3886059"/>
            <a:ext cx="721641" cy="528064"/>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sp>
        <p:nvSpPr>
          <p:cNvPr id="13" name="Flecha: a la derecha 12">
            <a:extLst>
              <a:ext uri="{FF2B5EF4-FFF2-40B4-BE49-F238E27FC236}">
                <a16:creationId xmlns:a16="http://schemas.microsoft.com/office/drawing/2014/main" id="{BA63124A-5C64-EDB3-CA44-FFE7993C9EFC}"/>
              </a:ext>
            </a:extLst>
          </p:cNvPr>
          <p:cNvSpPr/>
          <p:nvPr/>
        </p:nvSpPr>
        <p:spPr>
          <a:xfrm>
            <a:off x="2069660" y="2109569"/>
            <a:ext cx="721642" cy="42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sp>
        <p:nvSpPr>
          <p:cNvPr id="14" name="Flecha: a la derecha 13">
            <a:extLst>
              <a:ext uri="{FF2B5EF4-FFF2-40B4-BE49-F238E27FC236}">
                <a16:creationId xmlns:a16="http://schemas.microsoft.com/office/drawing/2014/main" id="{36815149-D943-F053-BC67-AE965E4B93C0}"/>
              </a:ext>
            </a:extLst>
          </p:cNvPr>
          <p:cNvSpPr/>
          <p:nvPr/>
        </p:nvSpPr>
        <p:spPr>
          <a:xfrm>
            <a:off x="2069660" y="2974410"/>
            <a:ext cx="721642" cy="42232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pic>
        <p:nvPicPr>
          <p:cNvPr id="15" name="Gráfico 14">
            <a:extLst>
              <a:ext uri="{FF2B5EF4-FFF2-40B4-BE49-F238E27FC236}">
                <a16:creationId xmlns:a16="http://schemas.microsoft.com/office/drawing/2014/main" id="{62E96818-101F-4AC0-6A2B-95E6A12AB1B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499539" y="2141409"/>
            <a:ext cx="2862862" cy="1255324"/>
          </a:xfrm>
          <a:prstGeom prst="rect">
            <a:avLst/>
          </a:prstGeom>
        </p:spPr>
      </p:pic>
      <p:sp>
        <p:nvSpPr>
          <p:cNvPr id="16" name="Flecha: a la derecha 15">
            <a:extLst>
              <a:ext uri="{FF2B5EF4-FFF2-40B4-BE49-F238E27FC236}">
                <a16:creationId xmlns:a16="http://schemas.microsoft.com/office/drawing/2014/main" id="{77EA806C-7E35-6053-4675-8105A83D3D66}"/>
              </a:ext>
            </a:extLst>
          </p:cNvPr>
          <p:cNvSpPr/>
          <p:nvPr/>
        </p:nvSpPr>
        <p:spPr>
          <a:xfrm>
            <a:off x="3668821" y="2460043"/>
            <a:ext cx="721642" cy="850350"/>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33471"/>
            <a:endParaRPr lang="es-CO" sz="1707">
              <a:solidFill>
                <a:prstClr val="white"/>
              </a:solidFill>
              <a:latin typeface="Arial Narrow"/>
            </a:endParaRPr>
          </a:p>
        </p:txBody>
      </p:sp>
      <p:cxnSp>
        <p:nvCxnSpPr>
          <p:cNvPr id="17" name="Conector: angular 16">
            <a:extLst>
              <a:ext uri="{FF2B5EF4-FFF2-40B4-BE49-F238E27FC236}">
                <a16:creationId xmlns:a16="http://schemas.microsoft.com/office/drawing/2014/main" id="{3EBCAEC6-0FAB-B399-F7CF-ED2766791370}"/>
              </a:ext>
            </a:extLst>
          </p:cNvPr>
          <p:cNvCxnSpPr>
            <a:cxnSpLocks/>
            <a:stCxn id="15" idx="0"/>
            <a:endCxn id="19" idx="1"/>
          </p:cNvCxnSpPr>
          <p:nvPr/>
        </p:nvCxnSpPr>
        <p:spPr>
          <a:xfrm rot="5400000" flipH="1" flipV="1">
            <a:off x="6771745" y="975470"/>
            <a:ext cx="325165" cy="2006712"/>
          </a:xfrm>
          <a:prstGeom prst="bentConnector2">
            <a:avLst/>
          </a:prstGeom>
          <a:ln w="28575">
            <a:solidFill>
              <a:srgbClr val="3FA0A7"/>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8" name="Conector: angular 17">
            <a:extLst>
              <a:ext uri="{FF2B5EF4-FFF2-40B4-BE49-F238E27FC236}">
                <a16:creationId xmlns:a16="http://schemas.microsoft.com/office/drawing/2014/main" id="{A65BEF0C-3CC3-90D7-32EF-A78A176BC1C0}"/>
              </a:ext>
            </a:extLst>
          </p:cNvPr>
          <p:cNvCxnSpPr>
            <a:cxnSpLocks/>
            <a:stCxn id="20" idx="2"/>
            <a:endCxn id="21" idx="2"/>
          </p:cNvCxnSpPr>
          <p:nvPr/>
        </p:nvCxnSpPr>
        <p:spPr>
          <a:xfrm rot="16200000" flipH="1">
            <a:off x="7727669" y="2975613"/>
            <a:ext cx="137349" cy="1502747"/>
          </a:xfrm>
          <a:prstGeom prst="bentConnector3">
            <a:avLst>
              <a:gd name="adj1" fmla="val 257808"/>
            </a:avLst>
          </a:prstGeom>
          <a:ln w="28575">
            <a:solidFill>
              <a:srgbClr val="3FA0A7"/>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9" name="Imagen 18" descr="Imagen que contiene texto, señal, dibujo&#10;&#10;Descripción generada automáticamente">
            <a:extLst>
              <a:ext uri="{FF2B5EF4-FFF2-40B4-BE49-F238E27FC236}">
                <a16:creationId xmlns:a16="http://schemas.microsoft.com/office/drawing/2014/main" id="{FA45ADBE-87CD-4E06-6C51-818E581E90DC}"/>
              </a:ext>
            </a:extLst>
          </p:cNvPr>
          <p:cNvPicPr>
            <a:picLocks noChangeAspect="1"/>
          </p:cNvPicPr>
          <p:nvPr/>
        </p:nvPicPr>
        <p:blipFill>
          <a:blip r:embed="rId4">
            <a:grayscl/>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7937684" y="1291648"/>
            <a:ext cx="1049193" cy="1049193"/>
          </a:xfrm>
          <a:prstGeom prst="rect">
            <a:avLst/>
          </a:prstGeom>
        </p:spPr>
      </p:pic>
      <p:pic>
        <p:nvPicPr>
          <p:cNvPr id="20" name="Imagen 19">
            <a:extLst>
              <a:ext uri="{FF2B5EF4-FFF2-40B4-BE49-F238E27FC236}">
                <a16:creationId xmlns:a16="http://schemas.microsoft.com/office/drawing/2014/main" id="{34056F0D-9C0D-CDDE-8E1F-FBDF979323F0}"/>
              </a:ext>
            </a:extLst>
          </p:cNvPr>
          <p:cNvPicPr>
            <a:picLocks noChangeAspect="1"/>
          </p:cNvPicPr>
          <p:nvPr/>
        </p:nvPicPr>
        <p:blipFill rotWithShape="1">
          <a:blip r:embed="rId6"/>
          <a:srcRect l="10088" t="38222" r="6267" b="34720"/>
          <a:stretch/>
        </p:blipFill>
        <p:spPr>
          <a:xfrm>
            <a:off x="6195127" y="3108506"/>
            <a:ext cx="1699684" cy="549806"/>
          </a:xfrm>
          <a:prstGeom prst="rect">
            <a:avLst/>
          </a:prstGeom>
        </p:spPr>
      </p:pic>
      <p:pic>
        <p:nvPicPr>
          <p:cNvPr id="21" name="Imagen 20" descr="Imagen que contiene texto, señal, dibujo&#10;&#10;Descripción generada automáticamente">
            <a:extLst>
              <a:ext uri="{FF2B5EF4-FFF2-40B4-BE49-F238E27FC236}">
                <a16:creationId xmlns:a16="http://schemas.microsoft.com/office/drawing/2014/main" id="{4024D734-8022-8091-1638-768BF9F76F4B}"/>
              </a:ext>
            </a:extLst>
          </p:cNvPr>
          <p:cNvPicPr>
            <a:picLocks noChangeAspect="1"/>
          </p:cNvPicPr>
          <p:nvPr/>
        </p:nvPicPr>
        <p:blipFill>
          <a:blip r:embed="rId7">
            <a:grayscl/>
          </a:blip>
          <a:stretch>
            <a:fillRect/>
          </a:stretch>
        </p:blipFill>
        <p:spPr>
          <a:xfrm>
            <a:off x="8023120" y="2746469"/>
            <a:ext cx="1049193" cy="1049193"/>
          </a:xfrm>
          <a:prstGeom prst="rect">
            <a:avLst/>
          </a:prstGeom>
        </p:spPr>
      </p:pic>
      <p:sp>
        <p:nvSpPr>
          <p:cNvPr id="22" name="CuadroTexto 21">
            <a:extLst>
              <a:ext uri="{FF2B5EF4-FFF2-40B4-BE49-F238E27FC236}">
                <a16:creationId xmlns:a16="http://schemas.microsoft.com/office/drawing/2014/main" id="{C47364D6-2EAE-7D83-6EFF-18CE00FD5D32}"/>
              </a:ext>
            </a:extLst>
          </p:cNvPr>
          <p:cNvSpPr txBox="1"/>
          <p:nvPr/>
        </p:nvSpPr>
        <p:spPr>
          <a:xfrm>
            <a:off x="8676968" y="1311880"/>
            <a:ext cx="2124334" cy="355034"/>
          </a:xfrm>
          <a:prstGeom prst="rect">
            <a:avLst/>
          </a:prstGeom>
          <a:noFill/>
        </p:spPr>
        <p:txBody>
          <a:bodyPr wrap="square" rtlCol="0">
            <a:spAutoFit/>
          </a:bodyPr>
          <a:lstStyle/>
          <a:p>
            <a:pPr defTabSz="433471"/>
            <a:r>
              <a:rPr lang="es-CO" sz="1707">
                <a:solidFill>
                  <a:srgbClr val="3FA0A7"/>
                </a:solidFill>
                <a:latin typeface="Arial Narrow"/>
              </a:rPr>
              <a:t>	</a:t>
            </a:r>
            <a:r>
              <a:rPr lang="es-CO" sz="1517" b="1">
                <a:solidFill>
                  <a:srgbClr val="3FA0A7"/>
                </a:solidFill>
                <a:latin typeface="Arial Narrow"/>
              </a:rPr>
              <a:t>Usuarios SHD</a:t>
            </a:r>
          </a:p>
        </p:txBody>
      </p:sp>
      <p:sp>
        <p:nvSpPr>
          <p:cNvPr id="23" name="CuadroTexto 22">
            <a:extLst>
              <a:ext uri="{FF2B5EF4-FFF2-40B4-BE49-F238E27FC236}">
                <a16:creationId xmlns:a16="http://schemas.microsoft.com/office/drawing/2014/main" id="{5BF322F6-04E6-6671-37A3-C14203FE9579}"/>
              </a:ext>
            </a:extLst>
          </p:cNvPr>
          <p:cNvSpPr txBox="1"/>
          <p:nvPr/>
        </p:nvSpPr>
        <p:spPr>
          <a:xfrm>
            <a:off x="9159000" y="1618716"/>
            <a:ext cx="1030074" cy="355034"/>
          </a:xfrm>
          <a:prstGeom prst="rect">
            <a:avLst/>
          </a:prstGeom>
          <a:noFill/>
        </p:spPr>
        <p:txBody>
          <a:bodyPr wrap="square" rtlCol="0">
            <a:spAutoFit/>
          </a:bodyPr>
          <a:lstStyle/>
          <a:p>
            <a:pPr defTabSz="433471"/>
            <a:r>
              <a:rPr lang="es-CO" sz="1707">
                <a:solidFill>
                  <a:srgbClr val="000000"/>
                </a:solidFill>
                <a:latin typeface="Arial Narrow"/>
              </a:rPr>
              <a:t>ERP</a:t>
            </a:r>
          </a:p>
        </p:txBody>
      </p:sp>
      <p:sp>
        <p:nvSpPr>
          <p:cNvPr id="24" name="CuadroTexto 23">
            <a:extLst>
              <a:ext uri="{FF2B5EF4-FFF2-40B4-BE49-F238E27FC236}">
                <a16:creationId xmlns:a16="http://schemas.microsoft.com/office/drawing/2014/main" id="{4F011A78-A9C9-2828-B6B1-443574D99CA0}"/>
              </a:ext>
            </a:extLst>
          </p:cNvPr>
          <p:cNvSpPr txBox="1"/>
          <p:nvPr/>
        </p:nvSpPr>
        <p:spPr>
          <a:xfrm>
            <a:off x="9159000" y="2621604"/>
            <a:ext cx="2124334" cy="325795"/>
          </a:xfrm>
          <a:prstGeom prst="rect">
            <a:avLst/>
          </a:prstGeom>
          <a:noFill/>
        </p:spPr>
        <p:txBody>
          <a:bodyPr wrap="square" rtlCol="0">
            <a:spAutoFit/>
          </a:bodyPr>
          <a:lstStyle/>
          <a:p>
            <a:pPr defTabSz="433471"/>
            <a:r>
              <a:rPr lang="es-CO" sz="1517" b="1">
                <a:solidFill>
                  <a:srgbClr val="3FA0A7"/>
                </a:solidFill>
                <a:latin typeface="Arial Narrow"/>
              </a:rPr>
              <a:t>Usuarios del Distrito</a:t>
            </a:r>
          </a:p>
        </p:txBody>
      </p:sp>
      <p:sp>
        <p:nvSpPr>
          <p:cNvPr id="25" name="CuadroTexto 24">
            <a:extLst>
              <a:ext uri="{FF2B5EF4-FFF2-40B4-BE49-F238E27FC236}">
                <a16:creationId xmlns:a16="http://schemas.microsoft.com/office/drawing/2014/main" id="{CB3A97BB-2152-B8FE-AABE-37BAEFFBB9CF}"/>
              </a:ext>
            </a:extLst>
          </p:cNvPr>
          <p:cNvSpPr txBox="1"/>
          <p:nvPr/>
        </p:nvSpPr>
        <p:spPr>
          <a:xfrm>
            <a:off x="9159002" y="2858426"/>
            <a:ext cx="1608551" cy="1143133"/>
          </a:xfrm>
          <a:prstGeom prst="rect">
            <a:avLst/>
          </a:prstGeom>
          <a:noFill/>
        </p:spPr>
        <p:txBody>
          <a:bodyPr wrap="square" rtlCol="0">
            <a:spAutoFit/>
          </a:bodyPr>
          <a:lstStyle/>
          <a:p>
            <a:pPr marL="270920" indent="-270920" defTabSz="433471">
              <a:buFont typeface="Arial" panose="020B0604020202020204" pitchFamily="34" charset="0"/>
              <a:buChar char="•"/>
            </a:pPr>
            <a:r>
              <a:rPr lang="es-CO" sz="1707">
                <a:solidFill>
                  <a:srgbClr val="000000"/>
                </a:solidFill>
                <a:latin typeface="Arial Narrow"/>
              </a:rPr>
              <a:t>Presupuesto</a:t>
            </a:r>
          </a:p>
          <a:p>
            <a:pPr marL="270920" indent="-270920" defTabSz="433471">
              <a:buFont typeface="Arial" panose="020B0604020202020204" pitchFamily="34" charset="0"/>
              <a:buChar char="•"/>
            </a:pPr>
            <a:r>
              <a:rPr lang="es-CO" sz="1707">
                <a:solidFill>
                  <a:srgbClr val="000000"/>
                </a:solidFill>
                <a:latin typeface="Arial Narrow"/>
              </a:rPr>
              <a:t>Tesorería</a:t>
            </a:r>
          </a:p>
          <a:p>
            <a:pPr marL="270920" indent="-270920" defTabSz="433471">
              <a:buFont typeface="Arial" panose="020B0604020202020204" pitchFamily="34" charset="0"/>
              <a:buChar char="•"/>
            </a:pPr>
            <a:r>
              <a:rPr lang="es-CO" sz="1707">
                <a:solidFill>
                  <a:srgbClr val="000000"/>
                </a:solidFill>
                <a:latin typeface="Arial Narrow"/>
              </a:rPr>
              <a:t>Contabilidad</a:t>
            </a:r>
          </a:p>
          <a:p>
            <a:pPr marL="270920" indent="-270920" defTabSz="433471">
              <a:buFont typeface="Arial" panose="020B0604020202020204" pitchFamily="34" charset="0"/>
              <a:buChar char="•"/>
            </a:pPr>
            <a:r>
              <a:rPr lang="es-CO" sz="1707">
                <a:solidFill>
                  <a:srgbClr val="000000"/>
                </a:solidFill>
                <a:latin typeface="Arial Narrow"/>
              </a:rPr>
              <a:t>Terceros</a:t>
            </a:r>
          </a:p>
        </p:txBody>
      </p:sp>
      <p:pic>
        <p:nvPicPr>
          <p:cNvPr id="26" name="Imagen 25">
            <a:extLst>
              <a:ext uri="{FF2B5EF4-FFF2-40B4-BE49-F238E27FC236}">
                <a16:creationId xmlns:a16="http://schemas.microsoft.com/office/drawing/2014/main" id="{A1EDC559-EF9E-B1F2-1D6A-E2DD537A05C0}"/>
              </a:ext>
            </a:extLst>
          </p:cNvPr>
          <p:cNvPicPr>
            <a:picLocks noChangeAspect="1"/>
          </p:cNvPicPr>
          <p:nvPr/>
        </p:nvPicPr>
        <p:blipFill rotWithShape="1">
          <a:blip r:embed="rId6"/>
          <a:srcRect l="10088" t="38222" r="6267" b="34720"/>
          <a:stretch/>
        </p:blipFill>
        <p:spPr>
          <a:xfrm>
            <a:off x="8023118" y="1519713"/>
            <a:ext cx="795986" cy="270895"/>
          </a:xfrm>
          <a:prstGeom prst="rect">
            <a:avLst/>
          </a:prstGeom>
        </p:spPr>
      </p:pic>
      <p:pic>
        <p:nvPicPr>
          <p:cNvPr id="27" name="Imagen 26">
            <a:extLst>
              <a:ext uri="{FF2B5EF4-FFF2-40B4-BE49-F238E27FC236}">
                <a16:creationId xmlns:a16="http://schemas.microsoft.com/office/drawing/2014/main" id="{2710201B-DF0D-F66A-BAB5-941685C186D4}"/>
              </a:ext>
            </a:extLst>
          </p:cNvPr>
          <p:cNvPicPr>
            <a:picLocks noChangeAspect="1"/>
          </p:cNvPicPr>
          <p:nvPr/>
        </p:nvPicPr>
        <p:blipFill rotWithShape="1">
          <a:blip r:embed="rId6"/>
          <a:srcRect l="10088" t="38222" r="6267" b="34720"/>
          <a:stretch/>
        </p:blipFill>
        <p:spPr>
          <a:xfrm>
            <a:off x="8085353" y="2914149"/>
            <a:ext cx="818657" cy="264815"/>
          </a:xfrm>
          <a:prstGeom prst="rect">
            <a:avLst/>
          </a:prstGeom>
        </p:spPr>
      </p:pic>
      <mc:AlternateContent xmlns:mc="http://schemas.openxmlformats.org/markup-compatibility/2006" xmlns:p14="http://schemas.microsoft.com/office/powerpoint/2010/main">
        <mc:Choice Requires="p14">
          <p:contentPart p14:bwMode="auto" r:id="rId8">
            <p14:nvContentPartPr>
              <p14:cNvPr id="28" name="Entrada de lápiz 27">
                <a:extLst>
                  <a:ext uri="{FF2B5EF4-FFF2-40B4-BE49-F238E27FC236}">
                    <a16:creationId xmlns:a16="http://schemas.microsoft.com/office/drawing/2014/main" id="{5CC081B6-D74D-2DAA-3282-A5E25BF0EEAD}"/>
                  </a:ext>
                </a:extLst>
              </p14:cNvPr>
              <p14:cNvContentPartPr/>
              <p14:nvPr/>
            </p14:nvContentPartPr>
            <p14:xfrm>
              <a:off x="3139056" y="4791047"/>
              <a:ext cx="11605" cy="21163"/>
            </p14:xfrm>
          </p:contentPart>
        </mc:Choice>
        <mc:Fallback xmlns="">
          <p:pic>
            <p:nvPicPr>
              <p:cNvPr id="28" name="Entrada de lápiz 27">
                <a:extLst>
                  <a:ext uri="{FF2B5EF4-FFF2-40B4-BE49-F238E27FC236}">
                    <a16:creationId xmlns:a16="http://schemas.microsoft.com/office/drawing/2014/main" id="{5CC081B6-D74D-2DAA-3282-A5E25BF0EEAD}"/>
                  </a:ext>
                </a:extLst>
              </p:cNvPr>
              <p:cNvPicPr/>
              <p:nvPr/>
            </p:nvPicPr>
            <p:blipFill>
              <a:blip r:embed="rId9"/>
              <a:stretch>
                <a:fillRect/>
              </a:stretch>
            </p:blipFill>
            <p:spPr>
              <a:xfrm>
                <a:off x="3129990" y="4782080"/>
                <a:ext cx="29375" cy="38739"/>
              </a:xfrm>
              <a:prstGeom prst="rect">
                <a:avLst/>
              </a:prstGeom>
            </p:spPr>
          </p:pic>
        </mc:Fallback>
      </mc:AlternateContent>
      <p:sp>
        <p:nvSpPr>
          <p:cNvPr id="29" name="Título 1">
            <a:extLst>
              <a:ext uri="{FF2B5EF4-FFF2-40B4-BE49-F238E27FC236}">
                <a16:creationId xmlns:a16="http://schemas.microsoft.com/office/drawing/2014/main" id="{1C8EB42C-C0A8-F90E-A050-59EF6C636F28}"/>
              </a:ext>
            </a:extLst>
          </p:cNvPr>
          <p:cNvSpPr txBox="1">
            <a:spLocks/>
          </p:cNvSpPr>
          <p:nvPr/>
        </p:nvSpPr>
        <p:spPr>
          <a:xfrm>
            <a:off x="159912" y="108299"/>
            <a:ext cx="11071785" cy="11440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kern="1200">
                <a:solidFill>
                  <a:schemeClr val="accent1"/>
                </a:solidFill>
                <a:latin typeface="Gotham Rounded Medium" panose="02000000000000000000" pitchFamily="2" charset="0"/>
                <a:ea typeface="+mj-ea"/>
                <a:cs typeface="+mj-cs"/>
              </a:defRPr>
            </a:lvl1pPr>
          </a:lstStyle>
          <a:p>
            <a:pPr eaLnBrk="0" hangingPunct="0"/>
            <a:r>
              <a:rPr lang="es-419" sz="3500" b="1" spc="-130">
                <a:solidFill>
                  <a:srgbClr val="C00000"/>
                </a:solidFill>
                <a:latin typeface="Calibri" panose="020F0502020204030204" pitchFamily="34" charset="0"/>
                <a:ea typeface="+mn-ea"/>
                <a:cs typeface="Calibri" panose="020F0502020204030204" pitchFamily="34" charset="0"/>
              </a:rPr>
              <a:t>BOGDATA  Avance – Articulación Distrital</a:t>
            </a:r>
          </a:p>
        </p:txBody>
      </p:sp>
    </p:spTree>
    <p:extLst>
      <p:ext uri="{BB962C8B-B14F-4D97-AF65-F5344CB8AC3E}">
        <p14:creationId xmlns:p14="http://schemas.microsoft.com/office/powerpoint/2010/main" val="12613307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áfico 1">
            <a:extLst>
              <a:ext uri="{FF2B5EF4-FFF2-40B4-BE49-F238E27FC236}">
                <a16:creationId xmlns:a16="http://schemas.microsoft.com/office/drawing/2014/main" id="{0842F6EB-A6D4-8796-22BC-B880899170AE}"/>
              </a:ext>
            </a:extLst>
          </p:cNvPr>
          <p:cNvGraphicFramePr>
            <a:graphicFrameLocks/>
          </p:cNvGraphicFramePr>
          <p:nvPr/>
        </p:nvGraphicFramePr>
        <p:xfrm>
          <a:off x="3759200" y="599457"/>
          <a:ext cx="9395847" cy="2494263"/>
        </p:xfrm>
        <a:graphic>
          <a:graphicData uri="http://schemas.openxmlformats.org/drawingml/2006/chart">
            <c:chart xmlns:c="http://schemas.openxmlformats.org/drawingml/2006/chart" xmlns:r="http://schemas.openxmlformats.org/officeDocument/2006/relationships" r:id="rId2"/>
          </a:graphicData>
        </a:graphic>
      </p:graphicFrame>
      <p:grpSp>
        <p:nvGrpSpPr>
          <p:cNvPr id="3" name="Grupo 2">
            <a:extLst>
              <a:ext uri="{FF2B5EF4-FFF2-40B4-BE49-F238E27FC236}">
                <a16:creationId xmlns:a16="http://schemas.microsoft.com/office/drawing/2014/main" id="{4A085600-CC60-6ED4-E399-8AA1F4E3010B}"/>
              </a:ext>
            </a:extLst>
          </p:cNvPr>
          <p:cNvGrpSpPr/>
          <p:nvPr/>
        </p:nvGrpSpPr>
        <p:grpSpPr>
          <a:xfrm>
            <a:off x="2021227" y="1325797"/>
            <a:ext cx="1945126" cy="1598332"/>
            <a:chOff x="2392402" y="1287610"/>
            <a:chExt cx="1945126" cy="1598332"/>
          </a:xfrm>
        </p:grpSpPr>
        <p:grpSp>
          <p:nvGrpSpPr>
            <p:cNvPr id="4" name="Google Shape;574;p50">
              <a:extLst>
                <a:ext uri="{FF2B5EF4-FFF2-40B4-BE49-F238E27FC236}">
                  <a16:creationId xmlns:a16="http://schemas.microsoft.com/office/drawing/2014/main" id="{FB53E358-B583-86FD-F731-CAB39823DA90}"/>
                </a:ext>
              </a:extLst>
            </p:cNvPr>
            <p:cNvGrpSpPr/>
            <p:nvPr/>
          </p:nvGrpSpPr>
          <p:grpSpPr>
            <a:xfrm>
              <a:off x="2392402" y="1287610"/>
              <a:ext cx="1827613" cy="1598332"/>
              <a:chOff x="5598140" y="2728342"/>
              <a:chExt cx="1189733" cy="1194331"/>
            </a:xfrm>
          </p:grpSpPr>
          <p:sp>
            <p:nvSpPr>
              <p:cNvPr id="7" name="Google Shape;575;p50">
                <a:extLst>
                  <a:ext uri="{FF2B5EF4-FFF2-40B4-BE49-F238E27FC236}">
                    <a16:creationId xmlns:a16="http://schemas.microsoft.com/office/drawing/2014/main" id="{41AA1994-2C72-55F5-6050-B25729403D75}"/>
                  </a:ext>
                </a:extLst>
              </p:cNvPr>
              <p:cNvSpPr/>
              <p:nvPr/>
            </p:nvSpPr>
            <p:spPr>
              <a:xfrm>
                <a:off x="5598140" y="2728342"/>
                <a:ext cx="1063969" cy="1089466"/>
              </a:xfrm>
              <a:prstGeom prst="rect">
                <a:avLst/>
              </a:prstGeom>
              <a:solidFill>
                <a:srgbClr val="002060"/>
              </a:solidFill>
              <a:ln>
                <a:noFill/>
              </a:ln>
            </p:spPr>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Trebuchet MS" panose="020B0603020202020204" pitchFamily="34" charset="0"/>
                  <a:ea typeface="Calibri"/>
                  <a:cs typeface="Calibri"/>
                  <a:sym typeface="Calibri"/>
                </a:endParaRPr>
              </a:p>
            </p:txBody>
          </p:sp>
          <p:sp>
            <p:nvSpPr>
              <p:cNvPr id="8" name="Google Shape;576;p50">
                <a:extLst>
                  <a:ext uri="{FF2B5EF4-FFF2-40B4-BE49-F238E27FC236}">
                    <a16:creationId xmlns:a16="http://schemas.microsoft.com/office/drawing/2014/main" id="{A1343423-5E2F-0249-8C5E-02B05F81B93B}"/>
                  </a:ext>
                </a:extLst>
              </p:cNvPr>
              <p:cNvSpPr/>
              <p:nvPr/>
            </p:nvSpPr>
            <p:spPr>
              <a:xfrm>
                <a:off x="5723904" y="2833208"/>
                <a:ext cx="1063969" cy="1089465"/>
              </a:xfrm>
              <a:prstGeom prst="rect">
                <a:avLst/>
              </a:prstGeom>
              <a:solidFill>
                <a:schemeClr val="bg1">
                  <a:lumMod val="50000"/>
                </a:schemeClr>
              </a:solidFill>
              <a:ln/>
            </p:spPr>
            <p:style>
              <a:lnRef idx="0">
                <a:schemeClr val="accent3"/>
              </a:lnRef>
              <a:fillRef idx="3">
                <a:schemeClr val="accent3"/>
              </a:fillRef>
              <a:effectRef idx="3">
                <a:schemeClr val="accent3"/>
              </a:effectRef>
              <a:fontRef idx="minor">
                <a:schemeClr val="lt1"/>
              </a:fontRef>
            </p:style>
            <p:txBody>
              <a:bodyPr spcFirstLastPara="1" wrap="square" lIns="91425" tIns="45700" rIns="91425" bIns="45700" anchor="ctr" anchorCtr="0">
                <a:noAutofit/>
              </a:bodyPr>
              <a:lstStyle/>
              <a:p>
                <a:pPr marL="0" marR="0" lvl="0" indent="0" algn="ctr" defTabSz="91440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chemeClr val="bg1"/>
                  </a:solidFill>
                  <a:effectLst/>
                  <a:uLnTx/>
                  <a:uFillTx/>
                  <a:latin typeface="Trebuchet MS" panose="020B0603020202020204" pitchFamily="34" charset="0"/>
                  <a:ea typeface="Calibri"/>
                  <a:cs typeface="Calibri"/>
                  <a:sym typeface="Calibri"/>
                </a:endParaRPr>
              </a:p>
            </p:txBody>
          </p:sp>
        </p:grpSp>
        <p:sp>
          <p:nvSpPr>
            <p:cNvPr id="5" name="CuadroTexto 4">
              <a:extLst>
                <a:ext uri="{FF2B5EF4-FFF2-40B4-BE49-F238E27FC236}">
                  <a16:creationId xmlns:a16="http://schemas.microsoft.com/office/drawing/2014/main" id="{10AB912D-B086-F81F-C48A-659ED34E8D4D}"/>
                </a:ext>
              </a:extLst>
            </p:cNvPr>
            <p:cNvSpPr txBox="1"/>
            <p:nvPr/>
          </p:nvSpPr>
          <p:spPr>
            <a:xfrm>
              <a:off x="2450426" y="1511737"/>
              <a:ext cx="1887102" cy="123110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1200"/>
                </a:spcAft>
                <a:buClrTx/>
                <a:buSzTx/>
                <a:buFontTx/>
                <a:buNone/>
                <a:tabLst/>
                <a:defRPr/>
              </a:pPr>
              <a:r>
                <a:rPr kumimoji="0" lang="es-CO" sz="2000" b="0" i="0" u="none" strike="noStrike" kern="0" cap="none" spc="0" normalizeH="0" baseline="0" noProof="0">
                  <a:ln>
                    <a:noFill/>
                  </a:ln>
                  <a:solidFill>
                    <a:schemeClr val="bg1"/>
                  </a:solidFill>
                  <a:effectLst/>
                  <a:uLnTx/>
                  <a:uFillTx/>
                  <a:latin typeface="Trebuchet MS" panose="020B0603020202020204" pitchFamily="34" charset="0"/>
                </a:rPr>
                <a:t>Documentos Impactados</a:t>
              </a:r>
            </a:p>
            <a:p>
              <a:pPr marL="0" marR="0" lvl="0" indent="0" defTabSz="914400" eaLnBrk="1" fontAlgn="auto" latinLnBrk="0" hangingPunct="1">
                <a:lnSpc>
                  <a:spcPct val="100000"/>
                </a:lnSpc>
                <a:spcBef>
                  <a:spcPts val="0"/>
                </a:spcBef>
                <a:spcAft>
                  <a:spcPts val="0"/>
                </a:spcAft>
                <a:buClrTx/>
                <a:buSzTx/>
                <a:buFontTx/>
                <a:buNone/>
                <a:tabLst/>
                <a:defRPr/>
              </a:pPr>
              <a:r>
                <a:rPr kumimoji="0" lang="es-CO" sz="2400" b="1" i="0" u="none" strike="noStrike" kern="0" cap="none" spc="0" normalizeH="0" baseline="0" noProof="0">
                  <a:ln>
                    <a:noFill/>
                  </a:ln>
                  <a:solidFill>
                    <a:schemeClr val="bg1"/>
                  </a:solidFill>
                  <a:effectLst/>
                  <a:uLnTx/>
                  <a:uFillTx/>
                  <a:latin typeface="Trebuchet MS" panose="020B0603020202020204" pitchFamily="34" charset="0"/>
                </a:rPr>
                <a:t>    194</a:t>
              </a:r>
            </a:p>
          </p:txBody>
        </p:sp>
        <p:pic>
          <p:nvPicPr>
            <p:cNvPr id="6" name="Imagen 5">
              <a:extLst>
                <a:ext uri="{FF2B5EF4-FFF2-40B4-BE49-F238E27FC236}">
                  <a16:creationId xmlns:a16="http://schemas.microsoft.com/office/drawing/2014/main" id="{1572EF7E-832C-8B10-3C23-44A7805DCE1B}"/>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61733" y="2305546"/>
              <a:ext cx="425125" cy="431321"/>
            </a:xfrm>
            <a:prstGeom prst="rect">
              <a:avLst/>
            </a:prstGeom>
          </p:spPr>
        </p:pic>
      </p:grpSp>
      <p:graphicFrame>
        <p:nvGraphicFramePr>
          <p:cNvPr id="9" name="Tabla 8">
            <a:extLst>
              <a:ext uri="{FF2B5EF4-FFF2-40B4-BE49-F238E27FC236}">
                <a16:creationId xmlns:a16="http://schemas.microsoft.com/office/drawing/2014/main" id="{FEB06E8D-6C2E-0583-B6B7-439B51D37F4C}"/>
              </a:ext>
            </a:extLst>
          </p:cNvPr>
          <p:cNvGraphicFramePr>
            <a:graphicFrameLocks noGrp="1"/>
          </p:cNvGraphicFramePr>
          <p:nvPr/>
        </p:nvGraphicFramePr>
        <p:xfrm>
          <a:off x="7660783" y="3275963"/>
          <a:ext cx="3112676" cy="2575744"/>
        </p:xfrm>
        <a:graphic>
          <a:graphicData uri="http://schemas.openxmlformats.org/drawingml/2006/table">
            <a:tbl>
              <a:tblPr/>
              <a:tblGrid>
                <a:gridCol w="1556338">
                  <a:extLst>
                    <a:ext uri="{9D8B030D-6E8A-4147-A177-3AD203B41FA5}">
                      <a16:colId xmlns:a16="http://schemas.microsoft.com/office/drawing/2014/main" val="1404863469"/>
                    </a:ext>
                  </a:extLst>
                </a:gridCol>
                <a:gridCol w="1556338">
                  <a:extLst>
                    <a:ext uri="{9D8B030D-6E8A-4147-A177-3AD203B41FA5}">
                      <a16:colId xmlns:a16="http://schemas.microsoft.com/office/drawing/2014/main" val="335498445"/>
                    </a:ext>
                  </a:extLst>
                </a:gridCol>
              </a:tblGrid>
              <a:tr h="313117">
                <a:tc>
                  <a:txBody>
                    <a:bodyPr/>
                    <a:lstStyle/>
                    <a:p>
                      <a:pPr algn="ctr" fontAlgn="b"/>
                      <a:r>
                        <a:rPr lang="es-CO" sz="1600" b="1" i="0" u="none" strike="noStrike">
                          <a:solidFill>
                            <a:schemeClr val="accent1">
                              <a:lumMod val="75000"/>
                            </a:schemeClr>
                          </a:solidFill>
                          <a:effectLst/>
                          <a:latin typeface="Calibri" panose="020F0502020204030204" pitchFamily="34" charset="0"/>
                        </a:rPr>
                        <a:t>Julio</a:t>
                      </a:r>
                    </a:p>
                  </a:txBody>
                  <a:tcPr marL="9525" marR="9525" marT="9525" marB="0" anchor="ctr">
                    <a:lnL w="3175" cap="flat" cmpd="sng" algn="ctr">
                      <a:noFill/>
                      <a:prstDash val="sysDot"/>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600" b="1" i="0" u="none" strike="noStrike">
                          <a:solidFill>
                            <a:schemeClr val="accent1">
                              <a:lumMod val="75000"/>
                            </a:schemeClr>
                          </a:solidFill>
                          <a:effectLst/>
                          <a:latin typeface="Calibri" panose="020F0502020204030204" pitchFamily="34" charset="0"/>
                        </a:rPr>
                        <a:t>Ago./Sep.</a:t>
                      </a:r>
                    </a:p>
                  </a:txBody>
                  <a:tcPr marL="9525" marR="9525" marT="9525" marB="0" anchor="ctr">
                    <a:lnL w="3175" cap="flat" cmpd="sng" algn="ctr">
                      <a:noFill/>
                      <a:prstDash val="sysDot"/>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6169601"/>
                  </a:ext>
                </a:extLst>
              </a:tr>
              <a:tr h="326550">
                <a:tc>
                  <a:txBody>
                    <a:bodyPr/>
                    <a:lstStyle/>
                    <a:p>
                      <a:pPr algn="ctr" fontAlgn="b"/>
                      <a:r>
                        <a:rPr lang="es-CO" sz="1600" b="1" i="0" u="none" strike="noStrike">
                          <a:solidFill>
                            <a:srgbClr val="002060"/>
                          </a:solidFill>
                          <a:effectLst/>
                          <a:latin typeface="Calibri" panose="020F0502020204030204" pitchFamily="34" charset="0"/>
                        </a:rPr>
                        <a:t>14</a:t>
                      </a:r>
                    </a:p>
                  </a:txBody>
                  <a:tcPr marL="9525" marR="9525" marT="9525" marB="0" anchor="ctr">
                    <a:lnL w="3175" cap="flat" cmpd="sng" algn="ctr">
                      <a:noFill/>
                      <a:prstDash val="sysDot"/>
                      <a:round/>
                      <a:headEnd type="none" w="med" len="med"/>
                      <a:tailEnd type="none" w="med" len="med"/>
                    </a:lnL>
                    <a:lnR w="3175" cap="flat" cmpd="sng" algn="ctr">
                      <a:solidFill>
                        <a:schemeClr val="bg2">
                          <a:lumMod val="50000"/>
                        </a:schemeClr>
                      </a:solidFill>
                      <a:prstDash val="sysDot"/>
                      <a:round/>
                      <a:headEnd type="none" w="med" len="med"/>
                      <a:tailEnd type="none" w="med" len="med"/>
                    </a:lnR>
                    <a:lnT w="285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600" b="1" i="0" u="none" strike="noStrike">
                          <a:solidFill>
                            <a:srgbClr val="002060"/>
                          </a:solidFill>
                          <a:effectLst/>
                          <a:latin typeface="Calibri" panose="020F0502020204030204" pitchFamily="34" charset="0"/>
                        </a:rPr>
                        <a:t>1</a:t>
                      </a:r>
                    </a:p>
                  </a:txBody>
                  <a:tcPr marL="9525" marR="9525" marT="9525" marB="0" anchor="ctr">
                    <a:lnL w="3175" cap="flat" cmpd="sng" algn="ctr">
                      <a:solidFill>
                        <a:schemeClr val="bg2">
                          <a:lumMod val="50000"/>
                        </a:schemeClr>
                      </a:solidFill>
                      <a:prstDash val="sysDot"/>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0847476"/>
                  </a:ext>
                </a:extLst>
              </a:tr>
              <a:tr h="424077">
                <a:tc>
                  <a:txBody>
                    <a:bodyPr/>
                    <a:lstStyle/>
                    <a:p>
                      <a:pPr algn="ctr" fontAlgn="b"/>
                      <a:r>
                        <a:rPr lang="es-CO" sz="1600" b="1" i="0" u="none" strike="noStrike">
                          <a:solidFill>
                            <a:srgbClr val="002060"/>
                          </a:solidFill>
                          <a:effectLst/>
                          <a:latin typeface="Calibri" panose="020F0502020204030204" pitchFamily="34" charset="0"/>
                        </a:rPr>
                        <a:t>11</a:t>
                      </a:r>
                    </a:p>
                  </a:txBody>
                  <a:tcPr marL="9525" marR="9525" marT="9525" marB="0" anchor="ctr">
                    <a:lnL w="3175" cap="flat" cmpd="sng" algn="ctr">
                      <a:noFill/>
                      <a:prstDash val="sysDot"/>
                      <a:round/>
                      <a:headEnd type="none" w="med" len="med"/>
                      <a:tailEnd type="none" w="med" len="med"/>
                    </a:lnL>
                    <a:lnR w="3175" cap="flat" cmpd="sng" algn="ctr">
                      <a:solidFill>
                        <a:schemeClr val="bg2">
                          <a:lumMod val="50000"/>
                        </a:schemeClr>
                      </a:solid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600" b="1" i="0" u="none" strike="noStrike">
                          <a:solidFill>
                            <a:srgbClr val="002060"/>
                          </a:solidFill>
                          <a:effectLst/>
                          <a:latin typeface="Calibri" panose="020F0502020204030204" pitchFamily="34" charset="0"/>
                        </a:rPr>
                        <a:t>1</a:t>
                      </a:r>
                    </a:p>
                  </a:txBody>
                  <a:tcPr marL="9525" marR="9525" marT="9525" marB="0" anchor="ctr">
                    <a:lnL w="3175" cap="flat" cmpd="sng" algn="ctr">
                      <a:solidFill>
                        <a:schemeClr val="bg2">
                          <a:lumMod val="50000"/>
                        </a:schemeClr>
                      </a:solidFill>
                      <a:prstDash val="sysDot"/>
                      <a:round/>
                      <a:headEnd type="none" w="med" len="med"/>
                      <a:tailEnd type="none" w="med" len="me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0240503"/>
                  </a:ext>
                </a:extLst>
              </a:tr>
              <a:tr h="378000">
                <a:tc>
                  <a:txBody>
                    <a:bodyPr/>
                    <a:lstStyle/>
                    <a:p>
                      <a:pPr algn="ctr" fontAlgn="b"/>
                      <a:r>
                        <a:rPr lang="es-CO" sz="1600" b="1" i="0" u="none" strike="noStrike">
                          <a:solidFill>
                            <a:srgbClr val="002060"/>
                          </a:solidFill>
                          <a:effectLst/>
                          <a:latin typeface="Calibri" panose="020F0502020204030204" pitchFamily="34" charset="0"/>
                        </a:rPr>
                        <a:t>2</a:t>
                      </a:r>
                    </a:p>
                  </a:txBody>
                  <a:tcPr marL="9525" marR="9525" marT="9525" marB="0" anchor="ctr">
                    <a:lnL w="3175" cap="flat" cmpd="sng" algn="ctr">
                      <a:noFill/>
                      <a:prstDash val="sysDot"/>
                      <a:round/>
                      <a:headEnd type="none" w="med" len="med"/>
                      <a:tailEnd type="none" w="med" len="med"/>
                    </a:lnL>
                    <a:lnR w="3175" cap="flat" cmpd="sng" algn="ctr">
                      <a:solidFill>
                        <a:schemeClr val="bg2">
                          <a:lumMod val="50000"/>
                        </a:schemeClr>
                      </a:solid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600" b="1" i="0" u="none" strike="noStrike">
                          <a:solidFill>
                            <a:srgbClr val="002060"/>
                          </a:solidFill>
                          <a:effectLst/>
                          <a:latin typeface="Calibri" panose="020F0502020204030204" pitchFamily="34" charset="0"/>
                        </a:rPr>
                        <a:t>1</a:t>
                      </a:r>
                    </a:p>
                  </a:txBody>
                  <a:tcPr marL="9525" marR="9525" marT="9525" marB="0" anchor="ctr">
                    <a:lnL w="3175" cap="flat" cmpd="sng" algn="ctr">
                      <a:solidFill>
                        <a:schemeClr val="bg2">
                          <a:lumMod val="50000"/>
                        </a:schemeClr>
                      </a:solidFill>
                      <a:prstDash val="sysDot"/>
                      <a:round/>
                      <a:headEnd type="none" w="med" len="med"/>
                      <a:tailEnd type="none" w="med" len="me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9318287"/>
                  </a:ext>
                </a:extLst>
              </a:tr>
              <a:tr h="378000">
                <a:tc>
                  <a:txBody>
                    <a:bodyPr/>
                    <a:lstStyle/>
                    <a:p>
                      <a:pPr algn="ctr" fontAlgn="b"/>
                      <a:endParaRPr lang="es-CO" sz="1600" b="1" i="0" u="none" strike="noStrike">
                        <a:solidFill>
                          <a:srgbClr val="002060"/>
                        </a:solidFill>
                        <a:effectLst/>
                        <a:latin typeface="Calibri" panose="020F0502020204030204" pitchFamily="34" charset="0"/>
                      </a:endParaRPr>
                    </a:p>
                  </a:txBody>
                  <a:tcPr marL="9525" marR="9525" marT="9525" marB="0" anchor="ctr">
                    <a:lnL w="3175" cap="flat" cmpd="sng" algn="ctr">
                      <a:noFill/>
                      <a:prstDash val="sysDot"/>
                      <a:round/>
                      <a:headEnd type="none" w="med" len="med"/>
                      <a:tailEnd type="none" w="med" len="med"/>
                    </a:lnL>
                    <a:lnR w="3175" cap="flat" cmpd="sng" algn="ctr">
                      <a:solidFill>
                        <a:schemeClr val="bg2">
                          <a:lumMod val="50000"/>
                        </a:schemeClr>
                      </a:solid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r>
                        <a:rPr lang="es-CO" sz="1600" b="1" i="0" u="none" strike="noStrike">
                          <a:solidFill>
                            <a:srgbClr val="002060"/>
                          </a:solidFill>
                          <a:effectLst/>
                          <a:latin typeface="Calibri" panose="020F0502020204030204" pitchFamily="34" charset="0"/>
                        </a:rPr>
                        <a:t>13</a:t>
                      </a:r>
                    </a:p>
                  </a:txBody>
                  <a:tcPr marL="9525" marR="9525" marT="9525" marB="0" anchor="ctr">
                    <a:lnL w="3175" cap="flat" cmpd="sng" algn="ctr">
                      <a:solidFill>
                        <a:schemeClr val="bg2">
                          <a:lumMod val="50000"/>
                        </a:schemeClr>
                      </a:solidFill>
                      <a:prstDash val="sysDot"/>
                      <a:round/>
                      <a:headEnd type="none" w="med" len="med"/>
                      <a:tailEnd type="none" w="med" len="me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1177401"/>
                  </a:ext>
                </a:extLst>
              </a:tr>
              <a:tr h="378000">
                <a:tc>
                  <a:txBody>
                    <a:bodyPr/>
                    <a:lstStyle/>
                    <a:p>
                      <a:pPr algn="ctr" fontAlgn="b"/>
                      <a:r>
                        <a:rPr lang="es-CO" sz="1600" b="1" i="0" u="none" strike="noStrike">
                          <a:solidFill>
                            <a:srgbClr val="002060"/>
                          </a:solidFill>
                          <a:effectLst/>
                          <a:latin typeface="Calibri" panose="020F0502020204030204" pitchFamily="34" charset="0"/>
                        </a:rPr>
                        <a:t>2</a:t>
                      </a:r>
                    </a:p>
                  </a:txBody>
                  <a:tcPr marL="9525" marR="9525" marT="9525" marB="0" anchor="ctr">
                    <a:lnL w="3175" cap="flat" cmpd="sng" algn="ctr">
                      <a:noFill/>
                      <a:prstDash val="sysDot"/>
                      <a:round/>
                      <a:headEnd type="none" w="med" len="med"/>
                      <a:tailEnd type="none" w="med" len="med"/>
                    </a:lnL>
                    <a:lnR w="3175" cap="flat" cmpd="sng" algn="ctr">
                      <a:solidFill>
                        <a:schemeClr val="bg2">
                          <a:lumMod val="50000"/>
                        </a:schemeClr>
                      </a:solidFill>
                      <a:prstDash val="sysDot"/>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CO" sz="1600" b="1" i="0" u="none" strike="noStrike">
                        <a:solidFill>
                          <a:srgbClr val="002060"/>
                        </a:solidFill>
                        <a:effectLst/>
                        <a:latin typeface="Calibri" panose="020F0502020204030204" pitchFamily="34" charset="0"/>
                      </a:endParaRPr>
                    </a:p>
                  </a:txBody>
                  <a:tcPr marL="9525" marR="9525" marT="9525" marB="0" anchor="ctr">
                    <a:lnL w="3175" cap="flat" cmpd="sng" algn="ctr">
                      <a:solidFill>
                        <a:schemeClr val="bg2">
                          <a:lumMod val="50000"/>
                        </a:schemeClr>
                      </a:solidFill>
                      <a:prstDash val="sysDot"/>
                      <a:round/>
                      <a:headEnd type="none" w="med" len="med"/>
                      <a:tailEnd type="none" w="med" len="me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6221456"/>
                  </a:ext>
                </a:extLst>
              </a:tr>
              <a:tr h="378000">
                <a:tc>
                  <a:txBody>
                    <a:bodyPr/>
                    <a:lstStyle/>
                    <a:p>
                      <a:pPr algn="ctr" fontAlgn="b"/>
                      <a:r>
                        <a:rPr lang="es-CO" sz="1600" b="1" i="0" u="none" strike="noStrike">
                          <a:solidFill>
                            <a:srgbClr val="002060"/>
                          </a:solidFill>
                          <a:effectLst/>
                          <a:latin typeface="Calibri" panose="020F0502020204030204" pitchFamily="34" charset="0"/>
                        </a:rPr>
                        <a:t>1</a:t>
                      </a:r>
                    </a:p>
                  </a:txBody>
                  <a:tcPr marL="9525" marR="9525" marT="9525" marB="0" anchor="ctr">
                    <a:lnL w="3175" cap="flat" cmpd="sng" algn="ctr">
                      <a:noFill/>
                      <a:prstDash val="sysDot"/>
                      <a:round/>
                      <a:headEnd type="none" w="med" len="med"/>
                      <a:tailEnd type="none" w="med" len="med"/>
                    </a:lnL>
                    <a:lnR w="3175" cap="flat" cmpd="sng" algn="ctr">
                      <a:solidFill>
                        <a:schemeClr val="bg2">
                          <a:lumMod val="50000"/>
                        </a:schemeClr>
                      </a:solidFill>
                      <a:prstDash val="sysDot"/>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b"/>
                      <a:endParaRPr lang="es-CO" sz="1600" b="1" i="0" u="none" strike="noStrike">
                        <a:solidFill>
                          <a:srgbClr val="002060"/>
                        </a:solidFill>
                        <a:effectLst/>
                        <a:latin typeface="Calibri" panose="020F0502020204030204" pitchFamily="34" charset="0"/>
                      </a:endParaRPr>
                    </a:p>
                  </a:txBody>
                  <a:tcPr marL="9525" marR="9525" marT="9525" marB="0" anchor="ctr">
                    <a:lnL w="3175" cap="flat" cmpd="sng" algn="ctr">
                      <a:solidFill>
                        <a:schemeClr val="bg2">
                          <a:lumMod val="50000"/>
                        </a:schemeClr>
                      </a:solidFill>
                      <a:prstDash val="sysDot"/>
                      <a:round/>
                      <a:headEnd type="none" w="med" len="med"/>
                      <a:tailEnd type="none" w="med" len="med"/>
                    </a:lnL>
                    <a:lnR w="285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68700781"/>
                  </a:ext>
                </a:extLst>
              </a:tr>
            </a:tbl>
          </a:graphicData>
        </a:graphic>
      </p:graphicFrame>
      <p:sp>
        <p:nvSpPr>
          <p:cNvPr id="10" name="CuadroTexto 9">
            <a:extLst>
              <a:ext uri="{FF2B5EF4-FFF2-40B4-BE49-F238E27FC236}">
                <a16:creationId xmlns:a16="http://schemas.microsoft.com/office/drawing/2014/main" id="{EFDC57D9-29BE-9149-541F-A6035C7CE757}"/>
              </a:ext>
            </a:extLst>
          </p:cNvPr>
          <p:cNvSpPr txBox="1"/>
          <p:nvPr/>
        </p:nvSpPr>
        <p:spPr>
          <a:xfrm>
            <a:off x="7207666" y="2947581"/>
            <a:ext cx="4231978" cy="369332"/>
          </a:xfrm>
          <a:prstGeom prst="rect">
            <a:avLst/>
          </a:prstGeom>
          <a:noFill/>
        </p:spPr>
        <p:txBody>
          <a:bodyPr wrap="square" rtlCol="0">
            <a:spAutoFit/>
          </a:bodyPr>
          <a:lstStyle/>
          <a:p>
            <a:pPr algn="ctr"/>
            <a:r>
              <a:rPr lang="es-CO" b="1">
                <a:solidFill>
                  <a:srgbClr val="002060"/>
                </a:solidFill>
              </a:rPr>
              <a:t>Programación publicación documentos </a:t>
            </a:r>
          </a:p>
        </p:txBody>
      </p:sp>
      <p:grpSp>
        <p:nvGrpSpPr>
          <p:cNvPr id="11" name="Grupo 10">
            <a:extLst>
              <a:ext uri="{FF2B5EF4-FFF2-40B4-BE49-F238E27FC236}">
                <a16:creationId xmlns:a16="http://schemas.microsoft.com/office/drawing/2014/main" id="{DC7DFDE8-9A3B-47AA-C229-92EC42FF91C6}"/>
              </a:ext>
            </a:extLst>
          </p:cNvPr>
          <p:cNvGrpSpPr/>
          <p:nvPr/>
        </p:nvGrpSpPr>
        <p:grpSpPr>
          <a:xfrm>
            <a:off x="202257" y="229613"/>
            <a:ext cx="11063832" cy="638461"/>
            <a:chOff x="-8892" y="46129"/>
            <a:chExt cx="11063832" cy="638461"/>
          </a:xfrm>
        </p:grpSpPr>
        <p:sp>
          <p:nvSpPr>
            <p:cNvPr id="12" name="Rectángulo 4">
              <a:extLst>
                <a:ext uri="{FF2B5EF4-FFF2-40B4-BE49-F238E27FC236}">
                  <a16:creationId xmlns:a16="http://schemas.microsoft.com/office/drawing/2014/main" id="{D366CAE5-CDE4-060F-A0BC-3A2D10C8DD9A}"/>
                </a:ext>
              </a:extLst>
            </p:cNvPr>
            <p:cNvSpPr/>
            <p:nvPr/>
          </p:nvSpPr>
          <p:spPr>
            <a:xfrm>
              <a:off x="551543" y="46129"/>
              <a:ext cx="10503397" cy="577081"/>
            </a:xfrm>
            <a:prstGeom prst="rect">
              <a:avLst/>
            </a:prstGeom>
            <a:effectLst/>
          </p:spPr>
          <p:txBody>
            <a:bodyPr wrap="square">
              <a:spAutoFit/>
            </a:bodyPr>
            <a:lstStyle/>
            <a:p>
              <a:pPr marL="0" marR="0" lvl="0" indent="0">
                <a:lnSpc>
                  <a:spcPct val="90000"/>
                </a:lnSpc>
                <a:buClrTx/>
                <a:buSzTx/>
                <a:tabLst/>
                <a:defRPr/>
              </a:pPr>
              <a:r>
                <a:rPr lang="es-CO" altLang="es-CO" sz="3500" b="1" spc="-130">
                  <a:solidFill>
                    <a:srgbClr val="C00000"/>
                  </a:solidFill>
                  <a:cs typeface="Calibri" panose="020F0502020204030204" pitchFamily="34" charset="0"/>
                </a:rPr>
                <a:t>Documentación de Procesos - </a:t>
              </a:r>
              <a:r>
                <a:rPr lang="es-CO" altLang="es-CO" sz="3500" b="1" spc="-130" err="1">
                  <a:solidFill>
                    <a:srgbClr val="C00000"/>
                  </a:solidFill>
                  <a:cs typeface="Calibri" panose="020F0502020204030204" pitchFamily="34" charset="0"/>
                </a:rPr>
                <a:t>BogData</a:t>
              </a:r>
              <a:endParaRPr lang="es-CO" altLang="es-CO" sz="3500" b="1" spc="-130">
                <a:solidFill>
                  <a:srgbClr val="C00000"/>
                </a:solidFill>
                <a:cs typeface="Calibri" panose="020F0502020204030204" pitchFamily="34" charset="0"/>
              </a:endParaRPr>
            </a:p>
          </p:txBody>
        </p:sp>
        <p:pic>
          <p:nvPicPr>
            <p:cNvPr id="13" name="Gráfico 12">
              <a:extLst>
                <a:ext uri="{FF2B5EF4-FFF2-40B4-BE49-F238E27FC236}">
                  <a16:creationId xmlns:a16="http://schemas.microsoft.com/office/drawing/2014/main" id="{51B6A007-F619-501F-C311-05A636C93F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92" y="638871"/>
              <a:ext cx="7703660" cy="45719"/>
            </a:xfrm>
            <a:prstGeom prst="rect">
              <a:avLst/>
            </a:prstGeom>
          </p:spPr>
        </p:pic>
      </p:grpSp>
      <p:pic>
        <p:nvPicPr>
          <p:cNvPr id="15" name="Imagen 14" descr="Imagen que contiene Forma&#10;&#10;Descripción generada automáticamente">
            <a:extLst>
              <a:ext uri="{FF2B5EF4-FFF2-40B4-BE49-F238E27FC236}">
                <a16:creationId xmlns:a16="http://schemas.microsoft.com/office/drawing/2014/main" id="{0C555AAE-54A9-FE0C-A870-1ED029E6469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080218" y="3003090"/>
            <a:ext cx="344418" cy="258314"/>
          </a:xfrm>
          <a:prstGeom prst="rect">
            <a:avLst/>
          </a:prstGeom>
        </p:spPr>
      </p:pic>
      <p:grpSp>
        <p:nvGrpSpPr>
          <p:cNvPr id="16" name="Grupo 15">
            <a:extLst>
              <a:ext uri="{FF2B5EF4-FFF2-40B4-BE49-F238E27FC236}">
                <a16:creationId xmlns:a16="http://schemas.microsoft.com/office/drawing/2014/main" id="{54847838-5732-2DC6-5271-C37065222756}"/>
              </a:ext>
            </a:extLst>
          </p:cNvPr>
          <p:cNvGrpSpPr/>
          <p:nvPr/>
        </p:nvGrpSpPr>
        <p:grpSpPr>
          <a:xfrm>
            <a:off x="1742606" y="6358655"/>
            <a:ext cx="1760514" cy="317776"/>
            <a:chOff x="0" y="1395663"/>
            <a:chExt cx="2038849" cy="298816"/>
          </a:xfrm>
        </p:grpSpPr>
        <p:sp>
          <p:nvSpPr>
            <p:cNvPr id="17" name="Rectángulo 16">
              <a:extLst>
                <a:ext uri="{FF2B5EF4-FFF2-40B4-BE49-F238E27FC236}">
                  <a16:creationId xmlns:a16="http://schemas.microsoft.com/office/drawing/2014/main" id="{18EBC1D5-6FFC-2F3B-42B7-2BA013972ADD}"/>
                </a:ext>
              </a:extLst>
            </p:cNvPr>
            <p:cNvSpPr/>
            <p:nvPr/>
          </p:nvSpPr>
          <p:spPr>
            <a:xfrm>
              <a:off x="0" y="1395663"/>
              <a:ext cx="1931005" cy="298816"/>
            </a:xfrm>
            <a:prstGeom prst="rect">
              <a:avLst/>
            </a:prstGeom>
            <a:solidFill>
              <a:srgbClr val="CA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sz="1400"/>
            </a:p>
          </p:txBody>
        </p:sp>
        <p:sp>
          <p:nvSpPr>
            <p:cNvPr id="18" name="CuadroTexto 17">
              <a:extLst>
                <a:ext uri="{FF2B5EF4-FFF2-40B4-BE49-F238E27FC236}">
                  <a16:creationId xmlns:a16="http://schemas.microsoft.com/office/drawing/2014/main" id="{41110DC4-862F-0A76-BE1C-489B54DC3079}"/>
                </a:ext>
              </a:extLst>
            </p:cNvPr>
            <p:cNvSpPr txBox="1"/>
            <p:nvPr/>
          </p:nvSpPr>
          <p:spPr>
            <a:xfrm>
              <a:off x="80556" y="1405065"/>
              <a:ext cx="1958293" cy="289414"/>
            </a:xfrm>
            <a:prstGeom prst="rect">
              <a:avLst/>
            </a:prstGeom>
            <a:noFill/>
          </p:spPr>
          <p:txBody>
            <a:bodyPr wrap="square" rtlCol="0">
              <a:spAutoFit/>
            </a:bodyPr>
            <a:lstStyle/>
            <a:p>
              <a:r>
                <a:rPr lang="en-US" sz="1400" b="1">
                  <a:solidFill>
                    <a:schemeClr val="bg1"/>
                  </a:solidFill>
                </a:rPr>
                <a:t>Corte  23/06/2022</a:t>
              </a:r>
              <a:endParaRPr lang="es-CO" sz="1400" b="1">
                <a:solidFill>
                  <a:schemeClr val="bg1"/>
                </a:solidFill>
              </a:endParaRPr>
            </a:p>
          </p:txBody>
        </p:sp>
      </p:grpSp>
      <p:graphicFrame>
        <p:nvGraphicFramePr>
          <p:cNvPr id="19" name="Gráfico 18">
            <a:extLst>
              <a:ext uri="{FF2B5EF4-FFF2-40B4-BE49-F238E27FC236}">
                <a16:creationId xmlns:a16="http://schemas.microsoft.com/office/drawing/2014/main" id="{5F885E63-1264-5CC6-A659-985BFA4A7417}"/>
              </a:ext>
            </a:extLst>
          </p:cNvPr>
          <p:cNvGraphicFramePr>
            <a:graphicFrameLocks/>
          </p:cNvGraphicFramePr>
          <p:nvPr/>
        </p:nvGraphicFramePr>
        <p:xfrm>
          <a:off x="466111" y="3370599"/>
          <a:ext cx="7194672" cy="2790200"/>
        </p:xfrm>
        <a:graphic>
          <a:graphicData uri="http://schemas.openxmlformats.org/drawingml/2006/chart">
            <c:chart xmlns:c="http://schemas.openxmlformats.org/drawingml/2006/chart" xmlns:r="http://schemas.openxmlformats.org/officeDocument/2006/relationships" r:id="rId8"/>
          </a:graphicData>
        </a:graphic>
      </p:graphicFrame>
      <p:sp>
        <p:nvSpPr>
          <p:cNvPr id="20" name="Globo: línea doblada 19">
            <a:extLst>
              <a:ext uri="{FF2B5EF4-FFF2-40B4-BE49-F238E27FC236}">
                <a16:creationId xmlns:a16="http://schemas.microsoft.com/office/drawing/2014/main" id="{D683E29F-4D45-AD03-BBE6-EF8EE58F6D2B}"/>
              </a:ext>
            </a:extLst>
          </p:cNvPr>
          <p:cNvSpPr/>
          <p:nvPr/>
        </p:nvSpPr>
        <p:spPr>
          <a:xfrm>
            <a:off x="10738806" y="2232647"/>
            <a:ext cx="1061710" cy="522514"/>
          </a:xfrm>
          <a:prstGeom prst="borderCallout2">
            <a:avLst>
              <a:gd name="adj1" fmla="val 47628"/>
              <a:gd name="adj2" fmla="val -11558"/>
              <a:gd name="adj3" fmla="val 46030"/>
              <a:gd name="adj4" fmla="val -35010"/>
              <a:gd name="adj5" fmla="val -25519"/>
              <a:gd name="adj6" fmla="val -35095"/>
            </a:avLst>
          </a:prstGeom>
          <a:solidFill>
            <a:srgbClr val="4BACC6">
              <a:lumMod val="40000"/>
              <a:lumOff val="60000"/>
            </a:srgbClr>
          </a:soli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Calibri"/>
                <a:ea typeface="+mn-ea"/>
                <a:cs typeface="+mn-cs"/>
              </a:rPr>
              <a:t>Avance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600" b="0" i="0" u="none" strike="noStrike" kern="0" cap="none" spc="0" normalizeH="0" baseline="0" noProof="0">
                <a:ln>
                  <a:noFill/>
                </a:ln>
                <a:solidFill>
                  <a:prstClr val="black"/>
                </a:solidFill>
                <a:effectLst/>
                <a:uLnTx/>
                <a:uFillTx/>
                <a:latin typeface="Calibri"/>
                <a:ea typeface="+mn-ea"/>
                <a:cs typeface="+mn-cs"/>
              </a:rPr>
              <a:t>(5 Doc.)</a:t>
            </a:r>
          </a:p>
        </p:txBody>
      </p:sp>
      <p:sp>
        <p:nvSpPr>
          <p:cNvPr id="21" name="Rectángulo 20">
            <a:extLst>
              <a:ext uri="{FF2B5EF4-FFF2-40B4-BE49-F238E27FC236}">
                <a16:creationId xmlns:a16="http://schemas.microsoft.com/office/drawing/2014/main" id="{95592D03-298B-BA1C-ADF9-D2E08782F99A}"/>
              </a:ext>
            </a:extLst>
          </p:cNvPr>
          <p:cNvSpPr/>
          <p:nvPr/>
        </p:nvSpPr>
        <p:spPr>
          <a:xfrm rot="16200000">
            <a:off x="3857968" y="584676"/>
            <a:ext cx="396320" cy="7009171"/>
          </a:xfrm>
          <a:prstGeom prst="rect">
            <a:avLst/>
          </a:prstGeom>
          <a:noFill/>
          <a:ln w="9525" cap="flat" cmpd="sng" algn="ctr">
            <a:solidFill>
              <a:srgbClr val="1F497D">
                <a:lumMod val="7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CO" sz="1800" b="0"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66601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contenido 2">
            <a:extLst>
              <a:ext uri="{FF2B5EF4-FFF2-40B4-BE49-F238E27FC236}">
                <a16:creationId xmlns:a16="http://schemas.microsoft.com/office/drawing/2014/main" id="{15FD2AF8-45E0-DCFF-A825-C59431FC5674}"/>
              </a:ext>
            </a:extLst>
          </p:cNvPr>
          <p:cNvSpPr txBox="1">
            <a:spLocks/>
          </p:cNvSpPr>
          <p:nvPr/>
        </p:nvSpPr>
        <p:spPr>
          <a:xfrm>
            <a:off x="432541" y="1584204"/>
            <a:ext cx="6438315" cy="662747"/>
          </a:xfrm>
          <a:prstGeom prst="rect">
            <a:avLst/>
          </a:prstGeom>
          <a:solidFill>
            <a:sysClr val="window" lastClr="FFFFFF"/>
          </a:solidFill>
          <a:ln w="25400" cap="flat" cmpd="sng" algn="ctr">
            <a:solidFill>
              <a:schemeClr val="accent1"/>
            </a:solidFill>
            <a:prstDash val="solid"/>
          </a:ln>
          <a:effectLst>
            <a:outerShdw blurRad="50800" dist="38100" dir="5400000" algn="t" rotWithShape="0">
              <a:prstClr val="black">
                <a:alpha val="40000"/>
              </a:prstClr>
            </a:outerShdw>
          </a:effectLst>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dk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dk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dk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dk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dk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dk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dk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dk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dk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s-CO" sz="3200" b="0" i="0" u="sng" strike="noStrike" kern="1200" cap="none" spc="0" normalizeH="0" baseline="0" noProof="0">
                <a:ln>
                  <a:noFill/>
                </a:ln>
                <a:solidFill>
                  <a:sysClr val="windowText" lastClr="000000"/>
                </a:solidFill>
                <a:effectLst/>
                <a:uLnTx/>
                <a:uFillTx/>
                <a:latin typeface="Calibri"/>
                <a:ea typeface="+mn-ea"/>
                <a:cs typeface="+mn-cs"/>
              </a:rPr>
              <a:t>Manuales de usuario</a:t>
            </a:r>
            <a:r>
              <a:rPr kumimoji="0" lang="es-CO" sz="3200" b="0" i="0" u="none" strike="noStrike" kern="1200" cap="none" spc="0" normalizeH="0" baseline="0" noProof="0">
                <a:ln>
                  <a:noFill/>
                </a:ln>
                <a:solidFill>
                  <a:sysClr val="windowText" lastClr="000000"/>
                </a:solidFill>
                <a:effectLst/>
                <a:uLnTx/>
                <a:uFillTx/>
                <a:latin typeface="Calibri"/>
                <a:ea typeface="+mn-ea"/>
                <a:cs typeface="+mn-cs"/>
              </a:rPr>
              <a:t>: Aprobados 266</a:t>
            </a:r>
          </a:p>
        </p:txBody>
      </p:sp>
      <p:sp>
        <p:nvSpPr>
          <p:cNvPr id="3" name="CuadroTexto 2">
            <a:extLst>
              <a:ext uri="{FF2B5EF4-FFF2-40B4-BE49-F238E27FC236}">
                <a16:creationId xmlns:a16="http://schemas.microsoft.com/office/drawing/2014/main" id="{7A3B01F7-68B3-CDF7-ED08-E667159B64E8}"/>
              </a:ext>
            </a:extLst>
          </p:cNvPr>
          <p:cNvSpPr txBox="1"/>
          <p:nvPr/>
        </p:nvSpPr>
        <p:spPr>
          <a:xfrm>
            <a:off x="1203359" y="5378616"/>
            <a:ext cx="5190979" cy="707886"/>
          </a:xfrm>
          <a:prstGeom prst="rect">
            <a:avLst/>
          </a:prstGeom>
          <a:effectLst>
            <a:outerShdw blurRad="50800" dist="38100" dir="18900000" algn="bl" rotWithShape="0">
              <a:prstClr val="black">
                <a:alpha val="40000"/>
              </a:prstClr>
            </a:outerShdw>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s-CO" sz="2000" b="1" i="1"/>
              <a:t>Boletín de Calidad 112 – Manuales de Usuario</a:t>
            </a:r>
          </a:p>
          <a:p>
            <a:pPr algn="ctr"/>
            <a:r>
              <a:rPr lang="es-CO" sz="2000" b="1" i="1"/>
              <a:t>(Septiembre 2022) </a:t>
            </a:r>
          </a:p>
        </p:txBody>
      </p:sp>
      <p:grpSp>
        <p:nvGrpSpPr>
          <p:cNvPr id="4" name="Grupo 3">
            <a:extLst>
              <a:ext uri="{FF2B5EF4-FFF2-40B4-BE49-F238E27FC236}">
                <a16:creationId xmlns:a16="http://schemas.microsoft.com/office/drawing/2014/main" id="{F5345EAB-DA59-8C58-B1DF-D1615D6FA669}"/>
              </a:ext>
            </a:extLst>
          </p:cNvPr>
          <p:cNvGrpSpPr/>
          <p:nvPr/>
        </p:nvGrpSpPr>
        <p:grpSpPr>
          <a:xfrm>
            <a:off x="7756525" y="1689088"/>
            <a:ext cx="4595246" cy="4043471"/>
            <a:chOff x="7846156" y="1863135"/>
            <a:chExt cx="4595246" cy="4043471"/>
          </a:xfrm>
        </p:grpSpPr>
        <p:graphicFrame>
          <p:nvGraphicFramePr>
            <p:cNvPr id="5" name="Gráfico 4">
              <a:extLst>
                <a:ext uri="{FF2B5EF4-FFF2-40B4-BE49-F238E27FC236}">
                  <a16:creationId xmlns:a16="http://schemas.microsoft.com/office/drawing/2014/main" id="{32751756-F5BC-F9D5-1031-09FB8E95FD84}"/>
                </a:ext>
              </a:extLst>
            </p:cNvPr>
            <p:cNvGraphicFramePr>
              <a:graphicFrameLocks/>
            </p:cNvGraphicFramePr>
            <p:nvPr/>
          </p:nvGraphicFramePr>
          <p:xfrm>
            <a:off x="7846156" y="2409262"/>
            <a:ext cx="4595246" cy="3497344"/>
          </p:xfrm>
          <a:graphic>
            <a:graphicData uri="http://schemas.openxmlformats.org/drawingml/2006/chart">
              <c:chart xmlns:c="http://schemas.openxmlformats.org/drawingml/2006/chart" xmlns:r="http://schemas.openxmlformats.org/officeDocument/2006/relationships" r:id="rId2"/>
            </a:graphicData>
          </a:graphic>
        </p:graphicFrame>
        <p:sp>
          <p:nvSpPr>
            <p:cNvPr id="6" name="Globo: línea doblada 5">
              <a:extLst>
                <a:ext uri="{FF2B5EF4-FFF2-40B4-BE49-F238E27FC236}">
                  <a16:creationId xmlns:a16="http://schemas.microsoft.com/office/drawing/2014/main" id="{AFA1176E-D5EB-C3DC-72BD-FAB37AFB5532}"/>
                </a:ext>
              </a:extLst>
            </p:cNvPr>
            <p:cNvSpPr/>
            <p:nvPr/>
          </p:nvSpPr>
          <p:spPr>
            <a:xfrm>
              <a:off x="9238414" y="1963339"/>
              <a:ext cx="1061710" cy="522514"/>
            </a:xfrm>
            <a:prstGeom prst="borderCallout2">
              <a:avLst>
                <a:gd name="adj1" fmla="val 31186"/>
                <a:gd name="adj2" fmla="val -10862"/>
                <a:gd name="adj3" fmla="val 29587"/>
                <a:gd name="adj4" fmla="val -28478"/>
                <a:gd name="adj5" fmla="val 142605"/>
                <a:gd name="adj6" fmla="val -28699"/>
              </a:avLst>
            </a:prstGeom>
            <a:solidFill>
              <a:schemeClr val="bg1"/>
            </a:solidFill>
            <a:ln>
              <a:solidFill>
                <a:srgbClr val="33CCCC"/>
              </a:solidFill>
            </a:ln>
          </p:spPr>
          <p:style>
            <a:lnRef idx="1">
              <a:schemeClr val="accent5"/>
            </a:lnRef>
            <a:fillRef idx="3">
              <a:schemeClr val="accent5"/>
            </a:fillRef>
            <a:effectRef idx="2">
              <a:schemeClr val="accent5"/>
            </a:effectRef>
            <a:fontRef idx="minor">
              <a:schemeClr val="lt1"/>
            </a:fontRef>
          </p:style>
          <p:txBody>
            <a:bodyPr rtlCol="0" anchor="ctr"/>
            <a:lstStyle/>
            <a:p>
              <a:pPr algn="ctr"/>
              <a:r>
                <a:rPr lang="es-CO" sz="1600">
                  <a:solidFill>
                    <a:schemeClr val="tx1"/>
                  </a:solidFill>
                </a:rPr>
                <a:t>Avance </a:t>
              </a:r>
            </a:p>
            <a:p>
              <a:pPr algn="ctr"/>
              <a:r>
                <a:rPr lang="es-CO" sz="1600">
                  <a:solidFill>
                    <a:schemeClr val="tx1"/>
                  </a:solidFill>
                </a:rPr>
                <a:t>(3 Doc.)</a:t>
              </a:r>
            </a:p>
          </p:txBody>
        </p:sp>
        <p:grpSp>
          <p:nvGrpSpPr>
            <p:cNvPr id="7" name="Grupo 6">
              <a:extLst>
                <a:ext uri="{FF2B5EF4-FFF2-40B4-BE49-F238E27FC236}">
                  <a16:creationId xmlns:a16="http://schemas.microsoft.com/office/drawing/2014/main" id="{C59F5CF0-51B1-1571-E9C7-94C8E66EC984}"/>
                </a:ext>
              </a:extLst>
            </p:cNvPr>
            <p:cNvGrpSpPr/>
            <p:nvPr/>
          </p:nvGrpSpPr>
          <p:grpSpPr>
            <a:xfrm>
              <a:off x="10430674" y="1863135"/>
              <a:ext cx="995772" cy="646331"/>
              <a:chOff x="11145797" y="1276241"/>
              <a:chExt cx="995772" cy="646331"/>
            </a:xfrm>
          </p:grpSpPr>
          <p:sp>
            <p:nvSpPr>
              <p:cNvPr id="8" name="CuadroTexto 7">
                <a:extLst>
                  <a:ext uri="{FF2B5EF4-FFF2-40B4-BE49-F238E27FC236}">
                    <a16:creationId xmlns:a16="http://schemas.microsoft.com/office/drawing/2014/main" id="{C7F043A6-8000-5A4A-A195-2534D2AFC6DE}"/>
                  </a:ext>
                </a:extLst>
              </p:cNvPr>
              <p:cNvSpPr txBox="1"/>
              <p:nvPr/>
            </p:nvSpPr>
            <p:spPr>
              <a:xfrm>
                <a:off x="11512617" y="1411155"/>
                <a:ext cx="628952" cy="369332"/>
              </a:xfrm>
              <a:prstGeom prst="rect">
                <a:avLst/>
              </a:prstGeom>
              <a:noFill/>
            </p:spPr>
            <p:txBody>
              <a:bodyPr wrap="square" rtlCol="0">
                <a:spAutoFit/>
              </a:bodyPr>
              <a:lstStyle/>
              <a:p>
                <a:r>
                  <a:rPr lang="es-CO">
                    <a:solidFill>
                      <a:schemeClr val="tx1">
                        <a:lumMod val="65000"/>
                        <a:lumOff val="35000"/>
                      </a:schemeClr>
                    </a:solidFill>
                  </a:rPr>
                  <a:t>DDT</a:t>
                </a:r>
              </a:p>
            </p:txBody>
          </p:sp>
          <p:sp>
            <p:nvSpPr>
              <p:cNvPr id="9" name="Cerrar llave 8">
                <a:extLst>
                  <a:ext uri="{FF2B5EF4-FFF2-40B4-BE49-F238E27FC236}">
                    <a16:creationId xmlns:a16="http://schemas.microsoft.com/office/drawing/2014/main" id="{59DE6289-0FC3-DCBD-544B-2F6B1129E441}"/>
                  </a:ext>
                </a:extLst>
              </p:cNvPr>
              <p:cNvSpPr/>
              <p:nvPr/>
            </p:nvSpPr>
            <p:spPr>
              <a:xfrm>
                <a:off x="11145797" y="1276241"/>
                <a:ext cx="304799" cy="646331"/>
              </a:xfrm>
              <a:prstGeom prst="rightBrace">
                <a:avLst/>
              </a:prstGeom>
              <a:ln w="9525" cap="flat" cmpd="sng" algn="ctr">
                <a:solidFill>
                  <a:schemeClr val="bg1">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s-CO"/>
              </a:p>
            </p:txBody>
          </p:sp>
        </p:grpSp>
      </p:grpSp>
      <p:sp>
        <p:nvSpPr>
          <p:cNvPr id="10" name="Flecha: a la derecha 9">
            <a:extLst>
              <a:ext uri="{FF2B5EF4-FFF2-40B4-BE49-F238E27FC236}">
                <a16:creationId xmlns:a16="http://schemas.microsoft.com/office/drawing/2014/main" id="{D4DDF9C8-BF5D-D7BC-5558-911AD0A13BE7}"/>
              </a:ext>
            </a:extLst>
          </p:cNvPr>
          <p:cNvSpPr/>
          <p:nvPr/>
        </p:nvSpPr>
        <p:spPr>
          <a:xfrm>
            <a:off x="2255395" y="3744378"/>
            <a:ext cx="455513" cy="288547"/>
          </a:xfrm>
          <a:prstGeom prst="rightArrow">
            <a:avLst/>
          </a:prstGeom>
          <a:solidFill>
            <a:schemeClr val="bg1">
              <a:lumMod val="50000"/>
            </a:schemeClr>
          </a:solidFill>
          <a:effectLst>
            <a:outerShdw blurRad="50800" dist="38100" algn="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sp>
        <p:nvSpPr>
          <p:cNvPr id="11" name="Flecha: a la derecha 10">
            <a:extLst>
              <a:ext uri="{FF2B5EF4-FFF2-40B4-BE49-F238E27FC236}">
                <a16:creationId xmlns:a16="http://schemas.microsoft.com/office/drawing/2014/main" id="{6E0DB55C-61FF-0662-2674-B9E32F6A8FED}"/>
              </a:ext>
            </a:extLst>
          </p:cNvPr>
          <p:cNvSpPr/>
          <p:nvPr/>
        </p:nvSpPr>
        <p:spPr>
          <a:xfrm>
            <a:off x="4876065" y="3764149"/>
            <a:ext cx="455513" cy="288547"/>
          </a:xfrm>
          <a:prstGeom prst="rightArrow">
            <a:avLst/>
          </a:prstGeom>
          <a:solidFill>
            <a:schemeClr val="bg1">
              <a:lumMod val="50000"/>
            </a:schemeClr>
          </a:solidFill>
          <a:effectLst>
            <a:outerShdw blurRad="50800" dist="38100" algn="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s-CO"/>
          </a:p>
        </p:txBody>
      </p:sp>
      <p:grpSp>
        <p:nvGrpSpPr>
          <p:cNvPr id="12" name="Grupo 11">
            <a:extLst>
              <a:ext uri="{FF2B5EF4-FFF2-40B4-BE49-F238E27FC236}">
                <a16:creationId xmlns:a16="http://schemas.microsoft.com/office/drawing/2014/main" id="{9E0CA6C9-AF6E-3C79-F05C-978A051A68B6}"/>
              </a:ext>
            </a:extLst>
          </p:cNvPr>
          <p:cNvGrpSpPr/>
          <p:nvPr/>
        </p:nvGrpSpPr>
        <p:grpSpPr>
          <a:xfrm>
            <a:off x="101623" y="2771424"/>
            <a:ext cx="2083599" cy="1970495"/>
            <a:chOff x="2609562" y="1751547"/>
            <a:chExt cx="2083599" cy="1970495"/>
          </a:xfrm>
        </p:grpSpPr>
        <p:grpSp>
          <p:nvGrpSpPr>
            <p:cNvPr id="13" name="Grupo 12">
              <a:extLst>
                <a:ext uri="{FF2B5EF4-FFF2-40B4-BE49-F238E27FC236}">
                  <a16:creationId xmlns:a16="http://schemas.microsoft.com/office/drawing/2014/main" id="{9B30B56B-9EF9-9174-8CBC-D2F1CE9E58D4}"/>
                </a:ext>
              </a:extLst>
            </p:cNvPr>
            <p:cNvGrpSpPr/>
            <p:nvPr/>
          </p:nvGrpSpPr>
          <p:grpSpPr>
            <a:xfrm>
              <a:off x="2665046" y="1751547"/>
              <a:ext cx="2028115" cy="1970495"/>
              <a:chOff x="7531225" y="4547108"/>
              <a:chExt cx="4256067" cy="4757739"/>
            </a:xfrm>
          </p:grpSpPr>
          <p:sp>
            <p:nvSpPr>
              <p:cNvPr id="16" name="Freeform 76">
                <a:extLst>
                  <a:ext uri="{FF2B5EF4-FFF2-40B4-BE49-F238E27FC236}">
                    <a16:creationId xmlns:a16="http://schemas.microsoft.com/office/drawing/2014/main" id="{300CBEC8-789B-D827-F8E7-57F88AA3CE88}"/>
                  </a:ext>
                </a:extLst>
              </p:cNvPr>
              <p:cNvSpPr/>
              <p:nvPr/>
            </p:nvSpPr>
            <p:spPr>
              <a:xfrm>
                <a:off x="8078031" y="4653099"/>
                <a:ext cx="3046938" cy="576807"/>
              </a:xfrm>
              <a:custGeom>
                <a:avLst/>
                <a:gdLst/>
                <a:ahLst/>
                <a:cxnLst>
                  <a:cxn ang="0">
                    <a:pos x="wd2" y="hd2"/>
                  </a:cxn>
                  <a:cxn ang="5400000">
                    <a:pos x="wd2" y="hd2"/>
                  </a:cxn>
                  <a:cxn ang="10800000">
                    <a:pos x="wd2" y="hd2"/>
                  </a:cxn>
                  <a:cxn ang="16200000">
                    <a:pos x="wd2" y="hd2"/>
                  </a:cxn>
                </a:cxnLst>
                <a:rect l="0" t="0" r="r" b="b"/>
                <a:pathLst>
                  <a:path w="21600" h="21600" extrusionOk="0">
                    <a:moveTo>
                      <a:pt x="2532" y="0"/>
                    </a:moveTo>
                    <a:lnTo>
                      <a:pt x="0" y="21600"/>
                    </a:lnTo>
                    <a:lnTo>
                      <a:pt x="21600" y="21426"/>
                    </a:lnTo>
                    <a:lnTo>
                      <a:pt x="19325" y="0"/>
                    </a:lnTo>
                    <a:lnTo>
                      <a:pt x="2532" y="0"/>
                    </a:lnTo>
                    <a:close/>
                  </a:path>
                </a:pathLst>
              </a:custGeom>
              <a:solidFill>
                <a:srgbClr val="416F2C"/>
              </a:solidFill>
              <a:ln w="12700">
                <a:miter lim="400000"/>
              </a:ln>
            </p:spPr>
            <p:txBody>
              <a:bodyPr tIns="91439" bIns="91439" anchor="ctr"/>
              <a:lstStyle/>
              <a:p>
                <a:pPr algn="ctr" defTabSz="1828800">
                  <a:defRPr sz="3600">
                    <a:solidFill>
                      <a:srgbClr val="000000"/>
                    </a:solidFill>
                    <a:latin typeface="Helvetica"/>
                    <a:ea typeface="Helvetica"/>
                    <a:cs typeface="Helvetica"/>
                    <a:sym typeface="Helvetica"/>
                  </a:defRPr>
                </a:pPr>
                <a:endParaRPr/>
              </a:p>
            </p:txBody>
          </p:sp>
          <p:sp>
            <p:nvSpPr>
              <p:cNvPr id="17" name="Freeform 77">
                <a:extLst>
                  <a:ext uri="{FF2B5EF4-FFF2-40B4-BE49-F238E27FC236}">
                    <a16:creationId xmlns:a16="http://schemas.microsoft.com/office/drawing/2014/main" id="{D1378644-AD74-FCC8-45E3-67C8A8994443}"/>
                  </a:ext>
                </a:extLst>
              </p:cNvPr>
              <p:cNvSpPr/>
              <p:nvPr/>
            </p:nvSpPr>
            <p:spPr>
              <a:xfrm>
                <a:off x="7607811" y="5089609"/>
                <a:ext cx="3987377" cy="4215238"/>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cubicBezTo>
                      <a:pt x="20909" y="0"/>
                      <a:pt x="21600" y="0"/>
                      <a:pt x="21600" y="0"/>
                    </a:cubicBezTo>
                    <a:lnTo>
                      <a:pt x="21600" y="21600"/>
                    </a:lnTo>
                    <a:cubicBezTo>
                      <a:pt x="21600" y="21600"/>
                      <a:pt x="20909" y="21600"/>
                      <a:pt x="20057" y="21600"/>
                    </a:cubicBezTo>
                    <a:lnTo>
                      <a:pt x="1543" y="21600"/>
                    </a:lnTo>
                    <a:cubicBezTo>
                      <a:pt x="691" y="21600"/>
                      <a:pt x="0" y="21600"/>
                      <a:pt x="0" y="21600"/>
                    </a:cubicBezTo>
                    <a:lnTo>
                      <a:pt x="0" y="0"/>
                    </a:lnTo>
                    <a:cubicBezTo>
                      <a:pt x="0" y="0"/>
                      <a:pt x="691" y="0"/>
                      <a:pt x="1543" y="0"/>
                    </a:cubicBezTo>
                    <a:close/>
                  </a:path>
                </a:pathLst>
              </a:custGeom>
              <a:gradFill>
                <a:gsLst>
                  <a:gs pos="22846">
                    <a:srgbClr val="FFFFFF"/>
                  </a:gs>
                  <a:gs pos="63322">
                    <a:srgbClr val="E6EAEB"/>
                  </a:gs>
                  <a:gs pos="99960">
                    <a:srgbClr val="CDD5D8"/>
                  </a:gs>
                </a:gsLst>
                <a:lin ang="2089253"/>
              </a:gradFill>
              <a:ln w="12700">
                <a:miter lim="400000"/>
              </a:ln>
              <a:effectLst>
                <a:outerShdw blurRad="304800" dist="177800" dir="2315233" rotWithShape="0">
                  <a:srgbClr val="000000">
                    <a:alpha val="38297"/>
                  </a:srgbClr>
                </a:outerShdw>
              </a:effectLst>
            </p:spPr>
            <p:txBody>
              <a:bodyPr tIns="91439" bIns="91439" anchor="ctr"/>
              <a:lstStyle/>
              <a:p>
                <a:pPr algn="ctr" defTabSz="1828800">
                  <a:defRPr sz="3600">
                    <a:solidFill>
                      <a:srgbClr val="FFFFFF"/>
                    </a:solidFill>
                    <a:latin typeface="Avenir Next Regular"/>
                    <a:ea typeface="Avenir Next Regular"/>
                    <a:cs typeface="Avenir Next Regular"/>
                    <a:sym typeface="Avenir Next Regular"/>
                  </a:defRPr>
                </a:pPr>
                <a:endParaRPr/>
              </a:p>
            </p:txBody>
          </p:sp>
          <p:sp>
            <p:nvSpPr>
              <p:cNvPr id="18" name="Freeform 78">
                <a:extLst>
                  <a:ext uri="{FF2B5EF4-FFF2-40B4-BE49-F238E27FC236}">
                    <a16:creationId xmlns:a16="http://schemas.microsoft.com/office/drawing/2014/main" id="{ADC50225-85C1-4E60-8CCC-8CC6B4476FFD}"/>
                  </a:ext>
                </a:extLst>
              </p:cNvPr>
              <p:cNvSpPr/>
              <p:nvPr/>
            </p:nvSpPr>
            <p:spPr>
              <a:xfrm>
                <a:off x="7531225" y="5128167"/>
                <a:ext cx="4256067" cy="4138123"/>
              </a:xfrm>
              <a:custGeom>
                <a:avLst/>
                <a:gdLst/>
                <a:ahLst/>
                <a:cxnLst>
                  <a:cxn ang="0">
                    <a:pos x="wd2" y="hd2"/>
                  </a:cxn>
                  <a:cxn ang="5400000">
                    <a:pos x="wd2" y="hd2"/>
                  </a:cxn>
                  <a:cxn ang="10800000">
                    <a:pos x="wd2" y="hd2"/>
                  </a:cxn>
                  <a:cxn ang="16200000">
                    <a:pos x="wd2" y="hd2"/>
                  </a:cxn>
                </a:cxnLst>
                <a:rect l="0" t="0" r="r" b="b"/>
                <a:pathLst>
                  <a:path w="21598" h="21600" extrusionOk="0">
                    <a:moveTo>
                      <a:pt x="1361" y="0"/>
                    </a:moveTo>
                    <a:lnTo>
                      <a:pt x="20239" y="0"/>
                    </a:lnTo>
                    <a:cubicBezTo>
                      <a:pt x="20990" y="1"/>
                      <a:pt x="21599" y="578"/>
                      <a:pt x="21598" y="1288"/>
                    </a:cubicBezTo>
                    <a:cubicBezTo>
                      <a:pt x="21598" y="1289"/>
                      <a:pt x="21598" y="1289"/>
                      <a:pt x="21598" y="1289"/>
                    </a:cubicBezTo>
                    <a:lnTo>
                      <a:pt x="21598" y="20313"/>
                    </a:lnTo>
                    <a:cubicBezTo>
                      <a:pt x="21598" y="21024"/>
                      <a:pt x="20989" y="21600"/>
                      <a:pt x="20237" y="21600"/>
                    </a:cubicBezTo>
                    <a:lnTo>
                      <a:pt x="1359" y="21600"/>
                    </a:lnTo>
                    <a:cubicBezTo>
                      <a:pt x="608" y="21599"/>
                      <a:pt x="0" y="21023"/>
                      <a:pt x="0" y="20313"/>
                    </a:cubicBezTo>
                    <a:lnTo>
                      <a:pt x="0" y="1289"/>
                    </a:lnTo>
                    <a:cubicBezTo>
                      <a:pt x="-1" y="578"/>
                      <a:pt x="607" y="1"/>
                      <a:pt x="1359" y="0"/>
                    </a:cubicBezTo>
                    <a:cubicBezTo>
                      <a:pt x="1360" y="0"/>
                      <a:pt x="1360" y="0"/>
                      <a:pt x="1361" y="0"/>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algn="ctr" defTabSz="1828800">
                  <a:defRPr sz="3600">
                    <a:solidFill>
                      <a:srgbClr val="FFFFFF"/>
                    </a:solidFill>
                    <a:latin typeface="Avenir Next Regular"/>
                    <a:ea typeface="Avenir Next Regular"/>
                    <a:cs typeface="Avenir Next Regular"/>
                    <a:sym typeface="Avenir Next Regular"/>
                  </a:defRPr>
                </a:pPr>
                <a:endParaRPr/>
              </a:p>
            </p:txBody>
          </p:sp>
          <p:sp>
            <p:nvSpPr>
              <p:cNvPr id="19" name="Freeform 79">
                <a:extLst>
                  <a:ext uri="{FF2B5EF4-FFF2-40B4-BE49-F238E27FC236}">
                    <a16:creationId xmlns:a16="http://schemas.microsoft.com/office/drawing/2014/main" id="{307EB155-8CCD-B31D-2A3A-9F55D0482674}"/>
                  </a:ext>
                </a:extLst>
              </p:cNvPr>
              <p:cNvSpPr/>
              <p:nvPr/>
            </p:nvSpPr>
            <p:spPr>
              <a:xfrm>
                <a:off x="9071078" y="9114875"/>
                <a:ext cx="1060844" cy="1899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0783" y="8661"/>
                      <a:pt x="18594" y="5"/>
                      <a:pt x="16138" y="0"/>
                    </a:cubicBezTo>
                    <a:lnTo>
                      <a:pt x="5462" y="0"/>
                    </a:lnTo>
                    <a:cubicBezTo>
                      <a:pt x="3006" y="10"/>
                      <a:pt x="818" y="8664"/>
                      <a:pt x="0" y="21600"/>
                    </a:cubicBezTo>
                    <a:close/>
                  </a:path>
                </a:pathLst>
              </a:custGeom>
              <a:solidFill>
                <a:schemeClr val="tx1">
                  <a:lumMod val="65000"/>
                  <a:lumOff val="35000"/>
                </a:schemeClr>
              </a:solidFill>
              <a:ln w="12700">
                <a:miter lim="400000"/>
              </a:ln>
            </p:spPr>
            <p:txBody>
              <a:bodyPr tIns="91439" bIns="91439" anchor="ctr"/>
              <a:lstStyle/>
              <a:p>
                <a:pPr algn="ctr" defTabSz="1828800">
                  <a:defRPr sz="3600">
                    <a:solidFill>
                      <a:srgbClr val="FFFFFF"/>
                    </a:solidFill>
                    <a:latin typeface="Helvetica"/>
                    <a:ea typeface="Helvetica"/>
                    <a:cs typeface="Helvetica"/>
                    <a:sym typeface="Helvetica"/>
                  </a:defRPr>
                </a:pPr>
                <a:endParaRPr/>
              </a:p>
            </p:txBody>
          </p:sp>
          <p:sp>
            <p:nvSpPr>
              <p:cNvPr id="20" name="Freeform 81">
                <a:extLst>
                  <a:ext uri="{FF2B5EF4-FFF2-40B4-BE49-F238E27FC236}">
                    <a16:creationId xmlns:a16="http://schemas.microsoft.com/office/drawing/2014/main" id="{C3D0E9D0-7442-1785-0133-6A7A7E573022}"/>
                  </a:ext>
                </a:extLst>
              </p:cNvPr>
              <p:cNvSpPr/>
              <p:nvPr/>
            </p:nvSpPr>
            <p:spPr>
              <a:xfrm>
                <a:off x="8417017" y="4653240"/>
                <a:ext cx="2368965" cy="1223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569"/>
                    </a:lnTo>
                    <a:cubicBezTo>
                      <a:pt x="0" y="19348"/>
                      <a:pt x="1163" y="21600"/>
                      <a:pt x="2597" y="21600"/>
                    </a:cubicBezTo>
                    <a:cubicBezTo>
                      <a:pt x="2599" y="21600"/>
                      <a:pt x="2601" y="21600"/>
                      <a:pt x="2602" y="21600"/>
                    </a:cubicBezTo>
                    <a:lnTo>
                      <a:pt x="19003" y="21600"/>
                    </a:lnTo>
                    <a:cubicBezTo>
                      <a:pt x="20437" y="21600"/>
                      <a:pt x="21600" y="19348"/>
                      <a:pt x="21600" y="16569"/>
                    </a:cubicBezTo>
                    <a:lnTo>
                      <a:pt x="21600" y="0"/>
                    </a:lnTo>
                    <a:close/>
                  </a:path>
                </a:pathLst>
              </a:custGeom>
              <a:solidFill>
                <a:schemeClr val="accent2">
                  <a:lumMod val="75000"/>
                </a:schemeClr>
              </a:solidFill>
              <a:ln w="12700">
                <a:miter lim="400000"/>
              </a:ln>
              <a:effectLst>
                <a:outerShdw blurRad="76200" dist="50800" dir="2315233" rotWithShape="0">
                  <a:srgbClr val="000000">
                    <a:alpha val="28814"/>
                  </a:srgbClr>
                </a:outerShdw>
              </a:effectLst>
            </p:spPr>
            <p:txBody>
              <a:bodyPr tIns="91439" bIns="91439" anchor="ctr"/>
              <a:lstStyle/>
              <a:p>
                <a:pPr algn="ctr" defTabSz="1828800">
                  <a:defRPr sz="3600">
                    <a:solidFill>
                      <a:srgbClr val="FFFFFF"/>
                    </a:solidFill>
                    <a:latin typeface="Helvetica"/>
                    <a:ea typeface="Helvetica"/>
                    <a:cs typeface="Helvetica"/>
                    <a:sym typeface="Helvetica"/>
                  </a:defRPr>
                </a:pPr>
                <a:endParaRPr/>
              </a:p>
            </p:txBody>
          </p:sp>
          <p:sp>
            <p:nvSpPr>
              <p:cNvPr id="21" name="TextBox 52">
                <a:extLst>
                  <a:ext uri="{FF2B5EF4-FFF2-40B4-BE49-F238E27FC236}">
                    <a16:creationId xmlns:a16="http://schemas.microsoft.com/office/drawing/2014/main" id="{C6198254-6D44-9A31-A04B-80D6274EB87E}"/>
                  </a:ext>
                </a:extLst>
              </p:cNvPr>
              <p:cNvSpPr txBox="1"/>
              <p:nvPr/>
            </p:nvSpPr>
            <p:spPr>
              <a:xfrm>
                <a:off x="8863485" y="4547108"/>
                <a:ext cx="1520457" cy="1337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1828800">
                  <a:defRPr sz="5800">
                    <a:solidFill>
                      <a:srgbClr val="FFFFFF"/>
                    </a:solidFill>
                    <a:latin typeface="Century Gothic"/>
                    <a:ea typeface="Century Gothic"/>
                    <a:cs typeface="Century Gothic"/>
                    <a:sym typeface="Century Gothic"/>
                  </a:defRPr>
                </a:lvl1pPr>
              </a:lstStyle>
              <a:p>
                <a:pPr algn="ctr"/>
                <a:r>
                  <a:rPr lang="es-CO" sz="2400" b="1"/>
                  <a:t>1.</a:t>
                </a:r>
                <a:endParaRPr sz="2400" b="1"/>
              </a:p>
            </p:txBody>
          </p:sp>
        </p:grpSp>
        <p:sp>
          <p:nvSpPr>
            <p:cNvPr id="14" name="CuadroTexto 13">
              <a:extLst>
                <a:ext uri="{FF2B5EF4-FFF2-40B4-BE49-F238E27FC236}">
                  <a16:creationId xmlns:a16="http://schemas.microsoft.com/office/drawing/2014/main" id="{CC5D617F-8CBE-F5A9-73F6-635C899798EF}"/>
                </a:ext>
              </a:extLst>
            </p:cNvPr>
            <p:cNvSpPr txBox="1"/>
            <p:nvPr/>
          </p:nvSpPr>
          <p:spPr>
            <a:xfrm>
              <a:off x="2609562" y="2398789"/>
              <a:ext cx="2075564" cy="784830"/>
            </a:xfrm>
            <a:prstGeom prst="rect">
              <a:avLst/>
            </a:prstGeom>
            <a:noFill/>
          </p:spPr>
          <p:txBody>
            <a:bodyPr wrap="square" rtlCol="0">
              <a:spAutoFit/>
            </a:bodyPr>
            <a:lstStyle/>
            <a:p>
              <a:pPr algn="ctr"/>
              <a:r>
                <a:rPr lang="es-MX" sz="1500">
                  <a:latin typeface="Trebuchet MS" panose="020B0603020202020204" pitchFamily="34" charset="0"/>
                </a:rPr>
                <a:t>Asociación Manuales de usuario a los Procesos SDH</a:t>
              </a:r>
              <a:endParaRPr lang="es-CO" sz="1500">
                <a:latin typeface="Trebuchet MS" panose="020B0603020202020204" pitchFamily="34" charset="0"/>
              </a:endParaRPr>
            </a:p>
          </p:txBody>
        </p:sp>
        <p:sp>
          <p:nvSpPr>
            <p:cNvPr id="15" name="CuadroTexto 14">
              <a:extLst>
                <a:ext uri="{FF2B5EF4-FFF2-40B4-BE49-F238E27FC236}">
                  <a16:creationId xmlns:a16="http://schemas.microsoft.com/office/drawing/2014/main" id="{11648848-52E5-FC50-A4E3-24B893228111}"/>
                </a:ext>
              </a:extLst>
            </p:cNvPr>
            <p:cNvSpPr txBox="1"/>
            <p:nvPr/>
          </p:nvSpPr>
          <p:spPr>
            <a:xfrm>
              <a:off x="2664312" y="3267279"/>
              <a:ext cx="1901546" cy="369332"/>
            </a:xfrm>
            <a:prstGeom prst="rect">
              <a:avLst/>
            </a:prstGeom>
            <a:noFill/>
          </p:spPr>
          <p:txBody>
            <a:bodyPr wrap="square" rtlCol="0">
              <a:spAutoFit/>
            </a:bodyPr>
            <a:lstStyle/>
            <a:p>
              <a:pPr algn="ctr"/>
              <a:r>
                <a:rPr lang="es-CO" b="1" i="1">
                  <a:solidFill>
                    <a:schemeClr val="accent1">
                      <a:lumMod val="75000"/>
                    </a:schemeClr>
                  </a:solidFill>
                </a:rPr>
                <a:t>OAP – UT </a:t>
              </a:r>
            </a:p>
          </p:txBody>
        </p:sp>
      </p:grpSp>
      <p:grpSp>
        <p:nvGrpSpPr>
          <p:cNvPr id="22" name="Grupo 21">
            <a:extLst>
              <a:ext uri="{FF2B5EF4-FFF2-40B4-BE49-F238E27FC236}">
                <a16:creationId xmlns:a16="http://schemas.microsoft.com/office/drawing/2014/main" id="{3BD06B5E-CEEC-5B26-B83E-278867B9EB70}"/>
              </a:ext>
            </a:extLst>
          </p:cNvPr>
          <p:cNvGrpSpPr/>
          <p:nvPr/>
        </p:nvGrpSpPr>
        <p:grpSpPr>
          <a:xfrm>
            <a:off x="2801730" y="2810833"/>
            <a:ext cx="2028115" cy="1970495"/>
            <a:chOff x="5718717" y="1751547"/>
            <a:chExt cx="2028115" cy="1970495"/>
          </a:xfrm>
        </p:grpSpPr>
        <p:grpSp>
          <p:nvGrpSpPr>
            <p:cNvPr id="23" name="Grupo 22">
              <a:extLst>
                <a:ext uri="{FF2B5EF4-FFF2-40B4-BE49-F238E27FC236}">
                  <a16:creationId xmlns:a16="http://schemas.microsoft.com/office/drawing/2014/main" id="{C7F42E0D-24FD-74E0-3066-64FA97B9E8BA}"/>
                </a:ext>
              </a:extLst>
            </p:cNvPr>
            <p:cNvGrpSpPr/>
            <p:nvPr/>
          </p:nvGrpSpPr>
          <p:grpSpPr>
            <a:xfrm>
              <a:off x="5718717" y="1751547"/>
              <a:ext cx="2028115" cy="1970495"/>
              <a:chOff x="7531225" y="4547108"/>
              <a:chExt cx="4256067" cy="4757739"/>
            </a:xfrm>
          </p:grpSpPr>
          <p:sp>
            <p:nvSpPr>
              <p:cNvPr id="26" name="Freeform 76">
                <a:extLst>
                  <a:ext uri="{FF2B5EF4-FFF2-40B4-BE49-F238E27FC236}">
                    <a16:creationId xmlns:a16="http://schemas.microsoft.com/office/drawing/2014/main" id="{F827203E-F4F4-6976-20A3-8313E9302FFA}"/>
                  </a:ext>
                </a:extLst>
              </p:cNvPr>
              <p:cNvSpPr/>
              <p:nvPr/>
            </p:nvSpPr>
            <p:spPr>
              <a:xfrm>
                <a:off x="8078031" y="4653099"/>
                <a:ext cx="3046938" cy="576807"/>
              </a:xfrm>
              <a:custGeom>
                <a:avLst/>
                <a:gdLst/>
                <a:ahLst/>
                <a:cxnLst>
                  <a:cxn ang="0">
                    <a:pos x="wd2" y="hd2"/>
                  </a:cxn>
                  <a:cxn ang="5400000">
                    <a:pos x="wd2" y="hd2"/>
                  </a:cxn>
                  <a:cxn ang="10800000">
                    <a:pos x="wd2" y="hd2"/>
                  </a:cxn>
                  <a:cxn ang="16200000">
                    <a:pos x="wd2" y="hd2"/>
                  </a:cxn>
                </a:cxnLst>
                <a:rect l="0" t="0" r="r" b="b"/>
                <a:pathLst>
                  <a:path w="21600" h="21600" extrusionOk="0">
                    <a:moveTo>
                      <a:pt x="2532" y="0"/>
                    </a:moveTo>
                    <a:lnTo>
                      <a:pt x="0" y="21600"/>
                    </a:lnTo>
                    <a:lnTo>
                      <a:pt x="21600" y="21426"/>
                    </a:lnTo>
                    <a:lnTo>
                      <a:pt x="19325" y="0"/>
                    </a:lnTo>
                    <a:lnTo>
                      <a:pt x="2532" y="0"/>
                    </a:lnTo>
                    <a:close/>
                  </a:path>
                </a:pathLst>
              </a:custGeom>
              <a:solidFill>
                <a:srgbClr val="416F2C"/>
              </a:solidFill>
              <a:ln w="12700">
                <a:miter lim="400000"/>
              </a:ln>
            </p:spPr>
            <p:txBody>
              <a:bodyPr tIns="91439" bIns="91439" anchor="ctr"/>
              <a:lstStyle/>
              <a:p>
                <a:pPr algn="ctr" defTabSz="1828800">
                  <a:defRPr sz="3600">
                    <a:solidFill>
                      <a:srgbClr val="000000"/>
                    </a:solidFill>
                    <a:latin typeface="Helvetica"/>
                    <a:ea typeface="Helvetica"/>
                    <a:cs typeface="Helvetica"/>
                    <a:sym typeface="Helvetica"/>
                  </a:defRPr>
                </a:pPr>
                <a:endParaRPr/>
              </a:p>
            </p:txBody>
          </p:sp>
          <p:sp>
            <p:nvSpPr>
              <p:cNvPr id="27" name="Freeform 77">
                <a:extLst>
                  <a:ext uri="{FF2B5EF4-FFF2-40B4-BE49-F238E27FC236}">
                    <a16:creationId xmlns:a16="http://schemas.microsoft.com/office/drawing/2014/main" id="{5D7D5F24-FDF9-D14B-13A9-0AC1D67CFA5E}"/>
                  </a:ext>
                </a:extLst>
              </p:cNvPr>
              <p:cNvSpPr/>
              <p:nvPr/>
            </p:nvSpPr>
            <p:spPr>
              <a:xfrm>
                <a:off x="7607811" y="5089609"/>
                <a:ext cx="3987377" cy="4215238"/>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cubicBezTo>
                      <a:pt x="20909" y="0"/>
                      <a:pt x="21600" y="0"/>
                      <a:pt x="21600" y="0"/>
                    </a:cubicBezTo>
                    <a:lnTo>
                      <a:pt x="21600" y="21600"/>
                    </a:lnTo>
                    <a:cubicBezTo>
                      <a:pt x="21600" y="21600"/>
                      <a:pt x="20909" y="21600"/>
                      <a:pt x="20057" y="21600"/>
                    </a:cubicBezTo>
                    <a:lnTo>
                      <a:pt x="1543" y="21600"/>
                    </a:lnTo>
                    <a:cubicBezTo>
                      <a:pt x="691" y="21600"/>
                      <a:pt x="0" y="21600"/>
                      <a:pt x="0" y="21600"/>
                    </a:cubicBezTo>
                    <a:lnTo>
                      <a:pt x="0" y="0"/>
                    </a:lnTo>
                    <a:cubicBezTo>
                      <a:pt x="0" y="0"/>
                      <a:pt x="691" y="0"/>
                      <a:pt x="1543" y="0"/>
                    </a:cubicBezTo>
                    <a:close/>
                  </a:path>
                </a:pathLst>
              </a:custGeom>
              <a:gradFill>
                <a:gsLst>
                  <a:gs pos="22846">
                    <a:srgbClr val="FFFFFF"/>
                  </a:gs>
                  <a:gs pos="63322">
                    <a:srgbClr val="E6EAEB"/>
                  </a:gs>
                  <a:gs pos="99960">
                    <a:srgbClr val="CDD5D8"/>
                  </a:gs>
                </a:gsLst>
                <a:lin ang="2089253"/>
              </a:gradFill>
              <a:ln w="12700">
                <a:miter lim="400000"/>
              </a:ln>
              <a:effectLst>
                <a:outerShdw blurRad="304800" dist="177800" dir="2315233" rotWithShape="0">
                  <a:srgbClr val="000000">
                    <a:alpha val="38297"/>
                  </a:srgbClr>
                </a:outerShdw>
              </a:effectLst>
            </p:spPr>
            <p:txBody>
              <a:bodyPr tIns="91439" bIns="91439" anchor="ctr"/>
              <a:lstStyle/>
              <a:p>
                <a:pPr algn="ctr" defTabSz="1828800">
                  <a:defRPr sz="3600">
                    <a:solidFill>
                      <a:srgbClr val="FFFFFF"/>
                    </a:solidFill>
                    <a:latin typeface="Avenir Next Regular"/>
                    <a:ea typeface="Avenir Next Regular"/>
                    <a:cs typeface="Avenir Next Regular"/>
                    <a:sym typeface="Avenir Next Regular"/>
                  </a:defRPr>
                </a:pPr>
                <a:endParaRPr/>
              </a:p>
            </p:txBody>
          </p:sp>
          <p:sp>
            <p:nvSpPr>
              <p:cNvPr id="28" name="Freeform 78">
                <a:extLst>
                  <a:ext uri="{FF2B5EF4-FFF2-40B4-BE49-F238E27FC236}">
                    <a16:creationId xmlns:a16="http://schemas.microsoft.com/office/drawing/2014/main" id="{57ED81D3-BC1F-D5D1-91B5-587165CC30BB}"/>
                  </a:ext>
                </a:extLst>
              </p:cNvPr>
              <p:cNvSpPr/>
              <p:nvPr/>
            </p:nvSpPr>
            <p:spPr>
              <a:xfrm>
                <a:off x="7531225" y="5128167"/>
                <a:ext cx="4256067" cy="4138123"/>
              </a:xfrm>
              <a:custGeom>
                <a:avLst/>
                <a:gdLst/>
                <a:ahLst/>
                <a:cxnLst>
                  <a:cxn ang="0">
                    <a:pos x="wd2" y="hd2"/>
                  </a:cxn>
                  <a:cxn ang="5400000">
                    <a:pos x="wd2" y="hd2"/>
                  </a:cxn>
                  <a:cxn ang="10800000">
                    <a:pos x="wd2" y="hd2"/>
                  </a:cxn>
                  <a:cxn ang="16200000">
                    <a:pos x="wd2" y="hd2"/>
                  </a:cxn>
                </a:cxnLst>
                <a:rect l="0" t="0" r="r" b="b"/>
                <a:pathLst>
                  <a:path w="21598" h="21600" extrusionOk="0">
                    <a:moveTo>
                      <a:pt x="1361" y="0"/>
                    </a:moveTo>
                    <a:lnTo>
                      <a:pt x="20239" y="0"/>
                    </a:lnTo>
                    <a:cubicBezTo>
                      <a:pt x="20990" y="1"/>
                      <a:pt x="21599" y="578"/>
                      <a:pt x="21598" y="1288"/>
                    </a:cubicBezTo>
                    <a:cubicBezTo>
                      <a:pt x="21598" y="1289"/>
                      <a:pt x="21598" y="1289"/>
                      <a:pt x="21598" y="1289"/>
                    </a:cubicBezTo>
                    <a:lnTo>
                      <a:pt x="21598" y="20313"/>
                    </a:lnTo>
                    <a:cubicBezTo>
                      <a:pt x="21598" y="21024"/>
                      <a:pt x="20989" y="21600"/>
                      <a:pt x="20237" y="21600"/>
                    </a:cubicBezTo>
                    <a:lnTo>
                      <a:pt x="1359" y="21600"/>
                    </a:lnTo>
                    <a:cubicBezTo>
                      <a:pt x="608" y="21599"/>
                      <a:pt x="0" y="21023"/>
                      <a:pt x="0" y="20313"/>
                    </a:cubicBezTo>
                    <a:lnTo>
                      <a:pt x="0" y="1289"/>
                    </a:lnTo>
                    <a:cubicBezTo>
                      <a:pt x="-1" y="578"/>
                      <a:pt x="607" y="1"/>
                      <a:pt x="1359" y="0"/>
                    </a:cubicBezTo>
                    <a:cubicBezTo>
                      <a:pt x="1360" y="0"/>
                      <a:pt x="1360" y="0"/>
                      <a:pt x="1361" y="0"/>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algn="ctr" defTabSz="1828800">
                  <a:defRPr sz="3600">
                    <a:solidFill>
                      <a:srgbClr val="FFFFFF"/>
                    </a:solidFill>
                    <a:latin typeface="Avenir Next Regular"/>
                    <a:ea typeface="Avenir Next Regular"/>
                    <a:cs typeface="Avenir Next Regular"/>
                    <a:sym typeface="Avenir Next Regular"/>
                  </a:defRPr>
                </a:pPr>
                <a:endParaRPr/>
              </a:p>
            </p:txBody>
          </p:sp>
          <p:sp>
            <p:nvSpPr>
              <p:cNvPr id="29" name="Freeform 79">
                <a:extLst>
                  <a:ext uri="{FF2B5EF4-FFF2-40B4-BE49-F238E27FC236}">
                    <a16:creationId xmlns:a16="http://schemas.microsoft.com/office/drawing/2014/main" id="{B917DDA5-0F0A-319D-D709-1582BF8D914B}"/>
                  </a:ext>
                </a:extLst>
              </p:cNvPr>
              <p:cNvSpPr/>
              <p:nvPr/>
            </p:nvSpPr>
            <p:spPr>
              <a:xfrm>
                <a:off x="9071078" y="9114875"/>
                <a:ext cx="1060844" cy="1899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0783" y="8661"/>
                      <a:pt x="18594" y="5"/>
                      <a:pt x="16138" y="0"/>
                    </a:cubicBezTo>
                    <a:lnTo>
                      <a:pt x="5462" y="0"/>
                    </a:lnTo>
                    <a:cubicBezTo>
                      <a:pt x="3006" y="10"/>
                      <a:pt x="818" y="8664"/>
                      <a:pt x="0" y="21600"/>
                    </a:cubicBezTo>
                    <a:close/>
                  </a:path>
                </a:pathLst>
              </a:custGeom>
              <a:solidFill>
                <a:schemeClr val="tx1">
                  <a:lumMod val="65000"/>
                  <a:lumOff val="35000"/>
                </a:schemeClr>
              </a:solidFill>
              <a:ln w="12700">
                <a:miter lim="400000"/>
              </a:ln>
            </p:spPr>
            <p:txBody>
              <a:bodyPr tIns="91439" bIns="91439" anchor="ctr"/>
              <a:lstStyle/>
              <a:p>
                <a:pPr algn="ctr" defTabSz="1828800">
                  <a:defRPr sz="3600">
                    <a:solidFill>
                      <a:srgbClr val="FFFFFF"/>
                    </a:solidFill>
                    <a:latin typeface="Helvetica"/>
                    <a:ea typeface="Helvetica"/>
                    <a:cs typeface="Helvetica"/>
                    <a:sym typeface="Helvetica"/>
                  </a:defRPr>
                </a:pPr>
                <a:endParaRPr/>
              </a:p>
            </p:txBody>
          </p:sp>
          <p:sp>
            <p:nvSpPr>
              <p:cNvPr id="30" name="Freeform 81">
                <a:extLst>
                  <a:ext uri="{FF2B5EF4-FFF2-40B4-BE49-F238E27FC236}">
                    <a16:creationId xmlns:a16="http://schemas.microsoft.com/office/drawing/2014/main" id="{BCC96063-098A-2866-7DF0-CC331E2A6022}"/>
                  </a:ext>
                </a:extLst>
              </p:cNvPr>
              <p:cNvSpPr/>
              <p:nvPr/>
            </p:nvSpPr>
            <p:spPr>
              <a:xfrm>
                <a:off x="8417017" y="4653240"/>
                <a:ext cx="2368965" cy="1223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569"/>
                    </a:lnTo>
                    <a:cubicBezTo>
                      <a:pt x="0" y="19348"/>
                      <a:pt x="1163" y="21600"/>
                      <a:pt x="2597" y="21600"/>
                    </a:cubicBezTo>
                    <a:cubicBezTo>
                      <a:pt x="2599" y="21600"/>
                      <a:pt x="2601" y="21600"/>
                      <a:pt x="2602" y="21600"/>
                    </a:cubicBezTo>
                    <a:lnTo>
                      <a:pt x="19003" y="21600"/>
                    </a:lnTo>
                    <a:cubicBezTo>
                      <a:pt x="20437" y="21600"/>
                      <a:pt x="21600" y="19348"/>
                      <a:pt x="21600" y="16569"/>
                    </a:cubicBezTo>
                    <a:lnTo>
                      <a:pt x="21600" y="0"/>
                    </a:lnTo>
                    <a:close/>
                  </a:path>
                </a:pathLst>
              </a:custGeom>
              <a:solidFill>
                <a:schemeClr val="accent2">
                  <a:lumMod val="75000"/>
                </a:schemeClr>
              </a:solidFill>
              <a:ln w="12700">
                <a:miter lim="400000"/>
              </a:ln>
              <a:effectLst>
                <a:outerShdw blurRad="76200" dist="50800" dir="2315233" rotWithShape="0">
                  <a:srgbClr val="000000">
                    <a:alpha val="28814"/>
                  </a:srgbClr>
                </a:outerShdw>
              </a:effectLst>
            </p:spPr>
            <p:txBody>
              <a:bodyPr tIns="91439" bIns="91439" anchor="ctr"/>
              <a:lstStyle/>
              <a:p>
                <a:pPr algn="ctr" defTabSz="1828800">
                  <a:defRPr sz="3600">
                    <a:solidFill>
                      <a:srgbClr val="FFFFFF"/>
                    </a:solidFill>
                    <a:latin typeface="Helvetica"/>
                    <a:ea typeface="Helvetica"/>
                    <a:cs typeface="Helvetica"/>
                    <a:sym typeface="Helvetica"/>
                  </a:defRPr>
                </a:pPr>
                <a:endParaRPr/>
              </a:p>
            </p:txBody>
          </p:sp>
          <p:sp>
            <p:nvSpPr>
              <p:cNvPr id="31" name="TextBox 52">
                <a:extLst>
                  <a:ext uri="{FF2B5EF4-FFF2-40B4-BE49-F238E27FC236}">
                    <a16:creationId xmlns:a16="http://schemas.microsoft.com/office/drawing/2014/main" id="{8C79DBA7-887D-D528-086D-27809D3A5321}"/>
                  </a:ext>
                </a:extLst>
              </p:cNvPr>
              <p:cNvSpPr txBox="1"/>
              <p:nvPr/>
            </p:nvSpPr>
            <p:spPr>
              <a:xfrm>
                <a:off x="8863485" y="4547108"/>
                <a:ext cx="1520457" cy="1337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1828800">
                  <a:defRPr sz="5800">
                    <a:solidFill>
                      <a:srgbClr val="FFFFFF"/>
                    </a:solidFill>
                    <a:latin typeface="Century Gothic"/>
                    <a:ea typeface="Century Gothic"/>
                    <a:cs typeface="Century Gothic"/>
                    <a:sym typeface="Century Gothic"/>
                  </a:defRPr>
                </a:lvl1pPr>
              </a:lstStyle>
              <a:p>
                <a:pPr algn="ctr"/>
                <a:r>
                  <a:rPr lang="es-CO" sz="2400" b="1"/>
                  <a:t>2.</a:t>
                </a:r>
                <a:endParaRPr sz="2400" b="1"/>
              </a:p>
            </p:txBody>
          </p:sp>
        </p:grpSp>
        <p:sp>
          <p:nvSpPr>
            <p:cNvPr id="24" name="CuadroTexto 23">
              <a:extLst>
                <a:ext uri="{FF2B5EF4-FFF2-40B4-BE49-F238E27FC236}">
                  <a16:creationId xmlns:a16="http://schemas.microsoft.com/office/drawing/2014/main" id="{6ABC70E6-631C-ECA8-CB54-43567453879E}"/>
                </a:ext>
              </a:extLst>
            </p:cNvPr>
            <p:cNvSpPr txBox="1"/>
            <p:nvPr/>
          </p:nvSpPr>
          <p:spPr>
            <a:xfrm>
              <a:off x="5728161" y="2311307"/>
              <a:ext cx="2009226" cy="1015663"/>
            </a:xfrm>
            <a:prstGeom prst="rect">
              <a:avLst/>
            </a:prstGeom>
            <a:noFill/>
          </p:spPr>
          <p:txBody>
            <a:bodyPr wrap="square" rtlCol="0">
              <a:spAutoFit/>
            </a:bodyPr>
            <a:lstStyle/>
            <a:p>
              <a:pPr algn="ctr"/>
              <a:r>
                <a:rPr lang="es-MX" sz="1500">
                  <a:latin typeface="Trebuchet MS" panose="020B0603020202020204" pitchFamily="34" charset="0"/>
                </a:rPr>
                <a:t>Actualización de los Manuales de usuario al formato actual del SGC</a:t>
              </a:r>
              <a:endParaRPr lang="es-CO" sz="1500">
                <a:latin typeface="Trebuchet MS" panose="020B0603020202020204" pitchFamily="34" charset="0"/>
              </a:endParaRPr>
            </a:p>
          </p:txBody>
        </p:sp>
        <p:sp>
          <p:nvSpPr>
            <p:cNvPr id="25" name="CuadroTexto 24">
              <a:extLst>
                <a:ext uri="{FF2B5EF4-FFF2-40B4-BE49-F238E27FC236}">
                  <a16:creationId xmlns:a16="http://schemas.microsoft.com/office/drawing/2014/main" id="{7A874659-9EEE-F5AB-1B44-D002FD35E371}"/>
                </a:ext>
              </a:extLst>
            </p:cNvPr>
            <p:cNvSpPr txBox="1"/>
            <p:nvPr/>
          </p:nvSpPr>
          <p:spPr>
            <a:xfrm>
              <a:off x="5945054" y="3286164"/>
              <a:ext cx="1719680" cy="369332"/>
            </a:xfrm>
            <a:prstGeom prst="rect">
              <a:avLst/>
            </a:prstGeom>
            <a:noFill/>
          </p:spPr>
          <p:txBody>
            <a:bodyPr wrap="square" rtlCol="0">
              <a:spAutoFit/>
            </a:bodyPr>
            <a:lstStyle/>
            <a:p>
              <a:pPr algn="ctr"/>
              <a:r>
                <a:rPr lang="es-CO" b="1" i="1">
                  <a:solidFill>
                    <a:schemeClr val="accent1">
                      <a:lumMod val="75000"/>
                    </a:schemeClr>
                  </a:solidFill>
                </a:rPr>
                <a:t>OAP – Procesos </a:t>
              </a:r>
            </a:p>
          </p:txBody>
        </p:sp>
      </p:grpSp>
      <p:grpSp>
        <p:nvGrpSpPr>
          <p:cNvPr id="32" name="Grupo 31">
            <a:extLst>
              <a:ext uri="{FF2B5EF4-FFF2-40B4-BE49-F238E27FC236}">
                <a16:creationId xmlns:a16="http://schemas.microsoft.com/office/drawing/2014/main" id="{8D156A13-81AF-C1E3-EDAD-9BC8B4B19E7C}"/>
              </a:ext>
            </a:extLst>
          </p:cNvPr>
          <p:cNvGrpSpPr/>
          <p:nvPr/>
        </p:nvGrpSpPr>
        <p:grpSpPr>
          <a:xfrm>
            <a:off x="5475076" y="2810833"/>
            <a:ext cx="2028120" cy="1970495"/>
            <a:chOff x="8802532" y="1754241"/>
            <a:chExt cx="2028120" cy="1970495"/>
          </a:xfrm>
        </p:grpSpPr>
        <p:grpSp>
          <p:nvGrpSpPr>
            <p:cNvPr id="33" name="Grupo 32">
              <a:extLst>
                <a:ext uri="{FF2B5EF4-FFF2-40B4-BE49-F238E27FC236}">
                  <a16:creationId xmlns:a16="http://schemas.microsoft.com/office/drawing/2014/main" id="{82A761E5-F893-FC42-D8F1-3205FB515CC5}"/>
                </a:ext>
              </a:extLst>
            </p:cNvPr>
            <p:cNvGrpSpPr/>
            <p:nvPr/>
          </p:nvGrpSpPr>
          <p:grpSpPr>
            <a:xfrm>
              <a:off x="8802532" y="1754241"/>
              <a:ext cx="2028115" cy="1970495"/>
              <a:chOff x="7531225" y="4547108"/>
              <a:chExt cx="4256067" cy="4757739"/>
            </a:xfrm>
          </p:grpSpPr>
          <p:sp>
            <p:nvSpPr>
              <p:cNvPr id="36" name="Freeform 76">
                <a:extLst>
                  <a:ext uri="{FF2B5EF4-FFF2-40B4-BE49-F238E27FC236}">
                    <a16:creationId xmlns:a16="http://schemas.microsoft.com/office/drawing/2014/main" id="{49BB2DD7-B6DC-4B80-2222-8173458629E2}"/>
                  </a:ext>
                </a:extLst>
              </p:cNvPr>
              <p:cNvSpPr/>
              <p:nvPr/>
            </p:nvSpPr>
            <p:spPr>
              <a:xfrm>
                <a:off x="8078031" y="4653099"/>
                <a:ext cx="3046938" cy="576807"/>
              </a:xfrm>
              <a:custGeom>
                <a:avLst/>
                <a:gdLst/>
                <a:ahLst/>
                <a:cxnLst>
                  <a:cxn ang="0">
                    <a:pos x="wd2" y="hd2"/>
                  </a:cxn>
                  <a:cxn ang="5400000">
                    <a:pos x="wd2" y="hd2"/>
                  </a:cxn>
                  <a:cxn ang="10800000">
                    <a:pos x="wd2" y="hd2"/>
                  </a:cxn>
                  <a:cxn ang="16200000">
                    <a:pos x="wd2" y="hd2"/>
                  </a:cxn>
                </a:cxnLst>
                <a:rect l="0" t="0" r="r" b="b"/>
                <a:pathLst>
                  <a:path w="21600" h="21600" extrusionOk="0">
                    <a:moveTo>
                      <a:pt x="2532" y="0"/>
                    </a:moveTo>
                    <a:lnTo>
                      <a:pt x="0" y="21600"/>
                    </a:lnTo>
                    <a:lnTo>
                      <a:pt x="21600" y="21426"/>
                    </a:lnTo>
                    <a:lnTo>
                      <a:pt x="19325" y="0"/>
                    </a:lnTo>
                    <a:lnTo>
                      <a:pt x="2532" y="0"/>
                    </a:lnTo>
                    <a:close/>
                  </a:path>
                </a:pathLst>
              </a:custGeom>
              <a:solidFill>
                <a:srgbClr val="416F2C"/>
              </a:solidFill>
              <a:ln w="12700">
                <a:miter lim="400000"/>
              </a:ln>
            </p:spPr>
            <p:txBody>
              <a:bodyPr tIns="91439" bIns="91439" anchor="ctr"/>
              <a:lstStyle/>
              <a:p>
                <a:pPr algn="ctr" defTabSz="1828800">
                  <a:defRPr sz="3600">
                    <a:solidFill>
                      <a:srgbClr val="000000"/>
                    </a:solidFill>
                    <a:latin typeface="Helvetica"/>
                    <a:ea typeface="Helvetica"/>
                    <a:cs typeface="Helvetica"/>
                    <a:sym typeface="Helvetica"/>
                  </a:defRPr>
                </a:pPr>
                <a:endParaRPr/>
              </a:p>
            </p:txBody>
          </p:sp>
          <p:sp>
            <p:nvSpPr>
              <p:cNvPr id="37" name="Freeform 77">
                <a:extLst>
                  <a:ext uri="{FF2B5EF4-FFF2-40B4-BE49-F238E27FC236}">
                    <a16:creationId xmlns:a16="http://schemas.microsoft.com/office/drawing/2014/main" id="{09AC80CA-528E-0888-122B-76AF87DA32E3}"/>
                  </a:ext>
                </a:extLst>
              </p:cNvPr>
              <p:cNvSpPr/>
              <p:nvPr/>
            </p:nvSpPr>
            <p:spPr>
              <a:xfrm>
                <a:off x="7607811" y="5089609"/>
                <a:ext cx="3987377" cy="4215238"/>
              </a:xfrm>
              <a:custGeom>
                <a:avLst/>
                <a:gdLst/>
                <a:ahLst/>
                <a:cxnLst>
                  <a:cxn ang="0">
                    <a:pos x="wd2" y="hd2"/>
                  </a:cxn>
                  <a:cxn ang="5400000">
                    <a:pos x="wd2" y="hd2"/>
                  </a:cxn>
                  <a:cxn ang="10800000">
                    <a:pos x="wd2" y="hd2"/>
                  </a:cxn>
                  <a:cxn ang="16200000">
                    <a:pos x="wd2" y="hd2"/>
                  </a:cxn>
                </a:cxnLst>
                <a:rect l="0" t="0" r="r" b="b"/>
                <a:pathLst>
                  <a:path w="21600" h="21600" extrusionOk="0">
                    <a:moveTo>
                      <a:pt x="20057" y="0"/>
                    </a:moveTo>
                    <a:cubicBezTo>
                      <a:pt x="20909" y="0"/>
                      <a:pt x="21600" y="0"/>
                      <a:pt x="21600" y="0"/>
                    </a:cubicBezTo>
                    <a:lnTo>
                      <a:pt x="21600" y="21600"/>
                    </a:lnTo>
                    <a:cubicBezTo>
                      <a:pt x="21600" y="21600"/>
                      <a:pt x="20909" y="21600"/>
                      <a:pt x="20057" y="21600"/>
                    </a:cubicBezTo>
                    <a:lnTo>
                      <a:pt x="1543" y="21600"/>
                    </a:lnTo>
                    <a:cubicBezTo>
                      <a:pt x="691" y="21600"/>
                      <a:pt x="0" y="21600"/>
                      <a:pt x="0" y="21600"/>
                    </a:cubicBezTo>
                    <a:lnTo>
                      <a:pt x="0" y="0"/>
                    </a:lnTo>
                    <a:cubicBezTo>
                      <a:pt x="0" y="0"/>
                      <a:pt x="691" y="0"/>
                      <a:pt x="1543" y="0"/>
                    </a:cubicBezTo>
                    <a:close/>
                  </a:path>
                </a:pathLst>
              </a:custGeom>
              <a:gradFill>
                <a:gsLst>
                  <a:gs pos="22846">
                    <a:srgbClr val="FFFFFF"/>
                  </a:gs>
                  <a:gs pos="63322">
                    <a:srgbClr val="E6EAEB"/>
                  </a:gs>
                  <a:gs pos="99960">
                    <a:srgbClr val="CDD5D8"/>
                  </a:gs>
                </a:gsLst>
                <a:lin ang="2089253"/>
              </a:gradFill>
              <a:ln w="12700">
                <a:miter lim="400000"/>
              </a:ln>
              <a:effectLst>
                <a:outerShdw blurRad="304800" dist="177800" dir="2315233" rotWithShape="0">
                  <a:srgbClr val="000000">
                    <a:alpha val="38297"/>
                  </a:srgbClr>
                </a:outerShdw>
              </a:effectLst>
            </p:spPr>
            <p:txBody>
              <a:bodyPr tIns="91439" bIns="91439" anchor="ctr"/>
              <a:lstStyle/>
              <a:p>
                <a:pPr algn="ctr" defTabSz="1828800">
                  <a:defRPr sz="3600">
                    <a:solidFill>
                      <a:srgbClr val="FFFFFF"/>
                    </a:solidFill>
                    <a:latin typeface="Avenir Next Regular"/>
                    <a:ea typeface="Avenir Next Regular"/>
                    <a:cs typeface="Avenir Next Regular"/>
                    <a:sym typeface="Avenir Next Regular"/>
                  </a:defRPr>
                </a:pPr>
                <a:endParaRPr/>
              </a:p>
            </p:txBody>
          </p:sp>
          <p:sp>
            <p:nvSpPr>
              <p:cNvPr id="38" name="Freeform 78">
                <a:extLst>
                  <a:ext uri="{FF2B5EF4-FFF2-40B4-BE49-F238E27FC236}">
                    <a16:creationId xmlns:a16="http://schemas.microsoft.com/office/drawing/2014/main" id="{BC0B4470-3FCA-CA4A-0475-07FF360DEEE3}"/>
                  </a:ext>
                </a:extLst>
              </p:cNvPr>
              <p:cNvSpPr/>
              <p:nvPr/>
            </p:nvSpPr>
            <p:spPr>
              <a:xfrm>
                <a:off x="7531225" y="5128167"/>
                <a:ext cx="4256067" cy="4138123"/>
              </a:xfrm>
              <a:custGeom>
                <a:avLst/>
                <a:gdLst/>
                <a:ahLst/>
                <a:cxnLst>
                  <a:cxn ang="0">
                    <a:pos x="wd2" y="hd2"/>
                  </a:cxn>
                  <a:cxn ang="5400000">
                    <a:pos x="wd2" y="hd2"/>
                  </a:cxn>
                  <a:cxn ang="10800000">
                    <a:pos x="wd2" y="hd2"/>
                  </a:cxn>
                  <a:cxn ang="16200000">
                    <a:pos x="wd2" y="hd2"/>
                  </a:cxn>
                </a:cxnLst>
                <a:rect l="0" t="0" r="r" b="b"/>
                <a:pathLst>
                  <a:path w="21598" h="21600" extrusionOk="0">
                    <a:moveTo>
                      <a:pt x="1361" y="0"/>
                    </a:moveTo>
                    <a:lnTo>
                      <a:pt x="20239" y="0"/>
                    </a:lnTo>
                    <a:cubicBezTo>
                      <a:pt x="20990" y="1"/>
                      <a:pt x="21599" y="578"/>
                      <a:pt x="21598" y="1288"/>
                    </a:cubicBezTo>
                    <a:cubicBezTo>
                      <a:pt x="21598" y="1289"/>
                      <a:pt x="21598" y="1289"/>
                      <a:pt x="21598" y="1289"/>
                    </a:cubicBezTo>
                    <a:lnTo>
                      <a:pt x="21598" y="20313"/>
                    </a:lnTo>
                    <a:cubicBezTo>
                      <a:pt x="21598" y="21024"/>
                      <a:pt x="20989" y="21600"/>
                      <a:pt x="20237" y="21600"/>
                    </a:cubicBezTo>
                    <a:lnTo>
                      <a:pt x="1359" y="21600"/>
                    </a:lnTo>
                    <a:cubicBezTo>
                      <a:pt x="608" y="21599"/>
                      <a:pt x="0" y="21023"/>
                      <a:pt x="0" y="20313"/>
                    </a:cubicBezTo>
                    <a:lnTo>
                      <a:pt x="0" y="1289"/>
                    </a:lnTo>
                    <a:cubicBezTo>
                      <a:pt x="-1" y="578"/>
                      <a:pt x="607" y="1"/>
                      <a:pt x="1359" y="0"/>
                    </a:cubicBezTo>
                    <a:cubicBezTo>
                      <a:pt x="1360" y="0"/>
                      <a:pt x="1360" y="0"/>
                      <a:pt x="1361" y="0"/>
                    </a:cubicBezTo>
                    <a:close/>
                  </a:path>
                </a:pathLst>
              </a:custGeom>
              <a:gradFill>
                <a:gsLst>
                  <a:gs pos="22846">
                    <a:srgbClr val="FFFFFF"/>
                  </a:gs>
                  <a:gs pos="63322">
                    <a:srgbClr val="E6EAEB"/>
                  </a:gs>
                  <a:gs pos="99960">
                    <a:srgbClr val="CDD5D8"/>
                  </a:gs>
                </a:gsLst>
                <a:lin ang="2089253"/>
              </a:gradFill>
              <a:ln w="12700">
                <a:miter lim="400000"/>
              </a:ln>
              <a:effectLst>
                <a:outerShdw blurRad="76200" dist="50800" dir="2315233" rotWithShape="0">
                  <a:srgbClr val="000000">
                    <a:alpha val="28814"/>
                  </a:srgbClr>
                </a:outerShdw>
              </a:effectLst>
            </p:spPr>
            <p:txBody>
              <a:bodyPr tIns="91439" bIns="91439" anchor="ctr"/>
              <a:lstStyle/>
              <a:p>
                <a:pPr algn="ctr" defTabSz="1828800">
                  <a:defRPr sz="3600">
                    <a:solidFill>
                      <a:srgbClr val="FFFFFF"/>
                    </a:solidFill>
                    <a:latin typeface="Avenir Next Regular"/>
                    <a:ea typeface="Avenir Next Regular"/>
                    <a:cs typeface="Avenir Next Regular"/>
                    <a:sym typeface="Avenir Next Regular"/>
                  </a:defRPr>
                </a:pPr>
                <a:endParaRPr/>
              </a:p>
            </p:txBody>
          </p:sp>
          <p:sp>
            <p:nvSpPr>
              <p:cNvPr id="39" name="Freeform 79">
                <a:extLst>
                  <a:ext uri="{FF2B5EF4-FFF2-40B4-BE49-F238E27FC236}">
                    <a16:creationId xmlns:a16="http://schemas.microsoft.com/office/drawing/2014/main" id="{CD56B152-11C6-3C56-CF6A-5284A2F9D819}"/>
                  </a:ext>
                </a:extLst>
              </p:cNvPr>
              <p:cNvSpPr/>
              <p:nvPr/>
            </p:nvSpPr>
            <p:spPr>
              <a:xfrm>
                <a:off x="9071078" y="9114875"/>
                <a:ext cx="1060844" cy="1899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cubicBezTo>
                      <a:pt x="20783" y="8661"/>
                      <a:pt x="18594" y="5"/>
                      <a:pt x="16138" y="0"/>
                    </a:cubicBezTo>
                    <a:lnTo>
                      <a:pt x="5462" y="0"/>
                    </a:lnTo>
                    <a:cubicBezTo>
                      <a:pt x="3006" y="10"/>
                      <a:pt x="818" y="8664"/>
                      <a:pt x="0" y="21600"/>
                    </a:cubicBezTo>
                    <a:close/>
                  </a:path>
                </a:pathLst>
              </a:custGeom>
              <a:solidFill>
                <a:schemeClr val="tx1">
                  <a:lumMod val="65000"/>
                  <a:lumOff val="35000"/>
                </a:schemeClr>
              </a:solidFill>
              <a:ln w="12700">
                <a:miter lim="400000"/>
              </a:ln>
            </p:spPr>
            <p:txBody>
              <a:bodyPr tIns="91439" bIns="91439" anchor="ctr"/>
              <a:lstStyle/>
              <a:p>
                <a:pPr algn="ctr" defTabSz="1828800">
                  <a:defRPr sz="3600">
                    <a:solidFill>
                      <a:srgbClr val="FFFFFF"/>
                    </a:solidFill>
                    <a:latin typeface="Helvetica"/>
                    <a:ea typeface="Helvetica"/>
                    <a:cs typeface="Helvetica"/>
                    <a:sym typeface="Helvetica"/>
                  </a:defRPr>
                </a:pPr>
                <a:endParaRPr/>
              </a:p>
            </p:txBody>
          </p:sp>
          <p:sp>
            <p:nvSpPr>
              <p:cNvPr id="40" name="Freeform 81">
                <a:extLst>
                  <a:ext uri="{FF2B5EF4-FFF2-40B4-BE49-F238E27FC236}">
                    <a16:creationId xmlns:a16="http://schemas.microsoft.com/office/drawing/2014/main" id="{36AF00C8-141C-E6E8-F75E-12AABBD7343E}"/>
                  </a:ext>
                </a:extLst>
              </p:cNvPr>
              <p:cNvSpPr/>
              <p:nvPr/>
            </p:nvSpPr>
            <p:spPr>
              <a:xfrm>
                <a:off x="8417017" y="4653240"/>
                <a:ext cx="2368965" cy="12234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6569"/>
                    </a:lnTo>
                    <a:cubicBezTo>
                      <a:pt x="0" y="19348"/>
                      <a:pt x="1163" y="21600"/>
                      <a:pt x="2597" y="21600"/>
                    </a:cubicBezTo>
                    <a:cubicBezTo>
                      <a:pt x="2599" y="21600"/>
                      <a:pt x="2601" y="21600"/>
                      <a:pt x="2602" y="21600"/>
                    </a:cubicBezTo>
                    <a:lnTo>
                      <a:pt x="19003" y="21600"/>
                    </a:lnTo>
                    <a:cubicBezTo>
                      <a:pt x="20437" y="21600"/>
                      <a:pt x="21600" y="19348"/>
                      <a:pt x="21600" y="16569"/>
                    </a:cubicBezTo>
                    <a:lnTo>
                      <a:pt x="21600" y="0"/>
                    </a:lnTo>
                    <a:close/>
                  </a:path>
                </a:pathLst>
              </a:custGeom>
              <a:solidFill>
                <a:schemeClr val="accent2">
                  <a:lumMod val="75000"/>
                </a:schemeClr>
              </a:solidFill>
              <a:ln w="12700">
                <a:miter lim="400000"/>
              </a:ln>
              <a:effectLst>
                <a:outerShdw blurRad="76200" dist="50800" dir="2315233" rotWithShape="0">
                  <a:srgbClr val="000000">
                    <a:alpha val="28814"/>
                  </a:srgbClr>
                </a:outerShdw>
              </a:effectLst>
            </p:spPr>
            <p:txBody>
              <a:bodyPr tIns="91439" bIns="91439" anchor="ctr"/>
              <a:lstStyle/>
              <a:p>
                <a:pPr algn="ctr" defTabSz="1828800">
                  <a:defRPr sz="3600">
                    <a:solidFill>
                      <a:srgbClr val="FFFFFF"/>
                    </a:solidFill>
                    <a:latin typeface="Helvetica"/>
                    <a:ea typeface="Helvetica"/>
                    <a:cs typeface="Helvetica"/>
                    <a:sym typeface="Helvetica"/>
                  </a:defRPr>
                </a:pPr>
                <a:endParaRPr/>
              </a:p>
            </p:txBody>
          </p:sp>
          <p:sp>
            <p:nvSpPr>
              <p:cNvPr id="41" name="TextBox 52">
                <a:extLst>
                  <a:ext uri="{FF2B5EF4-FFF2-40B4-BE49-F238E27FC236}">
                    <a16:creationId xmlns:a16="http://schemas.microsoft.com/office/drawing/2014/main" id="{0D4EDA83-A44F-A72D-E843-4EF37B89E250}"/>
                  </a:ext>
                </a:extLst>
              </p:cNvPr>
              <p:cNvSpPr txBox="1"/>
              <p:nvPr/>
            </p:nvSpPr>
            <p:spPr>
              <a:xfrm>
                <a:off x="8863485" y="4547108"/>
                <a:ext cx="1520457" cy="13376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37" tIns="91437" rIns="91437" bIns="91437">
                <a:spAutoFit/>
              </a:bodyPr>
              <a:lstStyle>
                <a:lvl1pPr defTabSz="1828800">
                  <a:defRPr sz="5800">
                    <a:solidFill>
                      <a:srgbClr val="FFFFFF"/>
                    </a:solidFill>
                    <a:latin typeface="Century Gothic"/>
                    <a:ea typeface="Century Gothic"/>
                    <a:cs typeface="Century Gothic"/>
                    <a:sym typeface="Century Gothic"/>
                  </a:defRPr>
                </a:lvl1pPr>
              </a:lstStyle>
              <a:p>
                <a:pPr algn="ctr"/>
                <a:r>
                  <a:rPr lang="es-CO" sz="2400" b="1"/>
                  <a:t>3.</a:t>
                </a:r>
                <a:endParaRPr sz="2400" b="1"/>
              </a:p>
            </p:txBody>
          </p:sp>
        </p:grpSp>
        <p:sp>
          <p:nvSpPr>
            <p:cNvPr id="34" name="CuadroTexto 33">
              <a:extLst>
                <a:ext uri="{FF2B5EF4-FFF2-40B4-BE49-F238E27FC236}">
                  <a16:creationId xmlns:a16="http://schemas.microsoft.com/office/drawing/2014/main" id="{5C3EF7B5-680E-E4BD-A7FD-B7A7CF38058B}"/>
                </a:ext>
              </a:extLst>
            </p:cNvPr>
            <p:cNvSpPr txBox="1"/>
            <p:nvPr/>
          </p:nvSpPr>
          <p:spPr>
            <a:xfrm>
              <a:off x="8821427" y="2419396"/>
              <a:ext cx="2009225" cy="830997"/>
            </a:xfrm>
            <a:prstGeom prst="rect">
              <a:avLst/>
            </a:prstGeom>
            <a:noFill/>
          </p:spPr>
          <p:txBody>
            <a:bodyPr wrap="square" rtlCol="0">
              <a:spAutoFit/>
            </a:bodyPr>
            <a:lstStyle/>
            <a:p>
              <a:pPr algn="ctr"/>
              <a:r>
                <a:rPr lang="es-MX" sz="1600">
                  <a:latin typeface="Trebuchet MS" panose="020B0603020202020204" pitchFamily="34" charset="0"/>
                </a:rPr>
                <a:t>Publicación en el SGC Manuales de usuario</a:t>
              </a:r>
              <a:endParaRPr lang="es-CO" sz="1600">
                <a:latin typeface="Trebuchet MS" panose="020B0603020202020204" pitchFamily="34" charset="0"/>
              </a:endParaRPr>
            </a:p>
          </p:txBody>
        </p:sp>
        <p:sp>
          <p:nvSpPr>
            <p:cNvPr id="35" name="CuadroTexto 34">
              <a:extLst>
                <a:ext uri="{FF2B5EF4-FFF2-40B4-BE49-F238E27FC236}">
                  <a16:creationId xmlns:a16="http://schemas.microsoft.com/office/drawing/2014/main" id="{BD41937B-905A-8F0D-474D-D936FB702918}"/>
                </a:ext>
              </a:extLst>
            </p:cNvPr>
            <p:cNvSpPr txBox="1"/>
            <p:nvPr/>
          </p:nvSpPr>
          <p:spPr>
            <a:xfrm>
              <a:off x="8990014" y="3263424"/>
              <a:ext cx="1719680" cy="369332"/>
            </a:xfrm>
            <a:prstGeom prst="rect">
              <a:avLst/>
            </a:prstGeom>
            <a:noFill/>
          </p:spPr>
          <p:txBody>
            <a:bodyPr wrap="square" rtlCol="0">
              <a:spAutoFit/>
            </a:bodyPr>
            <a:lstStyle/>
            <a:p>
              <a:pPr algn="ctr"/>
              <a:r>
                <a:rPr lang="es-CO" b="1" i="1">
                  <a:solidFill>
                    <a:schemeClr val="accent1">
                      <a:lumMod val="75000"/>
                    </a:schemeClr>
                  </a:solidFill>
                </a:rPr>
                <a:t>OAP – Procesos </a:t>
              </a:r>
            </a:p>
          </p:txBody>
        </p:sp>
      </p:grpSp>
      <p:grpSp>
        <p:nvGrpSpPr>
          <p:cNvPr id="42" name="Grupo 41">
            <a:extLst>
              <a:ext uri="{FF2B5EF4-FFF2-40B4-BE49-F238E27FC236}">
                <a16:creationId xmlns:a16="http://schemas.microsoft.com/office/drawing/2014/main" id="{DD348EC5-4204-1D32-4003-BB045569BA54}"/>
              </a:ext>
            </a:extLst>
          </p:cNvPr>
          <p:cNvGrpSpPr/>
          <p:nvPr/>
        </p:nvGrpSpPr>
        <p:grpSpPr>
          <a:xfrm>
            <a:off x="272983" y="213930"/>
            <a:ext cx="11063832" cy="638461"/>
            <a:chOff x="-8892" y="46129"/>
            <a:chExt cx="11063832" cy="638461"/>
          </a:xfrm>
        </p:grpSpPr>
        <p:sp>
          <p:nvSpPr>
            <p:cNvPr id="43" name="Rectángulo 4">
              <a:extLst>
                <a:ext uri="{FF2B5EF4-FFF2-40B4-BE49-F238E27FC236}">
                  <a16:creationId xmlns:a16="http://schemas.microsoft.com/office/drawing/2014/main" id="{93CF8C3F-0BB5-2CEA-24AA-302A4094D198}"/>
                </a:ext>
              </a:extLst>
            </p:cNvPr>
            <p:cNvSpPr/>
            <p:nvPr/>
          </p:nvSpPr>
          <p:spPr>
            <a:xfrm>
              <a:off x="551543" y="46129"/>
              <a:ext cx="10503397" cy="577081"/>
            </a:xfrm>
            <a:prstGeom prst="rect">
              <a:avLst/>
            </a:prstGeom>
            <a:effectLst/>
          </p:spPr>
          <p:txBody>
            <a:bodyPr wrap="square">
              <a:spAutoFit/>
            </a:bodyPr>
            <a:lstStyle/>
            <a:p>
              <a:pPr defTabSz="914400" latinLnBrk="0">
                <a:lnSpc>
                  <a:spcPct val="90000"/>
                </a:lnSpc>
                <a:buFontTx/>
                <a:buNone/>
                <a:defRPr/>
              </a:pPr>
              <a:r>
                <a:rPr lang="es-MX" altLang="es-CO" sz="3500" b="1" spc="-130">
                  <a:solidFill>
                    <a:srgbClr val="C00000"/>
                  </a:solidFill>
                  <a:cs typeface="Calibri" panose="020F0502020204030204" pitchFamily="34" charset="0"/>
                </a:rPr>
                <a:t>Publicación Manuales de Usuario en el SG </a:t>
              </a:r>
            </a:p>
          </p:txBody>
        </p:sp>
        <p:pic>
          <p:nvPicPr>
            <p:cNvPr id="44" name="Gráfico 43">
              <a:extLst>
                <a:ext uri="{FF2B5EF4-FFF2-40B4-BE49-F238E27FC236}">
                  <a16:creationId xmlns:a16="http://schemas.microsoft.com/office/drawing/2014/main" id="{483EA85C-50DC-07A1-2188-F92523946B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92" y="638871"/>
              <a:ext cx="7703660" cy="45719"/>
            </a:xfrm>
            <a:prstGeom prst="rect">
              <a:avLst/>
            </a:prstGeom>
          </p:spPr>
        </p:pic>
      </p:grpSp>
      <p:grpSp>
        <p:nvGrpSpPr>
          <p:cNvPr id="46" name="Grupo 45">
            <a:extLst>
              <a:ext uri="{FF2B5EF4-FFF2-40B4-BE49-F238E27FC236}">
                <a16:creationId xmlns:a16="http://schemas.microsoft.com/office/drawing/2014/main" id="{7695DCD3-8BC8-D7B6-858C-67EE97EE412C}"/>
              </a:ext>
            </a:extLst>
          </p:cNvPr>
          <p:cNvGrpSpPr/>
          <p:nvPr/>
        </p:nvGrpSpPr>
        <p:grpSpPr>
          <a:xfrm>
            <a:off x="1708075" y="6334261"/>
            <a:ext cx="1760514" cy="317776"/>
            <a:chOff x="0" y="1395663"/>
            <a:chExt cx="2038849" cy="298816"/>
          </a:xfrm>
        </p:grpSpPr>
        <p:sp>
          <p:nvSpPr>
            <p:cNvPr id="47" name="Rectángulo 46">
              <a:extLst>
                <a:ext uri="{FF2B5EF4-FFF2-40B4-BE49-F238E27FC236}">
                  <a16:creationId xmlns:a16="http://schemas.microsoft.com/office/drawing/2014/main" id="{12DDC910-716C-53B8-ECE4-DAC56E43D111}"/>
                </a:ext>
              </a:extLst>
            </p:cNvPr>
            <p:cNvSpPr/>
            <p:nvPr/>
          </p:nvSpPr>
          <p:spPr>
            <a:xfrm>
              <a:off x="0" y="1395663"/>
              <a:ext cx="1931005" cy="298816"/>
            </a:xfrm>
            <a:prstGeom prst="rect">
              <a:avLst/>
            </a:prstGeom>
            <a:solidFill>
              <a:srgbClr val="CA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CO" sz="1400"/>
            </a:p>
          </p:txBody>
        </p:sp>
        <p:sp>
          <p:nvSpPr>
            <p:cNvPr id="48" name="CuadroTexto 47">
              <a:extLst>
                <a:ext uri="{FF2B5EF4-FFF2-40B4-BE49-F238E27FC236}">
                  <a16:creationId xmlns:a16="http://schemas.microsoft.com/office/drawing/2014/main" id="{69365AA7-450F-5830-BEF4-22FFFB0A2D64}"/>
                </a:ext>
              </a:extLst>
            </p:cNvPr>
            <p:cNvSpPr txBox="1"/>
            <p:nvPr/>
          </p:nvSpPr>
          <p:spPr>
            <a:xfrm>
              <a:off x="80556" y="1405065"/>
              <a:ext cx="1958293" cy="289414"/>
            </a:xfrm>
            <a:prstGeom prst="rect">
              <a:avLst/>
            </a:prstGeom>
            <a:noFill/>
          </p:spPr>
          <p:txBody>
            <a:bodyPr wrap="square" rtlCol="0">
              <a:spAutoFit/>
            </a:bodyPr>
            <a:lstStyle/>
            <a:p>
              <a:r>
                <a:rPr lang="en-US" sz="1400" b="1">
                  <a:solidFill>
                    <a:schemeClr val="bg1"/>
                  </a:solidFill>
                </a:rPr>
                <a:t>Corte  23/06/2022</a:t>
              </a:r>
              <a:endParaRPr lang="es-CO" sz="1400" b="1">
                <a:solidFill>
                  <a:schemeClr val="bg1"/>
                </a:solidFill>
              </a:endParaRPr>
            </a:p>
          </p:txBody>
        </p:sp>
      </p:grpSp>
    </p:spTree>
    <p:extLst>
      <p:ext uri="{BB962C8B-B14F-4D97-AF65-F5344CB8AC3E}">
        <p14:creationId xmlns:p14="http://schemas.microsoft.com/office/powerpoint/2010/main" val="20225335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FE900CC-C5B4-43A5-AF1B-DDCAF79EA291}"/>
              </a:ext>
            </a:extLst>
          </p:cNvPr>
          <p:cNvSpPr txBox="1"/>
          <p:nvPr/>
        </p:nvSpPr>
        <p:spPr>
          <a:xfrm>
            <a:off x="1382444" y="2146179"/>
            <a:ext cx="5751871" cy="584775"/>
          </a:xfrm>
          <a:prstGeom prst="rect">
            <a:avLst/>
          </a:prstGeom>
          <a:noFill/>
        </p:spPr>
        <p:txBody>
          <a:bodyPr wrap="square" lIns="91440" tIns="45720" rIns="91440" bIns="45720" rtlCol="0" anchor="t">
            <a:spAutoFit/>
          </a:bodyPr>
          <a:lstStyle/>
          <a:p>
            <a:r>
              <a:rPr lang="es-ES" sz="3200">
                <a:latin typeface="Calibri"/>
                <a:cs typeface="Calibri"/>
                <a:hlinkClick r:id="rId2"/>
              </a:rPr>
              <a:t>Transmisión Facebook en vivo </a:t>
            </a:r>
            <a:r>
              <a:rPr lang="es-ES" sz="3200">
                <a:latin typeface="Calibri"/>
                <a:cs typeface="Calibri"/>
              </a:rPr>
              <a:t> </a:t>
            </a:r>
            <a:endParaRPr lang="es-CO" sz="3200">
              <a:cs typeface="Calibri"/>
            </a:endParaRPr>
          </a:p>
        </p:txBody>
      </p:sp>
      <p:sp>
        <p:nvSpPr>
          <p:cNvPr id="3" name="CuadroTexto 2">
            <a:extLst>
              <a:ext uri="{FF2B5EF4-FFF2-40B4-BE49-F238E27FC236}">
                <a16:creationId xmlns:a16="http://schemas.microsoft.com/office/drawing/2014/main" id="{B8B7244B-5B65-4777-9DEC-44BD5B630DA5}"/>
              </a:ext>
            </a:extLst>
          </p:cNvPr>
          <p:cNvSpPr txBox="1"/>
          <p:nvPr/>
        </p:nvSpPr>
        <p:spPr>
          <a:xfrm>
            <a:off x="1528337" y="4769715"/>
            <a:ext cx="3858077" cy="584775"/>
          </a:xfrm>
          <a:prstGeom prst="rect">
            <a:avLst/>
          </a:prstGeom>
          <a:noFill/>
        </p:spPr>
        <p:txBody>
          <a:bodyPr wrap="square" lIns="91440" tIns="45720" rIns="91440" bIns="45720" rtlCol="0" anchor="t">
            <a:spAutoFit/>
          </a:bodyPr>
          <a:lstStyle/>
          <a:p>
            <a:r>
              <a:rPr lang="es-ES" sz="3200" dirty="0">
                <a:latin typeface="Calibri"/>
                <a:cs typeface="Calibri"/>
                <a:hlinkClick r:id="rId3"/>
              </a:rPr>
              <a:t>Preguntas</a:t>
            </a:r>
            <a:r>
              <a:rPr lang="es-ES" sz="3200" dirty="0">
                <a:latin typeface="Calibri"/>
                <a:cs typeface="Calibri"/>
              </a:rPr>
              <a:t> </a:t>
            </a:r>
            <a:endParaRPr lang="es-CO" sz="3200" dirty="0">
              <a:cs typeface="Calibri"/>
            </a:endParaRPr>
          </a:p>
        </p:txBody>
      </p:sp>
      <p:pic>
        <p:nvPicPr>
          <p:cNvPr id="4" name="Gráfico 4" descr="Preguntas contorno">
            <a:extLst>
              <a:ext uri="{FF2B5EF4-FFF2-40B4-BE49-F238E27FC236}">
                <a16:creationId xmlns:a16="http://schemas.microsoft.com/office/drawing/2014/main" id="{C6144ADB-7F5E-1017-05F8-D33B95F8E6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48417" y="4204446"/>
            <a:ext cx="1239370" cy="1239370"/>
          </a:xfrm>
          <a:prstGeom prst="rect">
            <a:avLst/>
          </a:prstGeom>
        </p:spPr>
      </p:pic>
      <p:pic>
        <p:nvPicPr>
          <p:cNvPr id="7" name="Gráfico 7" descr="Cámara de vídeo contorno">
            <a:extLst>
              <a:ext uri="{FF2B5EF4-FFF2-40B4-BE49-F238E27FC236}">
                <a16:creationId xmlns:a16="http://schemas.microsoft.com/office/drawing/2014/main" id="{3BCA72F3-A7E1-D06D-01E8-189CE40C4E6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84359" y="2097740"/>
            <a:ext cx="589430" cy="623047"/>
          </a:xfrm>
          <a:prstGeom prst="rect">
            <a:avLst/>
          </a:prstGeom>
        </p:spPr>
      </p:pic>
      <p:pic>
        <p:nvPicPr>
          <p:cNvPr id="8" name="Gráfico 8" descr="Teatro contorno">
            <a:extLst>
              <a:ext uri="{FF2B5EF4-FFF2-40B4-BE49-F238E27FC236}">
                <a16:creationId xmlns:a16="http://schemas.microsoft.com/office/drawing/2014/main" id="{716B97D5-581E-CC36-D379-F0A38E92FF3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496300" y="1604683"/>
            <a:ext cx="1396252" cy="1396252"/>
          </a:xfrm>
          <a:prstGeom prst="rect">
            <a:avLst/>
          </a:prstGeom>
        </p:spPr>
      </p:pic>
    </p:spTree>
    <p:extLst>
      <p:ext uri="{BB962C8B-B14F-4D97-AF65-F5344CB8AC3E}">
        <p14:creationId xmlns:p14="http://schemas.microsoft.com/office/powerpoint/2010/main" val="40371201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C388ADD0-923F-0CBF-DB67-2730BAF18B18}"/>
              </a:ext>
            </a:extLst>
          </p:cNvPr>
          <p:cNvSpPr>
            <a:spLocks noGrp="1"/>
          </p:cNvSpPr>
          <p:nvPr>
            <p:ph type="title"/>
          </p:nvPr>
        </p:nvSpPr>
        <p:spPr>
          <a:xfrm>
            <a:off x="0" y="264956"/>
            <a:ext cx="7271657" cy="11520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s-CO" sz="3600" spc="-130">
                <a:solidFill>
                  <a:srgbClr val="C00000"/>
                </a:solidFill>
                <a:latin typeface="Calibri" panose="020F0502020204030204" pitchFamily="34" charset="0"/>
                <a:cs typeface="Calibri" panose="020F0502020204030204" pitchFamily="34" charset="0"/>
              </a:rPr>
              <a:t>Ejecución Presupuestal 2022 –SHD </a:t>
            </a:r>
            <a:br>
              <a:rPr lang="es-CO" sz="3600" spc="-130">
                <a:solidFill>
                  <a:srgbClr val="C00000"/>
                </a:solidFill>
                <a:latin typeface="Calibri" panose="020F0502020204030204" pitchFamily="34" charset="0"/>
                <a:cs typeface="Calibri" panose="020F0502020204030204" pitchFamily="34" charset="0"/>
              </a:rPr>
            </a:br>
            <a:r>
              <a:rPr lang="es-CO" sz="1600" spc="-130">
                <a:solidFill>
                  <a:srgbClr val="C00000"/>
                </a:solidFill>
                <a:latin typeface="Calibri" panose="020F0502020204030204" pitchFamily="34" charset="0"/>
                <a:cs typeface="Calibri" panose="020F0502020204030204" pitchFamily="34" charset="0"/>
              </a:rPr>
              <a:t>corte 30 de junio de 2022.</a:t>
            </a:r>
          </a:p>
        </p:txBody>
      </p:sp>
      <p:graphicFrame>
        <p:nvGraphicFramePr>
          <p:cNvPr id="7" name="Objeto 6">
            <a:extLst>
              <a:ext uri="{FF2B5EF4-FFF2-40B4-BE49-F238E27FC236}">
                <a16:creationId xmlns:a16="http://schemas.microsoft.com/office/drawing/2014/main" id="{6F0727DA-2807-955E-0FEA-A946421B7BDA}"/>
              </a:ext>
            </a:extLst>
          </p:cNvPr>
          <p:cNvGraphicFramePr>
            <a:graphicFrameLocks noChangeAspect="1"/>
          </p:cNvGraphicFramePr>
          <p:nvPr>
            <p:extLst>
              <p:ext uri="{D42A27DB-BD31-4B8C-83A1-F6EECF244321}">
                <p14:modId xmlns:p14="http://schemas.microsoft.com/office/powerpoint/2010/main" val="1922382077"/>
              </p:ext>
            </p:extLst>
          </p:nvPr>
        </p:nvGraphicFramePr>
        <p:xfrm>
          <a:off x="699207" y="1682369"/>
          <a:ext cx="10836000" cy="3397865"/>
        </p:xfrm>
        <a:graphic>
          <a:graphicData uri="http://schemas.openxmlformats.org/presentationml/2006/ole">
            <mc:AlternateContent xmlns:mc="http://schemas.openxmlformats.org/markup-compatibility/2006">
              <mc:Choice xmlns:v="urn:schemas-microsoft-com:vml" Requires="v">
                <p:oleObj spid="_x0000_s1026" name="Worksheet" r:id="rId3" imgW="6105406" imgH="1914395" progId="Excel.Sheet.12">
                  <p:embed/>
                </p:oleObj>
              </mc:Choice>
              <mc:Fallback>
                <p:oleObj name="Worksheet" r:id="rId3" imgW="6105406" imgH="1914395" progId="Excel.Sheet.12">
                  <p:embed/>
                  <p:pic>
                    <p:nvPicPr>
                      <p:cNvPr id="7" name="Objeto 6">
                        <a:extLst>
                          <a:ext uri="{FF2B5EF4-FFF2-40B4-BE49-F238E27FC236}">
                            <a16:creationId xmlns:a16="http://schemas.microsoft.com/office/drawing/2014/main" id="{6F0727DA-2807-955E-0FEA-A946421B7BDA}"/>
                          </a:ext>
                        </a:extLst>
                      </p:cNvPr>
                      <p:cNvPicPr/>
                      <p:nvPr/>
                    </p:nvPicPr>
                    <p:blipFill>
                      <a:blip r:embed="rId4"/>
                      <a:stretch>
                        <a:fillRect/>
                      </a:stretch>
                    </p:blipFill>
                    <p:spPr>
                      <a:xfrm>
                        <a:off x="699207" y="1682369"/>
                        <a:ext cx="10836000" cy="3397865"/>
                      </a:xfrm>
                      <a:prstGeom prst="rect">
                        <a:avLst/>
                      </a:prstGeom>
                    </p:spPr>
                  </p:pic>
                </p:oleObj>
              </mc:Fallback>
            </mc:AlternateContent>
          </a:graphicData>
        </a:graphic>
      </p:graphicFrame>
      <p:sp>
        <p:nvSpPr>
          <p:cNvPr id="10" name="CuadroTexto 9">
            <a:extLst>
              <a:ext uri="{FF2B5EF4-FFF2-40B4-BE49-F238E27FC236}">
                <a16:creationId xmlns:a16="http://schemas.microsoft.com/office/drawing/2014/main" id="{C24C1F68-15CB-2622-6750-A3840D2E1F45}"/>
              </a:ext>
            </a:extLst>
          </p:cNvPr>
          <p:cNvSpPr txBox="1"/>
          <p:nvPr/>
        </p:nvSpPr>
        <p:spPr>
          <a:xfrm>
            <a:off x="699207" y="5175631"/>
            <a:ext cx="8297596" cy="400110"/>
          </a:xfrm>
          <a:prstGeom prst="rect">
            <a:avLst/>
          </a:prstGeom>
          <a:noFill/>
        </p:spPr>
        <p:txBody>
          <a:bodyPr wrap="square" rtlCol="0">
            <a:spAutoFit/>
          </a:bodyPr>
          <a:lstStyle/>
          <a:p>
            <a:r>
              <a:rPr lang="es-CO" sz="1000">
                <a:latin typeface="Arial" panose="020B0604020202020204" pitchFamily="34" charset="0"/>
                <a:cs typeface="Arial" panose="020B0604020202020204" pitchFamily="34" charset="0"/>
              </a:rPr>
              <a:t>Fuente: Ejecuciones Presupuestales – BOGDATA</a:t>
            </a:r>
          </a:p>
          <a:p>
            <a:r>
              <a:rPr lang="es-CO" sz="1000">
                <a:latin typeface="Arial" panose="020B0604020202020204" pitchFamily="34" charset="0"/>
                <a:cs typeface="Arial" panose="020B0604020202020204" pitchFamily="34" charset="0"/>
              </a:rPr>
              <a:t>Unidades Ejecutoras 01 y 04</a:t>
            </a:r>
          </a:p>
        </p:txBody>
      </p:sp>
    </p:spTree>
    <p:extLst>
      <p:ext uri="{BB962C8B-B14F-4D97-AF65-F5344CB8AC3E}">
        <p14:creationId xmlns:p14="http://schemas.microsoft.com/office/powerpoint/2010/main" val="489758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3E9996F0-7382-43CF-1F18-E0D1EC76F121}"/>
              </a:ext>
            </a:extLst>
          </p:cNvPr>
          <p:cNvSpPr txBox="1"/>
          <p:nvPr/>
        </p:nvSpPr>
        <p:spPr>
          <a:xfrm>
            <a:off x="119744" y="319357"/>
            <a:ext cx="7355114" cy="892552"/>
          </a:xfrm>
          <a:prstGeom prst="rect">
            <a:avLst/>
          </a:prstGeom>
          <a:noFill/>
        </p:spPr>
        <p:txBody>
          <a:bodyPr wrap="square">
            <a:spAutoFit/>
          </a:bodyPr>
          <a:lstStyle/>
          <a:p>
            <a:r>
              <a:rPr lang="es-CO" sz="3600" b="1" spc="-130">
                <a:solidFill>
                  <a:srgbClr val="C00000"/>
                </a:solidFill>
                <a:cs typeface="Calibri" panose="020F0502020204030204" pitchFamily="34" charset="0"/>
              </a:rPr>
              <a:t>Ejecución Presupuestal 2022 –SHD</a:t>
            </a:r>
          </a:p>
          <a:p>
            <a:r>
              <a:rPr lang="es-CO" sz="1600" b="1" spc="-130">
                <a:solidFill>
                  <a:srgbClr val="C00000"/>
                </a:solidFill>
                <a:cs typeface="Calibri" panose="020F0502020204030204" pitchFamily="34" charset="0"/>
              </a:rPr>
              <a:t>corte 30 de junio de 2022.</a:t>
            </a:r>
          </a:p>
        </p:txBody>
      </p:sp>
      <p:sp>
        <p:nvSpPr>
          <p:cNvPr id="7" name="CuadroTexto 6">
            <a:extLst>
              <a:ext uri="{FF2B5EF4-FFF2-40B4-BE49-F238E27FC236}">
                <a16:creationId xmlns:a16="http://schemas.microsoft.com/office/drawing/2014/main" id="{46699685-ADEB-A8FE-122F-6F9DAAE1738D}"/>
              </a:ext>
            </a:extLst>
          </p:cNvPr>
          <p:cNvSpPr txBox="1"/>
          <p:nvPr/>
        </p:nvSpPr>
        <p:spPr>
          <a:xfrm>
            <a:off x="9200225" y="6237302"/>
            <a:ext cx="2124268" cy="215444"/>
          </a:xfrm>
          <a:prstGeom prst="rect">
            <a:avLst/>
          </a:prstGeom>
          <a:noFill/>
        </p:spPr>
        <p:txBody>
          <a:bodyPr wrap="square">
            <a:spAutoFit/>
          </a:bodyPr>
          <a:lstStyle/>
          <a:p>
            <a:r>
              <a:rPr lang="es-CO" sz="800" kern="1200">
                <a:solidFill>
                  <a:srgbClr val="C00000"/>
                </a:solidFill>
                <a:effectLst/>
                <a:latin typeface="Calibri" panose="020F0502020204030204" pitchFamily="34" charset="0"/>
                <a:ea typeface="+mn-ea"/>
                <a:cs typeface="+mn-cs"/>
              </a:rPr>
              <a:t>Unidad Ejecutora 01 - Corte </a:t>
            </a:r>
            <a:r>
              <a:rPr lang="es-CO" sz="800">
                <a:solidFill>
                  <a:srgbClr val="C00000"/>
                </a:solidFill>
                <a:latin typeface="Calibri" panose="020F0502020204030204" pitchFamily="34" charset="0"/>
                <a:ea typeface="+mn-ea"/>
                <a:cs typeface="+mn-cs"/>
              </a:rPr>
              <a:t>junio</a:t>
            </a:r>
            <a:r>
              <a:rPr lang="es-CO" sz="800" kern="1200">
                <a:solidFill>
                  <a:srgbClr val="C00000"/>
                </a:solidFill>
                <a:effectLst/>
                <a:latin typeface="Calibri" panose="020F0502020204030204" pitchFamily="34" charset="0"/>
                <a:ea typeface="+mn-ea"/>
                <a:cs typeface="+mn-cs"/>
              </a:rPr>
              <a:t> de 2022</a:t>
            </a:r>
            <a:endParaRPr lang="es-CO" sz="800"/>
          </a:p>
        </p:txBody>
      </p:sp>
      <p:sp>
        <p:nvSpPr>
          <p:cNvPr id="8" name="CuadroTexto 7">
            <a:extLst>
              <a:ext uri="{FF2B5EF4-FFF2-40B4-BE49-F238E27FC236}">
                <a16:creationId xmlns:a16="http://schemas.microsoft.com/office/drawing/2014/main" id="{DE10333B-690E-0594-62C6-F93576699CD5}"/>
              </a:ext>
            </a:extLst>
          </p:cNvPr>
          <p:cNvSpPr txBox="1"/>
          <p:nvPr/>
        </p:nvSpPr>
        <p:spPr>
          <a:xfrm>
            <a:off x="9500748" y="3505427"/>
            <a:ext cx="2424526" cy="307777"/>
          </a:xfrm>
          <a:prstGeom prst="rect">
            <a:avLst/>
          </a:prstGeom>
          <a:noFill/>
        </p:spPr>
        <p:txBody>
          <a:bodyPr wrap="square">
            <a:spAutoFit/>
          </a:bodyPr>
          <a:lstStyle>
            <a:defPPr>
              <a:defRPr lang="es-CO"/>
            </a:defPPr>
            <a:lvl1pPr>
              <a:defRPr sz="800">
                <a:solidFill>
                  <a:srgbClr val="C00000"/>
                </a:solidFill>
                <a:effectLst/>
              </a:defRPr>
            </a:lvl1pPr>
          </a:lstStyle>
          <a:p>
            <a:r>
              <a:rPr lang="es-CO" altLang="es-CO"/>
              <a:t>Cifras en millones COP</a:t>
            </a:r>
          </a:p>
        </p:txBody>
      </p:sp>
      <p:sp>
        <p:nvSpPr>
          <p:cNvPr id="9" name="CuadroTexto 8">
            <a:extLst>
              <a:ext uri="{FF2B5EF4-FFF2-40B4-BE49-F238E27FC236}">
                <a16:creationId xmlns:a16="http://schemas.microsoft.com/office/drawing/2014/main" id="{B8CCF2DF-CD7C-2DBA-E44E-62240BD14C30}"/>
              </a:ext>
            </a:extLst>
          </p:cNvPr>
          <p:cNvSpPr txBox="1"/>
          <p:nvPr/>
        </p:nvSpPr>
        <p:spPr>
          <a:xfrm>
            <a:off x="8724084" y="2010114"/>
            <a:ext cx="952281" cy="246221"/>
          </a:xfrm>
          <a:prstGeom prst="rect">
            <a:avLst/>
          </a:prstGeom>
          <a:noFill/>
        </p:spPr>
        <p:txBody>
          <a:bodyPr wrap="square" rtlCol="0">
            <a:spAutoFit/>
          </a:bodyPr>
          <a:lstStyle/>
          <a:p>
            <a:r>
              <a:rPr lang="es-CO" sz="1000" b="1">
                <a:solidFill>
                  <a:schemeClr val="bg1"/>
                </a:solidFill>
                <a:cs typeface="Calibri" panose="020F0502020204030204" pitchFamily="34" charset="0"/>
              </a:rPr>
              <a:t>16%</a:t>
            </a:r>
          </a:p>
        </p:txBody>
      </p:sp>
      <p:sp>
        <p:nvSpPr>
          <p:cNvPr id="10" name="Signo más 9">
            <a:extLst>
              <a:ext uri="{FF2B5EF4-FFF2-40B4-BE49-F238E27FC236}">
                <a16:creationId xmlns:a16="http://schemas.microsoft.com/office/drawing/2014/main" id="{17F080E6-7AE4-28D0-0CA8-6805858CC3B6}"/>
              </a:ext>
            </a:extLst>
          </p:cNvPr>
          <p:cNvSpPr/>
          <p:nvPr/>
        </p:nvSpPr>
        <p:spPr>
          <a:xfrm>
            <a:off x="5541133" y="2021411"/>
            <a:ext cx="562673" cy="506389"/>
          </a:xfrm>
          <a:prstGeom prst="mathPlus">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514350"/>
            <a:endParaRPr lang="es-CO" sz="1000">
              <a:solidFill>
                <a:prstClr val="white"/>
              </a:solidFill>
              <a:latin typeface="Calibri" panose="020F0502020204030204" pitchFamily="34" charset="0"/>
              <a:cs typeface="Calibri" panose="020F0502020204030204" pitchFamily="34" charset="0"/>
            </a:endParaRPr>
          </a:p>
        </p:txBody>
      </p:sp>
      <p:sp>
        <p:nvSpPr>
          <p:cNvPr id="11" name="CuadroTexto 10">
            <a:extLst>
              <a:ext uri="{FF2B5EF4-FFF2-40B4-BE49-F238E27FC236}">
                <a16:creationId xmlns:a16="http://schemas.microsoft.com/office/drawing/2014/main" id="{98147B5E-7054-1245-4E37-8FE24BF9C0BF}"/>
              </a:ext>
            </a:extLst>
          </p:cNvPr>
          <p:cNvSpPr txBox="1"/>
          <p:nvPr/>
        </p:nvSpPr>
        <p:spPr>
          <a:xfrm>
            <a:off x="2238863" y="1030751"/>
            <a:ext cx="20325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marL="514350" indent="-514350" algn="r">
              <a:lnSpc>
                <a:spcPct val="100000"/>
              </a:lnSpc>
              <a:spcBef>
                <a:spcPct val="0"/>
              </a:spcBef>
              <a:buFontTx/>
              <a:buAutoNum type="arabicPeriod"/>
              <a:defRPr sz="2800" b="1">
                <a:solidFill>
                  <a:srgbClr val="C00000"/>
                </a:solidFill>
                <a:latin typeface="Arial" panose="020B0604020202020204" pitchFamily="34" charset="0"/>
              </a:defRPr>
            </a:lvl1pPr>
            <a:lvl2pPr marL="742950" indent="-28575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indent="0" algn="ctr">
              <a:buNone/>
              <a:defRPr/>
            </a:pPr>
            <a:r>
              <a:rPr lang="es-CO" sz="1800">
                <a:latin typeface="Calibri" panose="020F0502020204030204" pitchFamily="34" charset="0"/>
                <a:cs typeface="Calibri" panose="020F0502020204030204" pitchFamily="34" charset="0"/>
              </a:rPr>
              <a:t>Funcionamiento</a:t>
            </a:r>
          </a:p>
        </p:txBody>
      </p:sp>
      <p:sp>
        <p:nvSpPr>
          <p:cNvPr id="12" name="CuadroTexto 11">
            <a:extLst>
              <a:ext uri="{FF2B5EF4-FFF2-40B4-BE49-F238E27FC236}">
                <a16:creationId xmlns:a16="http://schemas.microsoft.com/office/drawing/2014/main" id="{EBFDFC9B-F93C-EFA5-C03F-C01B6EDC6C38}"/>
              </a:ext>
            </a:extLst>
          </p:cNvPr>
          <p:cNvSpPr txBox="1"/>
          <p:nvPr/>
        </p:nvSpPr>
        <p:spPr>
          <a:xfrm>
            <a:off x="9428788" y="2727424"/>
            <a:ext cx="974593" cy="246221"/>
          </a:xfrm>
          <a:prstGeom prst="rect">
            <a:avLst/>
          </a:prstGeom>
          <a:noFill/>
        </p:spPr>
        <p:txBody>
          <a:bodyPr wrap="square" lIns="91440" tIns="45720" rIns="91440" bIns="45720" rtlCol="0" anchor="t">
            <a:spAutoFit/>
          </a:bodyPr>
          <a:lstStyle/>
          <a:p>
            <a:r>
              <a:rPr lang="es-CO" sz="1000" b="1">
                <a:solidFill>
                  <a:srgbClr val="002060"/>
                </a:solidFill>
                <a:cs typeface="Calibri" panose="020F0502020204030204" pitchFamily="34" charset="0"/>
              </a:rPr>
              <a:t>→ 48.3%</a:t>
            </a:r>
          </a:p>
        </p:txBody>
      </p:sp>
      <p:sp>
        <p:nvSpPr>
          <p:cNvPr id="13" name="CuadroTexto 12">
            <a:extLst>
              <a:ext uri="{FF2B5EF4-FFF2-40B4-BE49-F238E27FC236}">
                <a16:creationId xmlns:a16="http://schemas.microsoft.com/office/drawing/2014/main" id="{F822BA07-D603-B2FF-2113-3AFF0D064073}"/>
              </a:ext>
            </a:extLst>
          </p:cNvPr>
          <p:cNvSpPr txBox="1"/>
          <p:nvPr/>
        </p:nvSpPr>
        <p:spPr>
          <a:xfrm>
            <a:off x="3622672" y="2517926"/>
            <a:ext cx="1179909" cy="246221"/>
          </a:xfrm>
          <a:prstGeom prst="rect">
            <a:avLst/>
          </a:prstGeom>
          <a:noFill/>
        </p:spPr>
        <p:txBody>
          <a:bodyPr wrap="square" lIns="91440" tIns="45720" rIns="91440" bIns="45720" rtlCol="0" anchor="t">
            <a:spAutoFit/>
          </a:bodyPr>
          <a:lstStyle/>
          <a:p>
            <a:r>
              <a:rPr lang="es-CO" sz="1000" b="1">
                <a:solidFill>
                  <a:srgbClr val="002060"/>
                </a:solidFill>
                <a:cs typeface="Calibri" panose="020F0502020204030204" pitchFamily="34" charset="0"/>
              </a:rPr>
              <a:t>→ 50.8%</a:t>
            </a:r>
          </a:p>
        </p:txBody>
      </p:sp>
      <p:sp>
        <p:nvSpPr>
          <p:cNvPr id="14" name="CuadroTexto 13">
            <a:extLst>
              <a:ext uri="{FF2B5EF4-FFF2-40B4-BE49-F238E27FC236}">
                <a16:creationId xmlns:a16="http://schemas.microsoft.com/office/drawing/2014/main" id="{513A4E45-7AD6-476E-A026-913136D0A8FC}"/>
              </a:ext>
            </a:extLst>
          </p:cNvPr>
          <p:cNvSpPr txBox="1"/>
          <p:nvPr/>
        </p:nvSpPr>
        <p:spPr>
          <a:xfrm>
            <a:off x="6524355" y="1057578"/>
            <a:ext cx="4188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s-CO"/>
            </a:defPPr>
            <a:lvl1pPr marL="0" indent="0" algn="ctr">
              <a:lnSpc>
                <a:spcPct val="100000"/>
              </a:lnSpc>
              <a:buFontTx/>
              <a:buNone/>
              <a:defRPr sz="1800" b="1">
                <a:solidFill>
                  <a:srgbClr val="C00000"/>
                </a:solidFill>
                <a:cs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eaLnBrk="0" fontAlgn="base" hangingPunct="0">
              <a:lnSpc>
                <a:spcPct val="90000"/>
              </a:lnSpc>
              <a:spcBef>
                <a:spcPts val="500"/>
              </a:spcBef>
              <a:spcAft>
                <a:spcPct val="0"/>
              </a:spcAft>
              <a:buFont typeface="Arial" panose="020B0604020202020204" pitchFamily="34" charset="0"/>
              <a:buChar char="•"/>
            </a:lvl6pPr>
            <a:lvl7pPr marL="2971800" indent="-228600" eaLnBrk="0" fontAlgn="base" hangingPunct="0">
              <a:lnSpc>
                <a:spcPct val="90000"/>
              </a:lnSpc>
              <a:spcBef>
                <a:spcPts val="500"/>
              </a:spcBef>
              <a:spcAft>
                <a:spcPct val="0"/>
              </a:spcAft>
              <a:buFont typeface="Arial" panose="020B0604020202020204" pitchFamily="34" charset="0"/>
              <a:buChar char="•"/>
            </a:lvl7pPr>
            <a:lvl8pPr marL="3429000" indent="-228600" eaLnBrk="0" fontAlgn="base" hangingPunct="0">
              <a:lnSpc>
                <a:spcPct val="90000"/>
              </a:lnSpc>
              <a:spcBef>
                <a:spcPts val="500"/>
              </a:spcBef>
              <a:spcAft>
                <a:spcPct val="0"/>
              </a:spcAft>
              <a:buFont typeface="Arial" panose="020B0604020202020204" pitchFamily="34" charset="0"/>
              <a:buChar char="•"/>
            </a:lvl8pPr>
            <a:lvl9pPr marL="3886200" indent="-228600" eaLnBrk="0" fontAlgn="base" hangingPunct="0">
              <a:lnSpc>
                <a:spcPct val="90000"/>
              </a:lnSpc>
              <a:spcBef>
                <a:spcPts val="500"/>
              </a:spcBef>
              <a:spcAft>
                <a:spcPct val="0"/>
              </a:spcAft>
              <a:buFont typeface="Arial" panose="020B0604020202020204" pitchFamily="34" charset="0"/>
              <a:buChar char="•"/>
            </a:lvl9pPr>
          </a:lstStyle>
          <a:p>
            <a:r>
              <a:rPr lang="es-CO"/>
              <a:t>Inversión </a:t>
            </a:r>
          </a:p>
        </p:txBody>
      </p:sp>
      <p:graphicFrame>
        <p:nvGraphicFramePr>
          <p:cNvPr id="15" name="Gráfico 14">
            <a:extLst>
              <a:ext uri="{FF2B5EF4-FFF2-40B4-BE49-F238E27FC236}">
                <a16:creationId xmlns:a16="http://schemas.microsoft.com/office/drawing/2014/main" id="{AAA78AA6-64BC-9B6E-49EC-68B0E1692796}"/>
              </a:ext>
            </a:extLst>
          </p:cNvPr>
          <p:cNvGraphicFramePr>
            <a:graphicFrameLocks/>
          </p:cNvGraphicFramePr>
          <p:nvPr>
            <p:extLst>
              <p:ext uri="{D42A27DB-BD31-4B8C-83A1-F6EECF244321}">
                <p14:modId xmlns:p14="http://schemas.microsoft.com/office/powerpoint/2010/main" val="4075762015"/>
              </p:ext>
            </p:extLst>
          </p:nvPr>
        </p:nvGraphicFramePr>
        <p:xfrm>
          <a:off x="703382" y="1269149"/>
          <a:ext cx="3914208" cy="197643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6" name="Gráfico 15">
            <a:extLst>
              <a:ext uri="{FF2B5EF4-FFF2-40B4-BE49-F238E27FC236}">
                <a16:creationId xmlns:a16="http://schemas.microsoft.com/office/drawing/2014/main" id="{D0A7FF64-7E05-5511-3210-EFDCCF13A31C}"/>
              </a:ext>
            </a:extLst>
          </p:cNvPr>
          <p:cNvGraphicFramePr>
            <a:graphicFrameLocks/>
          </p:cNvGraphicFramePr>
          <p:nvPr>
            <p:extLst>
              <p:ext uri="{D42A27DB-BD31-4B8C-83A1-F6EECF244321}">
                <p14:modId xmlns:p14="http://schemas.microsoft.com/office/powerpoint/2010/main" val="1362358752"/>
              </p:ext>
            </p:extLst>
          </p:nvPr>
        </p:nvGraphicFramePr>
        <p:xfrm>
          <a:off x="7026836" y="1417522"/>
          <a:ext cx="3686175" cy="26527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Gráfico 16">
            <a:extLst>
              <a:ext uri="{FF2B5EF4-FFF2-40B4-BE49-F238E27FC236}">
                <a16:creationId xmlns:a16="http://schemas.microsoft.com/office/drawing/2014/main" id="{1D646D79-C810-6165-F069-18767D09C60F}"/>
              </a:ext>
            </a:extLst>
          </p:cNvPr>
          <p:cNvGraphicFramePr>
            <a:graphicFrameLocks/>
          </p:cNvGraphicFramePr>
          <p:nvPr>
            <p:extLst>
              <p:ext uri="{D42A27DB-BD31-4B8C-83A1-F6EECF244321}">
                <p14:modId xmlns:p14="http://schemas.microsoft.com/office/powerpoint/2010/main" val="722712502"/>
              </p:ext>
            </p:extLst>
          </p:nvPr>
        </p:nvGraphicFramePr>
        <p:xfrm>
          <a:off x="867507" y="3612970"/>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Gráfico 17">
            <a:extLst>
              <a:ext uri="{FF2B5EF4-FFF2-40B4-BE49-F238E27FC236}">
                <a16:creationId xmlns:a16="http://schemas.microsoft.com/office/drawing/2014/main" id="{5B5EC344-DDF9-87B3-008C-8F37D40D0B96}"/>
              </a:ext>
            </a:extLst>
          </p:cNvPr>
          <p:cNvGraphicFramePr>
            <a:graphicFrameLocks/>
          </p:cNvGraphicFramePr>
          <p:nvPr>
            <p:extLst>
              <p:ext uri="{D42A27DB-BD31-4B8C-83A1-F6EECF244321}">
                <p14:modId xmlns:p14="http://schemas.microsoft.com/office/powerpoint/2010/main" val="4052384399"/>
              </p:ext>
            </p:extLst>
          </p:nvPr>
        </p:nvGraphicFramePr>
        <p:xfrm>
          <a:off x="6914225" y="3676241"/>
          <a:ext cx="4410268" cy="24161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915865820"/>
      </p:ext>
    </p:extLst>
  </p:cSld>
  <p:clrMapOvr>
    <a:masterClrMapping/>
  </p:clrMapOvr>
</p:sld>
</file>

<file path=ppt/theme/theme1.xml><?xml version="1.0" encoding="utf-8"?>
<a:theme xmlns:a="http://schemas.openxmlformats.org/drawingml/2006/main" name="3_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074DE872-84C4-614C-AF4C-007116604675}" vid="{8FAA3F76-4F3C-CB4F-AFFD-0BBE03B23C01}"/>
    </a:ext>
  </a:extLst>
</a:theme>
</file>

<file path=ppt/theme/theme2.xml><?xml version="1.0" encoding="utf-8"?>
<a:theme xmlns:a="http://schemas.openxmlformats.org/drawingml/2006/main" name="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074DE872-84C4-614C-AF4C-007116604675}" vid="{535B2E62-01CE-F84E-9217-BDDC584AB9BD}"/>
    </a:ext>
  </a:extLst>
</a:theme>
</file>

<file path=ppt/theme/theme3.xml><?xml version="1.0" encoding="utf-8"?>
<a:theme xmlns:a="http://schemas.openxmlformats.org/drawingml/2006/main" name="1_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074DE872-84C4-614C-AF4C-007116604675}" vid="{CEAF4C9B-23CE-E745-BBAC-E692D123D414}"/>
    </a:ext>
  </a:extLst>
</a:theme>
</file>

<file path=ppt/theme/theme4.xml><?xml version="1.0" encoding="utf-8"?>
<a:theme xmlns:a="http://schemas.openxmlformats.org/drawingml/2006/main" name="2_Diseño personalizado">
  <a:themeElements>
    <a:clrScheme name="SDH2">
      <a:dk1>
        <a:srgbClr val="000000"/>
      </a:dk1>
      <a:lt1>
        <a:srgbClr val="FFFFFF"/>
      </a:lt1>
      <a:dk2>
        <a:srgbClr val="636468"/>
      </a:dk2>
      <a:lt2>
        <a:srgbClr val="E7E6E6"/>
      </a:lt2>
      <a:accent1>
        <a:srgbClr val="A91B2E"/>
      </a:accent1>
      <a:accent2>
        <a:srgbClr val="CA1D25"/>
      </a:accent2>
      <a:accent3>
        <a:srgbClr val="A5A5A5"/>
      </a:accent3>
      <a:accent4>
        <a:srgbClr val="E9422D"/>
      </a:accent4>
      <a:accent5>
        <a:srgbClr val="F6AF35"/>
      </a:accent5>
      <a:accent6>
        <a:srgbClr val="FADD2A"/>
      </a:accent6>
      <a:hlink>
        <a:srgbClr val="FF9200"/>
      </a:hlink>
      <a:folHlink>
        <a:srgbClr val="90929B"/>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074DE872-84C4-614C-AF4C-007116604675}" vid="{BD2377D4-CF1C-3945-9E9A-8AA03AB905FE}"/>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224B3FB82744F94F95CC9B9DC3BDCFD5" ma:contentTypeVersion="15" ma:contentTypeDescription="Crear nuevo documento." ma:contentTypeScope="" ma:versionID="58aae795d5e32c2ed307c3f63af2f894">
  <xsd:schema xmlns:xsd="http://www.w3.org/2001/XMLSchema" xmlns:xs="http://www.w3.org/2001/XMLSchema" xmlns:p="http://schemas.microsoft.com/office/2006/metadata/properties" xmlns:ns2="38393dd4-b14b-4c7c-b039-ed15de34e4a0" xmlns:ns3="3821c6fd-856b-4ed6-a963-031913f18ffa" targetNamespace="http://schemas.microsoft.com/office/2006/metadata/properties" ma:root="true" ma:fieldsID="a93559a537262b75e767513d694c3e22" ns2:_="" ns3:_="">
    <xsd:import namespace="38393dd4-b14b-4c7c-b039-ed15de34e4a0"/>
    <xsd:import namespace="3821c6fd-856b-4ed6-a963-031913f18ff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393dd4-b14b-4c7c-b039-ed15de34e4a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Etiquetas de imagen" ma:readOnly="false" ma:fieldId="{5cf76f15-5ced-4ddc-b409-7134ff3c332f}" ma:taxonomyMulti="true" ma:sspId="e9abf263-b4e3-4425-8647-6b83a887c9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821c6fd-856b-4ed6-a963-031913f18ffa"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2" nillable="true" ma:displayName="Taxonomy Catch All Column" ma:hidden="true" ma:list="{bb790581-4ec5-4c26-9cbc-e8fba500d414}" ma:internalName="TaxCatchAll" ma:showField="CatchAllData" ma:web="3821c6fd-856b-4ed6-a963-031913f18f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393dd4-b14b-4c7c-b039-ed15de34e4a0">
      <Terms xmlns="http://schemas.microsoft.com/office/infopath/2007/PartnerControls"/>
    </lcf76f155ced4ddcb4097134ff3c332f>
    <TaxCatchAll xmlns="3821c6fd-856b-4ed6-a963-031913f18ffa" xsi:nil="true"/>
    <SharedWithUsers xmlns="3821c6fd-856b-4ed6-a963-031913f18ffa">
      <UserInfo>
        <DisplayName>Aida Patricia Niño Mora</DisplayName>
        <AccountId>21</AccountId>
        <AccountType/>
      </UserInfo>
      <UserInfo>
        <DisplayName>Julio Alejandro Abril Tabares</DisplayName>
        <AccountId>26</AccountId>
        <AccountType/>
      </UserInfo>
      <UserInfo>
        <DisplayName>María Catalina González Márquez</DisplayName>
        <AccountId>1242</AccountId>
        <AccountType/>
      </UserInfo>
    </SharedWithUsers>
  </documentManagement>
</p:properties>
</file>

<file path=customXml/itemProps1.xml><?xml version="1.0" encoding="utf-8"?>
<ds:datastoreItem xmlns:ds="http://schemas.openxmlformats.org/officeDocument/2006/customXml" ds:itemID="{93E6A454-8E9B-43B5-8208-F468538BEFED}">
  <ds:schemaRefs>
    <ds:schemaRef ds:uri="3821c6fd-856b-4ed6-a963-031913f18ffa"/>
    <ds:schemaRef ds:uri="38393dd4-b14b-4c7c-b039-ed15de34e4a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1D6F40B-BEC3-450D-83A9-DD2D75B49F47}">
  <ds:schemaRefs>
    <ds:schemaRef ds:uri="http://schemas.microsoft.com/sharepoint/v3/contenttype/forms"/>
  </ds:schemaRefs>
</ds:datastoreItem>
</file>

<file path=customXml/itemProps3.xml><?xml version="1.0" encoding="utf-8"?>
<ds:datastoreItem xmlns:ds="http://schemas.openxmlformats.org/officeDocument/2006/customXml" ds:itemID="{14224393-5296-4067-82C6-2630BAF9B181}">
  <ds:schemaRefs>
    <ds:schemaRef ds:uri="3821c6fd-856b-4ed6-a963-031913f18ffa"/>
    <ds:schemaRef ds:uri="38393dd4-b14b-4c7c-b039-ed15de34e4a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Plantilla_SDH-2</Template>
  <TotalTime>1255</TotalTime>
  <Words>5969</Words>
  <Application>Microsoft Office PowerPoint</Application>
  <PresentationFormat>Panorámica</PresentationFormat>
  <Paragraphs>1346</Paragraphs>
  <Slides>75</Slides>
  <Notes>7</Notes>
  <HiddenSlides>0</HiddenSlides>
  <MMClips>0</MMClips>
  <ScaleCrop>false</ScaleCrop>
  <HeadingPairs>
    <vt:vector size="8" baseType="variant">
      <vt:variant>
        <vt:lpstr>Fuentes usadas</vt:lpstr>
      </vt:variant>
      <vt:variant>
        <vt:i4>14</vt:i4>
      </vt:variant>
      <vt:variant>
        <vt:lpstr>Tema</vt:lpstr>
      </vt:variant>
      <vt:variant>
        <vt:i4>5</vt:i4>
      </vt:variant>
      <vt:variant>
        <vt:lpstr>Servidores OLE incrustados</vt:lpstr>
      </vt:variant>
      <vt:variant>
        <vt:i4>1</vt:i4>
      </vt:variant>
      <vt:variant>
        <vt:lpstr>Títulos de diapositiva</vt:lpstr>
      </vt:variant>
      <vt:variant>
        <vt:i4>75</vt:i4>
      </vt:variant>
    </vt:vector>
  </HeadingPairs>
  <TitlesOfParts>
    <vt:vector size="95" baseType="lpstr">
      <vt:lpstr>Arial</vt:lpstr>
      <vt:lpstr>Arial Narrow</vt:lpstr>
      <vt:lpstr>Arial Rounded MT Bold</vt:lpstr>
      <vt:lpstr>Avenir Next Regular</vt:lpstr>
      <vt:lpstr>Calibri</vt:lpstr>
      <vt:lpstr>Calibri Light</vt:lpstr>
      <vt:lpstr>Century Gothic</vt:lpstr>
      <vt:lpstr>Helvetica</vt:lpstr>
      <vt:lpstr>Roboto</vt:lpstr>
      <vt:lpstr>Tahoma</vt:lpstr>
      <vt:lpstr>Times New Roman</vt:lpstr>
      <vt:lpstr>Trebuchet MS</vt:lpstr>
      <vt:lpstr>Verdana</vt:lpstr>
      <vt:lpstr>Wingdings</vt:lpstr>
      <vt:lpstr>3_Diseño personalizado</vt:lpstr>
      <vt:lpstr>Diseño personalizado</vt:lpstr>
      <vt:lpstr>1_Diseño personalizado</vt:lpstr>
      <vt:lpstr>2_Diseño personalizado</vt:lpstr>
      <vt:lpstr>Tema de Office</vt:lpstr>
      <vt:lpstr>Worksheet</vt:lpstr>
      <vt:lpstr>Presentación de PowerPoint</vt:lpstr>
      <vt:lpstr>INFORMES 2022</vt:lpstr>
      <vt:lpstr>Presentación de PowerPoint</vt:lpstr>
      <vt:lpstr>PLAN DE DESARROLLO DISTRITAL</vt:lpstr>
      <vt:lpstr>Presentación de PowerPoint</vt:lpstr>
      <vt:lpstr>EJECUCIÓN PRESUPUESTAL  2022</vt:lpstr>
      <vt:lpstr>Presupuesto Secretaría de Hacienda</vt:lpstr>
      <vt:lpstr>Ejecución Presupuestal 2022 –SHD  corte 30 de junio de 2022.</vt:lpstr>
      <vt:lpstr>Presentación de PowerPoint</vt:lpstr>
      <vt:lpstr>Ejecución presupuestal Proyectos 2022 –SHD Corte junio de 2022</vt:lpstr>
      <vt:lpstr>ESTADO DE SITUACIÓN FINANCIERA 2022</vt:lpstr>
      <vt:lpstr>Presentación de PowerPoint</vt:lpstr>
      <vt:lpstr>Presentación de PowerPoint</vt:lpstr>
      <vt:lpstr>ESTADO DE RESULTADOS 2022</vt:lpstr>
      <vt:lpstr>Presentación de PowerPoint</vt:lpstr>
      <vt:lpstr>Presentación de PowerPoint</vt:lpstr>
      <vt:lpstr>AUSTERIDAD DEL GASTO</vt:lpstr>
      <vt:lpstr>Presentación de PowerPoint</vt:lpstr>
      <vt:lpstr>Presentación de PowerPoint</vt:lpstr>
      <vt:lpstr>ÍNDICE DE DESEMPEÑO INSTITUCIONAL</vt:lpstr>
      <vt:lpstr>ÍNDICE DE DESEMPEÑO INSTITUCIONAL</vt:lpstr>
      <vt:lpstr>Índice de Desempeño Institucional Resultados índice por entidades del Sector Hacienda</vt:lpstr>
      <vt:lpstr>Índice de Desempeño Institucional Resultados globales por dimensiones Sector Hacienda </vt:lpstr>
      <vt:lpstr>Resultados Índice Por Entidades</vt:lpstr>
      <vt:lpstr>Resultados Índice Por Entidades</vt:lpstr>
      <vt:lpstr>Presentación de PowerPoint</vt:lpstr>
      <vt:lpstr>Presentación de PowerPoint</vt:lpstr>
      <vt:lpstr>Presentación de PowerPoint</vt:lpstr>
      <vt:lpstr>ESTRATEGIA Y BENEFICIOS TRIBUTARIOS PARTA REACTIVACIÓN ACUERDO 780/2020 ​</vt:lpstr>
      <vt:lpstr>Presentación de PowerPoint</vt:lpstr>
      <vt:lpstr>RECAUDO DE IMPUESTOS</vt:lpstr>
      <vt:lpstr>Presentación de PowerPoint</vt:lpstr>
      <vt:lpstr>Recaudo impuesto Predial 2018-2022, un día antes del primer vencimiento</vt:lpstr>
      <vt:lpstr>Contribuyentes que ya cumplieron con el Predial</vt:lpstr>
      <vt:lpstr>Rendimientos Financieros A Junio De 2022</vt:lpstr>
      <vt:lpstr>Comparativo fechas vencimientos Predial</vt:lpstr>
      <vt:lpstr>Comparativo fechas vencimientos vehículos</vt:lpstr>
      <vt:lpstr>TRÁMITES, SERVICIOS, PUNTOS Y CANALES DE ATENCIÓN</vt:lpstr>
      <vt:lpstr>Presentación de PowerPoint</vt:lpstr>
      <vt:lpstr>Presentación de PowerPoint</vt:lpstr>
      <vt:lpstr>Presentación de PowerPoint</vt:lpstr>
      <vt:lpstr>INGRESO MÍNIMO GARANTIZADO - IMG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CUPO DE ENDEUDAMIENTO​</vt:lpstr>
      <vt:lpstr>Presentación de PowerPoint</vt:lpstr>
      <vt:lpstr>Presentación de PowerPoint</vt:lpstr>
      <vt:lpstr>Presentación de PowerPoint</vt:lpstr>
      <vt:lpstr>Presentación de PowerPoint</vt:lpstr>
      <vt:lpstr>PRESUPUESTO DISTRITAL Y DISPONIBILIDAD DE RECURSOS PARA EL PDD​</vt:lpstr>
      <vt:lpstr>Presentación de PowerPoint</vt:lpstr>
      <vt:lpstr>Presentación de PowerPoint</vt:lpstr>
      <vt:lpstr>ESTADO DE SITUACIÓN FINANCIERA DE BOGOTÁ</vt:lpstr>
      <vt:lpstr>Presentación de PowerPoint</vt:lpstr>
      <vt:lpstr>Presentación de PowerPoint</vt:lpstr>
      <vt:lpstr>PROYECTO DE PRESUPUESTO ANUAL VIGENCIA 2022​</vt:lpstr>
      <vt:lpstr>Presentación de PowerPoint</vt:lpstr>
      <vt:lpstr>Presentación de PowerPoint</vt:lpstr>
      <vt:lpstr>Presentación de PowerPoint</vt:lpstr>
      <vt:lpstr>Presentación de PowerPoint</vt:lpstr>
      <vt:lpstr>Presentación de PowerPoint</vt:lpstr>
      <vt:lpstr>BOGDATA​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María Catalina González Márquez</dc:creator>
  <cp:lastModifiedBy>Aida Patricia Niño Mora</cp:lastModifiedBy>
  <cp:revision>16</cp:revision>
  <dcterms:created xsi:type="dcterms:W3CDTF">2022-06-29T14:31:03Z</dcterms:created>
  <dcterms:modified xsi:type="dcterms:W3CDTF">2022-11-05T11:57:23Z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0x010100224B3FB82744F94F95CC9B9DC3BDCFD5</vt:lpwstr>
  </property>
  <property fmtid="{D5CDD505-2E9C-101B-9397-08002B2CF9AE}" pid="3" name="MediaServiceImageTags">
    <vt:lpwstr/>
  </property>
</Properties>
</file>